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1" r:id="rId4"/>
    <p:sldId id="280" r:id="rId5"/>
    <p:sldId id="281" r:id="rId6"/>
    <p:sldId id="286" r:id="rId7"/>
    <p:sldId id="282" r:id="rId8"/>
    <p:sldId id="283" r:id="rId9"/>
    <p:sldId id="284" r:id="rId10"/>
    <p:sldId id="285" r:id="rId11"/>
    <p:sldId id="287" r:id="rId12"/>
    <p:sldId id="288" r:id="rId13"/>
    <p:sldId id="295" r:id="rId14"/>
    <p:sldId id="296" r:id="rId15"/>
    <p:sldId id="298" r:id="rId16"/>
    <p:sldId id="297" r:id="rId17"/>
    <p:sldId id="289" r:id="rId18"/>
    <p:sldId id="299" r:id="rId19"/>
    <p:sldId id="300" r:id="rId20"/>
    <p:sldId id="290" r:id="rId21"/>
    <p:sldId id="291" r:id="rId22"/>
    <p:sldId id="327" r:id="rId23"/>
    <p:sldId id="32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a:t>
            </a:r>
            <a:r>
              <a:rPr lang="en-US" b="1" dirty="0" smtClean="0"/>
              <a:t>Trees (Cont.)</a:t>
            </a:r>
            <a:endParaRPr lang="en-US" b="1"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13764404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21</a:t>
                      </a:r>
                      <a:endParaRPr lang="en-US" dirty="0"/>
                    </a:p>
                  </a:txBody>
                  <a:tcPr/>
                </a:tc>
                <a:tc>
                  <a:txBody>
                    <a:bodyPr/>
                    <a:lstStyle/>
                    <a:p>
                      <a:r>
                        <a:rPr lang="en-US" dirty="0"/>
                        <a:t>Week No:</a:t>
                      </a:r>
                    </a:p>
                  </a:txBody>
                  <a:tcPr/>
                </a:tc>
                <a:tc>
                  <a:txBody>
                    <a:bodyPr/>
                    <a:lstStyle/>
                    <a:p>
                      <a:r>
                        <a:rPr lang="en-US" smtClean="0"/>
                        <a:t>12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p>
        </p:txBody>
      </p:sp>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Properties of Trees</a:t>
            </a:r>
          </a:p>
        </p:txBody>
      </p:sp>
      <p:sp>
        <p:nvSpPr>
          <p:cNvPr id="4" name="Content Placeholder 2">
            <a:extLst>
              <a:ext uri="{FF2B5EF4-FFF2-40B4-BE49-F238E27FC236}">
                <a16:creationId xmlns:a16="http://schemas.microsoft.com/office/drawing/2014/main" xmlns="" id="{79EEEFE9-5A23-4164-9AF2-445F73A59726}"/>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mn-cs"/>
              </a:rPr>
              <a:t>Theorem</a:t>
            </a:r>
            <a:r>
              <a:rPr kumimoji="0" lang="en-US" sz="2800" b="0" i="0" u="none" strike="noStrike" kern="1200" cap="none" spc="0" normalizeH="0" baseline="0" noProof="0">
                <a:ln>
                  <a:noFill/>
                </a:ln>
                <a:solidFill>
                  <a:srgbClr val="FF0000"/>
                </a:solidFill>
                <a:effectLst/>
                <a:uLnTx/>
                <a:uFillTx/>
                <a:latin typeface="Calibri"/>
                <a:ea typeface="+mn-ea"/>
                <a:cs typeface="+mn-cs"/>
              </a:rPr>
              <a: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tree with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n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vertices has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n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− 1 edges.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Times New Roman" pitchFamily="18" charset="0"/>
              </a:rPr>
              <a:t>Theorem</a:t>
            </a:r>
            <a:r>
              <a:rPr kumimoji="0" lang="en-US" sz="2800" b="0" i="0" u="none" strike="noStrike" kern="1200" cap="none" spc="0" normalizeH="0" baseline="0" noProof="0">
                <a:ln>
                  <a:noFill/>
                </a:ln>
                <a:solidFill>
                  <a:srgbClr val="FF0000"/>
                </a:solidFill>
                <a:effectLst/>
                <a:uLnTx/>
                <a:uFillTx/>
                <a:latin typeface="Calibri"/>
                <a:ea typeface="+mn-ea"/>
                <a:cs typeface="Times New Roman" pitchFamily="18" charset="0"/>
              </a:rPr>
              <a:t>:</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 full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-ary tree with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i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internal vertices contains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n</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mi</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+ 1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vertices.</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55471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Properties of Trees</a:t>
            </a:r>
          </a:p>
        </p:txBody>
      </p:sp>
      <p:sp>
        <p:nvSpPr>
          <p:cNvPr id="6" name="Content Placeholder 2">
            <a:extLst>
              <a:ext uri="{FF2B5EF4-FFF2-40B4-BE49-F238E27FC236}">
                <a16:creationId xmlns:a16="http://schemas.microsoft.com/office/drawing/2014/main" xmlns="" id="{E9AEACEB-71B4-4524-ACED-5207DD607758}"/>
              </a:ext>
            </a:extLst>
          </p:cNvPr>
          <p:cNvSpPr txBox="1">
            <a:spLocks/>
          </p:cNvSpPr>
          <p:nvPr/>
        </p:nvSpPr>
        <p:spPr bwMode="auto">
          <a:xfrm>
            <a:off x="457200" y="1600200"/>
            <a:ext cx="8382000" cy="45259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sng" strike="noStrike" kern="1200" cap="none" spc="0" normalizeH="0" baseline="0" noProof="0">
                <a:ln>
                  <a:noFill/>
                </a:ln>
                <a:solidFill>
                  <a:srgbClr val="FF0000"/>
                </a:solidFill>
                <a:effectLst/>
                <a:uLnTx/>
                <a:uFillTx/>
                <a:latin typeface="Calibri"/>
                <a:ea typeface="+mn-ea"/>
                <a:cs typeface="Times New Roman" pitchFamily="18" charset="0"/>
              </a:rPr>
              <a:t>Theorem</a:t>
            </a:r>
            <a:r>
              <a:rPr kumimoji="0" lang="en-US" sz="2400" b="0" i="0" u="none" strike="noStrike" kern="1200" cap="none" spc="0" normalizeH="0" baseline="0" noProof="0">
                <a:ln>
                  <a:noFill/>
                </a:ln>
                <a:solidFill>
                  <a:srgbClr val="FF0000"/>
                </a:solidFill>
                <a:effectLst/>
                <a:uLnTx/>
                <a:uFillTx/>
                <a:latin typeface="Calibri"/>
                <a:ea typeface="+mn-ea"/>
                <a:cs typeface="Times New Roman" pitchFamily="18" charset="0"/>
              </a:rPr>
              <a:t>:</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A full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m</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-ary tree with</a:t>
            </a:r>
          </a:p>
          <a:p>
            <a:pPr marL="514350" marR="0" lvl="0" indent="-514350" algn="l" defTabSz="914400" rtl="0" eaLnBrk="1" fontAlgn="auto" latinLnBrk="0" hangingPunct="1">
              <a:lnSpc>
                <a:spcPct val="100000"/>
              </a:lnSpc>
              <a:spcBef>
                <a:spcPct val="20000"/>
              </a:spcBef>
              <a:spcAft>
                <a:spcPts val="0"/>
              </a:spcAft>
              <a:buClr>
                <a:srgbClr val="FF0000"/>
              </a:buClr>
              <a:buSzTx/>
              <a:buFont typeface="+mj-lt"/>
              <a:buAutoNum type="romanLcPeriod"/>
              <a:tabLst/>
              <a:defRPr/>
            </a:pP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n</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vertices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has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i</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 (n − 1)/m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internal</a:t>
            </a:r>
            <a:r>
              <a:rPr kumimoji="0" lang="en-US" sz="24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vertices</a:t>
            </a:r>
            <a:r>
              <a:rPr kumimoji="0" lang="en-US" sz="24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and </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l</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− 1)</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n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+ 1] / m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leaves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endPar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AutoNum type="romanLcPeriod" startAt="2"/>
              <a:tabLst/>
              <a:defRPr/>
            </a:pP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i</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internal vertices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has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n</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mi + 1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vertices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and </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l</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(m − 1)i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leaves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endPar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1" i="1" u="none" strike="noStrike" kern="1200" cap="none" spc="0" normalizeH="0" baseline="0" noProof="0">
                <a:ln>
                  <a:noFill/>
                </a:ln>
                <a:solidFill>
                  <a:srgbClr val="FF0000"/>
                </a:solidFill>
                <a:effectLst/>
                <a:uLnTx/>
                <a:uFillTx/>
                <a:latin typeface="Calibri"/>
                <a:ea typeface="+mn-ea"/>
                <a:cs typeface="Times New Roman" pitchFamily="18" charset="0"/>
              </a:rPr>
              <a:t>iii</a:t>
            </a:r>
            <a:r>
              <a:rPr kumimoji="0" lang="en-US" sz="2400" b="0" i="1" u="none" strike="noStrike" kern="1200" cap="none" spc="0" normalizeH="0" baseline="0" noProof="0">
                <a:ln>
                  <a:noFill/>
                </a:ln>
                <a:solidFill>
                  <a:srgbClr val="FF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l</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leaves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has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n</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ml</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− 1)/(</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vertices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and </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i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(l − 1)/(m − 1)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internal vertices</a:t>
            </a:r>
          </a:p>
          <a:p>
            <a:pPr marL="514350" marR="0" lvl="0" indent="-514350" algn="l" defTabSz="914400" rtl="0" eaLnBrk="1" fontAlgn="auto" latinLnBrk="0" hangingPunct="1">
              <a:lnSpc>
                <a:spcPct val="100000"/>
              </a:lnSpc>
              <a:spcBef>
                <a:spcPct val="20000"/>
              </a:spcBef>
              <a:spcAft>
                <a:spcPts val="0"/>
              </a:spcAft>
              <a:buClrTx/>
              <a:buSzTx/>
              <a:buFont typeface="+mj-lt"/>
              <a:buAutoNum type="romanLcPeriod"/>
              <a:tabLst/>
              <a:defRPr/>
            </a:pPr>
            <a:endPar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3875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5" name="Content Placeholder 2">
            <a:extLst>
              <a:ext uri="{FF2B5EF4-FFF2-40B4-BE49-F238E27FC236}">
                <a16:creationId xmlns:a16="http://schemas.microsoft.com/office/drawing/2014/main" xmlns="" id="{62742EDB-9912-4DCC-84AE-222B01FE33E7}"/>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17.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edges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tree with 10,000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18.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vertices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full 5-ary tree with 100 internal</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19.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edges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full binary tree with 1000 internal</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20.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leaves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full 3-ary tree with 100 vertices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27. Construct a complete binary tree of height 4 and a complete 3-ary tree of height 3. </a:t>
            </a: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49551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6" name="Content Placeholder 2">
            <a:extLst>
              <a:ext uri="{FF2B5EF4-FFF2-40B4-BE49-F238E27FC236}">
                <a16:creationId xmlns:a16="http://schemas.microsoft.com/office/drawing/2014/main" xmlns="" id="{4F4B55E2-9E1E-4724-BC75-FAD030EA447F}"/>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17. How many </a:t>
            </a:r>
            <a:r>
              <a:rPr kumimoji="0" lang="en-US" sz="2800" b="1" i="0" u="none" strike="noStrike" kern="1200" cap="none" spc="0" normalizeH="0" baseline="0" noProof="0">
                <a:ln>
                  <a:noFill/>
                </a:ln>
                <a:solidFill>
                  <a:srgbClr val="FF0000"/>
                </a:solidFill>
                <a:effectLst/>
                <a:uLnTx/>
                <a:uFillTx/>
                <a:latin typeface="Calibri"/>
                <a:ea typeface="+mn-ea"/>
                <a:cs typeface="+mn-cs"/>
              </a:rPr>
              <a:t>edges</a:t>
            </a:r>
            <a:r>
              <a:rPr kumimoji="0" lang="en-US" sz="2800" b="0" i="0" u="none" strike="noStrike" kern="1200" cap="none" spc="0" normalizeH="0" baseline="0" noProof="0">
                <a:ln>
                  <a:noFill/>
                </a:ln>
                <a:solidFill>
                  <a:srgbClr val="FF0000"/>
                </a:solidFill>
                <a:effectLst/>
                <a:uLnTx/>
                <a:uFillTx/>
                <a:latin typeface="Calibri"/>
                <a:ea typeface="+mn-ea"/>
                <a:cs typeface="+mn-cs"/>
              </a:rPr>
              <a:t> does a tree with 10,000 vertices  </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       have?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0000FF"/>
                </a:solidFill>
                <a:effectLst/>
                <a:uLnTx/>
                <a:uFillTx/>
                <a:latin typeface="Calibri"/>
                <a:ea typeface="+mn-ea"/>
                <a:cs typeface="+mn-cs"/>
              </a:rPr>
              <a:t>Solution</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Here, n = 10000</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e = n –1 = 9999</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8985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4" name="Content Placeholder 2">
            <a:extLst>
              <a:ext uri="{FF2B5EF4-FFF2-40B4-BE49-F238E27FC236}">
                <a16:creationId xmlns:a16="http://schemas.microsoft.com/office/drawing/2014/main" xmlns="" id="{B9092084-D863-4341-A7A6-152DE61F889D}"/>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18. How many </a:t>
            </a:r>
            <a:r>
              <a:rPr kumimoji="0" lang="en-US" sz="2800" b="1" i="0" u="none" strike="noStrike" kern="1200" cap="none" spc="0" normalizeH="0" baseline="0" noProof="0">
                <a:ln>
                  <a:noFill/>
                </a:ln>
                <a:solidFill>
                  <a:srgbClr val="FF0000"/>
                </a:solidFill>
                <a:effectLst/>
                <a:uLnTx/>
                <a:uFillTx/>
                <a:latin typeface="Calibri"/>
                <a:ea typeface="+mn-ea"/>
                <a:cs typeface="+mn-cs"/>
              </a:rPr>
              <a:t>vertices</a:t>
            </a:r>
            <a:r>
              <a:rPr kumimoji="0" lang="en-US" sz="2800" b="0" i="0" u="none" strike="noStrike" kern="1200" cap="none" spc="0" normalizeH="0" baseline="0" noProof="0">
                <a:ln>
                  <a:noFill/>
                </a:ln>
                <a:solidFill>
                  <a:srgbClr val="FF0000"/>
                </a:solidFill>
                <a:effectLst/>
                <a:uLnTx/>
                <a:uFillTx/>
                <a:latin typeface="Calibri"/>
                <a:ea typeface="+mn-ea"/>
                <a:cs typeface="+mn-cs"/>
              </a:rPr>
              <a:t> does a full 5-ary tree with 100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	   internal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0000FF"/>
                </a:solidFill>
                <a:effectLst/>
                <a:uLnTx/>
                <a:uFillTx/>
                <a:latin typeface="Calibri"/>
                <a:ea typeface="+mn-ea"/>
                <a:cs typeface="+mn-cs"/>
              </a:rPr>
              <a:t>Solution</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Here, m = 5, i = 100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Therefore, n = mi + 1 = 5.100 + 1 = 501</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13689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4" name="Content Placeholder 2">
            <a:extLst>
              <a:ext uri="{FF2B5EF4-FFF2-40B4-BE49-F238E27FC236}">
                <a16:creationId xmlns:a16="http://schemas.microsoft.com/office/drawing/2014/main" xmlns="" id="{1C44BC5F-807F-4CAB-955C-B0C0D0F77610}"/>
              </a:ext>
            </a:extLst>
          </p:cNvPr>
          <p:cNvSpPr txBox="1">
            <a:spLocks/>
          </p:cNvSpPr>
          <p:nvPr/>
        </p:nvSpPr>
        <p:spPr bwMode="auto">
          <a:xfrm>
            <a:off x="457200" y="14478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rPr>
              <a:t>19. How many </a:t>
            </a:r>
            <a:r>
              <a:rPr kumimoji="0" lang="en-US" sz="2400" b="1" i="0" u="none" strike="noStrike" kern="1200" cap="none" spc="0" normalizeH="0" baseline="0" noProof="0">
                <a:ln>
                  <a:noFill/>
                </a:ln>
                <a:solidFill>
                  <a:srgbClr val="FF0000"/>
                </a:solidFill>
                <a:effectLst/>
                <a:uLnTx/>
                <a:uFillTx/>
                <a:latin typeface="Calibri"/>
                <a:ea typeface="+mn-ea"/>
                <a:cs typeface="+mn-cs"/>
              </a:rPr>
              <a:t>edges</a:t>
            </a:r>
            <a:r>
              <a:rPr kumimoji="0" lang="en-US" sz="2400" b="0" i="0" u="none" strike="noStrike" kern="1200" cap="none" spc="0" normalizeH="0" baseline="0" noProof="0">
                <a:ln>
                  <a:noFill/>
                </a:ln>
                <a:solidFill>
                  <a:srgbClr val="FF0000"/>
                </a:solidFill>
                <a:effectLst/>
                <a:uLnTx/>
                <a:uFillTx/>
                <a:latin typeface="Calibri"/>
                <a:ea typeface="+mn-ea"/>
                <a:cs typeface="+mn-cs"/>
              </a:rPr>
              <a:t> does a full binary tree with 1000 internal vertices have?</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Solution</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Here, m = 2, i = 1000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So, n = mi + 1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2.1000 + 1</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2001</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Therefore, e = n – 1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2001 –1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2000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6566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4" name="Content Placeholder 2">
            <a:extLst>
              <a:ext uri="{FF2B5EF4-FFF2-40B4-BE49-F238E27FC236}">
                <a16:creationId xmlns:a16="http://schemas.microsoft.com/office/drawing/2014/main" xmlns="" id="{BF63B868-58DD-4F9C-B065-18FE36741E19}"/>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20. How many </a:t>
            </a:r>
            <a:r>
              <a:rPr kumimoji="0" lang="en-US" sz="2800" b="1" i="0" u="none" strike="noStrike" kern="1200" cap="none" spc="0" normalizeH="0" baseline="0" noProof="0">
                <a:ln>
                  <a:noFill/>
                </a:ln>
                <a:solidFill>
                  <a:srgbClr val="FF0000"/>
                </a:solidFill>
                <a:effectLst/>
                <a:uLnTx/>
                <a:uFillTx/>
                <a:latin typeface="Calibri"/>
                <a:ea typeface="+mn-ea"/>
                <a:cs typeface="+mn-cs"/>
              </a:rPr>
              <a:t>leaves</a:t>
            </a:r>
            <a:r>
              <a:rPr kumimoji="0" lang="en-US" sz="2800" b="0" i="0" u="none" strike="noStrike" kern="1200" cap="none" spc="0" normalizeH="0" baseline="0" noProof="0">
                <a:ln>
                  <a:noFill/>
                </a:ln>
                <a:solidFill>
                  <a:srgbClr val="FF0000"/>
                </a:solidFill>
                <a:effectLst/>
                <a:uLnTx/>
                <a:uFillTx/>
                <a:latin typeface="Calibri"/>
                <a:ea typeface="+mn-ea"/>
                <a:cs typeface="+mn-cs"/>
              </a:rPr>
              <a:t> does a full 3-ary tree with 100 vertices have?</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800" b="1" i="0" u="none" strike="noStrike" kern="1200" cap="none" spc="0" normalizeH="0" baseline="0" noProof="0">
                <a:ln>
                  <a:noFill/>
                </a:ln>
                <a:solidFill>
                  <a:srgbClr val="0000FF"/>
                </a:solidFill>
                <a:effectLst/>
                <a:uLnTx/>
                <a:uFillTx/>
                <a:latin typeface="Calibri"/>
                <a:ea typeface="+mn-ea"/>
                <a:cs typeface="+mn-cs"/>
              </a:rPr>
              <a:t>Solution</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Here, m = 3, n = 100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l = [(m –1)n + 1 ]/m</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 [(3 –1)100 + 1 ]/ 3</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 201/3</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 67</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263525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Level of vertices and height of Trees</a:t>
            </a:r>
          </a:p>
        </p:txBody>
      </p:sp>
      <p:sp>
        <p:nvSpPr>
          <p:cNvPr id="4" name="Content Placeholder 2">
            <a:extLst>
              <a:ext uri="{FF2B5EF4-FFF2-40B4-BE49-F238E27FC236}">
                <a16:creationId xmlns:a16="http://schemas.microsoft.com/office/drawing/2014/main" xmlns="" id="{DD0B4DC2-A692-418D-B61F-59D9CFD48779}"/>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When working with trees, we often want to have rooted trees where the subtrees at each vertex contain paths of approximately the same length.</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To make this idea precise we need some definitions:</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800" b="1" i="1" u="none" strike="noStrike" kern="1200" cap="none" spc="0" normalizeH="0" baseline="0" noProof="0">
                <a:ln>
                  <a:noFill/>
                </a:ln>
                <a:solidFill>
                  <a:sysClr val="windowText" lastClr="000000"/>
                </a:solidFill>
                <a:effectLst/>
                <a:uLnTx/>
                <a:uFillTx/>
                <a:latin typeface="Calibri"/>
                <a:ea typeface="+mn-ea"/>
                <a:cs typeface="+mn-cs"/>
              </a:rPr>
              <a:t>level</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of a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vertex </a:t>
            </a:r>
            <a:r>
              <a:rPr kumimoji="0" lang="en-US" sz="2800" b="1" i="1" u="none" strike="noStrike" kern="1200" cap="none" spc="0" normalizeH="0" baseline="0" noProof="0">
                <a:ln>
                  <a:noFill/>
                </a:ln>
                <a:solidFill>
                  <a:sysClr val="windowText" lastClr="000000"/>
                </a:solidFill>
                <a:effectLst/>
                <a:uLnTx/>
                <a:uFillTx/>
                <a:latin typeface="Calibri"/>
                <a:ea typeface="+mn-ea"/>
                <a:cs typeface="+mn-cs"/>
              </a:rPr>
              <a:t>v</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in a rooted tree is the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length of the unique path from the root to this vertex</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800" b="1" i="1" u="none" strike="noStrike" kern="1200" cap="none" spc="0" normalizeH="0" baseline="0" noProof="0">
                <a:ln>
                  <a:noFill/>
                </a:ln>
                <a:solidFill>
                  <a:sysClr val="windowText" lastClr="000000"/>
                </a:solidFill>
                <a:effectLst/>
                <a:uLnTx/>
                <a:uFillTx/>
                <a:latin typeface="Calibri"/>
                <a:ea typeface="+mn-ea"/>
                <a:cs typeface="+mn-cs"/>
              </a:rPr>
              <a:t>height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of a rooted tree is the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maximum of the levels</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of the vertices. </a:t>
            </a:r>
            <a:endParaRPr kumimoji="0" lang="en-US" sz="2800"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83905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Level of vertices and height of Trees</a:t>
            </a:r>
          </a:p>
        </p:txBody>
      </p:sp>
      <p:sp>
        <p:nvSpPr>
          <p:cNvPr id="10" name="Content Placeholder 2">
            <a:extLst>
              <a:ext uri="{FF2B5EF4-FFF2-40B4-BE49-F238E27FC236}">
                <a16:creationId xmlns:a16="http://schemas.microsoft.com/office/drawing/2014/main" xmlns="" id="{FE5E3A19-C892-41D3-9AA3-EFC3F2FA5253}"/>
              </a:ext>
            </a:extLst>
          </p:cNvPr>
          <p:cNvSpPr txBox="1">
            <a:spLocks/>
          </p:cNvSpPr>
          <p:nvPr/>
        </p:nvSpPr>
        <p:spPr bwMode="auto">
          <a:xfrm>
            <a:off x="228600" y="1371600"/>
            <a:ext cx="8610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Example</a:t>
            </a:r>
            <a:r>
              <a:rPr kumimoji="0" lang="en-US" sz="2000" b="0" i="0" u="none" strike="noStrike" kern="1200" cap="none" spc="0" normalizeH="0" baseline="0" noProof="0">
                <a:ln>
                  <a:noFill/>
                </a:ln>
                <a:solidFill>
                  <a:srgbClr val="FF0000"/>
                </a:solidFill>
                <a:effectLst/>
                <a:uLnTx/>
                <a:uFillTx/>
                <a:latin typeface="Calibri"/>
                <a:ea typeface="+mn-ea"/>
                <a:cs typeface="+mn-cs"/>
              </a:rPr>
              <a:t>: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FF0000"/>
                </a:solidFill>
                <a:effectLst/>
                <a:uLnTx/>
                <a:uFillTx/>
                <a:latin typeface="Calibri"/>
                <a:ea typeface="+mn-ea"/>
                <a:cs typeface="+mn-cs"/>
              </a:rPr>
              <a:t>(</a:t>
            </a:r>
            <a:r>
              <a:rPr kumimoji="0" lang="en-US" sz="2000" b="0" i="1" u="none" strike="noStrike" kern="1200" cap="none" spc="0" normalizeH="0" baseline="0" noProof="0">
                <a:ln>
                  <a:noFill/>
                </a:ln>
                <a:solidFill>
                  <a:srgbClr val="FF0000"/>
                </a:solidFill>
                <a:effectLst/>
                <a:uLnTx/>
                <a:uFillTx/>
                <a:latin typeface="Calibri"/>
                <a:ea typeface="+mn-ea"/>
                <a:cs typeface="+mn-cs"/>
              </a:rPr>
              <a:t>i</a:t>
            </a:r>
            <a:r>
              <a:rPr kumimoji="0" lang="en-US" sz="2000" b="0" i="0" u="none" strike="noStrike" kern="1200" cap="none" spc="0" normalizeH="0" baseline="0" noProof="0">
                <a:ln>
                  <a:noFill/>
                </a:ln>
                <a:solidFill>
                  <a:srgbClr val="FF0000"/>
                </a:solidFill>
                <a:effectLst/>
                <a:uLnTx/>
                <a:uFillTx/>
                <a:latin typeface="Calibri"/>
                <a:ea typeface="+mn-ea"/>
                <a:cs typeface="+mn-cs"/>
              </a:rPr>
              <a:t>)  Find the level of each vertex in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        the tree to the right.                        </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 (</a:t>
            </a:r>
            <a:r>
              <a:rPr kumimoji="0" lang="en-US" sz="2000" b="0" i="1" u="none" strike="noStrike" kern="1200" cap="none" spc="0" normalizeH="0" baseline="0" noProof="0">
                <a:ln>
                  <a:noFill/>
                </a:ln>
                <a:solidFill>
                  <a:srgbClr val="FF0000"/>
                </a:solidFill>
                <a:effectLst/>
                <a:uLnTx/>
                <a:uFillTx/>
                <a:latin typeface="Calibri"/>
                <a:ea typeface="+mn-ea"/>
                <a:cs typeface="+mn-cs"/>
              </a:rPr>
              <a:t>ii</a:t>
            </a:r>
            <a:r>
              <a:rPr kumimoji="0" lang="en-US" sz="2000" b="0" i="0" u="none" strike="noStrike" kern="1200" cap="none" spc="0" normalizeH="0" baseline="0" noProof="0">
                <a:ln>
                  <a:noFill/>
                </a:ln>
                <a:solidFill>
                  <a:srgbClr val="FF0000"/>
                </a:solidFill>
                <a:effectLst/>
                <a:uLnTx/>
                <a:uFillTx/>
                <a:latin typeface="Calibri"/>
                <a:ea typeface="+mn-ea"/>
                <a:cs typeface="+mn-cs"/>
              </a:rPr>
              <a:t>)  What is the height of the tree?</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endParaRPr kumimoji="0" lang="en-US" sz="2000" b="1" i="0" u="none" strike="noStrike" kern="1200" cap="none" spc="0" normalizeH="0" baseline="0" noProof="0">
              <a:ln>
                <a:noFill/>
              </a:ln>
              <a:solidFill>
                <a:srgbClr val="0000FF"/>
              </a:solidFill>
              <a:effectLst/>
              <a:uLnTx/>
              <a:uFillTx/>
              <a:latin typeface="Calibri"/>
              <a:ea typeface="+mn-ea"/>
              <a:cs typeface="+mn-cs"/>
            </a:endParaRP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0000FF"/>
                </a:solidFill>
                <a:effectLst/>
                <a:uLnTx/>
                <a:uFillTx/>
                <a:latin typeface="Calibri"/>
                <a:ea typeface="+mn-ea"/>
                <a:cs typeface="+mn-cs"/>
              </a:rPr>
              <a:t>Solution</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i</a:t>
            </a:r>
            <a:r>
              <a:rPr kumimoji="0" lang="en-US" sz="2000" b="0" i="0" u="none" strike="noStrike" kern="1200" cap="none" spc="0" normalizeH="0" baseline="0" noProof="0">
                <a:ln>
                  <a:noFill/>
                </a:ln>
                <a:solidFill>
                  <a:srgbClr val="0000FF"/>
                </a:solidFill>
                <a:effectLst/>
                <a:uLnTx/>
                <a:uFillTx/>
                <a:latin typeface="Calibri"/>
                <a:ea typeface="+mn-ea"/>
                <a:cs typeface="+mn-cs"/>
              </a:rPr>
              <a:t>)  The root </a:t>
            </a:r>
            <a:r>
              <a:rPr kumimoji="0" lang="en-US" sz="2000" b="0" i="1" u="none" strike="noStrike" kern="1200" cap="none" spc="0" normalizeH="0" baseline="0" noProof="0">
                <a:ln>
                  <a:noFill/>
                </a:ln>
                <a:solidFill>
                  <a:srgbClr val="0000FF"/>
                </a:solidFill>
                <a:effectLst/>
                <a:uLnTx/>
                <a:uFillTx/>
                <a:latin typeface="Calibri"/>
                <a:ea typeface="+mn-ea"/>
                <a:cs typeface="+mn-cs"/>
              </a:rPr>
              <a:t>a</a:t>
            </a:r>
            <a:r>
              <a:rPr kumimoji="0" lang="en-US" sz="2000" b="0" i="0" u="none" strike="noStrike" kern="1200" cap="none" spc="0" normalizeH="0" baseline="0" noProof="0">
                <a:ln>
                  <a:noFill/>
                </a:ln>
                <a:solidFill>
                  <a:srgbClr val="0000FF"/>
                </a:solidFill>
                <a:effectLst/>
                <a:uLnTx/>
                <a:uFillTx/>
                <a:latin typeface="Calibri"/>
                <a:ea typeface="+mn-ea"/>
                <a:cs typeface="+mn-cs"/>
              </a:rPr>
              <a:t> is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0</a:t>
            </a:r>
            <a:r>
              <a:rPr kumimoji="0" lang="en-US" sz="2000" b="0" i="0" u="none" strike="noStrike" kern="1200" cap="none" spc="0" normalizeH="0" baseline="0" noProof="0">
                <a:ln>
                  <a:noFill/>
                </a:ln>
                <a:solidFill>
                  <a:srgbClr val="0000FF"/>
                </a:solidFill>
                <a:effectLst/>
                <a:uLnTx/>
                <a:uFillTx/>
                <a:latin typeface="Calibri"/>
                <a:ea typeface="+mn-ea"/>
                <a:cs typeface="+mn-cs"/>
              </a:rPr>
              <a:t>.  Vertices </a:t>
            </a:r>
            <a:r>
              <a:rPr kumimoji="0" lang="en-US" sz="2000" b="0" i="1" u="none" strike="noStrike" kern="1200" cap="none" spc="0" normalizeH="0" baseline="0" noProof="0">
                <a:ln>
                  <a:noFill/>
                </a:ln>
                <a:solidFill>
                  <a:srgbClr val="0000FF"/>
                </a:solidFill>
                <a:effectLst/>
                <a:uLnTx/>
                <a:uFillTx/>
                <a:latin typeface="Calibri"/>
                <a:ea typeface="+mn-ea"/>
                <a:cs typeface="+mn-cs"/>
              </a:rPr>
              <a:t>b</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j</a:t>
            </a:r>
            <a:r>
              <a:rPr kumimoji="0" lang="en-US" sz="2000" b="0" i="0" u="none" strike="noStrike" kern="1200" cap="none" spc="0" normalizeH="0" baseline="0" noProof="0">
                <a:ln>
                  <a:noFill/>
                </a:ln>
                <a:solidFill>
                  <a:srgbClr val="0000FF"/>
                </a:solidFill>
                <a:effectLst/>
                <a:uLnTx/>
                <a:uFillTx/>
                <a:latin typeface="Calibri"/>
                <a:ea typeface="+mn-ea"/>
                <a:cs typeface="+mn-cs"/>
              </a:rPr>
              <a:t>, and </a:t>
            </a:r>
            <a:r>
              <a:rPr kumimoji="0" lang="en-US" sz="2000" b="0" i="1" u="none" strike="noStrike" kern="1200" cap="none" spc="0" normalizeH="0" baseline="0" noProof="0">
                <a:ln>
                  <a:noFill/>
                </a:ln>
                <a:solidFill>
                  <a:srgbClr val="0000FF"/>
                </a:solidFill>
                <a:effectLst/>
                <a:uLnTx/>
                <a:uFillTx/>
                <a:latin typeface="Calibri"/>
                <a:ea typeface="+mn-ea"/>
                <a:cs typeface="+mn-cs"/>
              </a:rPr>
              <a:t>k</a:t>
            </a:r>
            <a:r>
              <a:rPr kumimoji="0" lang="en-US" sz="2000" b="0" i="0" u="none" strike="noStrike" kern="1200" cap="none" spc="0" normalizeH="0" baseline="0" noProof="0">
                <a:ln>
                  <a:noFill/>
                </a:ln>
                <a:solidFill>
                  <a:srgbClr val="0000FF"/>
                </a:solidFill>
                <a:effectLst/>
                <a:uLnTx/>
                <a:uFillTx/>
                <a:latin typeface="Calibri"/>
                <a:ea typeface="+mn-ea"/>
                <a:cs typeface="+mn-cs"/>
              </a:rPr>
              <a:t> are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1</a:t>
            </a:r>
            <a:r>
              <a:rPr kumimoji="0" lang="en-US" sz="2000" b="0" i="0" u="none" strike="noStrike" kern="1200" cap="none" spc="0" normalizeH="0" baseline="0" noProof="0">
                <a:ln>
                  <a:noFill/>
                </a:ln>
                <a:solidFill>
                  <a:srgbClr val="0000FF"/>
                </a:solidFill>
                <a:effectLst/>
                <a:uLnTx/>
                <a:uFillTx/>
                <a:latin typeface="Calibri"/>
                <a:ea typeface="+mn-ea"/>
                <a:cs typeface="+mn-cs"/>
              </a:rPr>
              <a:t>.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Vertices </a:t>
            </a:r>
            <a:r>
              <a:rPr kumimoji="0" lang="en-US" sz="2000" b="0" i="1" u="none" strike="noStrike" kern="1200" cap="none" spc="0" normalizeH="0" baseline="0" noProof="0">
                <a:ln>
                  <a:noFill/>
                </a:ln>
                <a:solidFill>
                  <a:srgbClr val="0000FF"/>
                </a:solidFill>
                <a:effectLst/>
                <a:uLnTx/>
                <a:uFillTx/>
                <a:latin typeface="Calibri"/>
                <a:ea typeface="+mn-ea"/>
                <a:cs typeface="+mn-cs"/>
              </a:rPr>
              <a:t>c</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e</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f</a:t>
            </a:r>
            <a:r>
              <a:rPr kumimoji="0" lang="en-US" sz="2000" b="0" i="0" u="none" strike="noStrike" kern="1200" cap="none" spc="0" normalizeH="0" baseline="0" noProof="0">
                <a:ln>
                  <a:noFill/>
                </a:ln>
                <a:solidFill>
                  <a:srgbClr val="0000FF"/>
                </a:solidFill>
                <a:effectLst/>
                <a:uLnTx/>
                <a:uFillTx/>
                <a:latin typeface="Calibri"/>
                <a:ea typeface="+mn-ea"/>
                <a:cs typeface="+mn-cs"/>
              </a:rPr>
              <a:t>, and </a:t>
            </a:r>
            <a:r>
              <a:rPr kumimoji="0" lang="en-US" sz="2000" b="0" i="1" u="none" strike="noStrike" kern="1200" cap="none" spc="0" normalizeH="0" baseline="0" noProof="0">
                <a:ln>
                  <a:noFill/>
                </a:ln>
                <a:solidFill>
                  <a:srgbClr val="0000FF"/>
                </a:solidFill>
                <a:effectLst/>
                <a:uLnTx/>
                <a:uFillTx/>
                <a:latin typeface="Calibri"/>
                <a:ea typeface="+mn-ea"/>
                <a:cs typeface="+mn-cs"/>
              </a:rPr>
              <a:t>l</a:t>
            </a:r>
            <a:r>
              <a:rPr kumimoji="0" lang="en-US" sz="2000" b="0" i="0" u="none" strike="noStrike" kern="1200" cap="none" spc="0" normalizeH="0" baseline="0" noProof="0">
                <a:ln>
                  <a:noFill/>
                </a:ln>
                <a:solidFill>
                  <a:srgbClr val="0000FF"/>
                </a:solidFill>
                <a:effectLst/>
                <a:uLnTx/>
                <a:uFillTx/>
                <a:latin typeface="Calibri"/>
                <a:ea typeface="+mn-ea"/>
                <a:cs typeface="+mn-cs"/>
              </a:rPr>
              <a:t> are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2</a:t>
            </a:r>
            <a:r>
              <a:rPr kumimoji="0" lang="en-US" sz="2000" b="0" i="0" u="none" strike="noStrike" kern="1200" cap="none" spc="0" normalizeH="0" baseline="0" noProof="0">
                <a:ln>
                  <a:noFill/>
                </a:ln>
                <a:solidFill>
                  <a:srgbClr val="0000FF"/>
                </a:solidFill>
                <a:effectLst/>
                <a:uLnTx/>
                <a:uFillTx/>
                <a:latin typeface="Calibri"/>
                <a:ea typeface="+mn-ea"/>
                <a:cs typeface="+mn-cs"/>
              </a:rPr>
              <a:t>. Vertices </a:t>
            </a:r>
            <a:r>
              <a:rPr kumimoji="0" lang="en-US" sz="2000" b="0" i="1" u="none" strike="noStrike" kern="1200" cap="none" spc="0" normalizeH="0" baseline="0" noProof="0">
                <a:ln>
                  <a:noFill/>
                </a:ln>
                <a:solidFill>
                  <a:srgbClr val="0000FF"/>
                </a:solidFill>
                <a:effectLst/>
                <a:uLnTx/>
                <a:uFillTx/>
                <a:latin typeface="Calibri"/>
                <a:ea typeface="+mn-ea"/>
                <a:cs typeface="+mn-cs"/>
              </a:rPr>
              <a:t>d</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g</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i</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m</a:t>
            </a:r>
            <a:r>
              <a:rPr kumimoji="0" lang="en-US" sz="2000" b="0" i="0" u="none" strike="noStrike" kern="1200" cap="none" spc="0" normalizeH="0" baseline="0" noProof="0">
                <a:ln>
                  <a:noFill/>
                </a:ln>
                <a:solidFill>
                  <a:srgbClr val="0000FF"/>
                </a:solidFill>
                <a:effectLst/>
                <a:uLnTx/>
                <a:uFillTx/>
                <a:latin typeface="Calibri"/>
                <a:ea typeface="+mn-ea"/>
                <a:cs typeface="+mn-cs"/>
              </a:rPr>
              <a:t>, and </a:t>
            </a:r>
            <a:r>
              <a:rPr kumimoji="0" lang="en-US" sz="2000" b="0" i="1" u="none" strike="noStrike" kern="1200" cap="none" spc="0" normalizeH="0" baseline="0" noProof="0">
                <a:ln>
                  <a:noFill/>
                </a:ln>
                <a:solidFill>
                  <a:srgbClr val="0000FF"/>
                </a:solidFill>
                <a:effectLst/>
                <a:uLnTx/>
                <a:uFillTx/>
                <a:latin typeface="Calibri"/>
                <a:ea typeface="+mn-ea"/>
                <a:cs typeface="+mn-cs"/>
              </a:rPr>
              <a:t>n</a:t>
            </a:r>
            <a:r>
              <a:rPr kumimoji="0" lang="en-US" sz="2000" b="0" i="0" u="none" strike="noStrike" kern="1200" cap="none" spc="0" normalizeH="0" baseline="0" noProof="0">
                <a:ln>
                  <a:noFill/>
                </a:ln>
                <a:solidFill>
                  <a:srgbClr val="0000FF"/>
                </a:solidFill>
                <a:effectLst/>
                <a:uLnTx/>
                <a:uFillTx/>
                <a:latin typeface="Calibri"/>
                <a:ea typeface="+mn-ea"/>
                <a:cs typeface="+mn-cs"/>
              </a:rPr>
              <a:t> are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3</a:t>
            </a:r>
            <a:r>
              <a:rPr kumimoji="0" lang="en-US" sz="2000" b="0" i="0" u="none" strike="noStrike" kern="1200" cap="none" spc="0" normalizeH="0" baseline="0" noProof="0">
                <a:ln>
                  <a:noFill/>
                </a:ln>
                <a:solidFill>
                  <a:srgbClr val="0000FF"/>
                </a:solidFill>
                <a:effectLst/>
                <a:uLnTx/>
                <a:uFillTx/>
                <a:latin typeface="Calibri"/>
                <a:ea typeface="+mn-ea"/>
                <a:cs typeface="+mn-cs"/>
              </a:rPr>
              <a:t>.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Vertex </a:t>
            </a:r>
            <a:r>
              <a:rPr kumimoji="0" lang="en-US" sz="2000" b="0" i="1" u="none" strike="noStrike" kern="1200" cap="none" spc="0" normalizeH="0" baseline="0" noProof="0">
                <a:ln>
                  <a:noFill/>
                </a:ln>
                <a:solidFill>
                  <a:srgbClr val="0000FF"/>
                </a:solidFill>
                <a:effectLst/>
                <a:uLnTx/>
                <a:uFillTx/>
                <a:latin typeface="Calibri"/>
                <a:ea typeface="+mn-ea"/>
                <a:cs typeface="+mn-cs"/>
              </a:rPr>
              <a:t>h</a:t>
            </a:r>
            <a:r>
              <a:rPr kumimoji="0" lang="en-US" sz="2000" b="0" i="0" u="none" strike="noStrike" kern="1200" cap="none" spc="0" normalizeH="0" baseline="0" noProof="0">
                <a:ln>
                  <a:noFill/>
                </a:ln>
                <a:solidFill>
                  <a:srgbClr val="0000FF"/>
                </a:solidFill>
                <a:effectLst/>
                <a:uLnTx/>
                <a:uFillTx/>
                <a:latin typeface="Calibri"/>
                <a:ea typeface="+mn-ea"/>
                <a:cs typeface="+mn-cs"/>
              </a:rPr>
              <a:t> is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4</a:t>
            </a:r>
            <a:r>
              <a:rPr kumimoji="0" lang="en-US" sz="2000" b="0" i="0" u="none" strike="noStrike" kern="1200" cap="none" spc="0" normalizeH="0" baseline="0" noProof="0">
                <a:ln>
                  <a:noFill/>
                </a:ln>
                <a:solidFill>
                  <a:srgbClr val="0000FF"/>
                </a:solidFill>
                <a:effectLst/>
                <a:uLnTx/>
                <a:uFillTx/>
                <a:latin typeface="Calibri"/>
                <a:ea typeface="+mn-ea"/>
                <a:cs typeface="+mn-cs"/>
              </a:rPr>
              <a:t>. </a:t>
            </a: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ii</a:t>
            </a:r>
            <a:r>
              <a:rPr kumimoji="0" lang="en-US" sz="2000" b="0" i="0" u="none" strike="noStrike" kern="1200" cap="none" spc="0" normalizeH="0" baseline="0" noProof="0">
                <a:ln>
                  <a:noFill/>
                </a:ln>
                <a:solidFill>
                  <a:srgbClr val="0000FF"/>
                </a:solidFill>
                <a:effectLst/>
                <a:uLnTx/>
                <a:uFillTx/>
                <a:latin typeface="Calibri"/>
                <a:ea typeface="+mn-ea"/>
                <a:cs typeface="+mn-cs"/>
              </a:rPr>
              <a:t>) The height is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4</a:t>
            </a:r>
            <a:r>
              <a:rPr kumimoji="0" lang="en-US" sz="2000" b="0" i="0" u="none" strike="noStrike" kern="1200" cap="none" spc="0" normalizeH="0" baseline="0" noProof="0">
                <a:ln>
                  <a:noFill/>
                </a:ln>
                <a:solidFill>
                  <a:srgbClr val="0000FF"/>
                </a:solidFill>
                <a:effectLst/>
                <a:uLnTx/>
                <a:uFillTx/>
                <a:latin typeface="Calibri"/>
                <a:ea typeface="+mn-ea"/>
                <a:cs typeface="+mn-cs"/>
              </a:rPr>
              <a:t>, since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4</a:t>
            </a:r>
            <a:r>
              <a:rPr kumimoji="0" lang="en-US" sz="2000" b="0" i="0" u="none" strike="noStrike" kern="1200" cap="none" spc="0" normalizeH="0" baseline="0" noProof="0">
                <a:ln>
                  <a:noFill/>
                </a:ln>
                <a:solidFill>
                  <a:srgbClr val="0000FF"/>
                </a:solidFill>
                <a:effectLst/>
                <a:uLnTx/>
                <a:uFillTx/>
                <a:latin typeface="Calibri"/>
                <a:ea typeface="+mn-ea"/>
                <a:cs typeface="+mn-cs"/>
              </a:rPr>
              <a:t> is the largest level of the vertices in this tree  </a:t>
            </a: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(vertex h). </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xmlns="" id="{78B675D6-12B4-4DC4-ADB5-2BBE0554CE47}"/>
              </a:ext>
            </a:extLst>
          </p:cNvPr>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562600" y="1599676"/>
            <a:ext cx="1752600" cy="2210324"/>
          </a:xfrm>
          <a:prstGeom prst="rect">
            <a:avLst/>
          </a:prstGeom>
        </p:spPr>
      </p:pic>
    </p:spTree>
    <p:extLst>
      <p:ext uri="{BB962C8B-B14F-4D97-AF65-F5344CB8AC3E}">
        <p14:creationId xmlns:p14="http://schemas.microsoft.com/office/powerpoint/2010/main" xmlns="" val="298491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Illustration of Level of vertices</a:t>
            </a:r>
          </a:p>
        </p:txBody>
      </p:sp>
      <p:grpSp>
        <p:nvGrpSpPr>
          <p:cNvPr id="41" name="Group 4">
            <a:extLst>
              <a:ext uri="{FF2B5EF4-FFF2-40B4-BE49-F238E27FC236}">
                <a16:creationId xmlns:a16="http://schemas.microsoft.com/office/drawing/2014/main" xmlns="" id="{4A55A844-D069-4274-9011-4E6318062AD1}"/>
              </a:ext>
            </a:extLst>
          </p:cNvPr>
          <p:cNvGrpSpPr>
            <a:grpSpLocks/>
          </p:cNvGrpSpPr>
          <p:nvPr/>
        </p:nvGrpSpPr>
        <p:grpSpPr bwMode="auto">
          <a:xfrm>
            <a:off x="5181600" y="3352800"/>
            <a:ext cx="2286000" cy="2590800"/>
            <a:chOff x="3072" y="528"/>
            <a:chExt cx="1440" cy="1632"/>
          </a:xfrm>
        </p:grpSpPr>
        <p:sp>
          <p:nvSpPr>
            <p:cNvPr id="42" name="Oval 5">
              <a:extLst>
                <a:ext uri="{FF2B5EF4-FFF2-40B4-BE49-F238E27FC236}">
                  <a16:creationId xmlns:a16="http://schemas.microsoft.com/office/drawing/2014/main" xmlns="" id="{03C17E61-E407-4B6F-BFE5-0A57D91710B6}"/>
                </a:ext>
              </a:extLst>
            </p:cNvPr>
            <p:cNvSpPr>
              <a:spLocks noChangeArrowheads="1"/>
            </p:cNvSpPr>
            <p:nvPr/>
          </p:nvSpPr>
          <p:spPr bwMode="auto">
            <a:xfrm>
              <a:off x="3984" y="528"/>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3" name="Oval 6">
              <a:extLst>
                <a:ext uri="{FF2B5EF4-FFF2-40B4-BE49-F238E27FC236}">
                  <a16:creationId xmlns:a16="http://schemas.microsoft.com/office/drawing/2014/main" xmlns="" id="{131AFC83-9518-4C8C-990F-7A025F86017E}"/>
                </a:ext>
              </a:extLst>
            </p:cNvPr>
            <p:cNvSpPr>
              <a:spLocks noChangeArrowheads="1"/>
            </p:cNvSpPr>
            <p:nvPr/>
          </p:nvSpPr>
          <p:spPr bwMode="auto">
            <a:xfrm>
              <a:off x="3600" y="960"/>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4" name="Oval 7">
              <a:extLst>
                <a:ext uri="{FF2B5EF4-FFF2-40B4-BE49-F238E27FC236}">
                  <a16:creationId xmlns:a16="http://schemas.microsoft.com/office/drawing/2014/main" xmlns="" id="{583A7F86-DF57-4518-86F7-D2A506AE53EC}"/>
                </a:ext>
              </a:extLst>
            </p:cNvPr>
            <p:cNvSpPr>
              <a:spLocks noChangeArrowheads="1"/>
            </p:cNvSpPr>
            <p:nvPr/>
          </p:nvSpPr>
          <p:spPr bwMode="auto">
            <a:xfrm>
              <a:off x="4416" y="960"/>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5" name="Oval 8">
              <a:extLst>
                <a:ext uri="{FF2B5EF4-FFF2-40B4-BE49-F238E27FC236}">
                  <a16:creationId xmlns:a16="http://schemas.microsoft.com/office/drawing/2014/main" xmlns="" id="{C1C2A9D9-C84E-407B-A544-E53D2F4129B7}"/>
                </a:ext>
              </a:extLst>
            </p:cNvPr>
            <p:cNvSpPr>
              <a:spLocks noChangeArrowheads="1"/>
            </p:cNvSpPr>
            <p:nvPr/>
          </p:nvSpPr>
          <p:spPr bwMode="auto">
            <a:xfrm>
              <a:off x="3312"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6" name="Oval 9">
              <a:extLst>
                <a:ext uri="{FF2B5EF4-FFF2-40B4-BE49-F238E27FC236}">
                  <a16:creationId xmlns:a16="http://schemas.microsoft.com/office/drawing/2014/main" xmlns="" id="{13FA486C-245E-4908-A1B1-B303280CDD34}"/>
                </a:ext>
              </a:extLst>
            </p:cNvPr>
            <p:cNvSpPr>
              <a:spLocks noChangeArrowheads="1"/>
            </p:cNvSpPr>
            <p:nvPr/>
          </p:nvSpPr>
          <p:spPr bwMode="auto">
            <a:xfrm>
              <a:off x="3888"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7" name="Oval 10">
              <a:extLst>
                <a:ext uri="{FF2B5EF4-FFF2-40B4-BE49-F238E27FC236}">
                  <a16:creationId xmlns:a16="http://schemas.microsoft.com/office/drawing/2014/main" xmlns="" id="{BA521584-0547-4473-A1BA-2685CB5EBE75}"/>
                </a:ext>
              </a:extLst>
            </p:cNvPr>
            <p:cNvSpPr>
              <a:spLocks noChangeArrowheads="1"/>
            </p:cNvSpPr>
            <p:nvPr/>
          </p:nvSpPr>
          <p:spPr bwMode="auto">
            <a:xfrm>
              <a:off x="3072"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8" name="Oval 11">
              <a:extLst>
                <a:ext uri="{FF2B5EF4-FFF2-40B4-BE49-F238E27FC236}">
                  <a16:creationId xmlns:a16="http://schemas.microsoft.com/office/drawing/2014/main" xmlns="" id="{34E059BD-126D-493A-9E62-5A7294EF5E35}"/>
                </a:ext>
              </a:extLst>
            </p:cNvPr>
            <p:cNvSpPr>
              <a:spLocks noChangeArrowheads="1"/>
            </p:cNvSpPr>
            <p:nvPr/>
          </p:nvSpPr>
          <p:spPr bwMode="auto">
            <a:xfrm>
              <a:off x="3504"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9" name="Line 12">
              <a:extLst>
                <a:ext uri="{FF2B5EF4-FFF2-40B4-BE49-F238E27FC236}">
                  <a16:creationId xmlns:a16="http://schemas.microsoft.com/office/drawing/2014/main" xmlns="" id="{7956E036-77B9-426F-87F9-2DDE97BA631D}"/>
                </a:ext>
              </a:extLst>
            </p:cNvPr>
            <p:cNvSpPr>
              <a:spLocks noChangeShapeType="1"/>
            </p:cNvSpPr>
            <p:nvPr/>
          </p:nvSpPr>
          <p:spPr bwMode="auto">
            <a:xfrm flipH="1">
              <a:off x="3648" y="576"/>
              <a:ext cx="384" cy="432"/>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0" name="Line 13">
              <a:extLst>
                <a:ext uri="{FF2B5EF4-FFF2-40B4-BE49-F238E27FC236}">
                  <a16:creationId xmlns:a16="http://schemas.microsoft.com/office/drawing/2014/main" xmlns="" id="{50B799C7-561C-46B6-9F70-1CDA14247741}"/>
                </a:ext>
              </a:extLst>
            </p:cNvPr>
            <p:cNvSpPr>
              <a:spLocks noChangeShapeType="1"/>
            </p:cNvSpPr>
            <p:nvPr/>
          </p:nvSpPr>
          <p:spPr bwMode="auto">
            <a:xfrm>
              <a:off x="4032" y="576"/>
              <a:ext cx="432" cy="432"/>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1" name="Line 14">
              <a:extLst>
                <a:ext uri="{FF2B5EF4-FFF2-40B4-BE49-F238E27FC236}">
                  <a16:creationId xmlns:a16="http://schemas.microsoft.com/office/drawing/2014/main" xmlns="" id="{F19B8D60-7CBC-4DC0-9ACE-185CE3FDCB57}"/>
                </a:ext>
              </a:extLst>
            </p:cNvPr>
            <p:cNvSpPr>
              <a:spLocks noChangeShapeType="1"/>
            </p:cNvSpPr>
            <p:nvPr/>
          </p:nvSpPr>
          <p:spPr bwMode="auto">
            <a:xfrm flipH="1">
              <a:off x="3360" y="1008"/>
              <a:ext cx="288" cy="57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2" name="Line 15">
              <a:extLst>
                <a:ext uri="{FF2B5EF4-FFF2-40B4-BE49-F238E27FC236}">
                  <a16:creationId xmlns:a16="http://schemas.microsoft.com/office/drawing/2014/main" xmlns="" id="{2332E168-629A-43E5-9866-D5AAB42DF71E}"/>
                </a:ext>
              </a:extLst>
            </p:cNvPr>
            <p:cNvSpPr>
              <a:spLocks noChangeShapeType="1"/>
            </p:cNvSpPr>
            <p:nvPr/>
          </p:nvSpPr>
          <p:spPr bwMode="auto">
            <a:xfrm>
              <a:off x="3648" y="1008"/>
              <a:ext cx="336" cy="57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3" name="Line 16">
              <a:extLst>
                <a:ext uri="{FF2B5EF4-FFF2-40B4-BE49-F238E27FC236}">
                  <a16:creationId xmlns:a16="http://schemas.microsoft.com/office/drawing/2014/main" xmlns="" id="{5F6C7421-0F2F-400A-8459-5EB579502D3F}"/>
                </a:ext>
              </a:extLst>
            </p:cNvPr>
            <p:cNvSpPr>
              <a:spLocks noChangeShapeType="1"/>
            </p:cNvSpPr>
            <p:nvPr/>
          </p:nvSpPr>
          <p:spPr bwMode="auto">
            <a:xfrm flipH="1">
              <a:off x="3120" y="1584"/>
              <a:ext cx="240"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4" name="Line 17">
              <a:extLst>
                <a:ext uri="{FF2B5EF4-FFF2-40B4-BE49-F238E27FC236}">
                  <a16:creationId xmlns:a16="http://schemas.microsoft.com/office/drawing/2014/main" xmlns="" id="{6DC20AAD-48C3-4F7F-88FC-135613059711}"/>
                </a:ext>
              </a:extLst>
            </p:cNvPr>
            <p:cNvSpPr>
              <a:spLocks noChangeShapeType="1"/>
            </p:cNvSpPr>
            <p:nvPr/>
          </p:nvSpPr>
          <p:spPr bwMode="auto">
            <a:xfrm>
              <a:off x="3360" y="1584"/>
              <a:ext cx="192"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5" name="Oval 18">
              <a:extLst>
                <a:ext uri="{FF2B5EF4-FFF2-40B4-BE49-F238E27FC236}">
                  <a16:creationId xmlns:a16="http://schemas.microsoft.com/office/drawing/2014/main" xmlns="" id="{C108FF84-BA9E-493A-BB74-D978DC651809}"/>
                </a:ext>
              </a:extLst>
            </p:cNvPr>
            <p:cNvSpPr>
              <a:spLocks noChangeArrowheads="1"/>
            </p:cNvSpPr>
            <p:nvPr/>
          </p:nvSpPr>
          <p:spPr bwMode="auto">
            <a:xfrm>
              <a:off x="4032" y="960"/>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56" name="Line 19">
              <a:extLst>
                <a:ext uri="{FF2B5EF4-FFF2-40B4-BE49-F238E27FC236}">
                  <a16:creationId xmlns:a16="http://schemas.microsoft.com/office/drawing/2014/main" xmlns="" id="{72CB23F5-A02C-453A-B5EF-5F29A2758BB4}"/>
                </a:ext>
              </a:extLst>
            </p:cNvPr>
            <p:cNvSpPr>
              <a:spLocks noChangeShapeType="1"/>
            </p:cNvSpPr>
            <p:nvPr/>
          </p:nvSpPr>
          <p:spPr bwMode="auto">
            <a:xfrm flipH="1" flipV="1">
              <a:off x="4032" y="576"/>
              <a:ext cx="48" cy="432"/>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7" name="Oval 20">
              <a:extLst>
                <a:ext uri="{FF2B5EF4-FFF2-40B4-BE49-F238E27FC236}">
                  <a16:creationId xmlns:a16="http://schemas.microsoft.com/office/drawing/2014/main" xmlns="" id="{42B86AC1-468E-4E81-A548-3DE742B729B5}"/>
                </a:ext>
              </a:extLst>
            </p:cNvPr>
            <p:cNvSpPr>
              <a:spLocks noChangeArrowheads="1"/>
            </p:cNvSpPr>
            <p:nvPr/>
          </p:nvSpPr>
          <p:spPr bwMode="auto">
            <a:xfrm>
              <a:off x="3600" y="1488"/>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58" name="Oval 21">
              <a:extLst>
                <a:ext uri="{FF2B5EF4-FFF2-40B4-BE49-F238E27FC236}">
                  <a16:creationId xmlns:a16="http://schemas.microsoft.com/office/drawing/2014/main" xmlns="" id="{7E0E4F55-CFA8-43B2-9E7B-237A5ED8485D}"/>
                </a:ext>
              </a:extLst>
            </p:cNvPr>
            <p:cNvSpPr>
              <a:spLocks noChangeArrowheads="1"/>
            </p:cNvSpPr>
            <p:nvPr/>
          </p:nvSpPr>
          <p:spPr bwMode="auto">
            <a:xfrm>
              <a:off x="3264"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59" name="Line 22">
              <a:extLst>
                <a:ext uri="{FF2B5EF4-FFF2-40B4-BE49-F238E27FC236}">
                  <a16:creationId xmlns:a16="http://schemas.microsoft.com/office/drawing/2014/main" xmlns="" id="{1E751C64-C5C8-4D15-9973-97C52BFA61C6}"/>
                </a:ext>
              </a:extLst>
            </p:cNvPr>
            <p:cNvSpPr>
              <a:spLocks noChangeShapeType="1"/>
            </p:cNvSpPr>
            <p:nvPr/>
          </p:nvSpPr>
          <p:spPr bwMode="auto">
            <a:xfrm flipH="1">
              <a:off x="3312" y="1584"/>
              <a:ext cx="48"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0" name="Line 23">
              <a:extLst>
                <a:ext uri="{FF2B5EF4-FFF2-40B4-BE49-F238E27FC236}">
                  <a16:creationId xmlns:a16="http://schemas.microsoft.com/office/drawing/2014/main" xmlns="" id="{34E0290E-6D83-46BA-8985-E803769A2E7D}"/>
                </a:ext>
              </a:extLst>
            </p:cNvPr>
            <p:cNvSpPr>
              <a:spLocks noChangeShapeType="1"/>
            </p:cNvSpPr>
            <p:nvPr/>
          </p:nvSpPr>
          <p:spPr bwMode="auto">
            <a:xfrm>
              <a:off x="3648" y="1056"/>
              <a:ext cx="0"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1" name="Oval 24">
              <a:extLst>
                <a:ext uri="{FF2B5EF4-FFF2-40B4-BE49-F238E27FC236}">
                  <a16:creationId xmlns:a16="http://schemas.microsoft.com/office/drawing/2014/main" xmlns="" id="{22A42CC7-10DC-4292-AD38-D7303A25B4BB}"/>
                </a:ext>
              </a:extLst>
            </p:cNvPr>
            <p:cNvSpPr>
              <a:spLocks noChangeArrowheads="1"/>
            </p:cNvSpPr>
            <p:nvPr/>
          </p:nvSpPr>
          <p:spPr bwMode="auto">
            <a:xfrm>
              <a:off x="3648"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62" name="Oval 25">
              <a:extLst>
                <a:ext uri="{FF2B5EF4-FFF2-40B4-BE49-F238E27FC236}">
                  <a16:creationId xmlns:a16="http://schemas.microsoft.com/office/drawing/2014/main" xmlns="" id="{77293514-AC82-4883-A1A6-7DE77772EC19}"/>
                </a:ext>
              </a:extLst>
            </p:cNvPr>
            <p:cNvSpPr>
              <a:spLocks noChangeArrowheads="1"/>
            </p:cNvSpPr>
            <p:nvPr/>
          </p:nvSpPr>
          <p:spPr bwMode="auto">
            <a:xfrm>
              <a:off x="4080"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63" name="Line 26">
              <a:extLst>
                <a:ext uri="{FF2B5EF4-FFF2-40B4-BE49-F238E27FC236}">
                  <a16:creationId xmlns:a16="http://schemas.microsoft.com/office/drawing/2014/main" xmlns="" id="{5B35877E-28F9-44C8-9D89-0287C57FF921}"/>
                </a:ext>
              </a:extLst>
            </p:cNvPr>
            <p:cNvSpPr>
              <a:spLocks noChangeShapeType="1"/>
            </p:cNvSpPr>
            <p:nvPr/>
          </p:nvSpPr>
          <p:spPr bwMode="auto">
            <a:xfrm flipH="1">
              <a:off x="3696" y="1584"/>
              <a:ext cx="240"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4" name="Line 27">
              <a:extLst>
                <a:ext uri="{FF2B5EF4-FFF2-40B4-BE49-F238E27FC236}">
                  <a16:creationId xmlns:a16="http://schemas.microsoft.com/office/drawing/2014/main" xmlns="" id="{6506BAAD-7A37-45B5-9DB5-C57C652FD31B}"/>
                </a:ext>
              </a:extLst>
            </p:cNvPr>
            <p:cNvSpPr>
              <a:spLocks noChangeShapeType="1"/>
            </p:cNvSpPr>
            <p:nvPr/>
          </p:nvSpPr>
          <p:spPr bwMode="auto">
            <a:xfrm>
              <a:off x="3936" y="1584"/>
              <a:ext cx="192"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5" name="Oval 28">
              <a:extLst>
                <a:ext uri="{FF2B5EF4-FFF2-40B4-BE49-F238E27FC236}">
                  <a16:creationId xmlns:a16="http://schemas.microsoft.com/office/drawing/2014/main" xmlns="" id="{880296B6-0E8F-41F1-B09E-3CF84B76B454}"/>
                </a:ext>
              </a:extLst>
            </p:cNvPr>
            <p:cNvSpPr>
              <a:spLocks noChangeArrowheads="1"/>
            </p:cNvSpPr>
            <p:nvPr/>
          </p:nvSpPr>
          <p:spPr bwMode="auto">
            <a:xfrm>
              <a:off x="3840"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66" name="Line 29">
              <a:extLst>
                <a:ext uri="{FF2B5EF4-FFF2-40B4-BE49-F238E27FC236}">
                  <a16:creationId xmlns:a16="http://schemas.microsoft.com/office/drawing/2014/main" xmlns="" id="{D83BCCCD-097A-42CC-BF70-DDABC95184FF}"/>
                </a:ext>
              </a:extLst>
            </p:cNvPr>
            <p:cNvSpPr>
              <a:spLocks noChangeShapeType="1"/>
            </p:cNvSpPr>
            <p:nvPr/>
          </p:nvSpPr>
          <p:spPr bwMode="auto">
            <a:xfrm flipH="1">
              <a:off x="3888" y="1584"/>
              <a:ext cx="48"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sp>
        <p:nvSpPr>
          <p:cNvPr id="67" name="Text Box 30">
            <a:extLst>
              <a:ext uri="{FF2B5EF4-FFF2-40B4-BE49-F238E27FC236}">
                <a16:creationId xmlns:a16="http://schemas.microsoft.com/office/drawing/2014/main" xmlns="" id="{7A9E2E49-C6A2-4967-AFFE-21286B2C08DB}"/>
              </a:ext>
            </a:extLst>
          </p:cNvPr>
          <p:cNvSpPr txBox="1">
            <a:spLocks noChangeArrowheads="1"/>
          </p:cNvSpPr>
          <p:nvPr/>
        </p:nvSpPr>
        <p:spPr bwMode="auto">
          <a:xfrm>
            <a:off x="2895600" y="4114800"/>
            <a:ext cx="167640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2</a:t>
            </a:r>
            <a:endParaRPr lang="en-US" sz="3200">
              <a:solidFill>
                <a:srgbClr val="FF0000"/>
              </a:solidFill>
              <a:latin typeface="Times New Roman" pitchFamily="18" charset="0"/>
              <a:cs typeface="Arial" charset="0"/>
            </a:endParaRPr>
          </a:p>
        </p:txBody>
      </p:sp>
      <p:sp>
        <p:nvSpPr>
          <p:cNvPr id="68" name="Line 31">
            <a:extLst>
              <a:ext uri="{FF2B5EF4-FFF2-40B4-BE49-F238E27FC236}">
                <a16:creationId xmlns:a16="http://schemas.microsoft.com/office/drawing/2014/main" xmlns="" id="{3B123989-0DC6-49B0-8A81-D4CDF725561A}"/>
              </a:ext>
            </a:extLst>
          </p:cNvPr>
          <p:cNvSpPr>
            <a:spLocks noChangeShapeType="1"/>
          </p:cNvSpPr>
          <p:nvPr/>
        </p:nvSpPr>
        <p:spPr bwMode="auto">
          <a:xfrm>
            <a:off x="4038600" y="4419600"/>
            <a:ext cx="1524000" cy="60960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nvGrpSpPr>
          <p:cNvPr id="69" name="Group 35">
            <a:extLst>
              <a:ext uri="{FF2B5EF4-FFF2-40B4-BE49-F238E27FC236}">
                <a16:creationId xmlns:a16="http://schemas.microsoft.com/office/drawing/2014/main" xmlns="" id="{4FD4950F-C913-4DF9-AE2C-27893B6BDF43}"/>
              </a:ext>
            </a:extLst>
          </p:cNvPr>
          <p:cNvGrpSpPr>
            <a:grpSpLocks/>
          </p:cNvGrpSpPr>
          <p:nvPr/>
        </p:nvGrpSpPr>
        <p:grpSpPr bwMode="auto">
          <a:xfrm>
            <a:off x="2133600" y="5105400"/>
            <a:ext cx="2971800" cy="685800"/>
            <a:chOff x="1296" y="3216"/>
            <a:chExt cx="1872" cy="432"/>
          </a:xfrm>
        </p:grpSpPr>
        <p:sp>
          <p:nvSpPr>
            <p:cNvPr id="70" name="Text Box 33">
              <a:extLst>
                <a:ext uri="{FF2B5EF4-FFF2-40B4-BE49-F238E27FC236}">
                  <a16:creationId xmlns:a16="http://schemas.microsoft.com/office/drawing/2014/main" xmlns="" id="{5D8570F3-1F86-44EC-8BCC-5F2EC61DF5D9}"/>
                </a:ext>
              </a:extLst>
            </p:cNvPr>
            <p:cNvSpPr txBox="1">
              <a:spLocks noChangeArrowheads="1"/>
            </p:cNvSpPr>
            <p:nvPr/>
          </p:nvSpPr>
          <p:spPr bwMode="auto">
            <a:xfrm>
              <a:off x="1296" y="3216"/>
              <a:ext cx="816" cy="327"/>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3</a:t>
              </a:r>
              <a:endParaRPr lang="en-US" sz="3200">
                <a:solidFill>
                  <a:srgbClr val="FF0000"/>
                </a:solidFill>
                <a:latin typeface="Times New Roman" pitchFamily="18" charset="0"/>
                <a:cs typeface="Arial" charset="0"/>
              </a:endParaRPr>
            </a:p>
          </p:txBody>
        </p:sp>
        <p:sp>
          <p:nvSpPr>
            <p:cNvPr id="71" name="Line 34">
              <a:extLst>
                <a:ext uri="{FF2B5EF4-FFF2-40B4-BE49-F238E27FC236}">
                  <a16:creationId xmlns:a16="http://schemas.microsoft.com/office/drawing/2014/main" xmlns="" id="{020CC559-CE43-4EE9-AA40-2C7472546851}"/>
                </a:ext>
              </a:extLst>
            </p:cNvPr>
            <p:cNvSpPr>
              <a:spLocks noChangeShapeType="1"/>
            </p:cNvSpPr>
            <p:nvPr/>
          </p:nvSpPr>
          <p:spPr bwMode="auto">
            <a:xfrm>
              <a:off x="2016" y="3408"/>
              <a:ext cx="1152" cy="24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sp>
        <p:nvSpPr>
          <p:cNvPr id="72" name="Text Box 30">
            <a:extLst>
              <a:ext uri="{FF2B5EF4-FFF2-40B4-BE49-F238E27FC236}">
                <a16:creationId xmlns:a16="http://schemas.microsoft.com/office/drawing/2014/main" xmlns="" id="{49AA72E1-2FE2-42FC-A25F-87729246D35B}"/>
              </a:ext>
            </a:extLst>
          </p:cNvPr>
          <p:cNvSpPr txBox="1">
            <a:spLocks noChangeArrowheads="1"/>
          </p:cNvSpPr>
          <p:nvPr/>
        </p:nvSpPr>
        <p:spPr bwMode="auto">
          <a:xfrm>
            <a:off x="3048000" y="3429000"/>
            <a:ext cx="167640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1</a:t>
            </a:r>
            <a:endParaRPr lang="en-US" sz="3200">
              <a:solidFill>
                <a:srgbClr val="FF0000"/>
              </a:solidFill>
              <a:latin typeface="Times New Roman" pitchFamily="18" charset="0"/>
              <a:cs typeface="Arial" charset="0"/>
            </a:endParaRPr>
          </a:p>
        </p:txBody>
      </p:sp>
      <p:sp>
        <p:nvSpPr>
          <p:cNvPr id="73" name="Text Box 30">
            <a:extLst>
              <a:ext uri="{FF2B5EF4-FFF2-40B4-BE49-F238E27FC236}">
                <a16:creationId xmlns:a16="http://schemas.microsoft.com/office/drawing/2014/main" xmlns="" id="{3A81947C-2DF7-46A4-81E2-D79ED566756B}"/>
              </a:ext>
            </a:extLst>
          </p:cNvPr>
          <p:cNvSpPr txBox="1">
            <a:spLocks noChangeArrowheads="1"/>
          </p:cNvSpPr>
          <p:nvPr/>
        </p:nvSpPr>
        <p:spPr bwMode="auto">
          <a:xfrm>
            <a:off x="3581400" y="2743200"/>
            <a:ext cx="167640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0</a:t>
            </a:r>
            <a:endParaRPr lang="en-US" sz="3200">
              <a:solidFill>
                <a:srgbClr val="FF0000"/>
              </a:solidFill>
              <a:latin typeface="Times New Roman" pitchFamily="18" charset="0"/>
              <a:cs typeface="Arial" charset="0"/>
            </a:endParaRPr>
          </a:p>
        </p:txBody>
      </p:sp>
      <p:sp>
        <p:nvSpPr>
          <p:cNvPr id="74" name="Line 31">
            <a:extLst>
              <a:ext uri="{FF2B5EF4-FFF2-40B4-BE49-F238E27FC236}">
                <a16:creationId xmlns:a16="http://schemas.microsoft.com/office/drawing/2014/main" xmlns="" id="{23B92394-B6EA-4C95-A8D1-D9368BB1DA10}"/>
              </a:ext>
            </a:extLst>
          </p:cNvPr>
          <p:cNvSpPr>
            <a:spLocks noChangeShapeType="1"/>
          </p:cNvSpPr>
          <p:nvPr/>
        </p:nvSpPr>
        <p:spPr bwMode="auto">
          <a:xfrm>
            <a:off x="4648200" y="3048000"/>
            <a:ext cx="1905000" cy="38100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75" name="Line 31">
            <a:extLst>
              <a:ext uri="{FF2B5EF4-FFF2-40B4-BE49-F238E27FC236}">
                <a16:creationId xmlns:a16="http://schemas.microsoft.com/office/drawing/2014/main" xmlns="" id="{B6418311-D2E9-41DA-AA33-83B7F9C77EF1}"/>
              </a:ext>
            </a:extLst>
          </p:cNvPr>
          <p:cNvSpPr>
            <a:spLocks noChangeShapeType="1"/>
          </p:cNvSpPr>
          <p:nvPr/>
        </p:nvSpPr>
        <p:spPr bwMode="auto">
          <a:xfrm>
            <a:off x="4114800" y="3733800"/>
            <a:ext cx="1828800" cy="38100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Tree>
    <p:extLst>
      <p:ext uri="{BB962C8B-B14F-4D97-AF65-F5344CB8AC3E}">
        <p14:creationId xmlns:p14="http://schemas.microsoft.com/office/powerpoint/2010/main" xmlns="" val="308799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dissolve">
                                      <p:cBhvr>
                                        <p:cTn id="1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r>
              <a:rPr lang="en-US" sz="2800" dirty="0" smtClean="0">
                <a:solidFill>
                  <a:schemeClr val="tx1"/>
                </a:solidFill>
              </a:rPr>
              <a:t>9.1 Introduction </a:t>
            </a:r>
            <a:r>
              <a:rPr lang="en-US" sz="2800" dirty="0">
                <a:solidFill>
                  <a:schemeClr val="tx1"/>
                </a:solidFill>
              </a:rPr>
              <a:t>to Trees </a:t>
            </a:r>
          </a:p>
          <a:p>
            <a:pPr marL="342900" indent="-342900">
              <a:buAutoNum type="arabicPeriod"/>
            </a:pPr>
            <a:endParaRPr lang="en-US" sz="2800"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Balanced m-</a:t>
            </a:r>
            <a:r>
              <a:rPr lang="en-US" sz="2600" b="1" dirty="0" err="1">
                <a:solidFill>
                  <a:schemeClr val="tx1"/>
                </a:solidFill>
              </a:rPr>
              <a:t>ary</a:t>
            </a:r>
            <a:r>
              <a:rPr lang="en-US" sz="2600" b="1" dirty="0">
                <a:solidFill>
                  <a:schemeClr val="tx1"/>
                </a:solidFill>
              </a:rPr>
              <a:t> Trees</a:t>
            </a:r>
          </a:p>
        </p:txBody>
      </p:sp>
      <p:sp>
        <p:nvSpPr>
          <p:cNvPr id="8" name="Content Placeholder 2">
            <a:extLst>
              <a:ext uri="{FF2B5EF4-FFF2-40B4-BE49-F238E27FC236}">
                <a16:creationId xmlns:a16="http://schemas.microsoft.com/office/drawing/2014/main" xmlns="" id="{EF3771E6-0DC7-4D7B-B424-CE17E762BF80}"/>
              </a:ext>
            </a:extLst>
          </p:cNvPr>
          <p:cNvSpPr txBox="1">
            <a:spLocks/>
          </p:cNvSpPr>
          <p:nvPr/>
        </p:nvSpPr>
        <p:spPr bwMode="auto">
          <a:xfrm>
            <a:off x="457200" y="16002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Definition</a:t>
            </a:r>
            <a:r>
              <a:rPr kumimoji="0" lang="en-US" sz="2400" b="0" i="0" u="none" strike="noStrike" kern="1200" cap="none" spc="0" normalizeH="0" baseline="0" noProof="0" dirty="0">
                <a:ln>
                  <a:noFill/>
                </a:ln>
                <a:solidFill>
                  <a:srgbClr val="0000FF"/>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rooted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m</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ary</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tree of height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balanced</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if all leaves are at levels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or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Cambria Math"/>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1</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Example</a:t>
            </a:r>
            <a:r>
              <a:rPr kumimoji="0" lang="en-US" sz="2400" b="0" i="0" u="none" strike="noStrike" kern="1200" cap="none" spc="0" normalizeH="0" baseline="0" noProof="0" dirty="0">
                <a:ln>
                  <a:noFill/>
                </a:ln>
                <a:solidFill>
                  <a:srgbClr val="FF0000"/>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Which of the rooted trees shown below is balanced?</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Solution</a:t>
            </a:r>
            <a:r>
              <a:rPr kumimoji="0" lang="en-US" sz="2400" b="0" i="0" u="none" strike="noStrike" kern="1200" cap="none" spc="0" normalizeH="0" baseline="0" noProof="0" dirty="0">
                <a:ln>
                  <a:noFill/>
                </a:ln>
                <a:solidFill>
                  <a:srgbClr val="0000FF"/>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25000" noProof="0" dirty="0">
                <a:ln>
                  <a:noFill/>
                </a:ln>
                <a:solidFill>
                  <a:sysClr val="windowText" lastClr="000000"/>
                </a:solidFill>
                <a:effectLst/>
                <a:uLnTx/>
                <a:uFillTx/>
                <a:latin typeface="Calibri"/>
                <a:ea typeface="Cambria Math" pitchFamily="18" charset="0"/>
                <a:cs typeface="+mn-cs"/>
              </a:rPr>
              <a:t>1</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and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25000" noProof="0" dirty="0">
                <a:ln>
                  <a:noFill/>
                </a:ln>
                <a:solidFill>
                  <a:sysClr val="windowText" lastClr="000000"/>
                </a:solidFill>
                <a:effectLst/>
                <a:uLnTx/>
                <a:uFillTx/>
                <a:latin typeface="Calibri"/>
                <a:ea typeface="Cambria Math" pitchFamily="18" charset="0"/>
                <a:cs typeface="+mn-cs"/>
              </a:rPr>
              <a:t>3</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are balanced, but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25000" noProof="0" dirty="0">
                <a:ln>
                  <a:noFill/>
                </a:ln>
                <a:solidFill>
                  <a:sysClr val="windowText" lastClr="000000"/>
                </a:solidFill>
                <a:effectLst/>
                <a:uLnTx/>
                <a:uFillTx/>
                <a:latin typeface="Calibri"/>
                <a:ea typeface="Cambria Math" pitchFamily="18" charset="0"/>
                <a:cs typeface="+mn-cs"/>
              </a:rPr>
              <a:t>2</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not because it has leaves at levels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2</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3</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and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4</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p:txBody>
      </p:sp>
      <p:pic>
        <p:nvPicPr>
          <p:cNvPr id="9" name="Picture 8">
            <a:extLst>
              <a:ext uri="{FF2B5EF4-FFF2-40B4-BE49-F238E27FC236}">
                <a16:creationId xmlns:a16="http://schemas.microsoft.com/office/drawing/2014/main" xmlns="" id="{371AE226-6F16-4BA4-9F99-E84AF2CF012F}"/>
              </a:ext>
            </a:extLst>
          </p:cNvPr>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2438400" y="3276600"/>
            <a:ext cx="5734050" cy="1750314"/>
          </a:xfrm>
          <a:prstGeom prst="rect">
            <a:avLst/>
          </a:prstGeom>
        </p:spPr>
      </p:pic>
    </p:spTree>
    <p:extLst>
      <p:ext uri="{BB962C8B-B14F-4D97-AF65-F5344CB8AC3E}">
        <p14:creationId xmlns:p14="http://schemas.microsoft.com/office/powerpoint/2010/main" xmlns="" val="349027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Bound for the Number of Leaves in an m-</a:t>
            </a:r>
            <a:r>
              <a:rPr lang="en-US" sz="2600" b="1" dirty="0" err="1">
                <a:solidFill>
                  <a:schemeClr val="tx1"/>
                </a:solidFill>
              </a:rPr>
              <a:t>ary</a:t>
            </a:r>
            <a:r>
              <a:rPr lang="en-US" sz="2600" b="1" dirty="0">
                <a:solidFill>
                  <a:schemeClr val="tx1"/>
                </a:solidFill>
              </a:rPr>
              <a:t> Tree</a:t>
            </a:r>
          </a:p>
        </p:txBody>
      </p:sp>
      <p:sp>
        <p:nvSpPr>
          <p:cNvPr id="7" name="Content Placeholder 2">
            <a:extLst>
              <a:ext uri="{FF2B5EF4-FFF2-40B4-BE49-F238E27FC236}">
                <a16:creationId xmlns:a16="http://schemas.microsoft.com/office/drawing/2014/main" xmlns="" id="{92FB7E8B-3CAA-43B7-8F7C-A61178882665}"/>
              </a:ext>
            </a:extLst>
          </p:cNvPr>
          <p:cNvSpPr txBox="1">
            <a:spLocks/>
          </p:cNvSpPr>
          <p:nvPr/>
        </p:nvSpPr>
        <p:spPr bwMode="auto">
          <a:xfrm>
            <a:off x="457200" y="2209800"/>
            <a:ext cx="82296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1" i="0" u="none" strike="noStrike" kern="1200" cap="none" spc="0" normalizeH="0" baseline="0" noProof="0">
                <a:ln>
                  <a:noFill/>
                </a:ln>
                <a:solidFill>
                  <a:srgbClr val="FF0000"/>
                </a:solidFill>
                <a:effectLst/>
                <a:uLnTx/>
                <a:uFillTx/>
                <a:latin typeface="Calibri"/>
                <a:ea typeface="+mn-ea"/>
                <a:cs typeface="+mn-cs"/>
              </a:rPr>
              <a:t>Theorem </a:t>
            </a:r>
            <a:r>
              <a:rPr kumimoji="0" lang="en-US" sz="3200" b="1" i="0" u="none" strike="noStrike" kern="1200" cap="none" spc="0" normalizeH="0" baseline="0" noProof="0">
                <a:ln>
                  <a:noFill/>
                </a:ln>
                <a:solidFill>
                  <a:srgbClr val="FF0000"/>
                </a:solidFill>
                <a:effectLst/>
                <a:uLnTx/>
                <a:uFillTx/>
                <a:latin typeface="Cambria Math" pitchFamily="18" charset="0"/>
                <a:ea typeface="Cambria Math" pitchFamily="18" charset="0"/>
                <a:cs typeface="+mn-cs"/>
              </a:rPr>
              <a:t>5</a:t>
            </a:r>
            <a:r>
              <a:rPr kumimoji="0" lang="en-US" sz="3200" b="0" i="0" u="none" strike="noStrike" kern="1200" cap="none" spc="0" normalizeH="0" baseline="0" noProof="0">
                <a:ln>
                  <a:noFill/>
                </a:ln>
                <a:solidFill>
                  <a:srgbClr val="FF0000"/>
                </a:solidFill>
                <a:effectLst/>
                <a:uLnTx/>
                <a:uFillTx/>
                <a:latin typeface="Calibri"/>
                <a:ea typeface="+mn-ea"/>
                <a:cs typeface="+mn-cs"/>
              </a:rPr>
              <a: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There are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at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most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1" i="1" u="none" strike="noStrike" kern="1200" cap="none" spc="0" normalizeH="0" baseline="0" noProof="0">
                <a:ln>
                  <a:noFill/>
                </a:ln>
                <a:solidFill>
                  <a:sysClr val="windowText" lastClr="000000"/>
                </a:solidFill>
                <a:effectLst/>
                <a:uLnTx/>
                <a:uFillTx/>
                <a:latin typeface="Calibri"/>
                <a:ea typeface="+mn-ea"/>
                <a:cs typeface="+mn-cs"/>
              </a:rPr>
              <a:t>m</a:t>
            </a:r>
            <a:r>
              <a:rPr kumimoji="0" lang="en-US" sz="3200" b="1" i="1" u="none" strike="noStrike" kern="1200" cap="none" spc="0" normalizeH="0" baseline="30000" noProof="0">
                <a:ln>
                  <a:noFill/>
                </a:ln>
                <a:solidFill>
                  <a:sysClr val="windowText" lastClr="000000"/>
                </a:solidFill>
                <a:effectLst/>
                <a:uLnTx/>
                <a:uFillTx/>
                <a:latin typeface="Calibri"/>
                <a:ea typeface="+mn-ea"/>
                <a:cs typeface="+mn-cs"/>
              </a:rPr>
              <a:t>h</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leaves</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in an </a:t>
            </a:r>
            <a:r>
              <a:rPr kumimoji="0" lang="en-US" sz="3200" b="0" i="1" u="none" strike="noStrike" kern="1200" cap="none" spc="0" normalizeH="0" baseline="0" noProof="0">
                <a:ln>
                  <a:noFill/>
                </a:ln>
                <a:solidFill>
                  <a:sysClr val="windowText" lastClr="000000"/>
                </a:solidFill>
                <a:effectLst/>
                <a:uLnTx/>
                <a:uFillTx/>
                <a:latin typeface="Calibri"/>
                <a:ea typeface="+mn-ea"/>
                <a:cs typeface="+mn-cs"/>
              </a:rPr>
              <a:t>m</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-ary tree of height </a:t>
            </a:r>
            <a:r>
              <a:rPr kumimoji="0" lang="en-US" sz="3200" b="0" i="1" u="none" strike="noStrike" kern="1200" cap="none" spc="0" normalizeH="0" baseline="0" noProof="0">
                <a:ln>
                  <a:noFill/>
                </a:ln>
                <a:solidFill>
                  <a:sysClr val="windowText" lastClr="000000"/>
                </a:solidFill>
                <a:effectLst/>
                <a:uLnTx/>
                <a:uFillTx/>
                <a:latin typeface="Calibri"/>
                <a:ea typeface="+mn-ea"/>
                <a:cs typeface="+mn-cs"/>
              </a:rPr>
              <a:t>h</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401100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a16="http://schemas.microsoft.com/office/drawing/2014/main" xmlns="" id="{74D4C03A-E8EF-4A32-8E65-D1DF5EC3C2DF}"/>
              </a:ext>
            </a:extLst>
          </p:cNvPr>
          <p:cNvSpPr/>
          <p:nvPr/>
        </p:nvSpPr>
        <p:spPr>
          <a:xfrm>
            <a:off x="562707" y="1767006"/>
            <a:ext cx="7891975" cy="1200329"/>
          </a:xfrm>
          <a:prstGeom prst="rect">
            <a:avLst/>
          </a:prstGeom>
        </p:spPr>
        <p:txBody>
          <a:bodyPr wrap="square">
            <a:spAutoFit/>
          </a:bodyPr>
          <a:lstStyle/>
          <a:p>
            <a:pPr marL="285750" indent="-285750">
              <a:buFont typeface="Arial" panose="020B0604020202020204" pitchFamily="34" charset="0"/>
              <a:buChar char="•"/>
            </a:pPr>
            <a:r>
              <a:rPr lang="en-US" b="1" dirty="0"/>
              <a:t>Rosen, K. H., &amp; </a:t>
            </a:r>
            <a:r>
              <a:rPr lang="en-US" b="1" dirty="0" err="1"/>
              <a:t>Krithivasan</a:t>
            </a:r>
            <a:r>
              <a:rPr lang="en-US" b="1" dirty="0"/>
              <a:t>, K. (2012). Discrete mathematics and its applications: with combinatorics and graph theory. Tata McGraw-Hill Education. (7</a:t>
            </a:r>
            <a:r>
              <a:rPr lang="en-US" b="1" baseline="30000" dirty="0"/>
              <a:t>th</a:t>
            </a:r>
            <a:r>
              <a:rPr lang="en-US" b="1" dirty="0"/>
              <a:t> Edition)</a:t>
            </a:r>
          </a:p>
          <a:p>
            <a:pPr marL="285750" indent="-285750">
              <a:buFont typeface="Arial" panose="020B0604020202020204" pitchFamily="34" charset="0"/>
              <a:buChar char="•"/>
            </a:pPr>
            <a:r>
              <a:rPr lang="en-US" dirty="0"/>
              <a:t>Liu, C. L. (1986). Elements of discrete mathematics. Tata McGraw-Hill Education.</a:t>
            </a:r>
          </a:p>
        </p:txBody>
      </p:sp>
    </p:spTree>
    <p:extLst>
      <p:ext uri="{BB962C8B-B14F-4D97-AF65-F5344CB8AC3E}">
        <p14:creationId xmlns:p14="http://schemas.microsoft.com/office/powerpoint/2010/main" xmlns="" val="108871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789566"/>
            <a:ext cx="8372408" cy="2862322"/>
          </a:xfrm>
          <a:prstGeom prst="rect">
            <a:avLst/>
          </a:prstGeom>
          <a:noFill/>
        </p:spPr>
        <p:txBody>
          <a:bodyPr wrap="square" rtlCol="0">
            <a:spAutoFit/>
          </a:bodyPr>
          <a:lstStyle/>
          <a:p>
            <a:pPr marL="457200" lvl="0" indent="-457200">
              <a:buFont typeface="+mj-lt"/>
              <a:buAutoNum type="arabicPeriod"/>
            </a:pPr>
            <a:r>
              <a:rPr lang="en-US" dirty="0" smtClean="0"/>
              <a:t>Discrete Mathematics, </a:t>
            </a:r>
            <a:r>
              <a:rPr lang="en-US" i="1" dirty="0" smtClean="0"/>
              <a:t>Richard</a:t>
            </a:r>
            <a:r>
              <a:rPr lang="en-US" dirty="0" smtClean="0"/>
              <a:t> </a:t>
            </a:r>
            <a:r>
              <a:rPr lang="en-US" i="1" dirty="0" err="1" smtClean="0"/>
              <a:t>Johnsonbaugh</a:t>
            </a:r>
            <a:r>
              <a:rPr lang="en-US" dirty="0" smtClean="0"/>
              <a:t>, Pearson education, Inc.</a:t>
            </a:r>
          </a:p>
          <a:p>
            <a:pPr marL="457200" lvl="0" indent="-457200">
              <a:buFont typeface="+mj-lt"/>
              <a:buAutoNum type="arabicPeriod"/>
            </a:pPr>
            <a:r>
              <a:rPr lang="en-US" dirty="0" smtClean="0"/>
              <a:t>Discrete Mathematical Structures, </a:t>
            </a:r>
            <a:r>
              <a:rPr lang="en-US" i="1" dirty="0" smtClean="0"/>
              <a:t>Bernard</a:t>
            </a:r>
            <a:r>
              <a:rPr lang="en-US" dirty="0" smtClean="0"/>
              <a:t> </a:t>
            </a:r>
            <a:r>
              <a:rPr lang="en-US" i="1" dirty="0" err="1" smtClean="0"/>
              <a:t>Kolman</a:t>
            </a:r>
            <a:r>
              <a:rPr lang="en-US" dirty="0" smtClean="0"/>
              <a:t>, </a:t>
            </a:r>
            <a:r>
              <a:rPr lang="en-US" i="1" dirty="0" smtClean="0"/>
              <a:t>Robert C. Busby</a:t>
            </a:r>
            <a:r>
              <a:rPr lang="en-US" dirty="0" smtClean="0"/>
              <a:t>, </a:t>
            </a:r>
            <a:r>
              <a:rPr lang="en-US" i="1" dirty="0" smtClean="0"/>
              <a:t>Sharon</a:t>
            </a:r>
            <a:r>
              <a:rPr lang="en-US" dirty="0" smtClean="0"/>
              <a:t> </a:t>
            </a:r>
            <a:r>
              <a:rPr lang="en-US" i="1" dirty="0" smtClean="0"/>
              <a:t>Ross, </a:t>
            </a:r>
            <a:r>
              <a:rPr lang="en-US" dirty="0" smtClean="0"/>
              <a:t>Prentice-Hall, Inc.</a:t>
            </a:r>
          </a:p>
          <a:p>
            <a:pPr marL="457200" lvl="0" indent="-457200">
              <a:buFont typeface="+mj-lt"/>
              <a:buAutoNum type="arabicPeriod"/>
            </a:pPr>
            <a:r>
              <a:rPr lang="en-US" i="1" dirty="0" smtClean="0"/>
              <a:t>SCHAUM’S  outlines Discrete Mathematics(2</a:t>
            </a:r>
            <a:r>
              <a:rPr lang="en-US" i="1" baseline="30000" dirty="0" smtClean="0"/>
              <a:t>nd</a:t>
            </a:r>
            <a:r>
              <a:rPr lang="en-US" i="1" dirty="0" smtClean="0"/>
              <a:t> edition)</a:t>
            </a:r>
            <a:r>
              <a:rPr lang="en-US" dirty="0" smtClean="0"/>
              <a:t>, by </a:t>
            </a:r>
            <a:r>
              <a:rPr lang="en-US" i="1" dirty="0" smtClean="0"/>
              <a:t>Seymour</a:t>
            </a:r>
            <a:r>
              <a:rPr lang="en-US" dirty="0" smtClean="0"/>
              <a:t> </a:t>
            </a:r>
            <a:r>
              <a:rPr lang="en-US" i="1" dirty="0" err="1" smtClean="0"/>
              <a:t>Lipschutz</a:t>
            </a:r>
            <a:r>
              <a:rPr lang="en-US" dirty="0" smtClean="0"/>
              <a:t>, </a:t>
            </a:r>
            <a:r>
              <a:rPr lang="en-US" i="1" dirty="0" smtClean="0"/>
              <a:t>Marc</a:t>
            </a:r>
            <a:r>
              <a:rPr lang="en-US" dirty="0" smtClean="0"/>
              <a:t> </a:t>
            </a:r>
            <a:r>
              <a:rPr lang="en-US" i="1" dirty="0" smtClean="0"/>
              <a:t>Lipson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University </a:t>
            </a:r>
            <a:r>
              <a:rPr lang="en-US" dirty="0"/>
              <a:t>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p:txBody>
      </p:sp>
    </p:spTree>
    <p:extLst>
      <p:ext uri="{BB962C8B-B14F-4D97-AF65-F5344CB8AC3E}">
        <p14:creationId xmlns:p14="http://schemas.microsoft.com/office/powerpoint/2010/main" xmlns="" val="312730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6" name="Content Placeholder 2">
            <a:extLst>
              <a:ext uri="{FF2B5EF4-FFF2-40B4-BE49-F238E27FC236}">
                <a16:creationId xmlns:a16="http://schemas.microsoft.com/office/drawing/2014/main" xmlns="" id="{1EF7B7DB-1C61-4A31-9556-3F1709B5AB91}"/>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introduce Tree and Forest and different jargons associated with that. To educate types of Trees and Forest to the student. Explain theorem related to tree. To demonstrate student how to solve mathematical problems by using different theorem and formula. </a:t>
            </a:r>
          </a:p>
          <a:p>
            <a:r>
              <a:rPr lang="en-US" sz="2800" u="sng" dirty="0">
                <a:solidFill>
                  <a:srgbClr val="FF0000"/>
                </a:solidFill>
              </a:rPr>
              <a:t>Outcomes</a:t>
            </a:r>
            <a:r>
              <a:rPr lang="en-US" sz="2800" dirty="0">
                <a:solidFill>
                  <a:srgbClr val="FF0000"/>
                </a:solidFill>
              </a:rPr>
              <a:t>: </a:t>
            </a:r>
            <a:r>
              <a:rPr lang="en-US" sz="2800" dirty="0"/>
              <a:t>After this class the student will be able to define different kind Tree and Forest. They will be capable of demonstrating theorems. Finally, by using Tree linked theorem they will be able to sort out math problems.     </a:t>
            </a:r>
          </a:p>
        </p:txBody>
      </p:sp>
    </p:spTree>
    <p:extLst>
      <p:ext uri="{BB962C8B-B14F-4D97-AF65-F5344CB8AC3E}">
        <p14:creationId xmlns:p14="http://schemas.microsoft.com/office/powerpoint/2010/main" xmlns=""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2 </a:t>
            </a:r>
          </a:p>
        </p:txBody>
      </p:sp>
      <p:sp>
        <p:nvSpPr>
          <p:cNvPr id="8" name="Content Placeholder 2">
            <a:extLst>
              <a:ext uri="{FF2B5EF4-FFF2-40B4-BE49-F238E27FC236}">
                <a16:creationId xmlns:a16="http://schemas.microsoft.com/office/drawing/2014/main" xmlns="" id="{21CAB3DB-9EBD-4140-9F17-A68AD304E564}"/>
              </a:ext>
            </a:extLst>
          </p:cNvPr>
          <p:cNvSpPr txBox="1">
            <a:spLocks/>
          </p:cNvSpPr>
          <p:nvPr/>
        </p:nvSpPr>
        <p:spPr bwMode="auto">
          <a:xfrm>
            <a:off x="457200" y="13716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a:cs typeface="Times New Roman" pitchFamily="18" charset="0"/>
              </a:rPr>
              <a:t>In the rooted tree T (with root a) shown in Figure 5, find the </a:t>
            </a:r>
            <a:r>
              <a:rPr lang="en-US" sz="2400" b="1" i="1">
                <a:solidFill>
                  <a:srgbClr val="0000FF"/>
                </a:solidFill>
                <a:cs typeface="Times New Roman" pitchFamily="18" charset="0"/>
              </a:rPr>
              <a:t>parent</a:t>
            </a:r>
            <a:r>
              <a:rPr lang="en-US" sz="2400">
                <a:cs typeface="Times New Roman" pitchFamily="18" charset="0"/>
              </a:rPr>
              <a:t> of c, the </a:t>
            </a:r>
            <a:r>
              <a:rPr lang="en-US" sz="2400" b="1" i="1">
                <a:solidFill>
                  <a:srgbClr val="0000FF"/>
                </a:solidFill>
                <a:cs typeface="Times New Roman" pitchFamily="18" charset="0"/>
              </a:rPr>
              <a:t>children</a:t>
            </a:r>
            <a:r>
              <a:rPr lang="en-US" sz="2400">
                <a:cs typeface="Times New Roman" pitchFamily="18" charset="0"/>
              </a:rPr>
              <a:t> of g, the </a:t>
            </a:r>
            <a:r>
              <a:rPr lang="en-US" sz="2400" b="1" i="1">
                <a:solidFill>
                  <a:srgbClr val="0000FF"/>
                </a:solidFill>
                <a:cs typeface="Times New Roman" pitchFamily="18" charset="0"/>
              </a:rPr>
              <a:t>siblings</a:t>
            </a:r>
            <a:r>
              <a:rPr lang="en-US" sz="2400">
                <a:cs typeface="Times New Roman" pitchFamily="18" charset="0"/>
              </a:rPr>
              <a:t> of h, all </a:t>
            </a:r>
            <a:r>
              <a:rPr lang="en-US" sz="2400" b="1" i="1">
                <a:solidFill>
                  <a:srgbClr val="0000FF"/>
                </a:solidFill>
                <a:cs typeface="Times New Roman" pitchFamily="18" charset="0"/>
              </a:rPr>
              <a:t>internal</a:t>
            </a:r>
            <a:r>
              <a:rPr lang="en-US" sz="2400">
                <a:cs typeface="Times New Roman" pitchFamily="18" charset="0"/>
              </a:rPr>
              <a:t> </a:t>
            </a:r>
            <a:r>
              <a:rPr lang="en-US" sz="2400" b="1" i="1">
                <a:solidFill>
                  <a:srgbClr val="0000FF"/>
                </a:solidFill>
                <a:cs typeface="Times New Roman" pitchFamily="18" charset="0"/>
              </a:rPr>
              <a:t>vertices</a:t>
            </a:r>
            <a:r>
              <a:rPr lang="en-US" sz="2400">
                <a:cs typeface="Times New Roman" pitchFamily="18" charset="0"/>
              </a:rPr>
              <a:t>, and all </a:t>
            </a:r>
            <a:r>
              <a:rPr lang="en-US" sz="2400" b="1" i="1">
                <a:solidFill>
                  <a:srgbClr val="0000FF"/>
                </a:solidFill>
                <a:cs typeface="Times New Roman" pitchFamily="18" charset="0"/>
              </a:rPr>
              <a:t>leaves</a:t>
            </a:r>
            <a:r>
              <a:rPr lang="en-US" sz="2400">
                <a:cs typeface="Times New Roman" pitchFamily="18" charset="0"/>
              </a:rPr>
              <a:t>. What is the </a:t>
            </a:r>
            <a:r>
              <a:rPr lang="en-US" sz="2400" b="1" i="1">
                <a:solidFill>
                  <a:srgbClr val="0000FF"/>
                </a:solidFill>
                <a:cs typeface="Times New Roman" pitchFamily="18" charset="0"/>
              </a:rPr>
              <a:t>subtree</a:t>
            </a:r>
            <a:r>
              <a:rPr lang="en-US" sz="2400">
                <a:cs typeface="Times New Roman" pitchFamily="18" charset="0"/>
              </a:rPr>
              <a:t> rooted at g?</a:t>
            </a:r>
          </a:p>
          <a:p>
            <a:pPr eaLnBrk="1" hangingPunct="1"/>
            <a:endParaRPr lang="en-US" sz="2400">
              <a:cs typeface="Times New Roman" pitchFamily="18" charset="0"/>
            </a:endParaRPr>
          </a:p>
          <a:p>
            <a:pPr eaLnBrk="1" hangingPunct="1">
              <a:buFont typeface="Arial" charset="0"/>
              <a:buNone/>
            </a:pPr>
            <a:endParaRPr lang="en-US" sz="2400">
              <a:cs typeface="Times New Roman" pitchFamily="18" charset="0"/>
            </a:endParaRPr>
          </a:p>
        </p:txBody>
      </p:sp>
      <p:pic>
        <p:nvPicPr>
          <p:cNvPr id="10" name="Picture 2">
            <a:extLst>
              <a:ext uri="{FF2B5EF4-FFF2-40B4-BE49-F238E27FC236}">
                <a16:creationId xmlns:a16="http://schemas.microsoft.com/office/drawing/2014/main" xmlns="" id="{C00BAA98-CAE2-496F-B809-32B5F5C85F86}"/>
              </a:ext>
            </a:extLst>
          </p:cNvPr>
          <p:cNvPicPr>
            <a:picLocks noChangeAspect="1" noChangeArrowheads="1"/>
          </p:cNvPicPr>
          <p:nvPr/>
        </p:nvPicPr>
        <p:blipFill>
          <a:blip r:embed="rId2" cstate="print"/>
          <a:srcRect/>
          <a:stretch>
            <a:fillRect/>
          </a:stretch>
        </p:blipFill>
        <p:spPr bwMode="auto">
          <a:xfrm>
            <a:off x="1295400" y="2667000"/>
            <a:ext cx="5867400" cy="3733800"/>
          </a:xfrm>
          <a:prstGeom prst="rect">
            <a:avLst/>
          </a:prstGeom>
          <a:noFill/>
          <a:ln w="9525">
            <a:noFill/>
            <a:miter lim="800000"/>
            <a:headEnd/>
            <a:tailEnd/>
          </a:ln>
        </p:spPr>
      </p:pic>
    </p:spTree>
    <p:extLst>
      <p:ext uri="{BB962C8B-B14F-4D97-AF65-F5344CB8AC3E}">
        <p14:creationId xmlns:p14="http://schemas.microsoft.com/office/powerpoint/2010/main" xmlns="" val="172060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rgbClr val="FF0000"/>
                </a:solidFill>
                <a:cs typeface="Times New Roman" pitchFamily="18" charset="0"/>
              </a:rPr>
              <a:t>Solution</a:t>
            </a:r>
            <a:r>
              <a:rPr lang="en-US" sz="2800" dirty="0">
                <a:solidFill>
                  <a:srgbClr val="FF0000"/>
                </a:solidFill>
                <a:cs typeface="Times New Roman" pitchFamily="18" charset="0"/>
              </a:rPr>
              <a:t> of EXAMPLE 2</a:t>
            </a:r>
            <a:r>
              <a:rPr lang="en-US" sz="2600" b="1" dirty="0">
                <a:solidFill>
                  <a:schemeClr val="tx1"/>
                </a:solidFill>
              </a:rPr>
              <a:t> </a:t>
            </a:r>
          </a:p>
        </p:txBody>
      </p:sp>
      <p:sp>
        <p:nvSpPr>
          <p:cNvPr id="4" name="Content Placeholder 2">
            <a:extLst>
              <a:ext uri="{FF2B5EF4-FFF2-40B4-BE49-F238E27FC236}">
                <a16:creationId xmlns:a16="http://schemas.microsoft.com/office/drawing/2014/main" xmlns="" id="{6447237C-6C72-4AB7-9284-5592AFA280CD}"/>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parent</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of c is b.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children</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of g are h, i, and j .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siblings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of h are i and j .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internal vertices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are a, b, c, g, h, and j .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leaves</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are d, e, f , i, k, l, and m.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subtree</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rooted at g is shown in Figure 6(next slide)</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5641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rgbClr val="FF0000"/>
                </a:solidFill>
                <a:cs typeface="Times New Roman" pitchFamily="18" charset="0"/>
              </a:rPr>
              <a:t>Solution</a:t>
            </a:r>
            <a:r>
              <a:rPr lang="en-US" sz="2800" dirty="0">
                <a:solidFill>
                  <a:srgbClr val="FF0000"/>
                </a:solidFill>
                <a:cs typeface="Times New Roman" pitchFamily="18" charset="0"/>
              </a:rPr>
              <a:t> of EXAMPLE 2</a:t>
            </a:r>
            <a:r>
              <a:rPr lang="en-US" sz="2600" b="1" dirty="0">
                <a:solidFill>
                  <a:schemeClr val="tx1"/>
                </a:solidFill>
              </a:rPr>
              <a:t> </a:t>
            </a:r>
          </a:p>
        </p:txBody>
      </p:sp>
      <p:pic>
        <p:nvPicPr>
          <p:cNvPr id="11" name="Picture 2">
            <a:extLst>
              <a:ext uri="{FF2B5EF4-FFF2-40B4-BE49-F238E27FC236}">
                <a16:creationId xmlns:a16="http://schemas.microsoft.com/office/drawing/2014/main" xmlns="" id="{7FC08C69-1612-49A7-B4CA-1DFE47362852}"/>
              </a:ext>
            </a:extLst>
          </p:cNvPr>
          <p:cNvPicPr>
            <a:picLocks noChangeAspect="1" noChangeArrowheads="1"/>
          </p:cNvPicPr>
          <p:nvPr/>
        </p:nvPicPr>
        <p:blipFill>
          <a:blip r:embed="rId2" cstate="print"/>
          <a:srcRect/>
          <a:stretch>
            <a:fillRect/>
          </a:stretch>
        </p:blipFill>
        <p:spPr bwMode="auto">
          <a:xfrm>
            <a:off x="522288" y="1447800"/>
            <a:ext cx="3897312" cy="4038600"/>
          </a:xfrm>
          <a:prstGeom prst="rect">
            <a:avLst/>
          </a:prstGeom>
          <a:noFill/>
          <a:ln w="9525">
            <a:noFill/>
            <a:miter lim="800000"/>
            <a:headEnd/>
            <a:tailEnd/>
          </a:ln>
        </p:spPr>
      </p:pic>
      <p:pic>
        <p:nvPicPr>
          <p:cNvPr id="12" name="Picture 3">
            <a:extLst>
              <a:ext uri="{FF2B5EF4-FFF2-40B4-BE49-F238E27FC236}">
                <a16:creationId xmlns:a16="http://schemas.microsoft.com/office/drawing/2014/main" xmlns="" id="{E83DA682-2344-42D8-AC76-E34B30488890}"/>
              </a:ext>
            </a:extLst>
          </p:cNvPr>
          <p:cNvPicPr>
            <a:picLocks noChangeAspect="1" noChangeArrowheads="1"/>
          </p:cNvPicPr>
          <p:nvPr/>
        </p:nvPicPr>
        <p:blipFill>
          <a:blip r:embed="rId3" cstate="print"/>
          <a:srcRect/>
          <a:stretch>
            <a:fillRect/>
          </a:stretch>
        </p:blipFill>
        <p:spPr bwMode="auto">
          <a:xfrm>
            <a:off x="4495800" y="2133600"/>
            <a:ext cx="3352800" cy="3400425"/>
          </a:xfrm>
          <a:prstGeom prst="rect">
            <a:avLst/>
          </a:prstGeom>
          <a:noFill/>
          <a:ln w="9525">
            <a:noFill/>
            <a:miter lim="800000"/>
            <a:headEnd/>
            <a:tailEnd/>
          </a:ln>
        </p:spPr>
      </p:pic>
      <p:sp>
        <p:nvSpPr>
          <p:cNvPr id="13" name="Rectangle 4">
            <a:extLst>
              <a:ext uri="{FF2B5EF4-FFF2-40B4-BE49-F238E27FC236}">
                <a16:creationId xmlns:a16="http://schemas.microsoft.com/office/drawing/2014/main" xmlns="" id="{4DACCF80-B56D-4FA8-8D44-9472C30F6B8B}"/>
              </a:ext>
            </a:extLst>
          </p:cNvPr>
          <p:cNvSpPr>
            <a:spLocks noChangeArrowheads="1"/>
          </p:cNvSpPr>
          <p:nvPr/>
        </p:nvSpPr>
        <p:spPr bwMode="auto">
          <a:xfrm>
            <a:off x="2057400" y="1143000"/>
            <a:ext cx="5727700" cy="461963"/>
          </a:xfrm>
          <a:prstGeom prst="rect">
            <a:avLst/>
          </a:prstGeom>
          <a:noFill/>
          <a:ln w="9525">
            <a:noFill/>
            <a:miter lim="800000"/>
            <a:headEnd/>
            <a:tailEnd/>
          </a:ln>
        </p:spPr>
        <p:txBody>
          <a:bodyPr wrap="none">
            <a:spAutoFit/>
          </a:bodyPr>
          <a:lstStyle/>
          <a:p>
            <a:pPr fontAlgn="base">
              <a:spcBef>
                <a:spcPct val="0"/>
              </a:spcBef>
              <a:spcAft>
                <a:spcPct val="0"/>
              </a:spcAft>
            </a:pPr>
            <a:r>
              <a:rPr lang="en-US" sz="2400">
                <a:solidFill>
                  <a:srgbClr val="0000FF"/>
                </a:solidFill>
                <a:cs typeface="Times New Roman" pitchFamily="18" charset="0"/>
              </a:rPr>
              <a:t>The </a:t>
            </a:r>
            <a:r>
              <a:rPr lang="en-US" sz="2400" b="1">
                <a:solidFill>
                  <a:srgbClr val="0000FF"/>
                </a:solidFill>
                <a:cs typeface="Times New Roman" pitchFamily="18" charset="0"/>
              </a:rPr>
              <a:t>subtree</a:t>
            </a:r>
            <a:r>
              <a:rPr lang="en-US" sz="2400">
                <a:solidFill>
                  <a:srgbClr val="0000FF"/>
                </a:solidFill>
                <a:cs typeface="Times New Roman" pitchFamily="18" charset="0"/>
              </a:rPr>
              <a:t> rooted at g is shown in Figure 6 </a:t>
            </a:r>
            <a:endParaRPr lang="en-US" sz="2400">
              <a:solidFill>
                <a:srgbClr val="0000FF"/>
              </a:solidFill>
              <a:cs typeface="Arial" charset="0"/>
            </a:endParaRPr>
          </a:p>
        </p:txBody>
      </p:sp>
    </p:spTree>
    <p:extLst>
      <p:ext uri="{BB962C8B-B14F-4D97-AF65-F5344CB8AC3E}">
        <p14:creationId xmlns:p14="http://schemas.microsoft.com/office/powerpoint/2010/main" xmlns="" val="282069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i="1" dirty="0">
                <a:solidFill>
                  <a:srgbClr val="FF0000"/>
                </a:solidFill>
              </a:rPr>
              <a:t>m-</a:t>
            </a:r>
            <a:r>
              <a:rPr lang="en-US" sz="2800" b="1" i="1" dirty="0" err="1">
                <a:solidFill>
                  <a:srgbClr val="FF0000"/>
                </a:solidFill>
              </a:rPr>
              <a:t>ary</a:t>
            </a:r>
            <a:r>
              <a:rPr lang="en-US" sz="2800" b="1" i="1" dirty="0">
                <a:solidFill>
                  <a:srgbClr val="FF0000"/>
                </a:solidFill>
              </a:rPr>
              <a:t> tree,</a:t>
            </a:r>
            <a:r>
              <a:rPr lang="en-US" sz="2800" b="1" i="1" dirty="0">
                <a:solidFill>
                  <a:srgbClr val="FF0000"/>
                </a:solidFill>
                <a:cs typeface="Times New Roman" pitchFamily="18" charset="0"/>
              </a:rPr>
              <a:t> full m-</a:t>
            </a:r>
            <a:r>
              <a:rPr lang="en-US" sz="2800" b="1" i="1" dirty="0" err="1">
                <a:solidFill>
                  <a:srgbClr val="FF0000"/>
                </a:solidFill>
                <a:cs typeface="Times New Roman" pitchFamily="18" charset="0"/>
              </a:rPr>
              <a:t>ary</a:t>
            </a:r>
            <a:r>
              <a:rPr lang="en-US" sz="2800" b="1" i="1" dirty="0">
                <a:solidFill>
                  <a:srgbClr val="FF0000"/>
                </a:solidFill>
                <a:cs typeface="Times New Roman" pitchFamily="18" charset="0"/>
              </a:rPr>
              <a:t> tree, binary tree</a:t>
            </a:r>
            <a:r>
              <a:rPr lang="en-US" sz="2600" b="1" dirty="0">
                <a:solidFill>
                  <a:schemeClr val="tx1"/>
                </a:solidFill>
              </a:rPr>
              <a:t> </a:t>
            </a:r>
          </a:p>
        </p:txBody>
      </p:sp>
      <p:sp>
        <p:nvSpPr>
          <p:cNvPr id="7" name="Content Placeholder 2">
            <a:extLst>
              <a:ext uri="{FF2B5EF4-FFF2-40B4-BE49-F238E27FC236}">
                <a16:creationId xmlns:a16="http://schemas.microsoft.com/office/drawing/2014/main" xmlns="" id="{6313B890-7499-48B3-BF35-298A17DC2B69}"/>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 rooted tree is called an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m-ary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if every internal vertex has no more than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children.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tree is called a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full m-ary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if every internal</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vertex has </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exactly</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children</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-ary tree with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 2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is called a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binary tree</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86561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3 </a:t>
            </a:r>
          </a:p>
        </p:txBody>
      </p:sp>
      <p:sp>
        <p:nvSpPr>
          <p:cNvPr id="8" name="Content Placeholder 2">
            <a:extLst>
              <a:ext uri="{FF2B5EF4-FFF2-40B4-BE49-F238E27FC236}">
                <a16:creationId xmlns:a16="http://schemas.microsoft.com/office/drawing/2014/main" xmlns="" id="{4A40A0FA-A7A9-44FA-8986-A7B0D4A8B183}"/>
              </a:ext>
            </a:extLst>
          </p:cNvPr>
          <p:cNvSpPr txBox="1">
            <a:spLocks/>
          </p:cNvSpPr>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Are the rooted trees in </a:t>
            </a:r>
            <a:r>
              <a:rPr kumimoji="0" lang="en-US" sz="2800" b="0" i="0" u="sng" strike="noStrike" kern="1200" cap="none" spc="0" normalizeH="0" baseline="0" noProof="0">
                <a:ln>
                  <a:noFill/>
                </a:ln>
                <a:solidFill>
                  <a:srgbClr val="0000FF"/>
                </a:solidFill>
                <a:effectLst/>
                <a:uLnTx/>
                <a:uFillTx/>
                <a:latin typeface="Calibri"/>
                <a:ea typeface="+mn-ea"/>
                <a:cs typeface="Times New Roman" pitchFamily="18" charset="0"/>
              </a:rPr>
              <a:t>Figure 7</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full</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m-ary</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trees</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for some positive integer m?</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2">
            <a:extLst>
              <a:ext uri="{FF2B5EF4-FFF2-40B4-BE49-F238E27FC236}">
                <a16:creationId xmlns:a16="http://schemas.microsoft.com/office/drawing/2014/main" xmlns="" id="{B55F3FA2-4417-4FA0-BFD7-3BD7AC02521B}"/>
              </a:ext>
            </a:extLst>
          </p:cNvPr>
          <p:cNvPicPr>
            <a:picLocks noChangeAspect="1" noChangeArrowheads="1"/>
          </p:cNvPicPr>
          <p:nvPr/>
        </p:nvPicPr>
        <p:blipFill>
          <a:blip r:embed="rId2" cstate="print"/>
          <a:srcRect/>
          <a:stretch>
            <a:fillRect/>
          </a:stretch>
        </p:blipFill>
        <p:spPr bwMode="auto">
          <a:xfrm>
            <a:off x="777875" y="2438400"/>
            <a:ext cx="7740650" cy="4114800"/>
          </a:xfrm>
          <a:prstGeom prst="rect">
            <a:avLst/>
          </a:prstGeom>
          <a:noFill/>
          <a:ln w="9525">
            <a:noFill/>
            <a:miter lim="800000"/>
            <a:headEnd/>
            <a:tailEnd/>
          </a:ln>
        </p:spPr>
      </p:pic>
    </p:spTree>
    <p:extLst>
      <p:ext uri="{BB962C8B-B14F-4D97-AF65-F5344CB8AC3E}">
        <p14:creationId xmlns:p14="http://schemas.microsoft.com/office/powerpoint/2010/main" xmlns="" val="64616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Solution of Example 3 </a:t>
            </a:r>
          </a:p>
        </p:txBody>
      </p:sp>
      <p:sp>
        <p:nvSpPr>
          <p:cNvPr id="4" name="Content Placeholder 2">
            <a:extLst>
              <a:ext uri="{FF2B5EF4-FFF2-40B4-BE49-F238E27FC236}">
                <a16:creationId xmlns:a16="http://schemas.microsoft.com/office/drawing/2014/main" xmlns="" id="{22C9AD33-3BF3-4492-8279-7CCC0C334883}"/>
              </a:ext>
            </a:extLst>
          </p:cNvPr>
          <p:cNvSpPr txBox="1">
            <a:spLocks/>
          </p:cNvSpPr>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T1</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is a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full</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binary tree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because each of its internal vertices has</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two children.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T2</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is a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full 3-ary tree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because each of its internal vertices has three children.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In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T3</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each internal vertex has five children, so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T3 is a full 5-ary tree.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T4 is </a:t>
            </a:r>
            <a:r>
              <a:rPr kumimoji="0" lang="en-US" sz="2400" b="1" i="1" u="none" strike="noStrike" kern="1200" cap="none" spc="0" normalizeH="0" baseline="0" noProof="0" dirty="0">
                <a:ln>
                  <a:noFill/>
                </a:ln>
                <a:solidFill>
                  <a:srgbClr val="0000FF"/>
                </a:solidFill>
                <a:effectLst/>
                <a:uLnTx/>
                <a:uFillTx/>
                <a:latin typeface="Calibri"/>
                <a:ea typeface="+mn-ea"/>
                <a:cs typeface="Times New Roman" pitchFamily="18" charset="0"/>
              </a:rPr>
              <a:t>not</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 a full m-</a:t>
            </a:r>
            <a:r>
              <a:rPr kumimoji="0" lang="en-US" sz="2400" b="0" i="0" u="none" strike="noStrike" kern="1200" cap="none" spc="0" normalizeH="0" baseline="0" noProof="0" dirty="0" err="1">
                <a:ln>
                  <a:noFill/>
                </a:ln>
                <a:solidFill>
                  <a:srgbClr val="0000FF"/>
                </a:solidFill>
                <a:effectLst/>
                <a:uLnTx/>
                <a:uFillTx/>
                <a:latin typeface="Calibri"/>
                <a:ea typeface="+mn-ea"/>
                <a:cs typeface="Times New Roman" pitchFamily="18" charset="0"/>
              </a:rPr>
              <a:t>ary</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 tree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for any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m</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because some of its internal vertices have two children and others have three children.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a:ln>
                  <a:noFill/>
                </a:ln>
                <a:solidFill>
                  <a:srgbClr val="FF0000"/>
                </a:solidFill>
                <a:effectLst/>
                <a:uLnTx/>
                <a:uFillTx/>
                <a:latin typeface="Calibri"/>
                <a:ea typeface="+mn-ea"/>
                <a:cs typeface="Times New Roman" pitchFamily="18" charset="0"/>
              </a:rPr>
              <a:t>Example 4 : Practice @ Home</a:t>
            </a:r>
            <a:endParaRPr kumimoji="0" lang="en-US" sz="2400" b="1"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xmlns="" val="385135927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2A6A51-F007-43B5-A7F9-87DA261CE922}"/>
</file>

<file path=customXml/itemProps2.xml><?xml version="1.0" encoding="utf-8"?>
<ds:datastoreItem xmlns:ds="http://schemas.openxmlformats.org/officeDocument/2006/customXml" ds:itemID="{9135CBF5-B5F5-4A91-9C20-152F4EAF46D8}"/>
</file>

<file path=customXml/itemProps3.xml><?xml version="1.0" encoding="utf-8"?>
<ds:datastoreItem xmlns:ds="http://schemas.openxmlformats.org/officeDocument/2006/customXml" ds:itemID="{BC9BF7EC-EEF6-4322-87F4-8DD8E0C80767}"/>
</file>

<file path=docProps/app.xml><?xml version="1.0" encoding="utf-8"?>
<Properties xmlns="http://schemas.openxmlformats.org/officeDocument/2006/extended-properties" xmlns:vt="http://schemas.openxmlformats.org/officeDocument/2006/docPropsVTypes">
  <Template>Spectrum.thmx</Template>
  <TotalTime>207</TotalTime>
  <Words>991</Words>
  <Application>Microsoft Office PowerPoint</Application>
  <PresentationFormat>On-screen Show (4:3)</PresentationFormat>
  <Paragraphs>148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Spectrum</vt:lpstr>
      <vt:lpstr>Introduction to Trees (Cont.)</vt:lpstr>
      <vt:lpstr>Lecture Outline</vt:lpstr>
      <vt:lpstr>Objectives and Outcomes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56</cp:revision>
  <dcterms:created xsi:type="dcterms:W3CDTF">2018-12-10T17:20:29Z</dcterms:created>
  <dcterms:modified xsi:type="dcterms:W3CDTF">2020-04-30T13:37:00Z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