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0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9" r:id="rId15"/>
    <p:sldId id="367" r:id="rId16"/>
    <p:sldId id="356" r:id="rId17"/>
    <p:sldId id="277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21709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Primes and Greatest Common Divisors 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Relatively Prime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2038783"/>
            <a:ext cx="852985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/>
              <a:t>: The integers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are </a:t>
            </a:r>
            <a:r>
              <a:rPr lang="en-US" altLang="zh-TW" sz="2800" b="1" i="1" dirty="0" smtClean="0"/>
              <a:t>relatively</a:t>
            </a:r>
            <a:r>
              <a:rPr lang="en-US" altLang="zh-TW" sz="2800" i="1" dirty="0" smtClean="0"/>
              <a:t> </a:t>
            </a:r>
            <a:r>
              <a:rPr lang="en-US" altLang="zh-TW" sz="2800" b="1" i="1" dirty="0" smtClean="0"/>
              <a:t>prime</a:t>
            </a:r>
            <a:r>
              <a:rPr lang="en-US" altLang="zh-TW" sz="2800" dirty="0" smtClean="0"/>
              <a:t> if their gcd is 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Example 11 (p.228): What is the gcd of 17 and 22?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>
                <a:solidFill>
                  <a:srgbClr val="C00000"/>
                </a:solidFill>
              </a:rPr>
              <a:t>: </a:t>
            </a:r>
            <a:r>
              <a:rPr lang="en-US" sz="2800" dirty="0" smtClean="0"/>
              <a:t>The integers 17 and 22 have no positive common divisors other than 1, so that gcd(17,22) = 1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By Example 11, it follows that the integers </a:t>
            </a:r>
            <a:r>
              <a:rPr lang="en-US" sz="2800" dirty="0" smtClean="0">
                <a:solidFill>
                  <a:srgbClr val="0000FF"/>
                </a:solidFill>
              </a:rPr>
              <a:t>17 &amp; 22 are </a:t>
            </a:r>
            <a:r>
              <a:rPr lang="en-US" sz="2800" b="1" dirty="0" smtClean="0">
                <a:solidFill>
                  <a:srgbClr val="0000FF"/>
                </a:solidFill>
              </a:rPr>
              <a:t>relatively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prime</a:t>
            </a:r>
            <a:r>
              <a:rPr lang="en-US" sz="2800" dirty="0" smtClean="0"/>
              <a:t>, because gcd(17,22) = 1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9453" y="544541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+mn-lt"/>
              </a:rPr>
              <a:t>Least Common Multiple(lcm)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733" y="2159108"/>
            <a:ext cx="85976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5</a:t>
            </a:r>
            <a:r>
              <a:rPr lang="en-US" altLang="zh-TW" sz="2800" dirty="0" smtClean="0"/>
              <a:t>: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least common multiple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of positive integers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smallest positive integer </a:t>
            </a:r>
            <a:r>
              <a:rPr lang="en-US" altLang="zh-TW" sz="2800" dirty="0" smtClean="0"/>
              <a:t>that is divisible by both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least common multiple of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denoted by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lcm(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)</a:t>
            </a:r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5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be positive integers. Then</a:t>
            </a:r>
            <a:br>
              <a:rPr lang="en-US" altLang="zh-TW" sz="2800" dirty="0" smtClean="0">
                <a:solidFill>
                  <a:srgbClr val="0000FF"/>
                </a:solidFill>
              </a:rPr>
            </a:br>
            <a:r>
              <a:rPr lang="en-US" altLang="zh-TW" sz="2800" dirty="0" smtClean="0">
                <a:solidFill>
                  <a:srgbClr val="0000FF"/>
                </a:solidFill>
              </a:rPr>
              <a:t>   	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ab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= gcd(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) . lcm(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)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71837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Finding </a:t>
            </a:r>
            <a:r>
              <a:rPr lang="en-US" sz="4000" b="1" dirty="0" smtClean="0">
                <a:latin typeface="+mn-lt"/>
              </a:rPr>
              <a:t>gcd</a:t>
            </a:r>
            <a:r>
              <a:rPr lang="en-US" sz="4000" dirty="0" smtClean="0">
                <a:latin typeface="+mn-lt"/>
              </a:rPr>
              <a:t> &amp; </a:t>
            </a:r>
            <a:r>
              <a:rPr lang="en-US" sz="4000" b="1" dirty="0" smtClean="0">
                <a:latin typeface="+mn-lt"/>
              </a:rPr>
              <a:t>lcm</a:t>
            </a:r>
            <a:r>
              <a:rPr lang="en-US" sz="4000" dirty="0" smtClean="0">
                <a:latin typeface="+mn-lt"/>
              </a:rPr>
              <a:t> of two integers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using </a:t>
            </a:r>
            <a:r>
              <a:rPr lang="en-US" sz="4000" b="1" dirty="0" smtClean="0">
                <a:latin typeface="+mn-lt"/>
              </a:rPr>
              <a:t>Prime Factorization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075479"/>
            <a:ext cx="862492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We can find the greatest common divisor (gcd), or least common multiple (lcm) of two integers using the prime factorization of these integers.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Let prime factorization of the integers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, neither equal to zero, are  </a:t>
            </a:r>
            <a:r>
              <a:rPr lang="en-US" sz="2400" i="1" dirty="0" smtClean="0"/>
              <a:t>a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a1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a2  </a:t>
            </a:r>
            <a:r>
              <a:rPr lang="en-US" sz="2400" dirty="0" smtClean="0"/>
              <a:t>….. </a:t>
            </a:r>
            <a:r>
              <a:rPr lang="en-US" sz="2400" i="1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baseline="30000" dirty="0" err="1" smtClean="0"/>
              <a:t>a</a:t>
            </a:r>
            <a:r>
              <a:rPr lang="en-US" sz="2400" baseline="30000" dirty="0" smtClean="0"/>
              <a:t> </a:t>
            </a:r>
            <a:r>
              <a:rPr lang="en-US" sz="2400" baseline="-10000" dirty="0" smtClean="0"/>
              <a:t>n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 ,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b1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b2  </a:t>
            </a:r>
            <a:r>
              <a:rPr lang="en-US" sz="2400" dirty="0" smtClean="0"/>
              <a:t>…... </a:t>
            </a:r>
            <a:r>
              <a:rPr lang="en-US" sz="2400" i="1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baseline="30000" dirty="0" err="1" smtClean="0"/>
              <a:t>b</a:t>
            </a:r>
            <a:r>
              <a:rPr lang="en-US" sz="2400" baseline="30000" dirty="0" smtClean="0"/>
              <a:t> </a:t>
            </a:r>
            <a:r>
              <a:rPr lang="en-US" sz="2400" baseline="-10000" dirty="0" smtClean="0"/>
              <a:t>n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gcd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 =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min(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a1, b1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min(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a2, b2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………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min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20000" dirty="0" smtClean="0">
                <a:solidFill>
                  <a:srgbClr val="FF0000"/>
                </a:solidFill>
              </a:rPr>
              <a:t>n ,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i="1" baseline="30000" dirty="0" err="1" smtClean="0">
                <a:solidFill>
                  <a:srgbClr val="FF0000"/>
                </a:solidFill>
              </a:rPr>
              <a:t>b</a:t>
            </a:r>
            <a:r>
              <a:rPr lang="en-US" sz="2400" b="1" i="1" baseline="2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baseline="200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lcm(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 =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max(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a1, b1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max(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a2, b2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    ………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20000" dirty="0" smtClean="0">
                <a:solidFill>
                  <a:srgbClr val="FF0000"/>
                </a:solidFill>
              </a:rPr>
              <a:t>n ,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i="1" baseline="30000" dirty="0" err="1" smtClean="0">
                <a:solidFill>
                  <a:srgbClr val="FF0000"/>
                </a:solidFill>
              </a:rPr>
              <a:t>b</a:t>
            </a:r>
            <a:r>
              <a:rPr lang="en-US" sz="2400" b="1" i="1" baseline="2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14(p. 229)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251" y="1967409"/>
            <a:ext cx="8516203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What is the gcd of 120 and 500?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Because the prime factorization of 120 and 500 are  120 =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.3.5 and 500 =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.5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 , the greatest common divisor is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</a:t>
            </a:r>
            <a:r>
              <a:rPr lang="en-US" sz="2400" dirty="0" smtClean="0"/>
              <a:t>gcd(120,500) = 2</a:t>
            </a:r>
            <a:r>
              <a:rPr lang="en-US" sz="2400" baseline="30000" dirty="0" smtClean="0"/>
              <a:t>min(3,2) 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min(1,0)</a:t>
            </a:r>
            <a:r>
              <a:rPr lang="en-US" sz="2400" dirty="0" smtClean="0"/>
              <a:t> 5</a:t>
            </a:r>
            <a:r>
              <a:rPr lang="en-US" sz="2400" baseline="30000" dirty="0" smtClean="0"/>
              <a:t>min(1,3) 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</a:t>
            </a:r>
            <a:r>
              <a:rPr lang="en-US" sz="2400" dirty="0" smtClean="0"/>
              <a:t>	   = 2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5</a:t>
            </a:r>
            <a:r>
              <a:rPr lang="en-US" sz="2400" baseline="30000" dirty="0" smtClean="0"/>
              <a:t>1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   </a:t>
            </a:r>
            <a:r>
              <a:rPr lang="en-US" sz="2400" dirty="0" smtClean="0"/>
              <a:t>= 20</a:t>
            </a:r>
            <a:r>
              <a:rPr lang="en-US" sz="2400" baseline="30000" dirty="0" smtClean="0"/>
              <a:t>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0000FF"/>
                </a:solidFill>
              </a:rPr>
              <a:t>[Note: 500 = 2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. 3</a:t>
            </a:r>
            <a:r>
              <a:rPr lang="en-US" sz="2400" baseline="30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.5</a:t>
            </a:r>
            <a:r>
              <a:rPr lang="en-US" sz="2400" baseline="30000" dirty="0" smtClean="0">
                <a:solidFill>
                  <a:srgbClr val="0000FF"/>
                </a:solidFill>
              </a:rPr>
              <a:t>3 </a:t>
            </a:r>
            <a:r>
              <a:rPr lang="en-US" sz="2400" dirty="0" smtClean="0">
                <a:solidFill>
                  <a:srgbClr val="0000FF"/>
                </a:solidFill>
              </a:rPr>
              <a:t>]</a:t>
            </a: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271740"/>
            <a:ext cx="8515739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 Find the </a:t>
            </a:r>
            <a:r>
              <a:rPr lang="en-US" sz="2800" b="1" dirty="0" smtClean="0">
                <a:solidFill>
                  <a:srgbClr val="FF0000"/>
                </a:solidFill>
              </a:rPr>
              <a:t>lcm(120,500)</a:t>
            </a:r>
            <a:r>
              <a:rPr lang="en-US" sz="2800" dirty="0" smtClean="0">
                <a:solidFill>
                  <a:srgbClr val="FF0000"/>
                </a:solidFill>
              </a:rPr>
              <a:t>, and then prove the theorem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ab</a:t>
            </a:r>
            <a:r>
              <a:rPr lang="en-US" altLang="zh-TW" sz="2800" dirty="0" smtClean="0">
                <a:solidFill>
                  <a:srgbClr val="FF0000"/>
                </a:solidFill>
              </a:rPr>
              <a:t> = gcd(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,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) . lcm(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,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) , where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=120, and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 = 500.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altLang="zh-TW" sz="28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altLang="zh-TW" sz="28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2. Find the gcd and lcm of 200 and 700 using prime </a:t>
            </a:r>
          </a:p>
          <a:p>
            <a:pPr marL="514350" indent="-51435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     factorization. 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15(p. 230)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42745"/>
            <a:ext cx="851573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What is the least common multiple(lcm) of 2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US" sz="2800" baseline="30000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7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and 2</a:t>
            </a:r>
            <a:r>
              <a:rPr lang="en-US" sz="2800" baseline="30000" dirty="0" smtClean="0">
                <a:solidFill>
                  <a:srgbClr val="FF0000"/>
                </a:solidFill>
              </a:rPr>
              <a:t>4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lcm (2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, 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3)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max(3,4)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max(5,3)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max(2,0)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			  = 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2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			</a:t>
            </a:r>
            <a:r>
              <a:rPr lang="en-US" sz="2800" b="1" dirty="0" smtClean="0">
                <a:solidFill>
                  <a:srgbClr val="FF0000"/>
                </a:solidFill>
              </a:rPr>
              <a:t>[Note: 7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0 </a:t>
            </a:r>
            <a:r>
              <a:rPr lang="en-US" sz="2800" b="1" dirty="0" smtClean="0">
                <a:solidFill>
                  <a:srgbClr val="FF0000"/>
                </a:solidFill>
              </a:rPr>
              <a:t>= 1]</a:t>
            </a:r>
            <a:endParaRPr lang="en-US" sz="2800" baseline="30000" dirty="0" smtClean="0"/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		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Practice @ Home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789" y="2828836"/>
            <a:ext cx="8886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Relevant odd-numbered Exercises </a:t>
            </a:r>
            <a:r>
              <a:rPr lang="en-US" sz="2800" dirty="0" smtClean="0">
                <a:solidFill>
                  <a:srgbClr val="FF0000"/>
                </a:solidFill>
              </a:rPr>
              <a:t>from your text book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320124"/>
            <a:ext cx="8234223" cy="3889612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altLang="zh-TW" sz="2800" b="1" dirty="0" smtClean="0">
                <a:solidFill>
                  <a:schemeClr val="tx1"/>
                </a:solidFill>
              </a:rPr>
              <a:t>3.5 Primes and Greatest Common Divisors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Prime and Composite numbers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Fundamental Theorem of Arithmetic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Greatest Common Divisors (gcd)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Least Common Multiple (lcm)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Finding gcd &amp; lcm of two integers using Prime Factorization 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</a:pPr>
            <a:endParaRPr lang="en-US" altLang="zh-TW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Objectives and Outcomes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prime and composite numbers, greatest common divisor (gcd) and least common multiple (lcm), how to find gcd and lcm of two integers using prime factorization.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explain the terms prime number, composite number, greatest common divisor, least common multiple; be able to determine whether an integer is prime or composite; be able to find the greatest common divisor and least common multiple of two integers using prime factorization.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3089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Primes and Composite Numbers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453" y="2052848"/>
            <a:ext cx="85157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positive integer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greater than 1 is called </a:t>
            </a:r>
            <a:r>
              <a:rPr lang="en-US" altLang="zh-TW" sz="2800" b="1" i="1" dirty="0" smtClean="0"/>
              <a:t>prime</a:t>
            </a:r>
            <a:r>
              <a:rPr lang="en-US" altLang="zh-TW" sz="2800" dirty="0" smtClean="0"/>
              <a:t> if the only positive factors of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are 1 and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positive integer that is greater than 1 and is not prime is called </a:t>
            </a:r>
            <a:r>
              <a:rPr lang="en-US" altLang="zh-TW" sz="2800" b="1" i="1" dirty="0" smtClean="0"/>
              <a:t>composite</a:t>
            </a:r>
            <a:r>
              <a:rPr lang="en-US" altLang="zh-TW" sz="2800" dirty="0" smtClean="0"/>
              <a:t>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Note: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is composite if and only if there exists an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such that 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a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|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1 &lt;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 </a:t>
            </a:r>
            <a:r>
              <a:rPr lang="en-US" altLang="zh-TW" sz="2800" dirty="0" smtClean="0">
                <a:solidFill>
                  <a:srgbClr val="0000FF"/>
                </a:solidFill>
              </a:rPr>
              <a:t>&lt;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n.</a:t>
            </a:r>
            <a:endParaRPr lang="en-US" altLang="zh-TW" sz="2800" i="1" u="sng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3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There are infinitely many primes. </a:t>
            </a:r>
            <a:endParaRPr lang="en-US" altLang="zh-TW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+mn-lt"/>
              </a:rPr>
              <a:t>Example 1 (p. 223)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210637"/>
            <a:ext cx="851573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integer 7 is prime because its only positive factors are 1 and 7, whereas the integer 9 is composite because it is divisible by 3.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Question: What are the primes less than 100?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917" y="571837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+mn-lt"/>
              </a:rPr>
              <a:t>Fundamental Theorem of Arithmetic</a:t>
            </a:r>
            <a:endParaRPr lang="en-US" sz="36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917" y="2102378"/>
            <a:ext cx="8693163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u="sng" dirty="0" smtClean="0">
                <a:solidFill>
                  <a:srgbClr val="FF0000"/>
                </a:solidFill>
              </a:rPr>
              <a:t>Theorem 1</a:t>
            </a:r>
            <a:r>
              <a:rPr lang="en-US" altLang="zh-TW" sz="2400" dirty="0" smtClean="0">
                <a:solidFill>
                  <a:srgbClr val="FF0000"/>
                </a:solidFill>
              </a:rPr>
              <a:t>(Fundamental Theorem of Arithmetic): </a:t>
            </a:r>
            <a:r>
              <a:rPr lang="en-US" altLang="zh-TW" sz="2400" dirty="0" smtClean="0"/>
              <a:t>Every positive integer greater than 1 can be written uniquely as a prime or as the product of two or more primes where the prime factors are written in order of non-decreasing size.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</a:rPr>
              <a:t>Example 2 (p.224) : Prime factorization of 100, 641, 999, and 1024 are given by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dirty="0" smtClean="0">
                <a:solidFill>
                  <a:srgbClr val="0000FF"/>
                </a:solidFill>
              </a:rPr>
              <a:t>	</a:t>
            </a:r>
            <a:r>
              <a:rPr lang="en-US" altLang="en-US" sz="2000" dirty="0" smtClean="0"/>
              <a:t>100 = 2.2.5.5 = 2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.5</a:t>
            </a:r>
            <a:r>
              <a:rPr lang="en-US" altLang="en-US" sz="2000" baseline="30000" dirty="0" smtClean="0"/>
              <a:t>2</a:t>
            </a:r>
            <a:endParaRPr lang="en-US" altLang="en-US" sz="2000" dirty="0" smtClean="0"/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641 = 641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999 = 3.3.3.37 = 3</a:t>
            </a:r>
            <a:r>
              <a:rPr lang="en-US" altLang="en-US" sz="2000" baseline="30000" dirty="0" smtClean="0"/>
              <a:t>3</a:t>
            </a:r>
            <a:r>
              <a:rPr lang="en-US" altLang="en-US" sz="2000" dirty="0" smtClean="0"/>
              <a:t>.37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1024 = 2.2.2.2.2.2.2.2.2.2 = 2</a:t>
            </a:r>
            <a:r>
              <a:rPr lang="en-US" altLang="en-US" sz="2000" baseline="30000" dirty="0" smtClean="0"/>
              <a:t>10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3101" y="61278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</a:rPr>
              <a:t>Determining whether a given </a:t>
            </a:r>
            <a:br>
              <a:rPr lang="en-US" sz="3600" b="1" dirty="0" smtClean="0">
                <a:latin typeface="+mn-lt"/>
              </a:rPr>
            </a:br>
            <a:r>
              <a:rPr lang="en-US" sz="3600" b="1" dirty="0" smtClean="0">
                <a:latin typeface="+mn-lt"/>
              </a:rPr>
              <a:t>integer is Prime or Composite</a:t>
            </a:r>
            <a:endParaRPr lang="en-US" sz="3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01" y="2119140"/>
            <a:ext cx="85839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2</a:t>
            </a:r>
            <a:r>
              <a:rPr lang="en-US" altLang="zh-TW" sz="2800" dirty="0" smtClean="0"/>
              <a:t>: If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is a </a:t>
            </a:r>
            <a:r>
              <a:rPr lang="en-US" altLang="zh-TW" sz="2800" b="1" dirty="0" smtClean="0"/>
              <a:t>composite</a:t>
            </a:r>
            <a:r>
              <a:rPr lang="en-US" altLang="zh-TW" sz="2800" dirty="0" smtClean="0"/>
              <a:t> integer, then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has a prime divisor less than or equal to √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.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From Theorem 2, it follows that an integer is prime if it is not divisible by any prime less than or equal to its square root.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626429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Determining whether a given </a:t>
            </a:r>
            <a:br>
              <a:rPr lang="en-US" sz="3600" b="1" dirty="0" smtClean="0"/>
            </a:br>
            <a:r>
              <a:rPr lang="en-US" sz="3600" b="1" dirty="0" smtClean="0"/>
              <a:t>integer is Prime or Composite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98509" y="2055982"/>
            <a:ext cx="851573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Example 3 [p.224]: Show that 101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The only primes not exceeding </a:t>
            </a:r>
            <a:r>
              <a:rPr lang="en-US" altLang="zh-TW" sz="2200" dirty="0" smtClean="0"/>
              <a:t>√101 are 2, 3, 5, 7. Because 101 is not divisible by 2, 3, 5, or 7, it follows that </a:t>
            </a:r>
            <a:r>
              <a:rPr lang="en-US" altLang="zh-TW" sz="2200" b="1" dirty="0" smtClean="0"/>
              <a:t>101 is prime</a:t>
            </a:r>
            <a:r>
              <a:rPr lang="en-US" altLang="zh-TW" sz="22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srgbClr val="FF0000"/>
                </a:solidFill>
              </a:rPr>
              <a:t>Exercise 1(e)[p.230]: Determine whether 111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The only primes not exceeding </a:t>
            </a:r>
            <a:r>
              <a:rPr lang="en-US" altLang="zh-TW" sz="2200" dirty="0" smtClean="0"/>
              <a:t>√111 are 2, 3, 5, 7. Because 111 is divisible by 3, it follows that </a:t>
            </a:r>
            <a:r>
              <a:rPr lang="en-US" altLang="zh-TW" sz="2200" b="1" dirty="0" smtClean="0"/>
              <a:t>111 is not prime</a:t>
            </a:r>
            <a:r>
              <a:rPr lang="en-US" altLang="zh-TW" sz="2200" dirty="0" smtClean="0"/>
              <a:t>.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srgbClr val="FF0000"/>
                </a:solidFill>
              </a:rPr>
              <a:t>Exercise 1(f)[p.230]: Determine whether 143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200" b="1" dirty="0" smtClean="0">
                <a:solidFill>
                  <a:srgbClr val="0000FF"/>
                </a:solidFill>
              </a:rPr>
              <a:t>: </a:t>
            </a:r>
            <a:r>
              <a:rPr lang="en-US" altLang="zh-TW" sz="2200" dirty="0" smtClean="0"/>
              <a:t>The</a:t>
            </a:r>
            <a:r>
              <a:rPr lang="en-US" altLang="zh-TW" sz="2200" b="1" dirty="0" smtClean="0"/>
              <a:t> </a:t>
            </a:r>
            <a:r>
              <a:rPr lang="en-US" sz="2200" dirty="0" smtClean="0"/>
              <a:t>only primes not exceeding </a:t>
            </a:r>
            <a:r>
              <a:rPr lang="en-US" altLang="zh-TW" sz="2200" dirty="0" smtClean="0"/>
              <a:t>√143 are 2, 3, 5, 7,11. Because 143 is divisible by 11, it follows that </a:t>
            </a:r>
            <a:r>
              <a:rPr lang="en-US" altLang="zh-TW" sz="2200" b="1" dirty="0" smtClean="0"/>
              <a:t>143 is not prime</a:t>
            </a:r>
            <a:r>
              <a:rPr lang="en-US" altLang="zh-TW" sz="22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u="sng" dirty="0" smtClean="0">
                <a:solidFill>
                  <a:srgbClr val="FF0000"/>
                </a:solidFill>
              </a:rPr>
              <a:t>Extra example</a:t>
            </a:r>
            <a:r>
              <a:rPr lang="en-US" altLang="zh-TW" sz="2200" dirty="0" smtClean="0">
                <a:solidFill>
                  <a:srgbClr val="FF0000"/>
                </a:solidFill>
              </a:rPr>
              <a:t>: Test if 139 is prime. </a:t>
            </a:r>
            <a:endParaRPr lang="en-US" altLang="zh-TW" sz="2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9453" y="58548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Greatest Common Divisor(gcd)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045049"/>
            <a:ext cx="85976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2</a:t>
            </a:r>
            <a:r>
              <a:rPr lang="en-US" altLang="zh-TW" sz="2800" dirty="0" smtClean="0"/>
              <a:t>: Let a and b be integers, not both zero.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largest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d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such that </a:t>
            </a:r>
            <a:r>
              <a:rPr lang="en-US" altLang="zh-TW" sz="2800" i="1" dirty="0" smtClean="0"/>
              <a:t>d </a:t>
            </a:r>
            <a:r>
              <a:rPr lang="en-US" altLang="zh-TW" sz="2800" dirty="0" smtClean="0"/>
              <a:t>|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d </a:t>
            </a:r>
            <a:r>
              <a:rPr lang="en-US" altLang="zh-TW" sz="2800" dirty="0" smtClean="0"/>
              <a:t>|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called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greatest common divisor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of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greatest common divisor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denoted by </a:t>
            </a:r>
            <a:r>
              <a:rPr lang="en-US" altLang="zh-TW" sz="2400" dirty="0" smtClean="0">
                <a:solidFill>
                  <a:srgbClr val="0000FF"/>
                </a:solidFill>
              </a:rPr>
              <a:t>gcd(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dirty="0" smtClean="0">
                <a:solidFill>
                  <a:srgbClr val="0000FF"/>
                </a:solidFill>
              </a:rPr>
              <a:t>,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3300"/>
                </a:solidFill>
              </a:rPr>
              <a:t>Example 10 (p.228)</a:t>
            </a:r>
            <a:r>
              <a:rPr lang="en-US" sz="2800" dirty="0" smtClean="0">
                <a:solidFill>
                  <a:srgbClr val="FF3300"/>
                </a:solidFill>
              </a:rPr>
              <a:t>: What is the</a:t>
            </a:r>
            <a:r>
              <a:rPr lang="en-US" altLang="zh-TW" sz="2800" dirty="0" smtClean="0">
                <a:solidFill>
                  <a:srgbClr val="FF3300"/>
                </a:solidFill>
              </a:rPr>
              <a:t> greatest common divisor of 24 and 36?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  <a:ea typeface="新細明體" pitchFamily="18" charset="-120"/>
              </a:rPr>
              <a:t>Solution</a:t>
            </a:r>
            <a:r>
              <a:rPr lang="en-US" sz="2800" dirty="0" smtClean="0">
                <a:ea typeface="新細明體" pitchFamily="18" charset="-120"/>
              </a:rPr>
              <a:t>: </a:t>
            </a:r>
            <a:r>
              <a:rPr lang="en-US" sz="2800" dirty="0" smtClean="0"/>
              <a:t> The positive common divisors of 24 and 36 are 1, 2, 3, 4, 6, and 12. Hence </a:t>
            </a:r>
            <a:r>
              <a:rPr lang="en-US" sz="2800" b="1" dirty="0" smtClean="0"/>
              <a:t>gcd(24,36) = 12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A3BC83-11A0-4B6F-971E-617265928EC1}"/>
</file>

<file path=customXml/itemProps2.xml><?xml version="1.0" encoding="utf-8"?>
<ds:datastoreItem xmlns:ds="http://schemas.openxmlformats.org/officeDocument/2006/customXml" ds:itemID="{E5291A5D-D7F3-424A-8FD6-26BFCCDFBC0E}"/>
</file>

<file path=customXml/itemProps3.xml><?xml version="1.0" encoding="utf-8"?>
<ds:datastoreItem xmlns:ds="http://schemas.openxmlformats.org/officeDocument/2006/customXml" ds:itemID="{2786E3BA-5D8D-4A81-A7E6-2E64D86AD12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2476</TotalTime>
  <Words>1034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Primes and Greatest Common Divisors </vt:lpstr>
      <vt:lpstr>Lecture Outline</vt:lpstr>
      <vt:lpstr>Objectives and Outcomes</vt:lpstr>
      <vt:lpstr>Primes and Composite Numbers</vt:lpstr>
      <vt:lpstr>Example 1 (p. 223)</vt:lpstr>
      <vt:lpstr>Fundamental Theorem of Arithmetic</vt:lpstr>
      <vt:lpstr>Determining whether a given  integer is Prime or Composite</vt:lpstr>
      <vt:lpstr>Determining whether a given  integer is Prime or Composite</vt:lpstr>
      <vt:lpstr>Greatest Common Divisor(gcd)</vt:lpstr>
      <vt:lpstr>Relatively Prime</vt:lpstr>
      <vt:lpstr>Least Common Multiple(lcm)</vt:lpstr>
      <vt:lpstr>Finding gcd &amp; lcm of two integers using Prime Factorization</vt:lpstr>
      <vt:lpstr>Example 14(p. 229)</vt:lpstr>
      <vt:lpstr>Class Work</vt:lpstr>
      <vt:lpstr>Example 15(p. 230)</vt:lpstr>
      <vt:lpstr>Practice @ Home</vt:lpstr>
      <vt:lpstr>Slide 17</vt:lpstr>
      <vt:lpstr>Slide 18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70</cp:revision>
  <dcterms:created xsi:type="dcterms:W3CDTF">2018-12-10T17:20:29Z</dcterms:created>
  <dcterms:modified xsi:type="dcterms:W3CDTF">2020-05-06T14:03:49Z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