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8" r:id="rId4"/>
    <p:sldId id="266" r:id="rId5"/>
    <p:sldId id="309" r:id="rId6"/>
    <p:sldId id="310" r:id="rId7"/>
    <p:sldId id="311" r:id="rId8"/>
    <p:sldId id="312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4" r:id="rId18"/>
    <p:sldId id="313" r:id="rId19"/>
    <p:sldId id="314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277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44540"/>
            <a:ext cx="8545240" cy="13524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/>
        </p:nvGraphicFramePr>
        <p:xfrm>
          <a:off x="545904" y="2197296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0"/>
          <p:cNvGraphicFramePr>
            <a:graphicFrameLocks noGrp="1"/>
          </p:cNvGraphicFramePr>
          <p:nvPr/>
        </p:nvGraphicFramePr>
        <p:xfrm>
          <a:off x="709680" y="2115408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 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696032" y="2115408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721965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1"/>
          <p:cNvGraphicFramePr>
            <a:graphicFrameLocks noGrp="1"/>
          </p:cNvGraphicFramePr>
          <p:nvPr/>
        </p:nvGraphicFramePr>
        <p:xfrm>
          <a:off x="614144" y="2129056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0329274"/>
              </p:ext>
            </p:extLst>
          </p:nvPr>
        </p:nvGraphicFramePr>
        <p:xfrm>
          <a:off x="555008" y="2155224"/>
          <a:ext cx="7848600" cy="2938989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439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685800" y="53340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Since the truth table shows all the true values of compound proposition </a:t>
            </a:r>
            <a:endParaRPr lang="en-US" altLang="ja-JP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altLang="ja-JP" b="1" dirty="0" smtClean="0">
                <a:solidFill>
                  <a:srgbClr val="0000FF"/>
                </a:solidFill>
                <a:latin typeface="Calibri" pitchFamily="34" charset="0"/>
              </a:rPr>
              <a:t>[</a:t>
            </a:r>
            <a:r>
              <a:rPr lang="en-US" altLang="ja-JP" b="1" i="1" dirty="0" smtClean="0">
                <a:solidFill>
                  <a:srgbClr val="0000FF"/>
                </a:solidFill>
                <a:latin typeface="Calibri" pitchFamily="34" charset="0"/>
              </a:rPr>
              <a:t>¬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)]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are true(T), so it is a tautology.</a:t>
            </a:r>
            <a:endParaRPr lang="ja-JP" altLang="en-US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6" y="2551837"/>
            <a:ext cx="8284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  <a:cs typeface="Arial" pitchFamily="34" charset="0"/>
              </a:rPr>
              <a:t>¬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q)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>
              <a:buFont typeface="Calibri" pitchFamily="34" charset="0"/>
              <a:buAutoNum type="arabicParenR"/>
            </a:pPr>
            <a:endParaRPr lang="en-US" sz="2800" dirty="0" smtClean="0"/>
          </a:p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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¬p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)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/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Logical Equivalences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44" y="2413338"/>
            <a:ext cx="844796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Compound propositions that have the same truth values in all possible cases are called </a:t>
            </a:r>
            <a:r>
              <a:rPr lang="en-US" altLang="zh-TW" sz="2800" b="1" dirty="0" smtClean="0"/>
              <a:t>logically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equivalent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Compound propositions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logically equivalent</a:t>
            </a:r>
            <a:r>
              <a:rPr lang="en-US" altLang="zh-TW" sz="2800" dirty="0" smtClean="0">
                <a:solidFill>
                  <a:srgbClr val="0000FF"/>
                </a:solidFill>
              </a:rPr>
              <a:t> 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tautology (denoted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) 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How to determine whether two compound propositions are logically equivalent?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65" y="2606722"/>
            <a:ext cx="87226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We can determine whether two compound propositions are logically equivalent in two ways: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a Truth Table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(laws of ) Logical Equivalences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435357"/>
            <a:ext cx="7808976" cy="15572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Using a Truth Table to determine whether two compound propositions are logically equivalent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453" y="2116632"/>
            <a:ext cx="857253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Two compound propositions are </a:t>
            </a:r>
            <a:r>
              <a:rPr lang="en-US" altLang="zh-TW" sz="2400" b="1" i="1" dirty="0" smtClean="0"/>
              <a:t>logically</a:t>
            </a:r>
            <a:r>
              <a:rPr lang="en-US" altLang="zh-TW" sz="2400" i="1" dirty="0" smtClean="0"/>
              <a:t> </a:t>
            </a:r>
            <a:r>
              <a:rPr lang="en-US" altLang="zh-TW" sz="2400" b="1" i="1" dirty="0" smtClean="0"/>
              <a:t>equivalent</a:t>
            </a:r>
            <a:r>
              <a:rPr lang="en-US" altLang="zh-TW" sz="2400" dirty="0" smtClean="0"/>
              <a:t> if they always have the same truth values in the corresponding rows.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Construct a truth table for the given two compound propositions </a:t>
            </a:r>
            <a:r>
              <a:rPr lang="en-US" altLang="zh-TW" sz="2400" dirty="0" smtClean="0">
                <a:solidFill>
                  <a:srgbClr val="FF0000"/>
                </a:solidFill>
              </a:rPr>
              <a:t>[in one table]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If the truth values of both of the compound propositions are same in the corresponding rows, then they are logically equivalent.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If the true values of both of the compound propositions are different in one or more rows, then they are NOT logically equivalent.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+mn-lt"/>
              </a:rPr>
              <a:t>Example 1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805" y="2169991"/>
            <a:ext cx="838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365760"/>
            <a:r>
              <a:rPr lang="en-US" altLang="ja-JP" sz="2400" dirty="0" smtClean="0">
                <a:solidFill>
                  <a:srgbClr val="FF0000"/>
                </a:solidFill>
              </a:rPr>
              <a:t>Show that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is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logically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equivalent</a:t>
            </a:r>
            <a:r>
              <a:rPr lang="en-US" altLang="ja-JP" sz="2400" dirty="0" smtClean="0">
                <a:solidFill>
                  <a:srgbClr val="FF0000"/>
                </a:solidFill>
              </a:rPr>
              <a:t> to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(p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q)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/>
              </a:rPr>
              <a:t> 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q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p) </a:t>
            </a:r>
            <a:endParaRPr lang="en-US" altLang="ja-JP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97712"/>
            <a:ext cx="8010853" cy="27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1079" y="5369383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Since the truth values of both of the compound propositions are same in the corresponding rows, they are logically equivalent.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FF"/>
                </a:solidFill>
              </a:rPr>
              <a:t>1.2 Propositional Equivalences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Tautology 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Contradiction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Contingence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Logical Equivalences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0000FF"/>
              </a:solidFill>
            </a:endParaRP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Class Work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509" y="2273307"/>
            <a:ext cx="872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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and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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 are logically equivalent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05" y="70831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2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17" y="1951628"/>
            <a:ext cx="8386762" cy="346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1079" y="5492215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Since the truth values of both of the compound propositions are same in the corresponding rows, they are logically equivalent.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449005"/>
            <a:ext cx="7808976" cy="15299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Logical Equivalences </a:t>
            </a:r>
            <a:br>
              <a:rPr lang="en-US" sz="3200" dirty="0" smtClean="0">
                <a:latin typeface="+mn-lt"/>
              </a:rPr>
            </a:br>
            <a:r>
              <a:rPr lang="en-US" altLang="ja-JP" sz="3200" b="1" dirty="0" smtClean="0">
                <a:latin typeface="+mn-lt"/>
              </a:rPr>
              <a:t>Table 6 ( page 24 ) 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 Rosen, 7</a:t>
            </a:r>
            <a:r>
              <a:rPr lang="en-US" altLang="ja-JP" sz="3200" b="1" baseline="30000" dirty="0" smtClean="0">
                <a:latin typeface="+mn-lt"/>
                <a:sym typeface="Wingdings" pitchFamily="2" charset="2"/>
              </a:rPr>
              <a:t>th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 edition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 descr="t01_2_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984632"/>
            <a:ext cx="4617493" cy="426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A very Useful Logical Equivalence(</a:t>
            </a:r>
            <a:r>
              <a:rPr lang="en-US" sz="3200" b="1" dirty="0" smtClean="0">
                <a:latin typeface="+mn-lt"/>
              </a:rPr>
              <a:t>ULE</a:t>
            </a:r>
            <a:r>
              <a:rPr lang="en-US" sz="3200" dirty="0" smtClean="0">
                <a:latin typeface="+mn-lt"/>
              </a:rPr>
              <a:t>)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512" y="2766654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q 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8102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Example 1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46" y="2207086"/>
            <a:ext cx="8488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Show that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) </a:t>
            </a:r>
            <a:r>
              <a:rPr lang="en-US" sz="2800" dirty="0" smtClean="0">
                <a:sym typeface="Symbol"/>
              </a:rPr>
              <a:t>and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 ¬ q </a:t>
            </a:r>
            <a:r>
              <a:rPr kumimoji="1" lang="en-US" altLang="ja-JP" sz="2800" dirty="0" smtClean="0"/>
              <a:t>are logically equivalent.</a:t>
            </a:r>
            <a:endParaRPr lang="en-US" sz="2800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57200" y="3495707"/>
            <a:ext cx="8458200" cy="1762125"/>
            <a:chOff x="288" y="1050"/>
            <a:chExt cx="5328" cy="11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1050"/>
              <a:ext cx="2880" cy="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1451"/>
              <a:ext cx="259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24" y="11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 smtClean="0"/>
                <a:t>by ULE </a:t>
              </a:r>
              <a:endParaRPr lang="en-US" altLang="ja-JP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720" y="312533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Solution: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ja-JP" sz="4000" b="1" dirty="0" smtClean="0">
                <a:latin typeface="+mn-lt"/>
              </a:rPr>
              <a:t>Example 7 (page 26) </a:t>
            </a:r>
            <a:endParaRPr lang="en-US" altLang="ja-JP" sz="4000" b="1" dirty="0"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104" y="2060983"/>
            <a:ext cx="8915400" cy="962025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57500"/>
            <a:ext cx="8458200" cy="21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00" y="5486400"/>
            <a:ext cx="8001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4733" y="2913824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Solution: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Exercise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587211"/>
            <a:ext cx="7808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defRPr/>
            </a:pPr>
            <a:r>
              <a:rPr lang="en-US" altLang="ja-JP" sz="2800" dirty="0" smtClean="0"/>
              <a:t>Show that  </a:t>
            </a:r>
            <a:r>
              <a:rPr lang="en-US" altLang="ja-JP" sz="2800" b="1" dirty="0" smtClean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))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 </a:t>
            </a:r>
            <a:r>
              <a:rPr lang="en-US" altLang="ja-JP" sz="2800" dirty="0" smtClean="0"/>
              <a:t>is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tautology</a:t>
            </a:r>
            <a:r>
              <a:rPr lang="en-US" altLang="ja-JP" sz="2800" dirty="0" smtClean="0"/>
              <a:t> using a </a:t>
            </a:r>
          </a:p>
          <a:p>
            <a:pPr marL="274320" indent="-274320">
              <a:defRPr/>
            </a:pPr>
            <a:r>
              <a:rPr lang="en-US" altLang="ja-JP" sz="2800" dirty="0" smtClean="0"/>
              <a:t>series of logical equivalences.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4616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079482"/>
            <a:ext cx="861347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cs typeface="Arial" pitchFamily="34" charset="0"/>
              </a:rPr>
              <a:t>		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 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 </a:t>
            </a:r>
            <a:r>
              <a:rPr lang="en-US" altLang="ja-JP" b="1" i="1" dirty="0" smtClean="0">
                <a:cs typeface="Arial" pitchFamily="34" charset="0"/>
              </a:rPr>
              <a:t>q		</a:t>
            </a:r>
            <a:r>
              <a:rPr lang="en-US" altLang="ja-JP" b="1" dirty="0" smtClean="0">
                <a:cs typeface="Arial" pitchFamily="34" charset="0"/>
              </a:rPr>
              <a:t>Distributive Law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F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</a:t>
            </a:r>
            <a:r>
              <a:rPr lang="en-US" altLang="ja-JP" b="1" dirty="0" smtClean="0">
                <a:cs typeface="Arial" pitchFamily="34" charset="0"/>
              </a:rPr>
              <a:t>Negation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</a:rPr>
              <a:t>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Identity 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  	</a:t>
            </a:r>
            <a:r>
              <a:rPr lang="en-US" altLang="ja-JP" b="1" dirty="0" smtClean="0">
                <a:cs typeface="Arial" pitchFamily="34" charset="0"/>
              </a:rPr>
              <a:t>ULE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De Morgan’s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)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Double Negation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i="1" dirty="0" smtClean="0">
                <a:cs typeface="Arial" pitchFamily="34" charset="0"/>
              </a:rPr>
              <a:t>	  		</a:t>
            </a:r>
            <a:r>
              <a:rPr lang="en-US" altLang="ja-JP" b="1" dirty="0" smtClean="0">
                <a:cs typeface="Arial" pitchFamily="34" charset="0"/>
              </a:rPr>
              <a:t>Associative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T	</a:t>
            </a:r>
            <a:r>
              <a:rPr lang="en-US" altLang="ja-JP" b="1" i="1" dirty="0" smtClean="0">
                <a:cs typeface="Arial" pitchFamily="34" charset="0"/>
              </a:rPr>
              <a:t> 	  		</a:t>
            </a:r>
            <a:r>
              <a:rPr lang="en-US" altLang="ja-JP" b="1" dirty="0" smtClean="0">
                <a:cs typeface="Arial" pitchFamily="34" charset="0"/>
              </a:rPr>
              <a:t> Domination Law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T	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So, 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¬p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))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is a tautology.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179" y="2142814"/>
            <a:ext cx="89256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What is Tautology and Contradiction? What is Contingency?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show/determine whether two compound propositions are logically equivalent?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 whether a compound proposition is a tautology?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000" dirty="0" smtClean="0"/>
              <a:t>: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Make sure you learn the important Logical Equivalences in Table 6 (page 24)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&amp;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ULE</a:t>
            </a:r>
            <a:r>
              <a:rPr lang="en-US" altLang="zh-TW" sz="2000" dirty="0" smtClean="0"/>
              <a:t> (</a:t>
            </a:r>
            <a:r>
              <a:rPr kumimoji="1" lang="en-US" altLang="ja-JP" sz="2000" b="1" i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)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Practice @ Home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Relevant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Odd-numbered Exercises </a:t>
            </a:r>
            <a:r>
              <a:rPr lang="en-US" sz="2000" dirty="0" smtClean="0"/>
              <a:t> </a:t>
            </a:r>
            <a:r>
              <a:rPr lang="en-US" sz="2000" b="1" dirty="0" smtClean="0"/>
              <a:t>(e.g. </a:t>
            </a:r>
            <a:r>
              <a:rPr lang="en-US" altLang="ja-JP" sz="2000" b="1" dirty="0" smtClean="0"/>
              <a:t>1, 3, 7, 9, 11, 15, 17 )</a:t>
            </a:r>
            <a:endParaRPr lang="en-US" altLang="zh-TW" sz="20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combinatorics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Objectives</a:t>
            </a:r>
            <a:r>
              <a:rPr lang="en-US" sz="2200" dirty="0" smtClean="0"/>
              <a:t>: To understand the terms Tautology, Contradiction, Contingence with examples, to understand the standard logical equivalences, to determine whether a compound proposition is a Tautology or Contradiction, to determine whether two compound propositions are logically equivalent.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Outcomes</a:t>
            </a:r>
            <a:r>
              <a:rPr lang="en-US" sz="2200" dirty="0" smtClean="0"/>
              <a:t>: Students are expected to be able to write the definitions of Tautology, Contradiction and Contingency with examples, be able to determine whether a compound proposition is a Tautology or Contradiction using a Truth Table and  standard logical equivalences, be able to determine whether two compound propositions are logically equivalent using a Truth Table and logical equivalences.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Tautology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183642"/>
            <a:ext cx="8032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altLang="zh-TW" sz="2800" b="1" i="1" dirty="0" smtClean="0">
              <a:solidFill>
                <a:srgbClr val="0000FF"/>
              </a:solidFill>
            </a:endParaRPr>
          </a:p>
          <a:p>
            <a:r>
              <a:rPr lang="en-US" altLang="zh-TW" sz="2800" b="1" i="1" dirty="0" smtClean="0">
                <a:solidFill>
                  <a:srgbClr val="0000FF"/>
                </a:solidFill>
              </a:rPr>
              <a:t>Tautology</a:t>
            </a:r>
            <a:r>
              <a:rPr lang="en-US" altLang="zh-TW" sz="2800" dirty="0" smtClean="0"/>
              <a:t>: A compound proposition that is always true is called a tautology. </a:t>
            </a:r>
          </a:p>
          <a:p>
            <a:r>
              <a:rPr lang="en-US" altLang="ja-JP" sz="2800" u="sng" dirty="0" smtClean="0">
                <a:solidFill>
                  <a:srgbClr val="FC0000"/>
                </a:solidFill>
              </a:rPr>
              <a:t>Examples</a:t>
            </a:r>
            <a:r>
              <a:rPr lang="en-US" altLang="ja-JP" sz="2800" dirty="0" smtClean="0">
                <a:solidFill>
                  <a:srgbClr val="FC0000"/>
                </a:solidFill>
              </a:rPr>
              <a:t>:</a:t>
            </a:r>
            <a:r>
              <a:rPr lang="en-US" altLang="ja-JP" sz="2800" dirty="0" smtClean="0"/>
              <a:t> </a:t>
            </a:r>
          </a:p>
          <a:p>
            <a:r>
              <a:rPr lang="en-US" altLang="ja-JP" sz="2800" dirty="0" smtClean="0"/>
              <a:t>	a) </a:t>
            </a:r>
            <a:r>
              <a:rPr lang="en-US" altLang="ja-JP" sz="2800" b="1" i="1" dirty="0" smtClean="0"/>
              <a:t>p </a:t>
            </a:r>
            <a:r>
              <a:rPr lang="en-US" altLang="ja-JP" sz="2800" b="1" dirty="0" smtClean="0">
                <a:sym typeface="Symbol" pitchFamily="18" charset="2"/>
              </a:rPr>
              <a:t></a:t>
            </a:r>
            <a:r>
              <a:rPr lang="en-US" altLang="ja-JP" sz="2800" b="1" dirty="0" smtClean="0">
                <a:cs typeface="Arial" pitchFamily="34" charset="0"/>
              </a:rPr>
              <a:t> </a:t>
            </a:r>
            <a:r>
              <a:rPr lang="en-US" altLang="ja-JP" sz="2800" b="1" i="1" dirty="0" smtClean="0">
                <a:cs typeface="Arial" pitchFamily="34" charset="0"/>
              </a:rPr>
              <a:t>¬</a:t>
            </a:r>
            <a:r>
              <a:rPr lang="en-US" altLang="ja-JP" sz="2800" b="1" i="1" dirty="0" smtClean="0"/>
              <a:t>p </a:t>
            </a:r>
          </a:p>
          <a:p>
            <a:r>
              <a:rPr lang="en-US" altLang="ja-JP" sz="2800" i="1" dirty="0" smtClean="0"/>
              <a:t>	b) The professor is either a woman or a man</a:t>
            </a:r>
          </a:p>
          <a:p>
            <a:r>
              <a:rPr lang="en-US" altLang="ja-JP" sz="2800" i="1" dirty="0" smtClean="0"/>
              <a:t>	c) People either like watching TV or they don’t</a:t>
            </a:r>
          </a:p>
          <a:p>
            <a:r>
              <a:rPr lang="en-US" altLang="zh-TW" sz="28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Contradiction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36339"/>
            <a:ext cx="82995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Contradiction</a:t>
            </a:r>
            <a:r>
              <a:rPr lang="en-US" altLang="zh-TW" sz="2800" dirty="0" smtClean="0"/>
              <a:t>: A compound proposition that is always false is called a contradiction.	</a:t>
            </a:r>
          </a:p>
          <a:p>
            <a:r>
              <a:rPr lang="en-US" altLang="zh-TW" sz="2800" u="sng" dirty="0" smtClean="0">
                <a:solidFill>
                  <a:srgbClr val="FF0000"/>
                </a:solidFill>
              </a:rPr>
              <a:t>Examples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endParaRPr lang="en-US" altLang="zh-TW" sz="2800" dirty="0" smtClean="0"/>
          </a:p>
          <a:p>
            <a:r>
              <a:rPr lang="en-US" altLang="ja-JP" sz="2800" b="1" i="1" dirty="0" smtClean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ja-JP" sz="2400" dirty="0" smtClean="0">
                <a:ea typeface="新細明體" pitchFamily="18" charset="-120"/>
              </a:rPr>
              <a:t>a) </a:t>
            </a:r>
            <a:r>
              <a:rPr lang="en-US" altLang="ja-JP" sz="2400" b="1" i="1" dirty="0" smtClean="0"/>
              <a:t>p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/>
              <a:t>¬p</a:t>
            </a:r>
            <a:r>
              <a:rPr lang="en-US" altLang="ja-JP" sz="2400" b="1" dirty="0" smtClean="0"/>
              <a:t>  </a:t>
            </a:r>
          </a:p>
          <a:p>
            <a:r>
              <a:rPr lang="en-US" sz="2400" dirty="0" smtClean="0"/>
              <a:t>	b) </a:t>
            </a:r>
            <a:r>
              <a:rPr lang="en-US" sz="2400" i="1" dirty="0" smtClean="0"/>
              <a:t>x</a:t>
            </a:r>
            <a:r>
              <a:rPr lang="en-US" sz="2400" dirty="0" smtClean="0"/>
              <a:t> is prime and </a:t>
            </a:r>
            <a:r>
              <a:rPr lang="en-US" sz="2400" i="1" dirty="0" smtClean="0"/>
              <a:t>x</a:t>
            </a:r>
            <a:r>
              <a:rPr lang="en-US" sz="2400" dirty="0" smtClean="0"/>
              <a:t> is an even integer greater than 8</a:t>
            </a:r>
          </a:p>
          <a:p>
            <a:r>
              <a:rPr lang="en-US" sz="2400" dirty="0" smtClean="0"/>
              <a:t>              c) All men are good and all men are bad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	</a:t>
            </a:r>
            <a:endParaRPr lang="en-US" sz="2400" dirty="0" smtClean="0"/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ja-JP" sz="4400" dirty="0" smtClean="0">
                <a:latin typeface="+mn-lt"/>
              </a:rPr>
              <a:t>Examples of  </a:t>
            </a:r>
            <a:r>
              <a:rPr lang="en-US" altLang="ja-JP" sz="4400" b="1" i="1" dirty="0" smtClean="0">
                <a:latin typeface="+mn-lt"/>
              </a:rPr>
              <a:t>Tautology</a:t>
            </a:r>
            <a:r>
              <a:rPr lang="en-US" altLang="ja-JP" sz="4400" dirty="0" smtClean="0">
                <a:latin typeface="+mn-lt"/>
              </a:rPr>
              <a:t> and </a:t>
            </a:r>
            <a:r>
              <a:rPr lang="en-US" altLang="ja-JP" sz="4400" b="1" i="1" dirty="0" smtClean="0">
                <a:latin typeface="+mn-lt"/>
              </a:rPr>
              <a:t>Contradiction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t01_2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73336"/>
            <a:ext cx="7421685" cy="428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Contingency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493" y="2274838"/>
            <a:ext cx="8270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Contingency</a:t>
            </a:r>
            <a:r>
              <a:rPr lang="en-US" altLang="zh-TW" sz="2800" dirty="0" smtClean="0"/>
              <a:t>: A compound proposition that is neither a tautology nor a contradiction is called a contingency.</a:t>
            </a:r>
          </a:p>
          <a:p>
            <a:r>
              <a:rPr lang="en-US" altLang="zh-TW" sz="2800" dirty="0" smtClean="0"/>
              <a:t>In other words,</a:t>
            </a:r>
            <a:r>
              <a:rPr lang="en-US" altLang="ja-JP" sz="2800" dirty="0" smtClean="0">
                <a:solidFill>
                  <a:srgbClr val="669900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 compound proposition whose truth value is not constant is called a contingency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u="sng" dirty="0" smtClean="0">
                <a:solidFill>
                  <a:srgbClr val="FF0000"/>
                </a:solidFill>
              </a:rPr>
              <a:t>Examples: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</a:p>
          <a:p>
            <a:r>
              <a:rPr lang="en-US" altLang="ja-JP" sz="2800" b="1" i="1" dirty="0" smtClean="0"/>
              <a:t>	</a:t>
            </a:r>
            <a:r>
              <a:rPr lang="en-US" altLang="ja-JP" sz="2800" i="1" dirty="0" smtClean="0"/>
              <a:t>a) p </a:t>
            </a:r>
            <a:r>
              <a:rPr lang="en-US" altLang="ja-JP" sz="2800" dirty="0" smtClean="0">
                <a:sym typeface="Symbol" pitchFamily="18" charset="2"/>
              </a:rPr>
              <a:t>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 </a:t>
            </a:r>
          </a:p>
          <a:p>
            <a:r>
              <a:rPr lang="en-US" sz="2800" i="1" dirty="0" smtClean="0"/>
              <a:t>	b) p</a:t>
            </a:r>
          </a:p>
          <a:p>
            <a:r>
              <a:rPr lang="en-US" sz="2800" i="1" dirty="0" smtClean="0"/>
              <a:t>	c)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</a:t>
            </a:r>
            <a:endParaRPr lang="en-US" sz="2800" i="1" dirty="0" smtClean="0"/>
          </a:p>
          <a:p>
            <a:endParaRPr lang="en-US" altLang="ja-JP" sz="28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53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ja-JP" sz="2800" b="1" dirty="0" smtClean="0">
                <a:latin typeface="+mn-lt"/>
              </a:rPr>
              <a:t>How to determine whether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a compound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proposition</a:t>
            </a:r>
            <a:r>
              <a:rPr lang="en-US" altLang="ja-JP" sz="2800" dirty="0" smtClean="0">
                <a:latin typeface="+mn-lt"/>
              </a:rPr>
              <a:t> is a </a:t>
            </a:r>
            <a:r>
              <a:rPr lang="en-US" altLang="ja-JP" sz="2800" b="1" dirty="0" smtClean="0">
                <a:latin typeface="+mn-lt"/>
              </a:rPr>
              <a:t>Tautology</a:t>
            </a:r>
            <a:r>
              <a:rPr lang="en-US" altLang="ja-JP" sz="2800" dirty="0" smtClean="0">
                <a:latin typeface="+mn-lt"/>
              </a:rPr>
              <a:t> or </a:t>
            </a:r>
            <a:r>
              <a:rPr lang="en-US" altLang="ja-JP" sz="2800" b="1" dirty="0" smtClean="0">
                <a:latin typeface="+mn-lt"/>
              </a:rPr>
              <a:t>Contradiction</a:t>
            </a:r>
            <a:r>
              <a:rPr lang="en-US" altLang="ja-JP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028" y="2156344"/>
            <a:ext cx="872265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3200" dirty="0" smtClean="0"/>
              <a:t>We can determine whether a compound proposition is a Tautology or contradiction it in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two ways</a:t>
            </a:r>
            <a:r>
              <a:rPr lang="en-US" altLang="ja-JP" sz="3200" dirty="0" smtClean="0"/>
              <a:t>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truth table </a:t>
            </a:r>
            <a:r>
              <a:rPr lang="en-US" altLang="ja-JP" sz="2800" dirty="0" smtClean="0"/>
              <a:t>– The </a:t>
            </a:r>
            <a:r>
              <a:rPr lang="en-US" altLang="ja-JP" sz="2800" b="1" dirty="0" smtClean="0"/>
              <a:t>easiest</a:t>
            </a:r>
            <a:r>
              <a:rPr lang="en-US" altLang="ja-JP" sz="2800" dirty="0" smtClean="0"/>
              <a:t> way to see if a compound proposition is a tautology or contradiction is to </a:t>
            </a:r>
            <a:r>
              <a:rPr lang="en-US" altLang="ja-JP" sz="2800" dirty="0" smtClean="0">
                <a:solidFill>
                  <a:srgbClr val="0000FF"/>
                </a:solidFill>
              </a:rPr>
              <a:t>use a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truth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table. </a:t>
            </a:r>
            <a:r>
              <a:rPr lang="en-US" altLang="ja-JP" sz="2800" dirty="0" smtClean="0"/>
              <a:t>Show that the compound  proposition is always true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(laws of)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Logical</a:t>
            </a:r>
            <a:r>
              <a:rPr lang="en-US" altLang="ja-JP" sz="2800" dirty="0" smtClean="0"/>
              <a:t>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Equivalences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Tautology : Example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716" y="2357214"/>
            <a:ext cx="7409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dirty="0" smtClean="0">
                <a:solidFill>
                  <a:srgbClr val="FF0000"/>
                </a:solidFill>
                <a:cs typeface="Arial" charset="0"/>
              </a:rPr>
              <a:t>[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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)]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dirty="0" smtClean="0">
                <a:solidFill>
                  <a:srgbClr val="FF0000"/>
                </a:solidFill>
              </a:rPr>
              <a:t>is a 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tautology using a </a:t>
            </a:r>
          </a:p>
          <a:p>
            <a:r>
              <a:rPr lang="en-US" altLang="ja-JP" sz="2800" i="1" dirty="0" smtClean="0">
                <a:solidFill>
                  <a:srgbClr val="FF0000"/>
                </a:solidFill>
              </a:rPr>
              <a:t>Truth Table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2" ma:contentTypeDescription="Create a new document." ma:contentTypeScope="" ma:versionID="972efad13fc26e585539d0407513cae9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f31eea21fb0f50b1caec02190709a7ae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3D9C80-A164-49B5-86A8-0DCEA908715A}"/>
</file>

<file path=customXml/itemProps2.xml><?xml version="1.0" encoding="utf-8"?>
<ds:datastoreItem xmlns:ds="http://schemas.openxmlformats.org/officeDocument/2006/customXml" ds:itemID="{EFB73400-A8CA-4690-8B8B-50DCC62FDF86}"/>
</file>

<file path=customXml/itemProps3.xml><?xml version="1.0" encoding="utf-8"?>
<ds:datastoreItem xmlns:ds="http://schemas.openxmlformats.org/officeDocument/2006/customXml" ds:itemID="{EA056EC4-9E6C-43BE-A9A4-F9135D6E33A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711</TotalTime>
  <Words>1113</Words>
  <Application>Microsoft Office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Propositional Equivalences</vt:lpstr>
      <vt:lpstr>Lecture Outline</vt:lpstr>
      <vt:lpstr>Objectives and Outcomes</vt:lpstr>
      <vt:lpstr>Tautology</vt:lpstr>
      <vt:lpstr>Contradiction</vt:lpstr>
      <vt:lpstr>Examples of  Tautology and Contradiction</vt:lpstr>
      <vt:lpstr>Contingency</vt:lpstr>
      <vt:lpstr>How to determine whether a compound proposition is a Tautology or Contradiction?</vt:lpstr>
      <vt:lpstr>Tautology : Example </vt:lpstr>
      <vt:lpstr>Solution </vt:lpstr>
      <vt:lpstr>Solution </vt:lpstr>
      <vt:lpstr>Solution </vt:lpstr>
      <vt:lpstr>Solution </vt:lpstr>
      <vt:lpstr>Solution </vt:lpstr>
      <vt:lpstr>Class Work</vt:lpstr>
      <vt:lpstr>Logical Equivalences</vt:lpstr>
      <vt:lpstr>How to determine whether two compound propositions are logically equivalent?</vt:lpstr>
      <vt:lpstr>Using a Truth Table to determine whether two compound propositions are logically equivalent</vt:lpstr>
      <vt:lpstr>Example 1</vt:lpstr>
      <vt:lpstr>Class Work</vt:lpstr>
      <vt:lpstr>Solution</vt:lpstr>
      <vt:lpstr>Logical Equivalences  Table 6 ( page 24 )  Rosen, 7th edition</vt:lpstr>
      <vt:lpstr>A very Useful Logical Equivalence(ULE)</vt:lpstr>
      <vt:lpstr>Example 1 </vt:lpstr>
      <vt:lpstr>Example 7 (page 26) </vt:lpstr>
      <vt:lpstr>Exercise</vt:lpstr>
      <vt:lpstr>Solution </vt:lpstr>
      <vt:lpstr>Summary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26</cp:revision>
  <dcterms:created xsi:type="dcterms:W3CDTF">2018-12-10T17:20:29Z</dcterms:created>
  <dcterms:modified xsi:type="dcterms:W3CDTF">2020-05-06T13:59:27Z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