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56" r:id="rId27"/>
    <p:sldId id="277"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50"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1709"/>
            <a:ext cx="7808976" cy="1088136"/>
          </a:xfrm>
        </p:spPr>
        <p:txBody>
          <a:bodyPr>
            <a:noAutofit/>
          </a:bodyPr>
          <a:lstStyle/>
          <a:p>
            <a:r>
              <a:rPr lang="en-US" altLang="zh-TW" sz="4000" b="1" dirty="0" smtClean="0">
                <a:latin typeface="+mn-lt"/>
              </a:rPr>
              <a:t>The Integers and Division</a:t>
            </a:r>
            <a:endParaRPr lang="en-US" sz="40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9</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26429"/>
            <a:ext cx="7808976" cy="902120"/>
          </a:xfrm>
        </p:spPr>
        <p:txBody>
          <a:bodyPr>
            <a:normAutofit/>
          </a:bodyPr>
          <a:lstStyle/>
          <a:p>
            <a:pPr algn="ctr"/>
            <a:r>
              <a:rPr lang="en-US" sz="4000" b="1" dirty="0" smtClean="0">
                <a:latin typeface="+mn-lt"/>
              </a:rPr>
              <a:t>Example 3 (p. 216)</a:t>
            </a:r>
            <a:endParaRPr lang="en-US" sz="4000" b="1" dirty="0">
              <a:latin typeface="+mn-lt"/>
            </a:endParaRPr>
          </a:p>
        </p:txBody>
      </p:sp>
      <p:sp>
        <p:nvSpPr>
          <p:cNvPr id="5" name="Rectangle 4"/>
          <p:cNvSpPr/>
          <p:nvPr/>
        </p:nvSpPr>
        <p:spPr>
          <a:xfrm>
            <a:off x="271213" y="2274838"/>
            <a:ext cx="8624923"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What are the quotient and remainder when 101 is divided by 11?</a:t>
            </a: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t>: We have</a:t>
            </a:r>
          </a:p>
          <a:p>
            <a:pPr marL="274320" indent="-274320">
              <a:spcBef>
                <a:spcPts val="600"/>
              </a:spcBef>
            </a:pPr>
            <a:r>
              <a:rPr lang="en-US" sz="2800" dirty="0" smtClean="0"/>
              <a:t>		101 = 11.9 + 2</a:t>
            </a:r>
          </a:p>
          <a:p>
            <a:pPr marL="274320" indent="-274320">
              <a:spcBef>
                <a:spcPts val="600"/>
              </a:spcBef>
            </a:pPr>
            <a:r>
              <a:rPr lang="en-US" sz="2800" dirty="0" smtClean="0"/>
              <a:t>		Hence, the quotient when 101 is divided by 11 is 9 	= 101 </a:t>
            </a:r>
            <a:r>
              <a:rPr lang="en-US" sz="2800" b="1" dirty="0" smtClean="0"/>
              <a:t>div</a:t>
            </a:r>
            <a:r>
              <a:rPr lang="en-US" sz="2800" dirty="0" smtClean="0"/>
              <a:t> 11, and the remainder is </a:t>
            </a:r>
          </a:p>
          <a:p>
            <a:pPr marL="274320" indent="-274320">
              <a:spcBef>
                <a:spcPts val="600"/>
              </a:spcBef>
            </a:pPr>
            <a:r>
              <a:rPr lang="en-US" sz="2800" dirty="0" smtClean="0"/>
              <a:t>		2 = 101 </a:t>
            </a:r>
            <a:r>
              <a:rPr lang="en-US" sz="2800" b="1" dirty="0" smtClean="0"/>
              <a:t>mod</a:t>
            </a:r>
            <a:r>
              <a:rPr lang="en-US" sz="2800" dirty="0" smtClean="0"/>
              <a:t> 11 </a:t>
            </a:r>
          </a:p>
          <a:p>
            <a:pPr marL="274320" indent="-274320">
              <a:spcBef>
                <a:spcPts val="600"/>
              </a:spcBef>
              <a:buFont typeface="Arial" pitchFamily="34" charset="0"/>
              <a:buChar cha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sz="4000" b="1" dirty="0" smtClean="0">
                <a:latin typeface="+mn-lt"/>
              </a:rPr>
              <a:t>Example 4 (p. 216)</a:t>
            </a:r>
            <a:endParaRPr lang="en-US" sz="4000" b="1" dirty="0">
              <a:latin typeface="+mn-lt"/>
            </a:endParaRPr>
          </a:p>
        </p:txBody>
      </p:sp>
      <p:sp>
        <p:nvSpPr>
          <p:cNvPr id="5" name="Rectangle 4"/>
          <p:cNvSpPr/>
          <p:nvPr/>
        </p:nvSpPr>
        <p:spPr>
          <a:xfrm>
            <a:off x="271213" y="2096926"/>
            <a:ext cx="8624923" cy="4031873"/>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are the quotient and remainder when –11 is divided by 3?</a:t>
            </a:r>
          </a:p>
          <a:p>
            <a:pPr marL="274320" indent="-274320">
              <a:spcBef>
                <a:spcPts val="600"/>
              </a:spcBef>
              <a:buFont typeface="Arial" pitchFamily="34" charset="0"/>
              <a:buChar char="•"/>
            </a:pPr>
            <a:r>
              <a:rPr lang="en-US" sz="2400" dirty="0" smtClean="0"/>
              <a:t> </a:t>
            </a:r>
            <a:r>
              <a:rPr lang="en-US" sz="2400" b="1" u="sng" dirty="0" smtClean="0">
                <a:solidFill>
                  <a:srgbClr val="0000FF"/>
                </a:solidFill>
              </a:rPr>
              <a:t>Solution</a:t>
            </a:r>
            <a:r>
              <a:rPr lang="en-US" sz="2400" dirty="0" smtClean="0"/>
              <a:t>: we have,  –11 = 3(–4) + 1</a:t>
            </a:r>
          </a:p>
          <a:p>
            <a:pPr marL="274320" indent="-274320">
              <a:spcBef>
                <a:spcPts val="600"/>
              </a:spcBef>
            </a:pPr>
            <a:r>
              <a:rPr lang="en-US" sz="2400" dirty="0" smtClean="0"/>
              <a:t>	Hence, the quotient when –11 is divided by 3 is </a:t>
            </a:r>
          </a:p>
          <a:p>
            <a:pPr marL="274320" indent="-274320">
              <a:spcBef>
                <a:spcPts val="600"/>
              </a:spcBef>
            </a:pPr>
            <a:r>
              <a:rPr lang="en-US" sz="2400" dirty="0" smtClean="0"/>
              <a:t>	–4 = –11 </a:t>
            </a:r>
            <a:r>
              <a:rPr lang="en-US" sz="2400" b="1" dirty="0" smtClean="0"/>
              <a:t>div</a:t>
            </a:r>
            <a:r>
              <a:rPr lang="en-US" sz="2400" dirty="0" smtClean="0"/>
              <a:t> 3, and the remainder is 1 = –11 </a:t>
            </a:r>
            <a:r>
              <a:rPr lang="en-US" sz="2400" b="1" dirty="0" smtClean="0"/>
              <a:t>mod</a:t>
            </a:r>
            <a:r>
              <a:rPr lang="en-US" sz="2400" dirty="0" smtClean="0"/>
              <a:t> 3</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0000FF"/>
                </a:solidFill>
              </a:rPr>
              <a:t>Remember, </a:t>
            </a:r>
            <a:r>
              <a:rPr lang="en-US" sz="2400" dirty="0" smtClean="0">
                <a:solidFill>
                  <a:srgbClr val="0000FF"/>
                </a:solidFill>
              </a:rPr>
              <a:t>Remainder cannot be negative (since </a:t>
            </a:r>
            <a:r>
              <a:rPr lang="en-US" altLang="zh-TW" sz="2400" b="1" i="1" dirty="0" smtClean="0">
                <a:solidFill>
                  <a:srgbClr val="0000FF"/>
                </a:solidFill>
              </a:rPr>
              <a:t>0&lt;=r&lt;d </a:t>
            </a:r>
            <a:r>
              <a:rPr lang="en-US" altLang="zh-TW" sz="2400" dirty="0" smtClean="0">
                <a:solidFill>
                  <a:srgbClr val="0000FF"/>
                </a:solidFill>
              </a:rPr>
              <a:t>)</a:t>
            </a:r>
          </a:p>
          <a:p>
            <a:pPr marL="274320" indent="-274320">
              <a:spcBef>
                <a:spcPts val="600"/>
              </a:spcBef>
            </a:pPr>
            <a:r>
              <a:rPr lang="en-US" sz="2400" dirty="0" smtClean="0"/>
              <a:t>	So, the remainder is </a:t>
            </a:r>
            <a:r>
              <a:rPr lang="en-US" sz="2400" dirty="0" smtClean="0">
                <a:solidFill>
                  <a:srgbClr val="FF0000"/>
                </a:solidFill>
              </a:rPr>
              <a:t>not</a:t>
            </a:r>
            <a:r>
              <a:rPr lang="en-US" sz="2400" dirty="0" smtClean="0"/>
              <a:t> </a:t>
            </a:r>
            <a:r>
              <a:rPr lang="en-US" sz="2400" dirty="0" smtClean="0">
                <a:solidFill>
                  <a:srgbClr val="FF0000"/>
                </a:solidFill>
              </a:rPr>
              <a:t>–2</a:t>
            </a:r>
            <a:r>
              <a:rPr lang="en-US" sz="2400" dirty="0" smtClean="0"/>
              <a:t>, even though </a:t>
            </a:r>
          </a:p>
          <a:p>
            <a:pPr marL="274320" indent="-274320">
              <a:spcBef>
                <a:spcPts val="600"/>
              </a:spcBef>
            </a:pPr>
            <a:r>
              <a:rPr lang="en-US" sz="2400" dirty="0" smtClean="0">
                <a:solidFill>
                  <a:srgbClr val="FF0000"/>
                </a:solidFill>
              </a:rPr>
              <a:t>	–11 = 3(–3) –2, </a:t>
            </a:r>
            <a:r>
              <a:rPr lang="en-US" sz="2400" dirty="0" smtClean="0"/>
              <a:t>Because r = –2 does not satisfy </a:t>
            </a:r>
            <a:r>
              <a:rPr lang="en-US" altLang="zh-TW" sz="2400" i="1" dirty="0" smtClean="0">
                <a:solidFill>
                  <a:srgbClr val="FF0000"/>
                </a:solidFill>
              </a:rPr>
              <a:t>0 &lt;=r &lt; 3</a:t>
            </a:r>
          </a:p>
          <a:p>
            <a:pPr marL="274320" indent="-274320">
              <a:spcBef>
                <a:spcPts val="600"/>
              </a:spcBef>
            </a:pPr>
            <a:endParaRPr lang="en-US" sz="2400" dirty="0" smtClean="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325805" y="530893"/>
            <a:ext cx="7808976" cy="1088136"/>
          </a:xfrm>
        </p:spPr>
        <p:txBody>
          <a:bodyPr>
            <a:normAutofit/>
          </a:bodyPr>
          <a:lstStyle/>
          <a:p>
            <a:pPr algn="ctr"/>
            <a:r>
              <a:rPr lang="en-US" sz="4000" b="1" dirty="0" smtClean="0">
                <a:latin typeface="+mn-lt"/>
              </a:rPr>
              <a:t>Modular Arithmetic</a:t>
            </a:r>
            <a:endParaRPr lang="en-US" sz="4000" b="1" dirty="0">
              <a:latin typeface="+mn-lt"/>
            </a:endParaRPr>
          </a:p>
        </p:txBody>
      </p:sp>
      <p:sp>
        <p:nvSpPr>
          <p:cNvPr id="5" name="Rectangle 4"/>
          <p:cNvSpPr/>
          <p:nvPr/>
        </p:nvSpPr>
        <p:spPr>
          <a:xfrm>
            <a:off x="271213" y="2088986"/>
            <a:ext cx="8665867" cy="4093428"/>
          </a:xfrm>
          <a:prstGeom prst="rect">
            <a:avLst/>
          </a:prstGeom>
        </p:spPr>
        <p:txBody>
          <a:bodyPr wrap="square">
            <a:spAutoFit/>
          </a:bodyPr>
          <a:lstStyle/>
          <a:p>
            <a:pPr marL="274320" indent="-274320">
              <a:spcBef>
                <a:spcPts val="600"/>
              </a:spcBef>
              <a:buFont typeface="Arial" pitchFamily="34" charset="0"/>
              <a:buChar char="•"/>
            </a:pPr>
            <a:r>
              <a:rPr lang="en-US" sz="2400" b="1" dirty="0" smtClean="0"/>
              <a:t>Modular arithmetic</a:t>
            </a:r>
            <a:r>
              <a:rPr lang="en-US" sz="2400" dirty="0" smtClean="0"/>
              <a:t> is a system of arithmetic for integers, where numbers "</a:t>
            </a:r>
            <a:r>
              <a:rPr lang="en-US" sz="2400" i="1" dirty="0" smtClean="0"/>
              <a:t>wrap</a:t>
            </a:r>
            <a:r>
              <a:rPr lang="en-US" sz="2400" dirty="0" smtClean="0"/>
              <a:t> </a:t>
            </a:r>
            <a:r>
              <a:rPr lang="en-US" sz="2400" i="1" dirty="0" smtClean="0"/>
              <a:t>around</a:t>
            </a:r>
            <a:r>
              <a:rPr lang="en-US" sz="2400" dirty="0" smtClean="0"/>
              <a:t>" upon reaching a certain value—the </a:t>
            </a:r>
            <a:r>
              <a:rPr lang="en-US" sz="2400" b="1" dirty="0" smtClean="0"/>
              <a:t>modulus</a:t>
            </a:r>
            <a:r>
              <a:rPr lang="en-US" sz="2400" dirty="0" smtClean="0"/>
              <a:t> (plural </a:t>
            </a:r>
            <a:r>
              <a:rPr lang="en-US" sz="2400" b="1" dirty="0" err="1" smtClean="0"/>
              <a:t>moduli</a:t>
            </a:r>
            <a:r>
              <a:rPr lang="en-US" sz="2400" dirty="0" smtClean="0"/>
              <a:t>).</a:t>
            </a:r>
          </a:p>
          <a:p>
            <a:pPr marL="274320" indent="-274320">
              <a:spcBef>
                <a:spcPts val="600"/>
              </a:spcBef>
              <a:buFont typeface="Arial" pitchFamily="34" charset="0"/>
              <a:buChar char="•"/>
            </a:pPr>
            <a:r>
              <a:rPr lang="en-US" sz="2400" dirty="0" smtClean="0">
                <a:solidFill>
                  <a:srgbClr val="0000FF"/>
                </a:solidFill>
              </a:rPr>
              <a:t>Modular arithmetic can be handled mathematically by introducing a </a:t>
            </a:r>
            <a:r>
              <a:rPr lang="en-US" sz="2400" b="1" i="1" dirty="0" smtClean="0">
                <a:solidFill>
                  <a:srgbClr val="0000FF"/>
                </a:solidFill>
              </a:rPr>
              <a:t>congruence</a:t>
            </a:r>
            <a:r>
              <a:rPr lang="en-US" sz="2400" i="1" dirty="0" smtClean="0">
                <a:solidFill>
                  <a:srgbClr val="0000FF"/>
                </a:solidFill>
              </a:rPr>
              <a:t> </a:t>
            </a:r>
            <a:r>
              <a:rPr lang="en-US" sz="2400" b="1" i="1" dirty="0" smtClean="0">
                <a:solidFill>
                  <a:srgbClr val="0000FF"/>
                </a:solidFill>
              </a:rPr>
              <a:t>relation</a:t>
            </a:r>
            <a:r>
              <a:rPr lang="en-US" sz="2400" dirty="0" smtClean="0">
                <a:solidFill>
                  <a:srgbClr val="0000FF"/>
                </a:solidFill>
              </a:rPr>
              <a:t> </a:t>
            </a:r>
            <a:r>
              <a:rPr lang="en-US" sz="2400" dirty="0" smtClean="0"/>
              <a:t>on the integers that is compatible with the operations on integers: addition, subtraction, and multiplication. </a:t>
            </a:r>
          </a:p>
          <a:p>
            <a:pPr marL="274320" indent="-274320">
              <a:spcBef>
                <a:spcPts val="600"/>
              </a:spcBef>
              <a:buFont typeface="Arial" pitchFamily="34" charset="0"/>
              <a:buChar char="•"/>
            </a:pPr>
            <a:r>
              <a:rPr lang="en-US" sz="2400" dirty="0" smtClean="0">
                <a:solidFill>
                  <a:srgbClr val="0000FF"/>
                </a:solidFill>
              </a:rPr>
              <a:t>In some situations we care only about the remainder of an integer when it is divided by some specified positive integers. </a:t>
            </a:r>
          </a:p>
          <a:p>
            <a:pPr marL="731520" lvl="2" indent="-274320">
              <a:spcBef>
                <a:spcPts val="600"/>
              </a:spcBef>
              <a:buFont typeface="Arial" pitchFamily="34" charset="0"/>
              <a:buChar char="•"/>
            </a:pPr>
            <a:r>
              <a:rPr lang="en-US" sz="2400" dirty="0" smtClean="0">
                <a:solidFill>
                  <a:srgbClr val="0000FF"/>
                </a:solidFill>
              </a:rPr>
              <a:t>A familiar use of modular arithmetic</a:t>
            </a:r>
            <a:r>
              <a:rPr lang="en-US" sz="2400" dirty="0" smtClean="0"/>
              <a:t> is in the </a:t>
            </a:r>
            <a:r>
              <a:rPr lang="en-US" sz="2400" dirty="0" smtClean="0">
                <a:solidFill>
                  <a:srgbClr val="0000FF"/>
                </a:solidFill>
              </a:rPr>
              <a:t>12-hour</a:t>
            </a:r>
            <a:r>
              <a:rPr lang="en-US" sz="2400" dirty="0" smtClean="0"/>
              <a:t> </a:t>
            </a:r>
            <a:r>
              <a:rPr lang="en-US" sz="2400" dirty="0" smtClean="0">
                <a:solidFill>
                  <a:srgbClr val="0000FF"/>
                </a:solidFill>
              </a:rPr>
              <a:t>clock</a:t>
            </a:r>
          </a:p>
          <a:p>
            <a:pPr marL="731520" lvl="2" indent="-274320">
              <a:spcBef>
                <a:spcPts val="600"/>
              </a:spcBef>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312157" y="503597"/>
            <a:ext cx="7808976" cy="1088136"/>
          </a:xfrm>
        </p:spPr>
        <p:txBody>
          <a:bodyPr>
            <a:normAutofit/>
          </a:bodyPr>
          <a:lstStyle/>
          <a:p>
            <a:r>
              <a:rPr lang="en-US" sz="3600" b="1" i="1" dirty="0" smtClean="0">
                <a:latin typeface="+mn-lt"/>
              </a:rPr>
              <a:t>Applications</a:t>
            </a:r>
            <a:r>
              <a:rPr lang="en-US" sz="3600" dirty="0" smtClean="0">
                <a:latin typeface="+mn-lt"/>
              </a:rPr>
              <a:t> of Modular Arithmetic </a:t>
            </a:r>
            <a:endParaRPr lang="en-US" sz="3600" dirty="0">
              <a:latin typeface="+mn-lt"/>
            </a:endParaRPr>
          </a:p>
        </p:txBody>
      </p:sp>
      <p:sp>
        <p:nvSpPr>
          <p:cNvPr id="5" name="Rectangle 4"/>
          <p:cNvSpPr/>
          <p:nvPr/>
        </p:nvSpPr>
        <p:spPr>
          <a:xfrm>
            <a:off x="271213" y="2184594"/>
            <a:ext cx="8624923" cy="458587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Generating pseudorandom numbers</a:t>
            </a:r>
          </a:p>
          <a:p>
            <a:pPr marL="731520" lvl="4" indent="-274320">
              <a:spcBef>
                <a:spcPts val="600"/>
              </a:spcBef>
            </a:pPr>
            <a:r>
              <a:rPr lang="en-US" altLang="en-US" sz="2800" b="1" dirty="0" smtClean="0"/>
              <a:t> </a:t>
            </a:r>
            <a:r>
              <a:rPr lang="en-US" altLang="en-US" sz="2800" b="1" dirty="0" smtClean="0">
                <a:sym typeface="Symbol"/>
              </a:rPr>
              <a:t></a:t>
            </a:r>
            <a:r>
              <a:rPr lang="en-US" altLang="en-US" sz="2800" dirty="0" smtClean="0">
                <a:sym typeface="Symbol"/>
              </a:rPr>
              <a:t> </a:t>
            </a:r>
            <a:r>
              <a:rPr lang="en-US" altLang="en-US" sz="2800" dirty="0" smtClean="0"/>
              <a:t>Needed for computer simulation</a:t>
            </a:r>
          </a:p>
          <a:p>
            <a:pPr marL="274320" indent="-274320">
              <a:spcBef>
                <a:spcPts val="600"/>
              </a:spcBef>
              <a:buFont typeface="Arial" pitchFamily="34" charset="0"/>
              <a:buChar char="•"/>
            </a:pPr>
            <a:r>
              <a:rPr lang="en-US" sz="2800" b="1" dirty="0" smtClean="0">
                <a:solidFill>
                  <a:srgbClr val="0000FF"/>
                </a:solidFill>
              </a:rPr>
              <a:t>Assigning computer memory locations to files</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Hashing Functions</a:t>
            </a:r>
            <a:endParaRPr lang="en-US" sz="2800" dirty="0" smtClean="0"/>
          </a:p>
          <a:p>
            <a:pPr marL="274320" indent="-274320">
              <a:spcBef>
                <a:spcPts val="600"/>
              </a:spcBef>
              <a:buFont typeface="Arial" pitchFamily="34" charset="0"/>
              <a:buChar char="•"/>
            </a:pPr>
            <a:r>
              <a:rPr lang="en-US" altLang="en-US" sz="2800" b="1" dirty="0" smtClean="0">
                <a:solidFill>
                  <a:srgbClr val="0000FF"/>
                </a:solidFill>
              </a:rPr>
              <a:t>Cryptology</a:t>
            </a:r>
            <a:r>
              <a:rPr lang="en-US" altLang="en-US" sz="2800" dirty="0" smtClean="0">
                <a:solidFill>
                  <a:srgbClr val="0000FF"/>
                </a:solidFill>
              </a:rPr>
              <a:t> </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Encrypting and decrypting messages </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189325" y="489949"/>
            <a:ext cx="7808976" cy="1088136"/>
          </a:xfrm>
        </p:spPr>
        <p:txBody>
          <a:bodyPr>
            <a:normAutofit/>
          </a:bodyPr>
          <a:lstStyle/>
          <a:p>
            <a:pPr algn="ctr"/>
            <a:r>
              <a:rPr lang="en-US" altLang="en-US" sz="4000" b="1" dirty="0" smtClean="0">
                <a:latin typeface="+mn-lt"/>
              </a:rPr>
              <a:t>Congruence</a:t>
            </a:r>
            <a:r>
              <a:rPr lang="en-US" altLang="en-US" sz="4000" dirty="0" smtClean="0">
                <a:latin typeface="+mn-lt"/>
              </a:rPr>
              <a:t> : Formal Definition</a:t>
            </a:r>
            <a:endParaRPr lang="en-US" sz="4000" dirty="0">
              <a:latin typeface="+mn-lt"/>
            </a:endParaRPr>
          </a:p>
        </p:txBody>
      </p:sp>
      <p:sp>
        <p:nvSpPr>
          <p:cNvPr id="5" name="Rectangle 4"/>
          <p:cNvSpPr/>
          <p:nvPr/>
        </p:nvSpPr>
        <p:spPr>
          <a:xfrm>
            <a:off x="298509" y="2102984"/>
            <a:ext cx="8638571" cy="4324261"/>
          </a:xfrm>
          <a:prstGeom prst="rect">
            <a:avLst/>
          </a:prstGeom>
        </p:spPr>
        <p:txBody>
          <a:bodyPr wrap="square">
            <a:spAutoFit/>
          </a:bodyPr>
          <a:lstStyle/>
          <a:p>
            <a:pPr marL="274320" indent="-274320">
              <a:spcBef>
                <a:spcPts val="600"/>
              </a:spcBef>
              <a:buFont typeface="Arial" pitchFamily="34" charset="0"/>
              <a:buChar char="•"/>
            </a:pPr>
            <a:r>
              <a:rPr lang="en-US" altLang="en-US" sz="2400" b="1" u="sng" dirty="0" smtClean="0">
                <a:solidFill>
                  <a:srgbClr val="FF0000"/>
                </a:solidFill>
              </a:rPr>
              <a:t>Definition 3</a:t>
            </a:r>
            <a:r>
              <a:rPr lang="en-US" altLang="en-US" sz="2400" dirty="0" smtClean="0">
                <a:solidFill>
                  <a:srgbClr val="FF0000"/>
                </a:solidFill>
              </a:rPr>
              <a:t>:</a:t>
            </a:r>
            <a:r>
              <a:rPr lang="en-US" altLang="en-US" sz="2400" dirty="0" smtClean="0"/>
              <a:t> </a:t>
            </a:r>
            <a:r>
              <a:rPr lang="en-US" altLang="en-US" sz="2400" dirty="0" smtClean="0">
                <a:solidFill>
                  <a:srgbClr val="0000FF"/>
                </a:solidFill>
              </a:rPr>
              <a:t>If </a:t>
            </a:r>
            <a:r>
              <a:rPr lang="en-US" altLang="en-US" sz="2400" i="1" dirty="0" smtClean="0">
                <a:solidFill>
                  <a:srgbClr val="0000FF"/>
                </a:solidFill>
              </a:rPr>
              <a:t>a </a:t>
            </a:r>
            <a:r>
              <a:rPr lang="en-US" altLang="en-US" sz="2400" dirty="0" smtClean="0">
                <a:solidFill>
                  <a:srgbClr val="0000FF"/>
                </a:solidFill>
              </a:rPr>
              <a:t>and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are integers and </a:t>
            </a:r>
            <a:r>
              <a:rPr lang="en-US" altLang="en-US" sz="2400" i="1" dirty="0" smtClean="0">
                <a:solidFill>
                  <a:srgbClr val="0000FF"/>
                </a:solidFill>
                <a:sym typeface="Symbol" pitchFamily="18" charset="2"/>
              </a:rPr>
              <a:t>m </a:t>
            </a:r>
            <a:r>
              <a:rPr lang="en-US" altLang="en-US" sz="2400" dirty="0" smtClean="0">
                <a:solidFill>
                  <a:srgbClr val="0000FF"/>
                </a:solidFill>
                <a:sym typeface="Symbol" pitchFamily="18" charset="2"/>
              </a:rPr>
              <a:t>is a positive integer, then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if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divides </a:t>
            </a:r>
            <a:r>
              <a:rPr lang="en-US" altLang="en-US" sz="2400" i="1" dirty="0" smtClean="0">
                <a:solidFill>
                  <a:srgbClr val="0000FF"/>
                </a:solidFill>
                <a:sym typeface="Symbol" pitchFamily="18" charset="2"/>
              </a:rPr>
              <a:t>a –b</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ym typeface="Symbol" pitchFamily="18" charset="2"/>
              </a:rPr>
              <a:t>We use the notation </a:t>
            </a:r>
            <a:r>
              <a:rPr lang="en-US" altLang="en-US" sz="2400" i="1" dirty="0" smtClean="0">
                <a:solidFill>
                  <a:srgbClr val="0000FF"/>
                </a:solidFill>
              </a:rPr>
              <a:t>a </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t>
            </a:r>
            <a:r>
              <a:rPr lang="en-US" altLang="en-US" sz="2400" b="1" dirty="0" smtClean="0">
                <a:solidFill>
                  <a:srgbClr val="0000FF"/>
                </a:solidFill>
                <a:sym typeface="Symbol" pitchFamily="18" charset="2"/>
              </a:rPr>
              <a:t>mod</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a:t>
            </a:r>
            <a:r>
              <a:rPr lang="en-US" altLang="en-US" sz="2400" dirty="0" smtClean="0">
                <a:sym typeface="Symbol" pitchFamily="18" charset="2"/>
              </a:rPr>
              <a:t>to indicate that</a:t>
            </a:r>
          </a:p>
          <a:p>
            <a:pPr marL="274320" indent="-274320">
              <a:spcBef>
                <a:spcPts val="600"/>
              </a:spcBef>
            </a:pPr>
            <a:r>
              <a:rPr lang="en-US" altLang="en-US" sz="2400" i="1" dirty="0" smtClean="0">
                <a:solidFill>
                  <a:srgbClr val="FF0000"/>
                </a:solidFill>
                <a:sym typeface="Symbol" pitchFamily="18" charset="2"/>
              </a:rPr>
              <a:t>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olidFill>
                  <a:srgbClr val="FF0000"/>
                </a:solidFill>
                <a:sym typeface="Symbol" pitchFamily="18" charset="2"/>
              </a:rPr>
              <a:t>If </a:t>
            </a:r>
            <a:r>
              <a:rPr lang="en-US" altLang="en-US" sz="2400" i="1" dirty="0" smtClean="0">
                <a:solidFill>
                  <a:srgbClr val="FF0000"/>
                </a:solidFill>
                <a:sym typeface="Symbol" pitchFamily="18" charset="2"/>
              </a:rPr>
              <a:t>a</a:t>
            </a:r>
            <a:r>
              <a:rPr lang="en-US" altLang="en-US" sz="2400" dirty="0" smtClean="0">
                <a:solidFill>
                  <a:srgbClr val="FF0000"/>
                </a:solidFill>
                <a:sym typeface="Symbol" pitchFamily="18" charset="2"/>
              </a:rPr>
              <a:t> and </a:t>
            </a:r>
            <a:r>
              <a:rPr lang="en-US" altLang="en-US" sz="2400" i="1" dirty="0" smtClean="0">
                <a:solidFill>
                  <a:srgbClr val="FF0000"/>
                </a:solidFill>
                <a:sym typeface="Symbol" pitchFamily="18" charset="2"/>
              </a:rPr>
              <a:t>b</a:t>
            </a:r>
            <a:r>
              <a:rPr lang="en-US" altLang="en-US" sz="2400" dirty="0" smtClean="0">
                <a:solidFill>
                  <a:srgbClr val="FF0000"/>
                </a:solidFill>
                <a:sym typeface="Symbol" pitchFamily="18" charset="2"/>
              </a:rPr>
              <a:t> are not congruent modulo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a:t>
            </a:r>
            <a:r>
              <a:rPr lang="en-US" altLang="en-US" sz="2400" dirty="0" smtClean="0">
                <a:sym typeface="Symbol" pitchFamily="18" charset="2"/>
              </a:rPr>
              <a:t> we write</a:t>
            </a:r>
          </a:p>
          <a:p>
            <a:pPr marL="274320" indent="-274320">
              <a:spcBef>
                <a:spcPts val="600"/>
              </a:spcBef>
            </a:pPr>
            <a:r>
              <a:rPr lang="en-US" altLang="en-US" sz="2400" dirty="0" smtClean="0">
                <a:sym typeface="Symbol" pitchFamily="18" charset="2"/>
              </a:rPr>
              <a:t>	</a:t>
            </a:r>
            <a:r>
              <a:rPr lang="en-US" altLang="en-US" sz="2400" i="1" dirty="0" smtClean="0">
                <a:solidFill>
                  <a:srgbClr val="FF0000"/>
                </a:solidFill>
              </a:rPr>
              <a:t>a </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b </a:t>
            </a:r>
            <a:r>
              <a:rPr lang="en-US" altLang="en-US" sz="2400" dirty="0" smtClean="0">
                <a:solidFill>
                  <a:srgbClr val="FF0000"/>
                </a:solidFill>
                <a:sym typeface="Symbol" pitchFamily="18" charset="2"/>
              </a:rPr>
              <a:t>(</a:t>
            </a:r>
            <a:r>
              <a:rPr lang="en-US" altLang="en-US" sz="2400" b="1" dirty="0" smtClean="0">
                <a:solidFill>
                  <a:srgbClr val="FF0000"/>
                </a:solidFill>
                <a:sym typeface="Symbol" pitchFamily="18" charset="2"/>
              </a:rPr>
              <a:t>mod</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 </a:t>
            </a:r>
          </a:p>
          <a:p>
            <a:pPr marL="274320" indent="-274320">
              <a:spcBef>
                <a:spcPts val="600"/>
              </a:spcBef>
              <a:buFont typeface="Arial" pitchFamily="34" charset="0"/>
              <a:buChar char="•"/>
            </a:pPr>
            <a:endParaRPr lang="en-US" altLang="zh-TW" sz="2400" b="1" u="sng" dirty="0" smtClean="0">
              <a:solidFill>
                <a:srgbClr val="FF0000"/>
              </a:solidFill>
              <a:ea typeface="新細明體" pitchFamily="18" charset="-120"/>
            </a:endParaRPr>
          </a:p>
          <a:p>
            <a:pPr marL="274320" indent="-274320">
              <a:spcBef>
                <a:spcPts val="600"/>
              </a:spcBef>
              <a:buFont typeface="Arial" pitchFamily="34" charset="0"/>
              <a:buChar char="•"/>
            </a:pPr>
            <a:r>
              <a:rPr lang="en-US" altLang="zh-TW" sz="2400" b="1" u="sng" dirty="0" smtClean="0">
                <a:solidFill>
                  <a:srgbClr val="FF0000"/>
                </a:solidFill>
                <a:ea typeface="新細明體" pitchFamily="18" charset="-120"/>
              </a:rPr>
              <a:t>Theorem 3</a:t>
            </a:r>
            <a:r>
              <a:rPr lang="en-US" altLang="zh-TW" sz="2400" u="sng" dirty="0" smtClean="0">
                <a:solidFill>
                  <a:srgbClr val="FF0000"/>
                </a:solidFill>
                <a:ea typeface="新細明體" pitchFamily="18" charset="-120"/>
              </a:rPr>
              <a:t>:</a:t>
            </a:r>
            <a:r>
              <a:rPr lang="en-US" altLang="zh-TW" sz="2400" dirty="0" smtClean="0">
                <a:ea typeface="新細明體" pitchFamily="18" charset="-120"/>
              </a:rPr>
              <a:t>Let </a:t>
            </a:r>
            <a:r>
              <a:rPr lang="en-US" altLang="zh-TW" sz="2400" i="1" dirty="0" smtClean="0">
                <a:ea typeface="新細明體" pitchFamily="18" charset="-120"/>
              </a:rPr>
              <a:t>a</a:t>
            </a:r>
            <a:r>
              <a:rPr lang="en-US" altLang="zh-TW" sz="2400" dirty="0" smtClean="0">
                <a:ea typeface="新細明體" pitchFamily="18" charset="-120"/>
              </a:rPr>
              <a:t> and </a:t>
            </a:r>
            <a:r>
              <a:rPr lang="en-US" altLang="zh-TW" sz="2400" i="1" dirty="0" smtClean="0">
                <a:ea typeface="新細明體" pitchFamily="18" charset="-120"/>
              </a:rPr>
              <a:t>b</a:t>
            </a:r>
            <a:r>
              <a:rPr lang="en-US" altLang="zh-TW" sz="2400" dirty="0" smtClean="0">
                <a:ea typeface="新細明體" pitchFamily="18" charset="-120"/>
              </a:rPr>
              <a:t> be integers, and let </a:t>
            </a:r>
            <a:r>
              <a:rPr lang="en-US" altLang="zh-TW" sz="2400" i="1" dirty="0" smtClean="0">
                <a:ea typeface="新細明體" pitchFamily="18" charset="-120"/>
              </a:rPr>
              <a:t>m</a:t>
            </a:r>
            <a:r>
              <a:rPr lang="en-US" altLang="zh-TW" sz="2400" dirty="0" smtClean="0">
                <a:ea typeface="新細明體" pitchFamily="18" charset="-120"/>
              </a:rPr>
              <a:t> be a positive integer. Then </a:t>
            </a:r>
            <a:r>
              <a:rPr lang="en-US" altLang="zh-TW" sz="2400" i="1" dirty="0" smtClean="0">
                <a:solidFill>
                  <a:srgbClr val="0000FF"/>
                </a:solidFill>
                <a:ea typeface="新細明體" pitchFamily="18" charset="-120"/>
              </a:rPr>
              <a:t>a ≡ b(</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a:t>
            </a:r>
            <a:r>
              <a:rPr lang="en-US" altLang="zh-TW" sz="2400" dirty="0" smtClean="0">
                <a:solidFill>
                  <a:srgbClr val="0000FF"/>
                </a:solidFill>
                <a:ea typeface="新細明體" pitchFamily="18" charset="-120"/>
              </a:rPr>
              <a:t> </a:t>
            </a:r>
            <a:r>
              <a:rPr lang="en-US" altLang="zh-TW" sz="2400" dirty="0" err="1" smtClean="0">
                <a:solidFill>
                  <a:srgbClr val="0000FF"/>
                </a:solidFill>
                <a:ea typeface="新細明體" pitchFamily="18" charset="-120"/>
              </a:rPr>
              <a:t>iff</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a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 b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a:t>
            </a:r>
          </a:p>
          <a:p>
            <a:pPr marL="274320" indent="-274320">
              <a:spcBef>
                <a:spcPts val="600"/>
              </a:spcBef>
              <a:buFont typeface="Arial" pitchFamily="34" charset="0"/>
              <a:buChar char="•"/>
            </a:pPr>
            <a:endParaRPr lang="en-US" altLang="zh-TW" sz="2400" dirty="0" smtClean="0">
              <a:solidFill>
                <a:srgbClr val="0000FF"/>
              </a:solidFill>
              <a:ea typeface="新細明體" pitchFamily="18" charset="-120"/>
            </a:endParaRPr>
          </a:p>
        </p:txBody>
      </p:sp>
      <p:cxnSp>
        <p:nvCxnSpPr>
          <p:cNvPr id="6" name="Straight Connector 5"/>
          <p:cNvCxnSpPr/>
          <p:nvPr/>
        </p:nvCxnSpPr>
        <p:spPr>
          <a:xfrm flipH="1">
            <a:off x="845588" y="4264928"/>
            <a:ext cx="2286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53101" y="612781"/>
            <a:ext cx="7808976" cy="1088136"/>
          </a:xfrm>
        </p:spPr>
        <p:txBody>
          <a:bodyPr>
            <a:normAutofit/>
          </a:bodyPr>
          <a:lstStyle/>
          <a:p>
            <a:pPr algn="ctr"/>
            <a:r>
              <a:rPr lang="en-US" sz="4000" b="1" dirty="0" smtClean="0">
                <a:latin typeface="+mn-lt"/>
              </a:rPr>
              <a:t>Example 5</a:t>
            </a:r>
            <a:endParaRPr lang="en-US" sz="4000" b="1" dirty="0">
              <a:latin typeface="+mn-lt"/>
            </a:endParaRPr>
          </a:p>
        </p:txBody>
      </p:sp>
      <p:sp>
        <p:nvSpPr>
          <p:cNvPr id="5" name="TextBox 4"/>
          <p:cNvSpPr txBox="1"/>
          <p:nvPr/>
        </p:nvSpPr>
        <p:spPr>
          <a:xfrm>
            <a:off x="136461" y="2292812"/>
            <a:ext cx="8802819" cy="2923877"/>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solidFill>
                  <a:srgbClr val="FF0000"/>
                </a:solidFill>
              </a:rPr>
              <a:t>Determine whether 17 is congruent to 5 modulo 6 and whether 24 and 14 are congruent modulo 6.</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 </a:t>
            </a:r>
          </a:p>
          <a:p>
            <a:pPr marL="274320" indent="-274320">
              <a:spcBef>
                <a:spcPts val="600"/>
              </a:spcBef>
            </a:pPr>
            <a:r>
              <a:rPr lang="en-US" sz="2800" dirty="0" smtClean="0"/>
              <a:t>	</a:t>
            </a:r>
            <a:r>
              <a:rPr lang="en-US" sz="2400" dirty="0" smtClean="0"/>
              <a:t>Because 6 divides 17 </a:t>
            </a:r>
            <a:r>
              <a:rPr lang="en-US" sz="2400" dirty="0" smtClean="0">
                <a:sym typeface="Symbol"/>
              </a:rPr>
              <a:t> 5 = 12, 17</a:t>
            </a:r>
            <a:r>
              <a:rPr lang="en-US" altLang="en-US" sz="2400" dirty="0" smtClean="0"/>
              <a:t> </a:t>
            </a:r>
            <a:r>
              <a:rPr lang="en-US" altLang="en-US" sz="2400" dirty="0" smtClean="0">
                <a:sym typeface="Symbol" pitchFamily="18" charset="2"/>
              </a:rPr>
              <a:t> 5 (</a:t>
            </a:r>
            <a:r>
              <a:rPr lang="en-US" altLang="en-US" sz="2400" b="1" dirty="0" smtClean="0">
                <a:sym typeface="Symbol" pitchFamily="18" charset="2"/>
              </a:rPr>
              <a:t>mod</a:t>
            </a:r>
            <a:r>
              <a:rPr lang="en-US" altLang="en-US" sz="2400" dirty="0" smtClean="0">
                <a:sym typeface="Symbol" pitchFamily="18" charset="2"/>
              </a:rPr>
              <a:t> 6)  </a:t>
            </a:r>
          </a:p>
          <a:p>
            <a:pPr marL="274320" indent="-274320">
              <a:spcBef>
                <a:spcPts val="600"/>
              </a:spcBef>
            </a:pPr>
            <a:r>
              <a:rPr lang="en-US" sz="2400" dirty="0" smtClean="0">
                <a:solidFill>
                  <a:srgbClr val="0000FF"/>
                </a:solidFill>
                <a:sym typeface="Symbol" pitchFamily="18" charset="2"/>
              </a:rPr>
              <a:t>	</a:t>
            </a:r>
            <a:r>
              <a:rPr lang="en-US" sz="2400" dirty="0" smtClean="0">
                <a:sym typeface="Symbol" pitchFamily="18" charset="2"/>
              </a:rPr>
              <a:t>Because 24 – 14 = 10 is not divisible by 6,  24</a:t>
            </a:r>
            <a:r>
              <a:rPr lang="en-US" altLang="en-US" sz="2400" dirty="0" smtClean="0"/>
              <a:t> </a:t>
            </a:r>
            <a:r>
              <a:rPr lang="en-US" altLang="en-US" sz="2400" dirty="0" smtClean="0">
                <a:sym typeface="Symbol" pitchFamily="18" charset="2"/>
              </a:rPr>
              <a:t> 14 (</a:t>
            </a:r>
            <a:r>
              <a:rPr lang="en-US" altLang="en-US" sz="2400" b="1" dirty="0" smtClean="0">
                <a:sym typeface="Symbol" pitchFamily="18" charset="2"/>
              </a:rPr>
              <a:t>mod</a:t>
            </a:r>
            <a:r>
              <a:rPr lang="en-US" altLang="en-US" sz="2400" dirty="0" smtClean="0">
                <a:sym typeface="Symbol" pitchFamily="18" charset="2"/>
              </a:rPr>
              <a:t> 6) </a:t>
            </a:r>
            <a:endParaRPr lang="en-US" sz="2400" dirty="0"/>
          </a:p>
        </p:txBody>
      </p:sp>
      <p:cxnSp>
        <p:nvCxnSpPr>
          <p:cNvPr id="6" name="Straight Connector 5"/>
          <p:cNvCxnSpPr/>
          <p:nvPr/>
        </p:nvCxnSpPr>
        <p:spPr>
          <a:xfrm flipH="1">
            <a:off x="6059124" y="4756256"/>
            <a:ext cx="22860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Class Work</a:t>
            </a:r>
            <a:endParaRPr lang="en-US" sz="4000" b="1" dirty="0">
              <a:latin typeface="+mn-lt"/>
            </a:endParaRPr>
          </a:p>
        </p:txBody>
      </p:sp>
      <p:sp>
        <p:nvSpPr>
          <p:cNvPr id="5" name="Rectangle 4"/>
          <p:cNvSpPr/>
          <p:nvPr/>
        </p:nvSpPr>
        <p:spPr>
          <a:xfrm>
            <a:off x="423077" y="2214676"/>
            <a:ext cx="8336579" cy="2160591"/>
          </a:xfrm>
          <a:prstGeom prst="rect">
            <a:avLst/>
          </a:prstGeom>
        </p:spPr>
        <p:txBody>
          <a:bodyPr wrap="square">
            <a:spAutoFit/>
          </a:bodyPr>
          <a:lstStyle/>
          <a:p>
            <a:pPr marL="533400" indent="-533400">
              <a:lnSpc>
                <a:spcPct val="80000"/>
              </a:lnSpc>
              <a:buNone/>
            </a:pPr>
            <a:r>
              <a:rPr lang="en-US" altLang="en-US" sz="2800" u="sng" dirty="0" smtClean="0">
                <a:solidFill>
                  <a:srgbClr val="FF0000"/>
                </a:solidFill>
                <a:sym typeface="Symbol" pitchFamily="18" charset="2"/>
              </a:rPr>
              <a:t>Question</a:t>
            </a:r>
            <a:r>
              <a:rPr lang="en-US" altLang="en-US" sz="2800" dirty="0" smtClean="0">
                <a:solidFill>
                  <a:srgbClr val="FF0000"/>
                </a:solidFill>
                <a:sym typeface="Symbol" pitchFamily="18" charset="2"/>
              </a:rPr>
              <a:t>:  Which of the following are true?</a:t>
            </a:r>
          </a:p>
          <a:p>
            <a:pPr marL="533400" indent="-533400">
              <a:lnSpc>
                <a:spcPct val="80000"/>
              </a:lnSpc>
              <a:buNone/>
            </a:pPr>
            <a:endParaRPr lang="en-US" altLang="en-US" sz="2800" dirty="0" smtClean="0"/>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3 (mod 17)</a:t>
            </a:r>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a:t>
            </a:r>
            <a:r>
              <a:rPr lang="en-US" altLang="en-US" sz="2800" b="1" dirty="0" smtClean="0">
                <a:sym typeface="Symbol"/>
              </a:rPr>
              <a:t></a:t>
            </a:r>
            <a:r>
              <a:rPr lang="en-US" altLang="en-US" sz="2800" dirty="0" smtClean="0">
                <a:sym typeface="Symbol" pitchFamily="18" charset="2"/>
              </a:rPr>
              <a:t>3 (mod 17)</a:t>
            </a:r>
          </a:p>
          <a:p>
            <a:pPr marL="533400" indent="-533400">
              <a:lnSpc>
                <a:spcPct val="80000"/>
              </a:lnSpc>
              <a:buFont typeface="+mj-lt"/>
              <a:buAutoNum type="arabicParenR"/>
            </a:pPr>
            <a:r>
              <a:rPr lang="en-US" altLang="en-US" sz="2800" dirty="0" smtClean="0"/>
              <a:t>172 </a:t>
            </a:r>
            <a:r>
              <a:rPr lang="en-US" altLang="en-US" sz="2800" dirty="0" smtClean="0">
                <a:sym typeface="Symbol" pitchFamily="18" charset="2"/>
              </a:rPr>
              <a:t> 177 (mod 5)</a:t>
            </a:r>
          </a:p>
          <a:p>
            <a:pPr marL="533400" indent="-533400">
              <a:lnSpc>
                <a:spcPct val="80000"/>
              </a:lnSpc>
              <a:buFont typeface="+mj-lt"/>
              <a:buAutoNum type="arabicParenR"/>
            </a:pPr>
            <a:r>
              <a:rPr lang="en-US" altLang="en-US" sz="2800" dirty="0" smtClean="0">
                <a:sym typeface="Symbol"/>
              </a:rPr>
              <a:t></a:t>
            </a:r>
            <a:r>
              <a:rPr lang="en-US" altLang="en-US" sz="2800" dirty="0" smtClean="0"/>
              <a:t>13 </a:t>
            </a:r>
            <a:r>
              <a:rPr lang="en-US" altLang="en-US" sz="2800" dirty="0" smtClean="0">
                <a:sym typeface="Symbol" pitchFamily="18" charset="2"/>
              </a:rPr>
              <a:t> 13 (mod 26)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Answers</a:t>
            </a:r>
            <a:endParaRPr lang="en-US" sz="4000" dirty="0">
              <a:latin typeface="+mn-lt"/>
            </a:endParaRPr>
          </a:p>
        </p:txBody>
      </p:sp>
      <p:sp>
        <p:nvSpPr>
          <p:cNvPr id="5" name="Rectangle 4"/>
          <p:cNvSpPr/>
          <p:nvPr/>
        </p:nvSpPr>
        <p:spPr>
          <a:xfrm>
            <a:off x="284861" y="2137870"/>
            <a:ext cx="8515739" cy="4154984"/>
          </a:xfrm>
          <a:prstGeom prst="rect">
            <a:avLst/>
          </a:prstGeom>
        </p:spPr>
        <p:txBody>
          <a:bodyPr wrap="square">
            <a:spAutoFit/>
          </a:bodyPr>
          <a:lstStyle/>
          <a:p>
            <a:pPr marL="533400" indent="-533400">
              <a:buFont typeface="+mj-lt"/>
              <a:buAutoNum type="arabicParenR"/>
            </a:pPr>
            <a:r>
              <a:rPr lang="en-US" altLang="en-US" sz="2400" dirty="0" smtClean="0"/>
              <a:t>3 </a:t>
            </a:r>
            <a:r>
              <a:rPr lang="en-US" altLang="en-US" sz="2400" dirty="0" smtClean="0">
                <a:sym typeface="Symbol" pitchFamily="18" charset="2"/>
              </a:rPr>
              <a:t> 3 (mod 17)  </a:t>
            </a:r>
            <a:r>
              <a:rPr lang="en-US" altLang="en-US" sz="2400" dirty="0" smtClean="0">
                <a:solidFill>
                  <a:srgbClr val="0000FF"/>
                </a:solidFill>
                <a:sym typeface="Symbol" pitchFamily="18" charset="2"/>
              </a:rPr>
              <a:t>True</a:t>
            </a:r>
            <a:r>
              <a:rPr lang="en-US" altLang="en-US" sz="2400" dirty="0" smtClean="0">
                <a:sym typeface="Symbol" pitchFamily="18" charset="2"/>
              </a:rPr>
              <a:t>.  Any number is congruent to itself </a:t>
            </a:r>
          </a:p>
          <a:p>
            <a:pPr marL="533400" indent="-533400">
              <a:buNone/>
            </a:pPr>
            <a:r>
              <a:rPr lang="en-US" altLang="en-US" sz="2400" dirty="0" smtClean="0">
                <a:sym typeface="Symbol" pitchFamily="18" charset="2"/>
              </a:rPr>
              <a:t>		                                 (3 </a:t>
            </a:r>
            <a:r>
              <a:rPr lang="en-US" altLang="en-US" sz="2400" b="1" dirty="0" smtClean="0">
                <a:sym typeface="Symbol"/>
              </a:rPr>
              <a:t></a:t>
            </a:r>
            <a:r>
              <a:rPr lang="en-US" altLang="en-US" sz="2400" dirty="0" smtClean="0">
                <a:sym typeface="Symbol"/>
              </a:rPr>
              <a:t> </a:t>
            </a:r>
            <a:r>
              <a:rPr lang="en-US" altLang="en-US" sz="2400" dirty="0" smtClean="0">
                <a:sym typeface="Symbol" pitchFamily="18" charset="2"/>
              </a:rPr>
              <a:t>3 = 0, divisible by all)</a:t>
            </a:r>
          </a:p>
          <a:p>
            <a:pPr marL="533400" indent="-533400">
              <a:buNone/>
            </a:pPr>
            <a:r>
              <a:rPr lang="en-US" altLang="en-US" sz="2400" dirty="0" smtClean="0">
                <a:sym typeface="Symbol" pitchFamily="18" charset="2"/>
              </a:rPr>
              <a:t>2)	</a:t>
            </a:r>
            <a:r>
              <a:rPr lang="en-US" altLang="en-US" sz="2400" dirty="0" smtClean="0"/>
              <a:t>3 </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3 (mod 17) </a:t>
            </a:r>
            <a:r>
              <a:rPr lang="en-US" altLang="en-US" sz="2400" dirty="0" smtClean="0">
                <a:solidFill>
                  <a:srgbClr val="FF0000"/>
                </a:solidFill>
                <a:sym typeface="Symbol" pitchFamily="18" charset="2"/>
              </a:rPr>
              <a:t>False</a:t>
            </a:r>
            <a:r>
              <a:rPr lang="en-US" altLang="en-US" sz="2400" dirty="0" smtClean="0">
                <a:sym typeface="Symbol" pitchFamily="18" charset="2"/>
              </a:rPr>
              <a:t>. (3</a:t>
            </a:r>
            <a:r>
              <a:rPr lang="en-US" altLang="en-US" sz="2400" b="1" dirty="0" smtClean="0">
                <a:sym typeface="Symbol"/>
              </a:rPr>
              <a:t>  </a:t>
            </a:r>
            <a:r>
              <a:rPr lang="en-US" altLang="en-US" sz="2400" dirty="0" smtClean="0">
                <a:sym typeface="Symbol" pitchFamily="18" charset="2"/>
              </a:rPr>
              <a:t>(</a:t>
            </a:r>
            <a:r>
              <a:rPr lang="en-US" altLang="en-US" sz="2400" b="1" dirty="0" smtClean="0">
                <a:sym typeface="Symbol"/>
              </a:rPr>
              <a:t> </a:t>
            </a:r>
            <a:r>
              <a:rPr lang="en-US" altLang="en-US" sz="2400" dirty="0" smtClean="0">
                <a:sym typeface="Symbol" pitchFamily="18" charset="2"/>
              </a:rPr>
              <a:t>3)) = 6 isn’t divisible by 17.</a:t>
            </a:r>
          </a:p>
          <a:p>
            <a:pPr marL="533400" indent="-533400">
              <a:buNone/>
            </a:pPr>
            <a:r>
              <a:rPr lang="en-US" altLang="en-US" sz="2400" dirty="0" smtClean="0"/>
              <a:t>3) 	172 </a:t>
            </a:r>
            <a:r>
              <a:rPr lang="en-US" altLang="en-US" sz="2400" dirty="0" smtClean="0">
                <a:sym typeface="Symbol" pitchFamily="18" charset="2"/>
              </a:rPr>
              <a:t> 177 (mod 5) </a:t>
            </a:r>
            <a:r>
              <a:rPr lang="en-US" altLang="en-US" sz="2400" dirty="0" smtClean="0">
                <a:solidFill>
                  <a:srgbClr val="0000FF"/>
                </a:solidFill>
                <a:sym typeface="Symbol" pitchFamily="18" charset="2"/>
              </a:rPr>
              <a:t>True</a:t>
            </a:r>
            <a:r>
              <a:rPr lang="en-US" altLang="en-US" sz="2400" dirty="0" smtClean="0">
                <a:sym typeface="Symbol" pitchFamily="18" charset="2"/>
              </a:rPr>
              <a:t>.  172</a:t>
            </a:r>
            <a:r>
              <a:rPr lang="en-US" altLang="en-US" sz="2400" b="1" dirty="0" smtClean="0">
                <a:sym typeface="Symbol"/>
              </a:rPr>
              <a:t>  </a:t>
            </a:r>
            <a:r>
              <a:rPr lang="en-US" altLang="en-US" sz="2400" dirty="0" smtClean="0">
                <a:sym typeface="Symbol" pitchFamily="18" charset="2"/>
              </a:rPr>
              <a:t>177 = </a:t>
            </a:r>
            <a:r>
              <a:rPr lang="en-US" altLang="en-US" sz="2400" b="1" dirty="0" smtClean="0">
                <a:sym typeface="Symbol"/>
              </a:rPr>
              <a:t> </a:t>
            </a:r>
            <a:r>
              <a:rPr lang="en-US" altLang="en-US" sz="2400" dirty="0" smtClean="0">
                <a:sym typeface="Symbol" pitchFamily="18" charset="2"/>
              </a:rPr>
              <a:t>5 is a multiple of 5</a:t>
            </a:r>
          </a:p>
          <a:p>
            <a:pPr marL="533400" indent="-533400">
              <a:buNone/>
            </a:pPr>
            <a:r>
              <a:rPr lang="en-US" altLang="en-US" sz="2400" dirty="0" smtClean="0"/>
              <a:t>4)	</a:t>
            </a:r>
            <a:r>
              <a:rPr lang="en-US" altLang="en-US" sz="2400" b="1" dirty="0" smtClean="0">
                <a:sym typeface="Symbol"/>
              </a:rPr>
              <a:t>  </a:t>
            </a:r>
            <a:r>
              <a:rPr lang="en-US" altLang="en-US" sz="2400" dirty="0" smtClean="0"/>
              <a:t>13 </a:t>
            </a:r>
            <a:r>
              <a:rPr lang="en-US" altLang="en-US" sz="2400" dirty="0" smtClean="0">
                <a:sym typeface="Symbol" pitchFamily="18" charset="2"/>
              </a:rPr>
              <a:t> 13 (mod 26)  </a:t>
            </a:r>
            <a:r>
              <a:rPr lang="en-US" altLang="en-US" sz="2400" dirty="0" smtClean="0">
                <a:solidFill>
                  <a:srgbClr val="0000FF"/>
                </a:solidFill>
                <a:sym typeface="Symbol" pitchFamily="18" charset="2"/>
              </a:rPr>
              <a:t>True</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13 </a:t>
            </a:r>
            <a:r>
              <a:rPr lang="en-US" altLang="en-US" sz="2400" b="1" dirty="0" smtClean="0">
                <a:sym typeface="Symbol"/>
              </a:rPr>
              <a:t> </a:t>
            </a:r>
            <a:r>
              <a:rPr lang="en-US" altLang="en-US" sz="2400" dirty="0" smtClean="0">
                <a:sym typeface="Symbol" pitchFamily="18" charset="2"/>
              </a:rPr>
              <a:t>13 = </a:t>
            </a:r>
            <a:r>
              <a:rPr lang="en-US" altLang="en-US" sz="2400" b="1" dirty="0" smtClean="0">
                <a:sym typeface="Symbol"/>
              </a:rPr>
              <a:t> </a:t>
            </a:r>
            <a:r>
              <a:rPr lang="en-US" altLang="en-US" sz="2400" dirty="0" smtClean="0">
                <a:sym typeface="Symbol" pitchFamily="18" charset="2"/>
              </a:rPr>
              <a:t>26 is divisible by 26.</a:t>
            </a:r>
          </a:p>
          <a:p>
            <a:pPr marL="533400" indent="-533400">
              <a:buNone/>
            </a:pPr>
            <a:endParaRPr lang="en-US" altLang="en-US" sz="2400" dirty="0" smtClean="0">
              <a:sym typeface="Symbol" pitchFamily="18" charset="2"/>
            </a:endParaRPr>
          </a:p>
          <a:p>
            <a:pPr marL="533400" indent="-533400">
              <a:buNone/>
            </a:pPr>
            <a:endParaRPr lang="en-US" altLang="en-US" sz="2400" i="1" u="sng" dirty="0" smtClean="0">
              <a:solidFill>
                <a:srgbClr val="FF0000"/>
              </a:solidFill>
              <a:sym typeface="Symbol" pitchFamily="18" charset="2"/>
            </a:endParaRPr>
          </a:p>
          <a:p>
            <a:pPr marL="533400" indent="-533400">
              <a:buNone/>
            </a:pPr>
            <a:r>
              <a:rPr lang="en-US" altLang="en-US" sz="2400" i="1" u="sng" dirty="0" smtClean="0">
                <a:solidFill>
                  <a:srgbClr val="FF0000"/>
                </a:solidFill>
                <a:sym typeface="Symbol" pitchFamily="18" charset="2"/>
              </a:rPr>
              <a:t>Question</a:t>
            </a:r>
            <a:r>
              <a:rPr lang="en-US" altLang="en-US" sz="2400" dirty="0" smtClean="0">
                <a:solidFill>
                  <a:srgbClr val="FF0000"/>
                </a:solidFill>
                <a:sym typeface="Symbol" pitchFamily="18" charset="2"/>
              </a:rPr>
              <a:t>: List five integers that are congruent to 3 modulo 7.</a:t>
            </a:r>
          </a:p>
          <a:p>
            <a:pPr marL="533400" indent="-533400">
              <a:buNone/>
            </a:pPr>
            <a:r>
              <a:rPr lang="en-US" altLang="en-US" sz="2400" u="sng" dirty="0" smtClean="0">
                <a:solidFill>
                  <a:srgbClr val="0000FF"/>
                </a:solidFill>
                <a:sym typeface="Symbol" pitchFamily="18" charset="2"/>
              </a:rPr>
              <a:t>Answer:</a:t>
            </a:r>
            <a:r>
              <a:rPr lang="en-US" altLang="en-US" sz="2400" dirty="0" smtClean="0">
                <a:solidFill>
                  <a:srgbClr val="0000FF"/>
                </a:solidFill>
                <a:sym typeface="Symbol" pitchFamily="18" charset="2"/>
              </a:rPr>
              <a:t>    3, 10, 17, 24, 31  </a:t>
            </a:r>
          </a:p>
          <a:p>
            <a:pPr marL="533400" indent="-533400">
              <a:buNone/>
            </a:pPr>
            <a:endParaRPr lang="en-US" altLang="en-US" sz="2400" dirty="0" smtClean="0">
              <a:solidFill>
                <a:srgbClr val="0000FF"/>
              </a:solidFill>
              <a:sym typeface="Symbol" pitchFamily="18" charset="2"/>
            </a:endParaRPr>
          </a:p>
          <a:p>
            <a:pPr marL="533400" indent="-533400">
              <a:buNone/>
            </a:pPr>
            <a:endParaRPr lang="en-US" altLang="en-US" sz="2400" dirty="0">
              <a:solidFill>
                <a:srgbClr val="0000FF"/>
              </a:solidFill>
              <a:sym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Cryptology</a:t>
            </a:r>
            <a:endParaRPr lang="en-US" sz="4000" dirty="0">
              <a:latin typeface="+mn-lt"/>
            </a:endParaRPr>
          </a:p>
        </p:txBody>
      </p:sp>
      <p:sp>
        <p:nvSpPr>
          <p:cNvPr id="5" name="Rectangle 4"/>
          <p:cNvSpPr/>
          <p:nvPr/>
        </p:nvSpPr>
        <p:spPr>
          <a:xfrm>
            <a:off x="232012" y="2124508"/>
            <a:ext cx="8911988" cy="3647152"/>
          </a:xfrm>
          <a:prstGeom prst="rect">
            <a:avLst/>
          </a:prstGeom>
        </p:spPr>
        <p:txBody>
          <a:bodyPr wrap="square">
            <a:spAutoFit/>
          </a:bodyPr>
          <a:lstStyle/>
          <a:p>
            <a:pPr marL="274320" indent="-274320">
              <a:spcBef>
                <a:spcPts val="600"/>
              </a:spcBef>
              <a:buFont typeface="Arial" pitchFamily="34" charset="0"/>
              <a:buChar char="•"/>
            </a:pPr>
            <a:r>
              <a:rPr lang="en-US" sz="2400" b="1" dirty="0" smtClean="0"/>
              <a:t>Cryptology</a:t>
            </a:r>
            <a:r>
              <a:rPr lang="en-US" sz="2400" dirty="0" smtClean="0"/>
              <a:t> is the study of secrete messages.</a:t>
            </a:r>
          </a:p>
          <a:p>
            <a:pPr marL="274320" indent="-274320">
              <a:spcBef>
                <a:spcPts val="600"/>
              </a:spcBef>
              <a:buFont typeface="Arial" pitchFamily="34" charset="0"/>
              <a:buChar char="•"/>
            </a:pPr>
            <a:r>
              <a:rPr lang="en-US" sz="2400" dirty="0" smtClean="0"/>
              <a:t>One of the earliest known uses of cryptology was by </a:t>
            </a:r>
            <a:r>
              <a:rPr lang="en-US" sz="2400" b="1" i="1" dirty="0" smtClean="0"/>
              <a:t>Julius Caesar.</a:t>
            </a:r>
          </a:p>
          <a:p>
            <a:pPr marL="274320" indent="-274320">
              <a:spcBef>
                <a:spcPts val="600"/>
              </a:spcBef>
              <a:buFont typeface="Arial" pitchFamily="34" charset="0"/>
              <a:buChar char="•"/>
            </a:pPr>
            <a:r>
              <a:rPr lang="en-US" sz="2400" dirty="0" smtClean="0"/>
              <a:t>He made messages secret  by </a:t>
            </a:r>
            <a:r>
              <a:rPr lang="en-US" sz="2400" dirty="0" smtClean="0">
                <a:solidFill>
                  <a:srgbClr val="0000FF"/>
                </a:solidFill>
              </a:rPr>
              <a:t>shifting each letter three letters forward in the alphabet.</a:t>
            </a:r>
            <a:r>
              <a:rPr lang="en-US" sz="2400" dirty="0" smtClean="0"/>
              <a:t> For instance, using this scheme the letter </a:t>
            </a:r>
            <a:r>
              <a:rPr lang="en-US" sz="2400" i="1" dirty="0" smtClean="0"/>
              <a:t>B</a:t>
            </a:r>
            <a:r>
              <a:rPr lang="en-US" sz="2400" dirty="0" smtClean="0"/>
              <a:t> is sent to </a:t>
            </a:r>
            <a:r>
              <a:rPr lang="en-US" sz="2400" i="1" dirty="0" smtClean="0"/>
              <a:t>E</a:t>
            </a:r>
            <a:r>
              <a:rPr lang="en-US" sz="2400" dirty="0" smtClean="0"/>
              <a:t> and the letter </a:t>
            </a:r>
            <a:r>
              <a:rPr lang="en-US" sz="2400" i="1" dirty="0" smtClean="0"/>
              <a:t>X</a:t>
            </a:r>
            <a:r>
              <a:rPr lang="en-US" sz="2400" dirty="0" smtClean="0"/>
              <a:t> is sent to </a:t>
            </a:r>
            <a:r>
              <a:rPr lang="en-US" sz="2400" i="1" dirty="0" smtClean="0"/>
              <a:t>A</a:t>
            </a:r>
            <a:r>
              <a:rPr lang="en-US" sz="2400" dirty="0" smtClean="0"/>
              <a:t>.</a:t>
            </a:r>
          </a:p>
          <a:p>
            <a:pPr marL="971550" lvl="1" indent="-457200">
              <a:buFont typeface="Wingdings" pitchFamily="2" charset="2"/>
              <a:buChar char="§"/>
            </a:pPr>
            <a:r>
              <a:rPr lang="en-US" altLang="en-US" sz="2400" i="1" dirty="0" smtClean="0"/>
              <a:t>B</a:t>
            </a:r>
            <a:r>
              <a:rPr lang="en-US" altLang="en-US" sz="2400" dirty="0" smtClean="0"/>
              <a:t> </a:t>
            </a:r>
            <a:r>
              <a:rPr lang="en-US" altLang="en-US" sz="2400" dirty="0" smtClean="0">
                <a:sym typeface="Wingdings" pitchFamily="2" charset="2"/>
              </a:rPr>
              <a:t> </a:t>
            </a:r>
            <a:r>
              <a:rPr lang="en-US" altLang="en-US" sz="2400" i="1" dirty="0" smtClean="0">
                <a:sym typeface="Wingdings" pitchFamily="2" charset="2"/>
              </a:rPr>
              <a:t>E</a:t>
            </a:r>
            <a:r>
              <a:rPr lang="en-US" altLang="en-US" sz="2400" dirty="0" smtClean="0">
                <a:sym typeface="Wingdings" pitchFamily="2" charset="2"/>
              </a:rPr>
              <a:t>  </a:t>
            </a:r>
          </a:p>
          <a:p>
            <a:pPr marL="971550" lvl="1" indent="-457200">
              <a:buFont typeface="Wingdings" pitchFamily="2" charset="2"/>
              <a:buChar char="§"/>
            </a:pPr>
            <a:r>
              <a:rPr lang="en-US" altLang="en-US" sz="2400" i="1" dirty="0" smtClean="0">
                <a:sym typeface="Wingdings" pitchFamily="2" charset="2"/>
              </a:rPr>
              <a:t>X</a:t>
            </a:r>
            <a:r>
              <a:rPr lang="en-US" altLang="en-US" sz="2400" dirty="0" smtClean="0">
                <a:sym typeface="Wingdings" pitchFamily="2" charset="2"/>
              </a:rPr>
              <a:t>  </a:t>
            </a:r>
            <a:r>
              <a:rPr lang="en-US" altLang="en-US" sz="2400" i="1" dirty="0" smtClean="0">
                <a:sym typeface="Wingdings" pitchFamily="2" charset="2"/>
              </a:rPr>
              <a:t>A</a:t>
            </a:r>
          </a:p>
          <a:p>
            <a:pPr marL="274320" indent="-274320">
              <a:spcBef>
                <a:spcPts val="600"/>
              </a:spcBef>
              <a:buFont typeface="Arial" pitchFamily="34" charset="0"/>
              <a:buChar char="•"/>
            </a:pPr>
            <a:r>
              <a:rPr lang="en-US" sz="2400" dirty="0" smtClean="0">
                <a:solidFill>
                  <a:srgbClr val="0000FF"/>
                </a:solidFill>
              </a:rPr>
              <a:t>This is an example of </a:t>
            </a:r>
            <a:r>
              <a:rPr lang="en-US" sz="2400" b="1" dirty="0" smtClean="0">
                <a:solidFill>
                  <a:srgbClr val="0000FF"/>
                </a:solidFill>
              </a:rPr>
              <a:t>encryption</a:t>
            </a:r>
            <a:r>
              <a:rPr lang="en-US" sz="2400" dirty="0" smtClean="0">
                <a:solidFill>
                  <a:srgbClr val="0000FF"/>
                </a:solidFill>
              </a:rPr>
              <a:t>, </a:t>
            </a:r>
            <a:r>
              <a:rPr lang="en-US" sz="2400" dirty="0" smtClean="0"/>
              <a:t>that is the process of making a message secret.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Caesar Cipher</a:t>
            </a:r>
            <a:endParaRPr lang="en-US" sz="4000" dirty="0">
              <a:latin typeface="+mn-lt"/>
            </a:endParaRPr>
          </a:p>
        </p:txBody>
      </p:sp>
      <p:sp>
        <p:nvSpPr>
          <p:cNvPr id="5" name="Rectangle 4"/>
          <p:cNvSpPr/>
          <p:nvPr/>
        </p:nvSpPr>
        <p:spPr>
          <a:xfrm>
            <a:off x="245660" y="2136339"/>
            <a:ext cx="8691420" cy="3970318"/>
          </a:xfrm>
          <a:prstGeom prst="rect">
            <a:avLst/>
          </a:prstGeom>
        </p:spPr>
        <p:txBody>
          <a:bodyPr wrap="square">
            <a:spAutoFit/>
          </a:bodyPr>
          <a:lstStyle/>
          <a:p>
            <a:pPr marL="571500" indent="-457200">
              <a:buFont typeface="Arial" pitchFamily="34" charset="0"/>
              <a:buChar char="•"/>
            </a:pPr>
            <a:endParaRPr lang="en-US" altLang="en-US" sz="2800" b="1" dirty="0" smtClean="0">
              <a:sym typeface="Wingdings" pitchFamily="2" charset="2"/>
            </a:endParaRPr>
          </a:p>
          <a:p>
            <a:pPr marL="571500" indent="-457200">
              <a:buFont typeface="Arial" pitchFamily="34" charset="0"/>
              <a:buChar char="•"/>
            </a:pPr>
            <a:r>
              <a:rPr lang="en-US" altLang="en-US" sz="2800" b="1" dirty="0" smtClean="0">
                <a:sym typeface="Wingdings" pitchFamily="2" charset="2"/>
              </a:rPr>
              <a:t>Mathematical</a:t>
            </a:r>
            <a:r>
              <a:rPr lang="en-US" altLang="en-US" sz="2800" dirty="0" smtClean="0">
                <a:sym typeface="Wingdings" pitchFamily="2" charset="2"/>
              </a:rPr>
              <a:t> </a:t>
            </a:r>
            <a:r>
              <a:rPr lang="en-US" altLang="en-US" sz="2800" b="1" dirty="0" smtClean="0">
                <a:sym typeface="Wingdings" pitchFamily="2" charset="2"/>
              </a:rPr>
              <a:t>expression</a:t>
            </a:r>
            <a:r>
              <a:rPr lang="en-US" altLang="en-US" sz="2800" dirty="0" smtClean="0">
                <a:sym typeface="Wingdings" pitchFamily="2" charset="2"/>
              </a:rPr>
              <a:t>:</a:t>
            </a:r>
          </a:p>
          <a:p>
            <a:pPr marL="571500" indent="-457200"/>
            <a:r>
              <a:rPr lang="en-US" altLang="en-US" sz="2800" i="1" dirty="0" smtClean="0">
                <a:solidFill>
                  <a:srgbClr val="0000FF"/>
                </a:solidFill>
                <a:sym typeface="Wingdings" pitchFamily="2" charset="2"/>
              </a:rPr>
              <a:t>	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+ 3)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0 </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p</a:t>
            </a:r>
            <a:r>
              <a:rPr lang="en-US" altLang="en-US" sz="2800" dirty="0" smtClean="0">
                <a:solidFill>
                  <a:srgbClr val="0000FF"/>
                </a:solidFill>
                <a:sym typeface="Symbol" pitchFamily="18" charset="2"/>
              </a:rPr>
              <a:t>  25</a:t>
            </a:r>
          </a:p>
          <a:p>
            <a:pPr marL="571500" indent="-457200"/>
            <a:endParaRPr lang="en-US" altLang="en-US" sz="2800" b="1" dirty="0" smtClean="0">
              <a:solidFill>
                <a:srgbClr val="0000FF"/>
              </a:solidFill>
              <a:sym typeface="Symbol" pitchFamily="18" charset="2"/>
            </a:endParaRPr>
          </a:p>
          <a:p>
            <a:pPr marL="571500" indent="-457200"/>
            <a:endParaRPr lang="en-US" altLang="en-US" sz="2800" b="1" dirty="0" smtClean="0">
              <a:solidFill>
                <a:srgbClr val="0000FF"/>
              </a:solidFill>
              <a:sym typeface="Symbol" pitchFamily="18" charset="2"/>
            </a:endParaRPr>
          </a:p>
          <a:p>
            <a:pPr marL="571500" indent="-457200">
              <a:buFont typeface="Arial" pitchFamily="34" charset="0"/>
              <a:buChar char="•"/>
            </a:pPr>
            <a:r>
              <a:rPr lang="en-US" altLang="en-US" sz="2800" dirty="0" smtClean="0">
                <a:sym typeface="Symbol" pitchFamily="18" charset="2"/>
              </a:rPr>
              <a:t>There are 26 letters in English alphabet. </a:t>
            </a:r>
          </a:p>
          <a:p>
            <a:pPr marL="1028700" lvl="1" indent="-457200">
              <a:buFont typeface="Wingdings" pitchFamily="2" charset="2"/>
              <a:buChar char="§"/>
            </a:pPr>
            <a:r>
              <a:rPr lang="en-US" altLang="en-US" sz="2800" i="1" dirty="0" smtClean="0">
                <a:sym typeface="Symbol" pitchFamily="18" charset="2"/>
              </a:rPr>
              <a:t>A</a:t>
            </a:r>
            <a:r>
              <a:rPr lang="en-US" altLang="en-US" sz="2800" dirty="0" smtClean="0">
                <a:sym typeface="Symbol" pitchFamily="18" charset="2"/>
              </a:rPr>
              <a:t> = 0, </a:t>
            </a:r>
            <a:r>
              <a:rPr lang="en-US" altLang="en-US" sz="2800" i="1" dirty="0" smtClean="0">
                <a:sym typeface="Symbol" pitchFamily="18" charset="2"/>
              </a:rPr>
              <a:t>B</a:t>
            </a:r>
            <a:r>
              <a:rPr lang="en-US" altLang="en-US" sz="2800" dirty="0" smtClean="0">
                <a:sym typeface="Symbol" pitchFamily="18" charset="2"/>
              </a:rPr>
              <a:t> = 1, …., </a:t>
            </a:r>
            <a:r>
              <a:rPr lang="en-US" altLang="en-US" sz="2800" i="1" dirty="0" smtClean="0">
                <a:sym typeface="Symbol" pitchFamily="18" charset="2"/>
              </a:rPr>
              <a:t>K</a:t>
            </a:r>
            <a:r>
              <a:rPr lang="en-US" altLang="en-US" sz="2800" dirty="0" smtClean="0">
                <a:sym typeface="Symbol" pitchFamily="18" charset="2"/>
              </a:rPr>
              <a:t>= 10, …., </a:t>
            </a:r>
            <a:r>
              <a:rPr lang="en-US" altLang="en-US" sz="2800" i="1" dirty="0" smtClean="0">
                <a:sym typeface="Symbol" pitchFamily="18" charset="2"/>
              </a:rPr>
              <a:t>Z</a:t>
            </a:r>
            <a:r>
              <a:rPr lang="en-US" altLang="en-US" sz="2800" dirty="0" smtClean="0">
                <a:sym typeface="Symbol" pitchFamily="18" charset="2"/>
              </a:rPr>
              <a:t> = 25</a:t>
            </a:r>
            <a:endParaRPr lang="en-US" altLang="en-US" sz="2800" dirty="0" smtClean="0"/>
          </a:p>
          <a:p>
            <a:pPr marL="571500" indent="-457200">
              <a:buFont typeface="Arial" pitchFamily="34" charset="0"/>
              <a:buChar char="•"/>
            </a:pPr>
            <a:endParaRPr lang="en-US" altLang="en-US" sz="2800" dirty="0" smtClean="0"/>
          </a:p>
          <a:p>
            <a:pPr marL="571500" indent="-457200">
              <a:buFont typeface="Arial" pitchFamily="34" charset="0"/>
              <a:buChar char="•"/>
            </a:pPr>
            <a:endParaRPr lang="en-US"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r>
              <a:rPr lang="en-US" altLang="zh-TW" sz="2800" b="1" dirty="0" smtClean="0">
                <a:solidFill>
                  <a:schemeClr val="tx1"/>
                </a:solidFill>
              </a:rPr>
              <a:t>3.4 The Integers and Division</a:t>
            </a:r>
          </a:p>
          <a:p>
            <a:pPr marL="274320" indent="-274320">
              <a:buClrTx/>
              <a:buFont typeface="Arial" pitchFamily="34" charset="0"/>
              <a:buChar char="•"/>
            </a:pPr>
            <a:r>
              <a:rPr lang="en-US" altLang="zh-TW" sz="2800" b="1" dirty="0" smtClean="0">
                <a:solidFill>
                  <a:schemeClr val="tx1"/>
                </a:solidFill>
              </a:rPr>
              <a:t>Division</a:t>
            </a:r>
          </a:p>
          <a:p>
            <a:pPr marL="274320" indent="-274320">
              <a:buClrTx/>
              <a:buFont typeface="Arial" pitchFamily="34" charset="0"/>
              <a:buChar char="•"/>
            </a:pPr>
            <a:r>
              <a:rPr lang="en-US" altLang="zh-TW" sz="2800" b="1" dirty="0" smtClean="0">
                <a:solidFill>
                  <a:schemeClr val="tx1"/>
                </a:solidFill>
              </a:rPr>
              <a:t>The Division Algorithm</a:t>
            </a:r>
          </a:p>
          <a:p>
            <a:pPr marL="274320" indent="-274320">
              <a:buClrTx/>
              <a:buFont typeface="Arial" pitchFamily="34" charset="0"/>
              <a:buChar char="•"/>
            </a:pPr>
            <a:r>
              <a:rPr lang="en-US" altLang="zh-TW" sz="2800" b="1" dirty="0" smtClean="0">
                <a:solidFill>
                  <a:schemeClr val="tx1"/>
                </a:solidFill>
              </a:rPr>
              <a:t>Modular Arithmetic</a:t>
            </a:r>
          </a:p>
          <a:p>
            <a:pPr marL="274320" indent="-274320">
              <a:buClrTx/>
              <a:buFont typeface="Arial" pitchFamily="34" charset="0"/>
              <a:buChar char="•"/>
            </a:pPr>
            <a:r>
              <a:rPr lang="en-US" altLang="zh-TW" sz="2800" b="1" dirty="0" smtClean="0">
                <a:solidFill>
                  <a:schemeClr val="tx1"/>
                </a:solidFill>
              </a:rPr>
              <a:t>Applications of Congruences</a:t>
            </a:r>
          </a:p>
          <a:p>
            <a:pPr marL="274320" indent="-274320">
              <a:buClrTx/>
              <a:buFont typeface="Arial" pitchFamily="34" charset="0"/>
              <a:buChar char="•"/>
            </a:pPr>
            <a:r>
              <a:rPr lang="en-US" altLang="zh-TW" sz="2800" b="1" dirty="0" smtClean="0">
                <a:solidFill>
                  <a:schemeClr val="tx1"/>
                </a:solidFill>
              </a:rPr>
              <a:t>Cryptology – Encryption and Decryption</a:t>
            </a:r>
            <a:endParaRPr lang="en-US" altLang="zh-TW" sz="2800" b="1" dirty="0" smtClean="0">
              <a:solidFill>
                <a:srgbClr val="0000FF"/>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298509" y="640077"/>
            <a:ext cx="7808976" cy="1088136"/>
          </a:xfrm>
        </p:spPr>
        <p:txBody>
          <a:bodyPr>
            <a:noAutofit/>
          </a:bodyPr>
          <a:lstStyle/>
          <a:p>
            <a:pPr algn="ctr"/>
            <a:r>
              <a:rPr lang="en-US" sz="3600" b="1" dirty="0" smtClean="0">
                <a:latin typeface="+mn-lt"/>
              </a:rPr>
              <a:t>Letter </a:t>
            </a:r>
            <a:r>
              <a:rPr lang="en-US" sz="3600" b="1" dirty="0" smtClean="0">
                <a:latin typeface="+mn-lt"/>
                <a:sym typeface="Wingdings" pitchFamily="2" charset="2"/>
              </a:rPr>
              <a:t> Number </a:t>
            </a:r>
            <a:br>
              <a:rPr lang="en-US" sz="3600" b="1" dirty="0" smtClean="0">
                <a:latin typeface="+mn-lt"/>
                <a:sym typeface="Wingdings" pitchFamily="2" charset="2"/>
              </a:rPr>
            </a:br>
            <a:r>
              <a:rPr lang="en-US" sz="3600" b="1" dirty="0" smtClean="0">
                <a:latin typeface="+mn-lt"/>
                <a:sym typeface="Wingdings" pitchFamily="2" charset="2"/>
              </a:rPr>
              <a:t>Conversion Table</a:t>
            </a:r>
            <a:endParaRPr lang="en-US" sz="3600" dirty="0">
              <a:latin typeface="+mn-lt"/>
            </a:endParaRPr>
          </a:p>
        </p:txBody>
      </p:sp>
      <p:graphicFrame>
        <p:nvGraphicFramePr>
          <p:cNvPr id="5" name="Group 3"/>
          <p:cNvGraphicFramePr>
            <a:graphicFrameLocks/>
          </p:cNvGraphicFramePr>
          <p:nvPr>
            <p:extLst>
              <p:ext uri="{D42A27DB-BD31-4B8C-83A1-F6EECF244321}">
                <p14:modId xmlns:p14="http://schemas.microsoft.com/office/powerpoint/2010/main" xmlns="" val="2720496607"/>
              </p:ext>
            </p:extLst>
          </p:nvPr>
        </p:nvGraphicFramePr>
        <p:xfrm>
          <a:off x="491312" y="2494136"/>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extLst>
              <p:ext uri="{D42A27DB-BD31-4B8C-83A1-F6EECF244321}">
                <p14:modId xmlns:p14="http://schemas.microsoft.com/office/powerpoint/2010/main" xmlns="" val="2263540412"/>
              </p:ext>
            </p:extLst>
          </p:nvPr>
        </p:nvGraphicFramePr>
        <p:xfrm>
          <a:off x="491312" y="425584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Z</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9 @ p. 221</a:t>
            </a:r>
            <a:endParaRPr lang="en-US" sz="4000" b="1" dirty="0">
              <a:latin typeface="+mn-lt"/>
            </a:endParaRPr>
          </a:p>
        </p:txBody>
      </p:sp>
      <p:sp>
        <p:nvSpPr>
          <p:cNvPr id="5" name="Rectangle 4"/>
          <p:cNvSpPr/>
          <p:nvPr/>
        </p:nvSpPr>
        <p:spPr>
          <a:xfrm>
            <a:off x="202973" y="2041260"/>
            <a:ext cx="8734107" cy="452431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secret message produced from the message “</a:t>
            </a:r>
            <a:r>
              <a:rPr lang="en-US" sz="2400" b="1" dirty="0" smtClean="0">
                <a:solidFill>
                  <a:srgbClr val="FF0000"/>
                </a:solidFill>
              </a:rPr>
              <a:t>MEET YOU IN THE PARK</a:t>
            </a:r>
            <a:r>
              <a:rPr lang="en-US" sz="2400" dirty="0" smtClean="0">
                <a:solidFill>
                  <a:srgbClr val="FF0000"/>
                </a:solidFill>
              </a:rPr>
              <a:t>” using the Caesar cipher?</a:t>
            </a:r>
          </a:p>
          <a:p>
            <a:pPr marL="274320" indent="-274320">
              <a:spcBef>
                <a:spcPts val="600"/>
              </a:spcBef>
            </a:pPr>
            <a:r>
              <a:rPr lang="en-US" altLang="en-US" sz="2400" b="1" u="sng" dirty="0" smtClean="0">
                <a:solidFill>
                  <a:srgbClr val="0000FF"/>
                </a:solidFill>
              </a:rPr>
              <a:t>Solution</a:t>
            </a:r>
            <a:r>
              <a:rPr lang="en-US" altLang="en-US" sz="2400" dirty="0" smtClean="0">
                <a:solidFill>
                  <a:srgbClr val="0000FF"/>
                </a:solidFill>
              </a:rPr>
              <a:t>:  </a:t>
            </a:r>
          </a:p>
          <a:p>
            <a:pPr marL="274320" indent="-274320">
              <a:spcBef>
                <a:spcPts val="600"/>
              </a:spcBef>
              <a:buFont typeface="Arial" pitchFamily="34" charset="0"/>
              <a:buChar char="•"/>
            </a:pPr>
            <a:r>
              <a:rPr lang="en-US" altLang="en-US" sz="2000" b="1" dirty="0" smtClean="0"/>
              <a:t>First replace the letters </a:t>
            </a:r>
            <a:r>
              <a:rPr lang="en-US" altLang="en-US" sz="2000" dirty="0" smtClean="0"/>
              <a:t>in the message </a:t>
            </a:r>
            <a:r>
              <a:rPr lang="en-US" altLang="en-US" sz="2000" b="1" dirty="0" smtClean="0"/>
              <a:t>with numbers</a:t>
            </a:r>
            <a:r>
              <a:rPr lang="en-US" altLang="en-US" sz="2000" dirty="0" smtClean="0"/>
              <a:t>. This produces</a:t>
            </a:r>
          </a:p>
          <a:p>
            <a:pPr marL="274320" indent="-274320">
              <a:spcBef>
                <a:spcPts val="600"/>
              </a:spcBef>
            </a:pPr>
            <a:r>
              <a:rPr lang="en-US" altLang="en-US" sz="2000" dirty="0" smtClean="0"/>
              <a:t>	</a:t>
            </a:r>
            <a:r>
              <a:rPr lang="en-US" altLang="en-US" sz="2000" b="1" dirty="0" smtClean="0"/>
              <a:t>12 4 4 19      24 14 20    8 13      19 7 4    15 0 17 10 </a:t>
            </a:r>
          </a:p>
          <a:p>
            <a:pPr marL="274320" lvl="2" indent="-274320">
              <a:lnSpc>
                <a:spcPct val="90000"/>
              </a:lnSpc>
              <a:spcBef>
                <a:spcPts val="600"/>
              </a:spcBef>
            </a:pPr>
            <a:r>
              <a:rPr lang="en-US" altLang="en-US" sz="2000" dirty="0" smtClean="0"/>
              <a:t>	</a:t>
            </a:r>
          </a:p>
          <a:p>
            <a:pPr marL="274320" lvl="2" indent="-274320">
              <a:lnSpc>
                <a:spcPct val="90000"/>
              </a:lnSpc>
              <a:spcBef>
                <a:spcPts val="600"/>
              </a:spcBef>
              <a:buFont typeface="Arial" pitchFamily="34" charset="0"/>
              <a:buChar char="•"/>
            </a:pPr>
            <a:r>
              <a:rPr lang="en-US" altLang="en-US" sz="2000" dirty="0" smtClean="0"/>
              <a:t>Now </a:t>
            </a:r>
            <a:r>
              <a:rPr lang="en-US" altLang="en-US" sz="2000" b="1" dirty="0" smtClean="0"/>
              <a:t>replace each of these numbers </a:t>
            </a:r>
            <a:r>
              <a:rPr lang="en-US" altLang="en-US" sz="2000" b="1" i="1" dirty="0" smtClean="0"/>
              <a:t>p</a:t>
            </a:r>
            <a:r>
              <a:rPr lang="en-US" altLang="en-US" sz="2000" b="1" dirty="0" smtClean="0"/>
              <a:t> </a:t>
            </a:r>
            <a:r>
              <a:rPr lang="en-US" altLang="en-US" sz="2000" dirty="0" smtClean="0"/>
              <a:t>by </a:t>
            </a:r>
            <a:r>
              <a:rPr lang="en-US" altLang="en-US" sz="2000" b="1" i="1" dirty="0" smtClean="0"/>
              <a:t>f(p)</a:t>
            </a:r>
            <a:r>
              <a:rPr lang="en-US" altLang="en-US" sz="2000" b="1" dirty="0" smtClean="0"/>
              <a:t> = ( </a:t>
            </a:r>
            <a:r>
              <a:rPr lang="en-US" altLang="en-US" sz="2000" b="1" i="1" dirty="0" smtClean="0"/>
              <a:t>p </a:t>
            </a:r>
            <a:r>
              <a:rPr lang="en-US" altLang="en-US" sz="2000" b="1" dirty="0" smtClean="0"/>
              <a:t> + 3) mod 26</a:t>
            </a:r>
            <a:r>
              <a:rPr lang="en-US" altLang="en-US" sz="2000" dirty="0" smtClean="0"/>
              <a:t>. This produces</a:t>
            </a:r>
          </a:p>
          <a:p>
            <a:pPr marL="274320" indent="-274320">
              <a:lnSpc>
                <a:spcPct val="90000"/>
              </a:lnSpc>
              <a:spcBef>
                <a:spcPts val="600"/>
              </a:spcBef>
            </a:pPr>
            <a:r>
              <a:rPr lang="en-US" altLang="en-US" sz="2000" dirty="0" smtClean="0"/>
              <a:t>	</a:t>
            </a:r>
            <a:r>
              <a:rPr lang="en-US" altLang="en-US" sz="2000" b="1" dirty="0" smtClean="0"/>
              <a:t>15 7 7 22     1 17 23     11 16     22 10 7     18 3 20 13 </a:t>
            </a:r>
          </a:p>
          <a:p>
            <a:pPr marL="274320" indent="-274320">
              <a:lnSpc>
                <a:spcPct val="90000"/>
              </a:lnSpc>
              <a:spcBef>
                <a:spcPts val="600"/>
              </a:spcBef>
            </a:pPr>
            <a:endParaRPr lang="en-US" altLang="en-US" sz="2000" b="1" dirty="0" smtClean="0"/>
          </a:p>
          <a:p>
            <a:pPr marL="274320" indent="-274320">
              <a:lnSpc>
                <a:spcPct val="90000"/>
              </a:lnSpc>
              <a:spcBef>
                <a:spcPts val="600"/>
              </a:spcBef>
              <a:buFont typeface="Arial" pitchFamily="34" charset="0"/>
              <a:buChar char="•"/>
            </a:pPr>
            <a:r>
              <a:rPr lang="en-US" altLang="en-US" sz="2000" b="1" dirty="0" smtClean="0">
                <a:solidFill>
                  <a:srgbClr val="0000FF"/>
                </a:solidFill>
              </a:rPr>
              <a:t>Translating this back to letters </a:t>
            </a:r>
            <a:r>
              <a:rPr lang="en-US" altLang="en-US" sz="2000" dirty="0" smtClean="0">
                <a:solidFill>
                  <a:srgbClr val="0000FF"/>
                </a:solidFill>
              </a:rPr>
              <a:t>produces the </a:t>
            </a:r>
            <a:r>
              <a:rPr lang="en-US" altLang="en-US" sz="2000" b="1" dirty="0" smtClean="0">
                <a:solidFill>
                  <a:srgbClr val="0000FF"/>
                </a:solidFill>
              </a:rPr>
              <a:t>encrypted message </a:t>
            </a:r>
          </a:p>
          <a:p>
            <a:pPr marL="274320" indent="-274320">
              <a:lnSpc>
                <a:spcPct val="90000"/>
              </a:lnSpc>
              <a:spcBef>
                <a:spcPts val="600"/>
              </a:spcBef>
            </a:pPr>
            <a:r>
              <a:rPr lang="en-US" altLang="en-US" sz="2000" dirty="0" smtClean="0"/>
              <a:t>	</a:t>
            </a:r>
            <a:r>
              <a:rPr lang="en-US" altLang="en-US" sz="2000" b="1" dirty="0" smtClean="0"/>
              <a:t>“PHHW BRX LQ WKH SDUN” </a:t>
            </a:r>
            <a:endParaRPr lang="en-US" sz="2000" b="1" dirty="0" smtClean="0"/>
          </a:p>
          <a:p>
            <a:pPr marL="274320" indent="-274320">
              <a:lnSpc>
                <a:spcPct val="90000"/>
              </a:lnSpc>
              <a:spcBef>
                <a:spcPts val="600"/>
              </a:spcBef>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84861" y="626429"/>
            <a:ext cx="7808976" cy="1088136"/>
          </a:xfrm>
        </p:spPr>
        <p:txBody>
          <a:bodyPr>
            <a:noAutofit/>
          </a:bodyPr>
          <a:lstStyle/>
          <a:p>
            <a:pPr algn="ctr"/>
            <a:r>
              <a:rPr lang="en-US" sz="4000" b="1" dirty="0" smtClean="0">
                <a:latin typeface="+mn-lt"/>
              </a:rPr>
              <a:t>Decryption</a:t>
            </a:r>
            <a:endParaRPr lang="en-US" sz="4000" dirty="0">
              <a:latin typeface="+mn-lt"/>
            </a:endParaRPr>
          </a:p>
        </p:txBody>
      </p:sp>
      <p:sp>
        <p:nvSpPr>
          <p:cNvPr id="5" name="Rectangle 4"/>
          <p:cNvSpPr/>
          <p:nvPr/>
        </p:nvSpPr>
        <p:spPr>
          <a:xfrm>
            <a:off x="284861" y="2088107"/>
            <a:ext cx="8204046" cy="4478149"/>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FF0000"/>
                </a:solidFill>
              </a:rPr>
              <a:t>Question: </a:t>
            </a:r>
            <a:r>
              <a:rPr lang="en-US" sz="2000" dirty="0" smtClean="0">
                <a:solidFill>
                  <a:srgbClr val="FF0000"/>
                </a:solidFill>
              </a:rPr>
              <a:t>How to recover the original message from a secret message encrypted by the Caesar cipher</a:t>
            </a:r>
            <a:r>
              <a:rPr lang="en-US" sz="2000" b="1" dirty="0" smtClean="0">
                <a:solidFill>
                  <a:srgbClr val="FF0000"/>
                </a:solidFill>
              </a:rPr>
              <a:t>?  </a:t>
            </a:r>
          </a:p>
          <a:p>
            <a:pPr marL="274320" indent="-274320">
              <a:spcBef>
                <a:spcPts val="600"/>
              </a:spcBef>
              <a:buFont typeface="Arial" pitchFamily="34" charset="0"/>
              <a:buChar char="•"/>
            </a:pPr>
            <a:r>
              <a:rPr lang="en-US" sz="2000" dirty="0" smtClean="0"/>
              <a:t>To recover the original message from a secret message encrypted by the Caesar cipher, the function </a:t>
            </a:r>
            <a:r>
              <a:rPr lang="en-US" sz="2000" i="1" dirty="0" smtClean="0"/>
              <a:t>f </a:t>
            </a:r>
            <a:r>
              <a:rPr lang="en-US" sz="2000" baseline="30000" dirty="0" smtClean="0"/>
              <a:t>-1</a:t>
            </a:r>
            <a:r>
              <a:rPr lang="en-US" sz="2000" dirty="0" smtClean="0"/>
              <a:t>, the inverse of </a:t>
            </a:r>
            <a:r>
              <a:rPr lang="en-US" sz="2000" i="1" dirty="0" smtClean="0"/>
              <a:t>f</a:t>
            </a:r>
            <a:r>
              <a:rPr lang="en-US" sz="2000" dirty="0" smtClean="0"/>
              <a:t>, is used.</a:t>
            </a:r>
          </a:p>
          <a:p>
            <a:pPr marL="274320" indent="-274320">
              <a:spcBef>
                <a:spcPts val="600"/>
              </a:spcBef>
            </a:pPr>
            <a:r>
              <a:rPr lang="en-US" sz="2000" dirty="0" smtClean="0"/>
              <a:t>	The function</a:t>
            </a:r>
            <a:r>
              <a:rPr lang="en-US" sz="2000" i="1" dirty="0" smtClean="0"/>
              <a:t> f </a:t>
            </a:r>
            <a:r>
              <a:rPr lang="en-US" sz="2000" baseline="30000" dirty="0" smtClean="0"/>
              <a:t>-1 </a:t>
            </a:r>
            <a:r>
              <a:rPr lang="en-US" sz="2000" dirty="0" smtClean="0"/>
              <a:t>sends an integer </a:t>
            </a:r>
            <a:r>
              <a:rPr lang="en-US" sz="2000" i="1" dirty="0" smtClean="0"/>
              <a:t>p</a:t>
            </a:r>
            <a:r>
              <a:rPr lang="en-US" sz="2000" dirty="0" smtClean="0"/>
              <a:t> from { 0, 1, 2, …25} to </a:t>
            </a:r>
            <a:r>
              <a:rPr lang="en-US" sz="2000" b="1" i="1" dirty="0" smtClean="0">
                <a:solidFill>
                  <a:srgbClr val="0000FF"/>
                </a:solidFill>
              </a:rPr>
              <a:t>f</a:t>
            </a:r>
            <a:r>
              <a:rPr lang="en-US" sz="2000" b="1" baseline="30000" dirty="0" smtClean="0">
                <a:solidFill>
                  <a:srgbClr val="0000FF"/>
                </a:solidFill>
              </a:rPr>
              <a:t>-1 </a:t>
            </a:r>
            <a:r>
              <a:rPr lang="en-US" sz="2000" b="1" i="1" dirty="0" smtClean="0">
                <a:solidFill>
                  <a:srgbClr val="0000FF"/>
                </a:solidFill>
              </a:rPr>
              <a:t>(p) </a:t>
            </a:r>
            <a:r>
              <a:rPr lang="en-US" sz="2000" b="1" dirty="0" smtClean="0">
                <a:solidFill>
                  <a:srgbClr val="0000FF"/>
                </a:solidFill>
              </a:rPr>
              <a:t>= (</a:t>
            </a:r>
            <a:r>
              <a:rPr lang="en-US" sz="2000" b="1" i="1" dirty="0" smtClean="0">
                <a:solidFill>
                  <a:srgbClr val="0000FF"/>
                </a:solidFill>
              </a:rPr>
              <a:t>p</a:t>
            </a:r>
            <a:r>
              <a:rPr lang="en-US" sz="2000" b="1" dirty="0" smtClean="0">
                <a:solidFill>
                  <a:srgbClr val="0000FF"/>
                </a:solidFill>
              </a:rPr>
              <a:t> – 3) mod 26. </a:t>
            </a:r>
            <a:r>
              <a:rPr lang="en-US" sz="2000" dirty="0" smtClean="0"/>
              <a:t>In other words, to find the original message, each letter is shifted back three letters in the alphabet, with the first three letters sent to the last three letters of the alphabet.</a:t>
            </a:r>
          </a:p>
          <a:p>
            <a:pPr marL="274320" indent="-274320">
              <a:spcBef>
                <a:spcPts val="600"/>
              </a:spcBef>
              <a:buFont typeface="Arial" pitchFamily="34" charset="0"/>
              <a:buChar char="•"/>
            </a:pPr>
            <a:r>
              <a:rPr lang="en-US" sz="2000" dirty="0" smtClean="0">
                <a:solidFill>
                  <a:srgbClr val="0000FF"/>
                </a:solidFill>
              </a:rPr>
              <a:t>The process of determining the original message from the encrypted message is called </a:t>
            </a:r>
            <a:r>
              <a:rPr lang="en-US" sz="2000" b="1" i="1" dirty="0" smtClean="0">
                <a:solidFill>
                  <a:srgbClr val="0000FF"/>
                </a:solidFill>
              </a:rPr>
              <a:t>decryption</a:t>
            </a:r>
            <a:r>
              <a:rPr lang="en-US" sz="2000" dirty="0" smtClean="0">
                <a:solidFill>
                  <a:srgbClr val="0000FF"/>
                </a:solidFill>
              </a:rPr>
              <a:t>.</a:t>
            </a:r>
          </a:p>
          <a:p>
            <a:pPr marL="274320" indent="-274320">
              <a:spcBef>
                <a:spcPts val="600"/>
              </a:spcBef>
              <a:buFont typeface="Wingdings" pitchFamily="2" charset="2"/>
              <a:buChar char="§"/>
            </a:pPr>
            <a:r>
              <a:rPr lang="en-US" sz="2000" b="1" u="sng" dirty="0" smtClean="0">
                <a:solidFill>
                  <a:srgbClr val="FF0000"/>
                </a:solidFill>
              </a:rPr>
              <a:t>Homework</a:t>
            </a:r>
            <a:r>
              <a:rPr lang="en-US" sz="2000" dirty="0" smtClean="0">
                <a:solidFill>
                  <a:srgbClr val="FF0000"/>
                </a:solidFill>
              </a:rPr>
              <a:t>: Decrypt the encrypted message </a:t>
            </a:r>
            <a:r>
              <a:rPr lang="en-US" altLang="en-US" sz="2000" b="1" dirty="0" smtClean="0">
                <a:solidFill>
                  <a:srgbClr val="FF0000"/>
                </a:solidFill>
              </a:rPr>
              <a:t>“PHHW BRX LQ WKH SDUN” </a:t>
            </a:r>
            <a:r>
              <a:rPr lang="en-US" altLang="en-US" sz="2000" dirty="0" smtClean="0">
                <a:solidFill>
                  <a:srgbClr val="FF0000"/>
                </a:solidFill>
              </a:rPr>
              <a:t>(that was encrypted using Caesar cipher) to the original message.</a:t>
            </a:r>
            <a:endParaRPr lang="en-US" sz="2000" dirty="0" smtClean="0">
              <a:solidFill>
                <a:srgbClr val="0000FF"/>
              </a:solidFill>
            </a:endParaRPr>
          </a:p>
          <a:p>
            <a:pPr marL="274320" indent="-274320">
              <a:spcBef>
                <a:spcPts val="600"/>
              </a:spcBef>
              <a:buFont typeface="Arial" pitchFamily="34" charset="0"/>
              <a:buChar char="•"/>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284861" y="667373"/>
            <a:ext cx="7808976" cy="1088136"/>
          </a:xfrm>
        </p:spPr>
        <p:txBody>
          <a:bodyPr>
            <a:noAutofit/>
          </a:bodyPr>
          <a:lstStyle/>
          <a:p>
            <a:r>
              <a:rPr lang="en-US" sz="4000" b="1" dirty="0" smtClean="0">
                <a:latin typeface="+mn-lt"/>
              </a:rPr>
              <a:t> Shift Cipher</a:t>
            </a:r>
            <a:r>
              <a:rPr lang="en-US" sz="4000" dirty="0" smtClean="0">
                <a:latin typeface="+mn-lt"/>
              </a:rPr>
              <a:t> : Generalization of </a:t>
            </a:r>
            <a:r>
              <a:rPr lang="en-US" sz="4000" b="1" dirty="0" smtClean="0">
                <a:latin typeface="+mn-lt"/>
              </a:rPr>
              <a:t>Caesar</a:t>
            </a:r>
            <a:r>
              <a:rPr lang="en-US" sz="4000" dirty="0" smtClean="0">
                <a:latin typeface="+mn-lt"/>
              </a:rPr>
              <a:t> </a:t>
            </a:r>
            <a:r>
              <a:rPr lang="en-US" sz="4000" b="1" dirty="0" smtClean="0">
                <a:latin typeface="+mn-lt"/>
              </a:rPr>
              <a:t>Cipher</a:t>
            </a:r>
            <a:endParaRPr lang="en-US" sz="4000" dirty="0">
              <a:latin typeface="+mn-lt"/>
            </a:endParaRPr>
          </a:p>
        </p:txBody>
      </p:sp>
      <p:sp>
        <p:nvSpPr>
          <p:cNvPr id="5" name="Rectangle 4"/>
          <p:cNvSpPr/>
          <p:nvPr/>
        </p:nvSpPr>
        <p:spPr>
          <a:xfrm>
            <a:off x="243917" y="2111062"/>
            <a:ext cx="865221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various ways to generalize the Caesar cipher. For example, instead of shifting each letter by 3, </a:t>
            </a:r>
          </a:p>
          <a:p>
            <a:pPr marL="274320" indent="-274320">
              <a:spcBef>
                <a:spcPts val="600"/>
              </a:spcBef>
            </a:pPr>
            <a:r>
              <a:rPr lang="en-US" sz="2800" dirty="0" smtClean="0"/>
              <a:t>	we can shift each letter by </a:t>
            </a:r>
            <a:r>
              <a:rPr lang="en-US" sz="2800" i="1" dirty="0" smtClean="0"/>
              <a:t>k</a:t>
            </a:r>
            <a:r>
              <a:rPr lang="en-US" sz="2800" dirty="0" smtClean="0"/>
              <a:t>, so that </a:t>
            </a:r>
          </a:p>
          <a:p>
            <a:pPr marL="274320" indent="-274320">
              <a:spcBef>
                <a:spcPts val="600"/>
              </a:spcBef>
            </a:pPr>
            <a:r>
              <a:rPr lang="en-US" altLang="en-US" sz="2800" dirty="0" smtClean="0">
                <a:sym typeface="Wingdings" pitchFamily="2" charset="2"/>
              </a:rPr>
              <a:t>	</a:t>
            </a:r>
            <a:r>
              <a:rPr lang="en-US" altLang="en-US" sz="2800" i="1" dirty="0" smtClean="0">
                <a:solidFill>
                  <a:srgbClr val="0000FF"/>
                </a:solidFill>
                <a:sym typeface="Wingdings" pitchFamily="2" charset="2"/>
              </a:rPr>
              <a:t>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k</a:t>
            </a:r>
            <a:r>
              <a:rPr lang="en-US" altLang="en-US" sz="2800" dirty="0" smtClean="0">
                <a:solidFill>
                  <a:srgbClr val="0000FF"/>
                </a:solidFill>
                <a:sym typeface="Wingdings" pitchFamily="2" charset="2"/>
              </a:rPr>
              <a:t>)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a:t>
            </a:r>
          </a:p>
          <a:p>
            <a:pPr marL="274320" indent="-274320">
              <a:spcBef>
                <a:spcPts val="600"/>
              </a:spcBef>
            </a:pPr>
            <a:r>
              <a:rPr lang="en-US" sz="2800" dirty="0" smtClean="0">
                <a:solidFill>
                  <a:srgbClr val="0000FF"/>
                </a:solidFill>
                <a:sym typeface="Wingdings" pitchFamily="2" charset="2"/>
              </a:rPr>
              <a:t>	Such a cipher is called a </a:t>
            </a:r>
            <a:r>
              <a:rPr lang="en-US" sz="2800" b="1" dirty="0" smtClean="0">
                <a:solidFill>
                  <a:srgbClr val="0000FF"/>
                </a:solidFill>
                <a:sym typeface="Wingdings" pitchFamily="2" charset="2"/>
              </a:rPr>
              <a:t>shift</a:t>
            </a:r>
            <a:r>
              <a:rPr lang="en-US" sz="2800" dirty="0" smtClean="0">
                <a:solidFill>
                  <a:srgbClr val="0000FF"/>
                </a:solidFill>
                <a:sym typeface="Wingdings" pitchFamily="2" charset="2"/>
              </a:rPr>
              <a:t> </a:t>
            </a:r>
            <a:r>
              <a:rPr lang="en-US" sz="2800" b="1" dirty="0" smtClean="0">
                <a:solidFill>
                  <a:srgbClr val="0000FF"/>
                </a:solidFill>
                <a:sym typeface="Wingdings" pitchFamily="2" charset="2"/>
              </a:rPr>
              <a:t>cipher</a:t>
            </a:r>
            <a:r>
              <a:rPr lang="en-US" sz="2800" dirty="0" smtClean="0">
                <a:solidFill>
                  <a:srgbClr val="0000FF"/>
                </a:solidFill>
                <a:sym typeface="Wingdings" pitchFamily="2" charset="2"/>
              </a:rPr>
              <a:t>.</a:t>
            </a:r>
          </a:p>
          <a:p>
            <a:pPr marL="274320" indent="-274320">
              <a:spcBef>
                <a:spcPts val="600"/>
              </a:spcBef>
            </a:pPr>
            <a:endParaRPr lang="en-US" sz="2800" dirty="0" smtClean="0">
              <a:solidFill>
                <a:srgbClr val="0000FF"/>
              </a:solidFill>
              <a:sym typeface="Wingdings" pitchFamily="2" charset="2"/>
            </a:endParaRPr>
          </a:p>
          <a:p>
            <a:pPr marL="274320" indent="-274320">
              <a:spcBef>
                <a:spcPts val="600"/>
              </a:spcBef>
              <a:buFont typeface="Arial" pitchFamily="34" charset="0"/>
              <a:buChar char="•"/>
            </a:pPr>
            <a:r>
              <a:rPr lang="en-US" sz="2800" dirty="0" smtClean="0">
                <a:solidFill>
                  <a:srgbClr val="FF0000"/>
                </a:solidFill>
                <a:sym typeface="Wingdings" pitchFamily="2" charset="2"/>
              </a:rPr>
              <a:t>The decryption can be carried out using </a:t>
            </a:r>
          </a:p>
          <a:p>
            <a:pPr marL="274320" indent="-274320">
              <a:spcBef>
                <a:spcPts val="600"/>
              </a:spcBef>
            </a:pPr>
            <a:r>
              <a:rPr lang="en-US" sz="2800" dirty="0" smtClean="0">
                <a:solidFill>
                  <a:srgbClr val="FF0000"/>
                </a:solidFill>
                <a:sym typeface="Wingdings" pitchFamily="2" charset="2"/>
              </a:rPr>
              <a:t>	</a:t>
            </a:r>
            <a:r>
              <a:rPr lang="en-US" sz="2800" i="1" dirty="0" smtClean="0">
                <a:solidFill>
                  <a:srgbClr val="FF0000"/>
                </a:solidFill>
              </a:rPr>
              <a:t>f</a:t>
            </a:r>
            <a:r>
              <a:rPr lang="en-US" sz="2800" dirty="0" smtClean="0">
                <a:solidFill>
                  <a:srgbClr val="FF0000"/>
                </a:solidFill>
              </a:rPr>
              <a:t> </a:t>
            </a:r>
            <a:r>
              <a:rPr lang="en-US" sz="2800" baseline="30000" dirty="0" smtClean="0">
                <a:solidFill>
                  <a:srgbClr val="FF0000"/>
                </a:solidFill>
              </a:rPr>
              <a:t>-1 </a:t>
            </a:r>
            <a:r>
              <a:rPr lang="en-US" altLang="en-US" sz="2800" dirty="0" smtClean="0">
                <a:solidFill>
                  <a:srgbClr val="FF0000"/>
                </a:solidFill>
                <a:sym typeface="Wingdings" pitchFamily="2" charset="2"/>
              </a:rPr>
              <a:t>(</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k</a:t>
            </a:r>
            <a:r>
              <a:rPr lang="en-US" altLang="en-US" sz="2800" dirty="0" smtClean="0">
                <a:solidFill>
                  <a:srgbClr val="FF0000"/>
                </a:solidFill>
                <a:sym typeface="Wingdings" pitchFamily="2" charset="2"/>
              </a:rPr>
              <a:t>) mod 26 </a:t>
            </a:r>
            <a:r>
              <a:rPr lang="en-US" sz="2800" dirty="0" smtClean="0">
                <a:solidFill>
                  <a:srgbClr val="FF0000"/>
                </a:solidFill>
                <a:sym typeface="Wingdings" pitchFamily="2" charset="2"/>
              </a:rPr>
              <a:t>  </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sz="4000" b="1" dirty="0" smtClean="0">
                <a:latin typeface="+mn-lt"/>
              </a:rPr>
              <a:t>Exercise 31(b) </a:t>
            </a:r>
            <a:r>
              <a:rPr lang="en-US" sz="4000" dirty="0" smtClean="0">
                <a:latin typeface="+mn-lt"/>
              </a:rPr>
              <a:t>@ p. 222-223 </a:t>
            </a:r>
            <a:br>
              <a:rPr lang="en-US" sz="4000" dirty="0" smtClean="0">
                <a:latin typeface="+mn-lt"/>
              </a:rPr>
            </a:br>
            <a:r>
              <a:rPr lang="en-US" sz="4000" b="1" dirty="0" smtClean="0">
                <a:latin typeface="+mn-lt"/>
              </a:rPr>
              <a:t>[Example</a:t>
            </a:r>
            <a:r>
              <a:rPr lang="en-US" sz="4000" dirty="0" smtClean="0">
                <a:latin typeface="+mn-lt"/>
              </a:rPr>
              <a:t> of </a:t>
            </a:r>
            <a:r>
              <a:rPr lang="en-US" sz="4000" b="1" dirty="0" smtClean="0">
                <a:latin typeface="+mn-lt"/>
              </a:rPr>
              <a:t>Shift</a:t>
            </a:r>
            <a:r>
              <a:rPr lang="en-US" sz="4000" dirty="0" smtClean="0">
                <a:latin typeface="+mn-lt"/>
              </a:rPr>
              <a:t> </a:t>
            </a:r>
            <a:r>
              <a:rPr lang="en-US" sz="4000" b="1" dirty="0" smtClean="0">
                <a:latin typeface="+mn-lt"/>
              </a:rPr>
              <a:t>cipher] </a:t>
            </a:r>
            <a:endParaRPr lang="en-US" sz="4000" dirty="0">
              <a:latin typeface="+mn-lt"/>
            </a:endParaRPr>
          </a:p>
        </p:txBody>
      </p:sp>
      <p:sp>
        <p:nvSpPr>
          <p:cNvPr id="5" name="Rectangle 4"/>
          <p:cNvSpPr/>
          <p:nvPr/>
        </p:nvSpPr>
        <p:spPr>
          <a:xfrm>
            <a:off x="243917" y="2101313"/>
            <a:ext cx="8638571" cy="4278094"/>
          </a:xfrm>
          <a:prstGeom prst="rect">
            <a:avLst/>
          </a:prstGeom>
        </p:spPr>
        <p:txBody>
          <a:bodyPr wrap="square">
            <a:spAutoFit/>
          </a:bodyPr>
          <a:lstStyle/>
          <a:p>
            <a:pPr marL="274320" indent="-274320">
              <a:spcBef>
                <a:spcPts val="600"/>
              </a:spcBef>
              <a:buFont typeface="Arial" pitchFamily="34" charset="0"/>
              <a:buChar char="•"/>
            </a:pPr>
            <a:r>
              <a:rPr lang="en-US" sz="2800" dirty="0" smtClean="0"/>
              <a:t>Encrypt the message “</a:t>
            </a:r>
            <a:r>
              <a:rPr lang="en-US" sz="2800" b="1" dirty="0" smtClean="0"/>
              <a:t>DO NOT PASS GO</a:t>
            </a:r>
            <a:r>
              <a:rPr lang="en-US" sz="2800" dirty="0" smtClean="0"/>
              <a:t>”  by translating the letters into numbers, applying the encryption function given, and then translating the numbers back into letters.</a:t>
            </a:r>
          </a:p>
          <a:p>
            <a:pPr marL="274320" indent="-274320">
              <a:spcBef>
                <a:spcPts val="600"/>
              </a:spcBef>
            </a:pPr>
            <a:r>
              <a:rPr lang="en-US" altLang="en-US" sz="2800" i="1" dirty="0" smtClean="0">
                <a:sym typeface="Wingdings" pitchFamily="2" charset="2"/>
              </a:rPr>
              <a:t>	f(p)</a:t>
            </a:r>
            <a:r>
              <a:rPr lang="en-US" altLang="en-US" sz="2800" dirty="0" smtClean="0">
                <a:sym typeface="Wingdings" pitchFamily="2" charset="2"/>
              </a:rPr>
              <a:t> = (</a:t>
            </a:r>
            <a:r>
              <a:rPr lang="en-US" altLang="en-US" sz="2800" i="1" dirty="0" smtClean="0">
                <a:sym typeface="Wingdings" pitchFamily="2" charset="2"/>
              </a:rPr>
              <a:t>p</a:t>
            </a:r>
            <a:r>
              <a:rPr lang="en-US" altLang="en-US" sz="2800" dirty="0" smtClean="0">
                <a:sym typeface="Wingdings" pitchFamily="2" charset="2"/>
              </a:rPr>
              <a:t> + 13) </a:t>
            </a:r>
            <a:r>
              <a:rPr lang="en-US" altLang="en-US" sz="2800" b="1" dirty="0" smtClean="0">
                <a:sym typeface="Wingdings" pitchFamily="2" charset="2"/>
              </a:rPr>
              <a:t>mod</a:t>
            </a:r>
            <a:r>
              <a:rPr lang="en-US" altLang="en-US" sz="2800" dirty="0" smtClean="0">
                <a:sym typeface="Wingdings" pitchFamily="2" charset="2"/>
              </a:rPr>
              <a:t> 26 </a:t>
            </a:r>
          </a:p>
          <a:p>
            <a:pPr marL="274320" indent="-274320">
              <a:spcBef>
                <a:spcPts val="600"/>
              </a:spcBef>
              <a:buFont typeface="Arial" pitchFamily="34" charset="0"/>
              <a:buChar char="•"/>
            </a:pPr>
            <a:endParaRPr lang="en-US" altLang="en-US" sz="2800" dirty="0" smtClean="0">
              <a:solidFill>
                <a:srgbClr val="0000FF"/>
              </a:solidFill>
              <a:sym typeface="Wingdings" pitchFamily="2" charset="2"/>
            </a:endParaRPr>
          </a:p>
          <a:p>
            <a:pPr marL="274320" indent="-274320">
              <a:spcBef>
                <a:spcPts val="600"/>
              </a:spcBef>
              <a:buFont typeface="Arial" pitchFamily="34" charset="0"/>
              <a:buChar char="•"/>
            </a:pPr>
            <a:r>
              <a:rPr lang="en-US" altLang="en-US" sz="2800" b="1" u="sng" dirty="0" smtClean="0">
                <a:solidFill>
                  <a:srgbClr val="0000FF"/>
                </a:solidFill>
                <a:sym typeface="Wingdings" pitchFamily="2" charset="2"/>
              </a:rPr>
              <a:t>Solution</a:t>
            </a:r>
            <a:r>
              <a:rPr lang="en-US" altLang="en-US" sz="2800" dirty="0" smtClean="0">
                <a:solidFill>
                  <a:srgbClr val="0000FF"/>
                </a:solidFill>
                <a:sym typeface="Wingdings" pitchFamily="2" charset="2"/>
              </a:rPr>
              <a:t>: </a:t>
            </a:r>
            <a:r>
              <a:rPr lang="en-US" altLang="en-US" sz="2800" dirty="0" smtClean="0">
                <a:solidFill>
                  <a:srgbClr val="FF0000"/>
                </a:solidFill>
                <a:sym typeface="Wingdings" pitchFamily="2" charset="2"/>
              </a:rPr>
              <a:t>(Answer is in your book! )	</a:t>
            </a:r>
          </a:p>
          <a:p>
            <a:pPr marL="274320" lvl="1" indent="-274320">
              <a:spcBef>
                <a:spcPts val="600"/>
              </a:spcBef>
              <a:buFont typeface="Arial" pitchFamily="34" charset="0"/>
              <a:buChar char="•"/>
            </a:pPr>
            <a:r>
              <a:rPr lang="en-US" altLang="en-US" sz="2800" dirty="0" smtClean="0">
                <a:solidFill>
                  <a:srgbClr val="FF0000"/>
                </a:solidFill>
                <a:sym typeface="Wingdings" pitchFamily="2" charset="2"/>
              </a:rPr>
              <a:t>Try it yourself first. If you can not, then </a:t>
            </a:r>
            <a:r>
              <a:rPr lang="en-US" sz="2800" dirty="0" smtClean="0">
                <a:solidFill>
                  <a:srgbClr val="FF0000"/>
                </a:solidFill>
                <a:sym typeface="Wingdings" pitchFamily="2" charset="2"/>
              </a:rPr>
              <a:t>SEE next slide for solution.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Solution</a:t>
            </a:r>
            <a:r>
              <a:rPr lang="en-US" sz="4000" dirty="0" smtClean="0">
                <a:latin typeface="+mn-lt"/>
              </a:rPr>
              <a:t> of Exercise 31(b) </a:t>
            </a:r>
            <a:endParaRPr lang="en-US" sz="4000" dirty="0">
              <a:latin typeface="+mn-lt"/>
            </a:endParaRPr>
          </a:p>
        </p:txBody>
      </p:sp>
      <p:sp>
        <p:nvSpPr>
          <p:cNvPr id="5" name="Rectangle 4"/>
          <p:cNvSpPr/>
          <p:nvPr/>
        </p:nvSpPr>
        <p:spPr>
          <a:xfrm>
            <a:off x="218364" y="2080131"/>
            <a:ext cx="8718716" cy="4462760"/>
          </a:xfrm>
          <a:prstGeom prst="rect">
            <a:avLst/>
          </a:prstGeom>
        </p:spPr>
        <p:txBody>
          <a:bodyPr wrap="square">
            <a:spAutoFit/>
          </a:bodyPr>
          <a:lstStyle/>
          <a:p>
            <a:pPr marL="274320" indent="-274320">
              <a:spcBef>
                <a:spcPts val="600"/>
              </a:spcBef>
              <a:buFont typeface="Arial" pitchFamily="34" charset="0"/>
              <a:buChar char="•"/>
            </a:pPr>
            <a:r>
              <a:rPr lang="en-US" sz="2400" dirty="0" smtClean="0"/>
              <a:t>The message in number is –</a:t>
            </a:r>
          </a:p>
          <a:p>
            <a:pPr marL="274320" indent="-274320">
              <a:spcBef>
                <a:spcPts val="600"/>
              </a:spcBef>
            </a:pPr>
            <a:r>
              <a:rPr lang="en-US" sz="2400" dirty="0" smtClean="0"/>
              <a:t>	3-14     13-14-19     15-0-18-18     6-14</a:t>
            </a:r>
          </a:p>
          <a:p>
            <a:pPr marL="274320" indent="-274320">
              <a:spcBef>
                <a:spcPts val="600"/>
              </a:spcBef>
              <a:buFont typeface="Arial" pitchFamily="34" charset="0"/>
              <a:buChar char="•"/>
            </a:pPr>
            <a:r>
              <a:rPr lang="en-US" sz="2400" dirty="0" smtClean="0"/>
              <a:t>Replacing </a:t>
            </a:r>
            <a:r>
              <a:rPr lang="en-US" altLang="en-US" sz="2400" dirty="0" smtClean="0"/>
              <a:t>each of these numbers </a:t>
            </a:r>
            <a:r>
              <a:rPr lang="en-US" altLang="en-US" sz="2400" i="1" dirty="0" smtClean="0"/>
              <a:t>p</a:t>
            </a:r>
            <a:r>
              <a:rPr lang="en-US" altLang="en-US" sz="2400" dirty="0" smtClean="0"/>
              <a:t> by </a:t>
            </a:r>
            <a:r>
              <a:rPr lang="en-US" altLang="en-US" sz="2400" i="1" dirty="0" smtClean="0">
                <a:solidFill>
                  <a:srgbClr val="0000FF"/>
                </a:solidFill>
              </a:rPr>
              <a:t>f(p)</a:t>
            </a:r>
            <a:r>
              <a:rPr lang="en-US" altLang="en-US" sz="2400" dirty="0" smtClean="0">
                <a:solidFill>
                  <a:srgbClr val="0000FF"/>
                </a:solidFill>
              </a:rPr>
              <a:t> = ( </a:t>
            </a:r>
            <a:r>
              <a:rPr lang="en-US" altLang="en-US" sz="2400" i="1" dirty="0" smtClean="0">
                <a:solidFill>
                  <a:srgbClr val="0000FF"/>
                </a:solidFill>
              </a:rPr>
              <a:t>p </a:t>
            </a:r>
            <a:r>
              <a:rPr lang="en-US" altLang="en-US" sz="2400" dirty="0" smtClean="0">
                <a:solidFill>
                  <a:srgbClr val="0000FF"/>
                </a:solidFill>
              </a:rPr>
              <a:t> + 13) </a:t>
            </a:r>
            <a:r>
              <a:rPr lang="en-US" altLang="en-US" sz="2400" b="1" dirty="0" smtClean="0">
                <a:solidFill>
                  <a:srgbClr val="0000FF"/>
                </a:solidFill>
              </a:rPr>
              <a:t>mod</a:t>
            </a:r>
            <a:r>
              <a:rPr lang="en-US" altLang="en-US" sz="2400" dirty="0" smtClean="0">
                <a:solidFill>
                  <a:srgbClr val="0000FF"/>
                </a:solidFill>
              </a:rPr>
              <a:t> 26 </a:t>
            </a:r>
          </a:p>
          <a:p>
            <a:pPr marL="274320" indent="-274320">
              <a:spcBef>
                <a:spcPts val="600"/>
              </a:spcBef>
            </a:pPr>
            <a:r>
              <a:rPr lang="en-US" altLang="en-US" sz="2400" dirty="0" smtClean="0"/>
              <a:t>	produces –</a:t>
            </a:r>
          </a:p>
          <a:p>
            <a:pPr marL="274320" indent="-274320">
              <a:spcBef>
                <a:spcPts val="600"/>
              </a:spcBef>
            </a:pPr>
            <a:r>
              <a:rPr lang="en-US" altLang="en-US" sz="2400" dirty="0" smtClean="0"/>
              <a:t>	16-1	    0-1-6	2-13-5-5        19-1</a:t>
            </a:r>
          </a:p>
          <a:p>
            <a:pPr marL="274320" indent="-274320">
              <a:spcBef>
                <a:spcPts val="600"/>
              </a:spcBef>
              <a:buFont typeface="Arial" pitchFamily="34" charset="0"/>
              <a:buChar char="•"/>
            </a:pPr>
            <a:r>
              <a:rPr lang="en-US" altLang="en-US" sz="2400" dirty="0" smtClean="0"/>
              <a:t>Translating this back into letter produces the </a:t>
            </a:r>
            <a:r>
              <a:rPr lang="en-US" altLang="en-US" sz="2400" b="1" dirty="0" smtClean="0"/>
              <a:t>encrypted message</a:t>
            </a:r>
          </a:p>
          <a:p>
            <a:pPr marL="274320" indent="-274320">
              <a:spcBef>
                <a:spcPts val="600"/>
              </a:spcBef>
            </a:pPr>
            <a:r>
              <a:rPr lang="en-US" altLang="en-US" sz="2400" b="1" dirty="0" smtClean="0"/>
              <a:t>	“QB ABG CNFF TB” </a:t>
            </a:r>
          </a:p>
          <a:p>
            <a:pPr marL="274320" indent="-274320">
              <a:spcBef>
                <a:spcPts val="600"/>
              </a:spcBef>
            </a:pPr>
            <a:r>
              <a:rPr lang="en-US" sz="2400" b="1" u="sng" dirty="0" smtClean="0">
                <a:solidFill>
                  <a:srgbClr val="FF0000"/>
                </a:solidFill>
              </a:rPr>
              <a:t>Homework</a:t>
            </a:r>
            <a:r>
              <a:rPr lang="en-US" sz="2400" b="1" dirty="0" smtClean="0">
                <a:solidFill>
                  <a:srgbClr val="FF0000"/>
                </a:solidFill>
              </a:rPr>
              <a:t>: </a:t>
            </a:r>
            <a:r>
              <a:rPr lang="en-US" sz="2400" dirty="0" smtClean="0">
                <a:solidFill>
                  <a:srgbClr val="FF0000"/>
                </a:solidFill>
              </a:rPr>
              <a:t>Decrypt the encrypted message</a:t>
            </a:r>
            <a:r>
              <a:rPr lang="en-US" sz="2400" b="1" dirty="0" smtClean="0">
                <a:solidFill>
                  <a:srgbClr val="FF0000"/>
                </a:solidFill>
              </a:rPr>
              <a:t> </a:t>
            </a:r>
            <a:r>
              <a:rPr lang="en-US" altLang="en-US" sz="2400" b="1" dirty="0" smtClean="0">
                <a:solidFill>
                  <a:srgbClr val="FF0000"/>
                </a:solidFill>
              </a:rPr>
              <a:t>“QB ABG CNFF TB” </a:t>
            </a:r>
          </a:p>
          <a:p>
            <a:pPr marL="274320" indent="-274320">
              <a:spcBef>
                <a:spcPts val="600"/>
              </a:spcBef>
            </a:pPr>
            <a:r>
              <a:rPr lang="en-US" altLang="en-US" sz="2400" dirty="0" smtClean="0">
                <a:solidFill>
                  <a:srgbClr val="FF0000"/>
                </a:solidFill>
              </a:rPr>
              <a:t>which was encrypted using </a:t>
            </a:r>
            <a:r>
              <a:rPr lang="en-US" altLang="en-US" sz="2400" i="1" dirty="0" smtClean="0">
                <a:solidFill>
                  <a:srgbClr val="FF0000"/>
                </a:solidFill>
                <a:sym typeface="Wingdings" pitchFamily="2" charset="2"/>
              </a:rPr>
              <a:t>f(p)</a:t>
            </a:r>
            <a:r>
              <a:rPr lang="en-US" altLang="en-US" sz="2400" dirty="0" smtClean="0">
                <a:solidFill>
                  <a:srgbClr val="FF0000"/>
                </a:solidFill>
                <a:sym typeface="Wingdings" pitchFamily="2" charset="2"/>
              </a:rPr>
              <a:t> = (</a:t>
            </a:r>
            <a:r>
              <a:rPr lang="en-US" altLang="en-US" sz="2400" i="1" dirty="0" smtClean="0">
                <a:solidFill>
                  <a:srgbClr val="FF0000"/>
                </a:solidFill>
                <a:sym typeface="Wingdings" pitchFamily="2" charset="2"/>
              </a:rPr>
              <a:t>p</a:t>
            </a:r>
            <a:r>
              <a:rPr lang="en-US" altLang="en-US" sz="2400" dirty="0" smtClean="0">
                <a:solidFill>
                  <a:srgbClr val="FF0000"/>
                </a:solidFill>
                <a:sym typeface="Wingdings" pitchFamily="2" charset="2"/>
              </a:rPr>
              <a:t> + 13) </a:t>
            </a:r>
            <a:r>
              <a:rPr lang="en-US" altLang="en-US" sz="2400" b="1" dirty="0" smtClean="0">
                <a:solidFill>
                  <a:srgbClr val="FF0000"/>
                </a:solidFill>
                <a:sym typeface="Wingdings" pitchFamily="2" charset="2"/>
              </a:rPr>
              <a:t>mod</a:t>
            </a:r>
            <a:r>
              <a:rPr lang="en-US" altLang="en-US" sz="2400" dirty="0" smtClean="0">
                <a:solidFill>
                  <a:srgbClr val="FF0000"/>
                </a:solidFill>
                <a:sym typeface="Wingdings" pitchFamily="2" charset="2"/>
              </a:rPr>
              <a:t> 26.  </a:t>
            </a:r>
            <a:endParaRPr lang="en-US" altLang="en-US" sz="2400" b="1" dirty="0" smtClean="0">
              <a:solidFill>
                <a:srgbClr val="FF0000"/>
              </a:solidFill>
            </a:endParaRPr>
          </a:p>
          <a:p>
            <a:pPr marL="274320" indent="-274320">
              <a:spcBef>
                <a:spcPts val="600"/>
              </a:spcBef>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Objectives and Outcomes</a:t>
            </a:r>
            <a:endParaRPr lang="en-US" sz="4000" b="1" dirty="0">
              <a:latin typeface="+mn-lt"/>
            </a:endParaRPr>
          </a:p>
        </p:txBody>
      </p:sp>
      <p:sp>
        <p:nvSpPr>
          <p:cNvPr id="5" name="TextBox 4"/>
          <p:cNvSpPr txBox="1"/>
          <p:nvPr/>
        </p:nvSpPr>
        <p:spPr>
          <a:xfrm>
            <a:off x="271213" y="2156348"/>
            <a:ext cx="8665867" cy="3693319"/>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integers and division, division algorithm, congruence, applications of congruence, encryption and decryption in cryptology.</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explain the terms divisor, dividend, quotient, remainder; be able determine whether two integers are congruent for a certain integer (modulo), be able encrypt and decrypt</a:t>
            </a:r>
          </a:p>
          <a:p>
            <a:pPr marL="274320" indent="-274320">
              <a:spcBef>
                <a:spcPts val="600"/>
              </a:spcBef>
            </a:pPr>
            <a:r>
              <a:rPr lang="en-US" sz="2800" dirty="0" smtClean="0"/>
              <a:t>	messages.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612781"/>
            <a:ext cx="7808976" cy="1088136"/>
          </a:xfrm>
        </p:spPr>
        <p:txBody>
          <a:bodyPr>
            <a:normAutofit/>
          </a:bodyPr>
          <a:lstStyle/>
          <a:p>
            <a:r>
              <a:rPr lang="en-US" altLang="zh-TW" sz="4000" b="1" dirty="0" smtClean="0">
                <a:latin typeface="+mn-lt"/>
              </a:rPr>
              <a:t>3.4 The Integers and Division</a:t>
            </a:r>
            <a:endParaRPr lang="en-US" sz="4000" b="1" dirty="0">
              <a:latin typeface="+mn-lt"/>
            </a:endParaRPr>
          </a:p>
        </p:txBody>
      </p:sp>
      <p:sp>
        <p:nvSpPr>
          <p:cNvPr id="5" name="Rectangle 4"/>
          <p:cNvSpPr/>
          <p:nvPr/>
        </p:nvSpPr>
        <p:spPr>
          <a:xfrm>
            <a:off x="298509" y="2081259"/>
            <a:ext cx="8638571" cy="3416320"/>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1</a:t>
            </a:r>
            <a:r>
              <a:rPr lang="en-US" altLang="zh-TW" sz="2800" dirty="0" smtClean="0">
                <a:solidFill>
                  <a:srgbClr val="FF0000"/>
                </a:solidFill>
              </a:rPr>
              <a:t>: </a:t>
            </a:r>
            <a:r>
              <a:rPr lang="en-US" altLang="zh-TW" sz="2800" dirty="0" smtClean="0"/>
              <a:t>If </a:t>
            </a:r>
            <a:r>
              <a:rPr lang="en-US" altLang="zh-TW" sz="2800" i="1" dirty="0" smtClean="0"/>
              <a:t>a</a:t>
            </a:r>
            <a:r>
              <a:rPr lang="en-US" altLang="zh-TW" sz="2800" dirty="0" smtClean="0"/>
              <a:t> and </a:t>
            </a:r>
            <a:r>
              <a:rPr lang="en-US" altLang="zh-TW" sz="2800" i="1" dirty="0" smtClean="0"/>
              <a:t>b</a:t>
            </a:r>
            <a:r>
              <a:rPr lang="en-US" altLang="zh-TW" sz="2800" dirty="0" smtClean="0"/>
              <a:t> are integers with </a:t>
            </a:r>
            <a:r>
              <a:rPr lang="en-US" altLang="zh-TW" sz="2800" i="1" dirty="0" smtClean="0"/>
              <a:t>a≠0</a:t>
            </a:r>
            <a:r>
              <a:rPr lang="en-US" altLang="zh-TW" sz="2800" dirty="0" smtClean="0"/>
              <a:t>, we say that </a:t>
            </a:r>
            <a:r>
              <a:rPr lang="en-US" altLang="zh-TW" sz="2800" i="1" dirty="0" smtClean="0"/>
              <a:t>a divides b</a:t>
            </a:r>
            <a:r>
              <a:rPr lang="en-US" altLang="zh-TW" sz="2800" dirty="0" smtClean="0"/>
              <a:t> if there is an integer </a:t>
            </a:r>
            <a:r>
              <a:rPr lang="en-US" altLang="zh-TW" sz="2800" i="1" dirty="0" smtClean="0"/>
              <a:t>c</a:t>
            </a:r>
            <a:r>
              <a:rPr lang="en-US" altLang="zh-TW" sz="2800" dirty="0" smtClean="0"/>
              <a:t> such that </a:t>
            </a:r>
            <a:r>
              <a:rPr lang="en-US" altLang="zh-TW" sz="2800" i="1" dirty="0" smtClean="0"/>
              <a:t>b = ac</a:t>
            </a:r>
            <a:r>
              <a:rPr lang="en-US" altLang="zh-TW" sz="2800" dirty="0" smtClean="0"/>
              <a:t>. When </a:t>
            </a:r>
            <a:r>
              <a:rPr lang="en-US" altLang="zh-TW" sz="2800" i="1" dirty="0" smtClean="0"/>
              <a:t>a</a:t>
            </a:r>
            <a:r>
              <a:rPr lang="en-US" altLang="zh-TW" sz="2800" dirty="0" smtClean="0"/>
              <a:t> divides </a:t>
            </a:r>
            <a:r>
              <a:rPr lang="en-US" altLang="zh-TW" sz="2800" i="1" dirty="0" smtClean="0"/>
              <a:t>b</a:t>
            </a:r>
            <a:r>
              <a:rPr lang="en-US" altLang="zh-TW" sz="2800" dirty="0" smtClean="0"/>
              <a:t> we say that </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a</a:t>
            </a:r>
            <a:r>
              <a:rPr lang="en-US" altLang="zh-TW" sz="2800" dirty="0" smtClean="0"/>
              <a:t> is a </a:t>
            </a:r>
            <a:r>
              <a:rPr lang="en-US" altLang="zh-TW" sz="2800" i="1" dirty="0" smtClean="0"/>
              <a:t>factor</a:t>
            </a:r>
            <a:r>
              <a:rPr lang="en-US" altLang="zh-TW" sz="2800" dirty="0" smtClean="0"/>
              <a:t> of </a:t>
            </a:r>
            <a:r>
              <a:rPr lang="en-US" altLang="zh-TW" sz="2800" i="1" dirty="0" smtClean="0"/>
              <a:t>b</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b</a:t>
            </a:r>
            <a:r>
              <a:rPr lang="en-US" altLang="zh-TW" sz="2800" dirty="0" smtClean="0"/>
              <a:t> is a </a:t>
            </a:r>
            <a:r>
              <a:rPr lang="en-US" altLang="zh-TW" sz="2800" i="1" dirty="0" smtClean="0"/>
              <a:t>multiple</a:t>
            </a:r>
            <a:r>
              <a:rPr lang="en-US" altLang="zh-TW" sz="2800" dirty="0" smtClean="0"/>
              <a:t> of </a:t>
            </a:r>
            <a:r>
              <a:rPr lang="en-US" altLang="zh-TW" sz="2800" i="1" dirty="0" smtClean="0"/>
              <a:t>a</a:t>
            </a:r>
          </a:p>
          <a:p>
            <a:pPr marL="274320" indent="-274320">
              <a:spcBef>
                <a:spcPts val="600"/>
              </a:spcBef>
              <a:buFont typeface="Arial" pitchFamily="34" charset="0"/>
              <a:buChar char="•"/>
            </a:pPr>
            <a:r>
              <a:rPr lang="en-US" altLang="zh-TW" sz="2800" dirty="0" smtClean="0"/>
              <a:t>The notation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denotes that </a:t>
            </a:r>
            <a:r>
              <a:rPr lang="en-US" altLang="zh-TW" sz="2800" i="1" dirty="0" smtClean="0">
                <a:solidFill>
                  <a:srgbClr val="0000FF"/>
                </a:solidFill>
              </a:rPr>
              <a:t>a</a:t>
            </a:r>
            <a:r>
              <a:rPr lang="en-US" altLang="zh-TW" sz="2800" dirty="0" smtClean="0">
                <a:solidFill>
                  <a:srgbClr val="0000FF"/>
                </a:solidFill>
              </a:rPr>
              <a:t> divides </a:t>
            </a:r>
            <a:r>
              <a:rPr lang="en-US" altLang="zh-TW" sz="2800" i="1" dirty="0" smtClean="0">
                <a:solidFill>
                  <a:srgbClr val="0000FF"/>
                </a:solidFill>
              </a:rPr>
              <a:t>b</a:t>
            </a:r>
          </a:p>
          <a:p>
            <a:pPr marL="274320" indent="-274320">
              <a:spcBef>
                <a:spcPts val="600"/>
              </a:spcBef>
              <a:buFont typeface="Arial" pitchFamily="34" charset="0"/>
              <a:buChar char="•"/>
            </a:pPr>
            <a:r>
              <a:rPr lang="en-US" altLang="zh-TW" sz="2800" dirty="0" smtClean="0"/>
              <a:t>We write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when </a:t>
            </a:r>
            <a:r>
              <a:rPr lang="en-US" altLang="zh-TW" sz="2800" dirty="0" smtClean="0">
                <a:solidFill>
                  <a:srgbClr val="0000FF"/>
                </a:solidFill>
              </a:rPr>
              <a:t>a does not divide b </a:t>
            </a:r>
            <a:endParaRPr lang="en-US" sz="2800" dirty="0" smtClean="0"/>
          </a:p>
        </p:txBody>
      </p:sp>
      <p:cxnSp>
        <p:nvCxnSpPr>
          <p:cNvPr id="7" name="Straight Connector 6"/>
          <p:cNvCxnSpPr/>
          <p:nvPr/>
        </p:nvCxnSpPr>
        <p:spPr>
          <a:xfrm flipV="1">
            <a:off x="2323528" y="5071288"/>
            <a:ext cx="152400" cy="3048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98509" y="612781"/>
            <a:ext cx="7808976" cy="1088136"/>
          </a:xfrm>
        </p:spPr>
        <p:txBody>
          <a:bodyPr>
            <a:normAutofit/>
          </a:bodyPr>
          <a:lstStyle/>
          <a:p>
            <a:pPr algn="ctr"/>
            <a:r>
              <a:rPr lang="en-US" sz="4000" b="1" dirty="0" smtClean="0">
                <a:latin typeface="+mn-lt"/>
              </a:rPr>
              <a:t>Example 1</a:t>
            </a:r>
            <a:endParaRPr lang="en-US" sz="4000" b="1" dirty="0">
              <a:latin typeface="+mn-lt"/>
            </a:endParaRPr>
          </a:p>
        </p:txBody>
      </p:sp>
      <p:sp>
        <p:nvSpPr>
          <p:cNvPr id="5" name="Rectangle 4"/>
          <p:cNvSpPr/>
          <p:nvPr/>
        </p:nvSpPr>
        <p:spPr>
          <a:xfrm>
            <a:off x="298509" y="2130768"/>
            <a:ext cx="8638571" cy="407803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Determine whether 3|7 and whether 3|12.</a:t>
            </a: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Wingdings" pitchFamily="2" charset="2"/>
              <a:buChar char="§"/>
            </a:pPr>
            <a:r>
              <a:rPr lang="en-US" sz="2800"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It follows that 3|7, because 7/3 is not an integer.</a:t>
            </a:r>
          </a:p>
          <a:p>
            <a:pPr marL="274320" indent="-274320">
              <a:spcBef>
                <a:spcPts val="600"/>
              </a:spcBef>
              <a:buFont typeface="Arial" pitchFamily="34" charset="0"/>
              <a:buChar char="•"/>
            </a:pPr>
            <a:r>
              <a:rPr lang="en-US" sz="2800" dirty="0" smtClean="0"/>
              <a:t>On the other hand, 3|12 because 12/3 = 4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84861" y="517245"/>
            <a:ext cx="7808976" cy="1088136"/>
          </a:xfrm>
        </p:spPr>
        <p:txBody>
          <a:bodyPr>
            <a:normAutofit/>
          </a:bodyPr>
          <a:lstStyle/>
          <a:p>
            <a:r>
              <a:rPr lang="en-US" sz="4000" b="1" dirty="0" smtClean="0">
                <a:latin typeface="+mn-lt"/>
              </a:rPr>
              <a:t>Integer Division: More Examples</a:t>
            </a:r>
            <a:endParaRPr lang="en-US" sz="4000" b="1" dirty="0">
              <a:latin typeface="+mn-lt"/>
            </a:endParaRPr>
          </a:p>
        </p:txBody>
      </p:sp>
      <p:sp>
        <p:nvSpPr>
          <p:cNvPr id="5" name="Rectangle 4"/>
          <p:cNvSpPr/>
          <p:nvPr/>
        </p:nvSpPr>
        <p:spPr>
          <a:xfrm>
            <a:off x="284861" y="2142397"/>
            <a:ext cx="8477002" cy="3539430"/>
          </a:xfrm>
          <a:prstGeom prst="rect">
            <a:avLst/>
          </a:prstGeom>
        </p:spPr>
        <p:txBody>
          <a:bodyPr wrap="square">
            <a:spAutoFit/>
          </a:bodyPr>
          <a:lstStyle/>
          <a:p>
            <a:pPr marL="609600" indent="-609600">
              <a:buFont typeface="Wingdings" pitchFamily="2" charset="2"/>
              <a:buNone/>
            </a:pPr>
            <a:r>
              <a:rPr lang="en-US" altLang="en-US" sz="2800" u="sng" dirty="0" smtClean="0">
                <a:solidFill>
                  <a:srgbClr val="FF0000"/>
                </a:solidFill>
              </a:rPr>
              <a:t>Question</a:t>
            </a:r>
            <a:r>
              <a:rPr lang="en-US" altLang="en-US" sz="2800" dirty="0" smtClean="0">
                <a:solidFill>
                  <a:srgbClr val="FF0000"/>
                </a:solidFill>
              </a:rPr>
              <a:t>:  Which of the following is true?</a:t>
            </a:r>
          </a:p>
          <a:p>
            <a:pPr marL="609600" indent="-609600">
              <a:buFont typeface="Wingdings" pitchFamily="2" charset="2"/>
              <a:buNone/>
            </a:pPr>
            <a:endParaRPr lang="en-US" altLang="en-US" sz="2800" dirty="0" smtClean="0">
              <a:solidFill>
                <a:srgbClr val="FF0000"/>
              </a:solidFill>
            </a:endParaRPr>
          </a:p>
          <a:p>
            <a:pPr marL="609600" indent="-609600">
              <a:buFont typeface="+mj-lt"/>
              <a:buAutoNum type="arabicParenR"/>
            </a:pPr>
            <a:r>
              <a:rPr lang="en-US" altLang="en-US" sz="2800" dirty="0" smtClean="0"/>
              <a:t>77 | 7</a:t>
            </a:r>
          </a:p>
          <a:p>
            <a:pPr marL="609600" indent="-609600">
              <a:buFont typeface="+mj-lt"/>
              <a:buAutoNum type="arabicParenR"/>
            </a:pPr>
            <a:r>
              <a:rPr lang="en-US" altLang="en-US" sz="2800" dirty="0" smtClean="0"/>
              <a:t>7 | 77</a:t>
            </a:r>
          </a:p>
          <a:p>
            <a:pPr marL="609600" indent="-609600">
              <a:buFont typeface="+mj-lt"/>
              <a:buAutoNum type="arabicParenR"/>
            </a:pPr>
            <a:r>
              <a:rPr lang="en-US" altLang="en-US" sz="2800" dirty="0" smtClean="0"/>
              <a:t>24 | 24</a:t>
            </a:r>
          </a:p>
          <a:p>
            <a:pPr marL="609600" indent="-609600">
              <a:buFont typeface="+mj-lt"/>
              <a:buAutoNum type="arabicParenR"/>
            </a:pPr>
            <a:r>
              <a:rPr lang="en-US" altLang="en-US" sz="2800" dirty="0" smtClean="0"/>
              <a:t>0 | 24</a:t>
            </a:r>
          </a:p>
          <a:p>
            <a:pPr marL="609600" indent="-609600">
              <a:buFont typeface="+mj-lt"/>
              <a:buAutoNum type="arabicParenR"/>
            </a:pPr>
            <a:r>
              <a:rPr lang="en-US" altLang="en-US" sz="2800" dirty="0" smtClean="0"/>
              <a:t>24 | 0 </a:t>
            </a:r>
          </a:p>
          <a:p>
            <a:pPr marL="609600" indent="-609600">
              <a:buFont typeface="+mj-lt"/>
              <a:buAutoNum type="arabicParen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667373"/>
            <a:ext cx="7808976" cy="1088136"/>
          </a:xfrm>
        </p:spPr>
        <p:txBody>
          <a:bodyPr>
            <a:normAutofit/>
          </a:bodyPr>
          <a:lstStyle/>
          <a:p>
            <a:pPr algn="ctr"/>
            <a:r>
              <a:rPr lang="en-US" altLang="en-US" sz="4000" b="1" dirty="0" smtClean="0">
                <a:latin typeface="+mn-lt"/>
              </a:rPr>
              <a:t>Answers</a:t>
            </a:r>
            <a:endParaRPr lang="en-US" sz="4000" b="1" dirty="0">
              <a:latin typeface="+mn-lt"/>
            </a:endParaRPr>
          </a:p>
        </p:txBody>
      </p:sp>
      <p:sp>
        <p:nvSpPr>
          <p:cNvPr id="5" name="Rectangle 4"/>
          <p:cNvSpPr/>
          <p:nvPr/>
        </p:nvSpPr>
        <p:spPr>
          <a:xfrm>
            <a:off x="298509" y="2274838"/>
            <a:ext cx="8638571" cy="2850011"/>
          </a:xfrm>
          <a:prstGeom prst="rect">
            <a:avLst/>
          </a:prstGeom>
        </p:spPr>
        <p:txBody>
          <a:bodyPr wrap="square">
            <a:spAutoFit/>
          </a:bodyPr>
          <a:lstStyle/>
          <a:p>
            <a:pPr marL="609600" indent="-609600">
              <a:lnSpc>
                <a:spcPct val="90000"/>
              </a:lnSpc>
              <a:buFont typeface="+mj-lt"/>
              <a:buAutoNum type="arabicPeriod"/>
            </a:pPr>
            <a:r>
              <a:rPr lang="en-US" altLang="en-US" sz="2800" dirty="0" smtClean="0"/>
              <a:t>77 | 7:  </a:t>
            </a:r>
            <a:r>
              <a:rPr lang="en-US" altLang="en-US" sz="2800" dirty="0" smtClean="0">
                <a:solidFill>
                  <a:srgbClr val="FF0000"/>
                </a:solidFill>
              </a:rPr>
              <a:t>false</a:t>
            </a:r>
            <a:r>
              <a:rPr lang="en-US" altLang="en-US" sz="2800" dirty="0" smtClean="0"/>
              <a:t> bigger number can’t divide                  		          smaller positive number</a:t>
            </a:r>
          </a:p>
          <a:p>
            <a:pPr marL="609600" indent="-609600">
              <a:lnSpc>
                <a:spcPct val="90000"/>
              </a:lnSpc>
              <a:buFont typeface="+mj-lt"/>
              <a:buAutoNum type="arabicPeriod"/>
            </a:pPr>
            <a:r>
              <a:rPr lang="en-US" altLang="en-US" sz="2800" dirty="0" smtClean="0"/>
              <a:t>7 | 77:  </a:t>
            </a:r>
            <a:r>
              <a:rPr lang="en-US" altLang="en-US" sz="2800" dirty="0" smtClean="0">
                <a:solidFill>
                  <a:srgbClr val="0000FF"/>
                </a:solidFill>
              </a:rPr>
              <a:t>true</a:t>
            </a:r>
            <a:r>
              <a:rPr lang="en-US" altLang="en-US" sz="2800" dirty="0" smtClean="0"/>
              <a:t> because 77 = 7 </a:t>
            </a:r>
            <a:r>
              <a:rPr lang="en-US" altLang="en-US" sz="2800" i="1" dirty="0" smtClean="0"/>
              <a:t>· </a:t>
            </a:r>
            <a:r>
              <a:rPr lang="en-US" altLang="en-US" sz="2800" dirty="0" smtClean="0"/>
              <a:t>11</a:t>
            </a:r>
          </a:p>
          <a:p>
            <a:pPr marL="609600" indent="-609600">
              <a:lnSpc>
                <a:spcPct val="90000"/>
              </a:lnSpc>
              <a:buFont typeface="+mj-lt"/>
              <a:buAutoNum type="arabicPeriod"/>
            </a:pPr>
            <a:r>
              <a:rPr lang="en-US" altLang="en-US" sz="2800" dirty="0" smtClean="0"/>
              <a:t>24 | 24: </a:t>
            </a:r>
            <a:r>
              <a:rPr lang="en-US" altLang="en-US" sz="2800" dirty="0" smtClean="0">
                <a:solidFill>
                  <a:srgbClr val="0000FF"/>
                </a:solidFill>
              </a:rPr>
              <a:t>true</a:t>
            </a:r>
            <a:r>
              <a:rPr lang="en-US" altLang="en-US" sz="2800" dirty="0" smtClean="0"/>
              <a:t> because 24 = 24 </a:t>
            </a:r>
            <a:r>
              <a:rPr lang="en-US" altLang="en-US" sz="2800" i="1" dirty="0" smtClean="0"/>
              <a:t>· </a:t>
            </a:r>
            <a:r>
              <a:rPr lang="en-US" altLang="en-US" sz="2800" dirty="0" smtClean="0"/>
              <a:t>1</a:t>
            </a:r>
          </a:p>
          <a:p>
            <a:pPr marL="609600" indent="-609600">
              <a:lnSpc>
                <a:spcPct val="90000"/>
              </a:lnSpc>
              <a:buFont typeface="+mj-lt"/>
              <a:buAutoNum type="arabicPeriod"/>
            </a:pPr>
            <a:r>
              <a:rPr lang="en-US" altLang="en-US" sz="2800" dirty="0" smtClean="0"/>
              <a:t>0 | 24: </a:t>
            </a:r>
            <a:r>
              <a:rPr lang="en-US" altLang="en-US" sz="2800" dirty="0" smtClean="0">
                <a:solidFill>
                  <a:srgbClr val="FF0000"/>
                </a:solidFill>
              </a:rPr>
              <a:t>false</a:t>
            </a:r>
            <a:r>
              <a:rPr lang="en-US" altLang="en-US" sz="2800" dirty="0" smtClean="0"/>
              <a:t>, only 0 is divisible by 0</a:t>
            </a:r>
          </a:p>
          <a:p>
            <a:pPr marL="609600" indent="-609600">
              <a:lnSpc>
                <a:spcPct val="90000"/>
              </a:lnSpc>
              <a:buFont typeface="+mj-lt"/>
              <a:buAutoNum type="arabicPeriod"/>
            </a:pPr>
            <a:r>
              <a:rPr lang="en-US" altLang="en-US" sz="2800" dirty="0" smtClean="0"/>
              <a:t>24 | 0: </a:t>
            </a:r>
            <a:r>
              <a:rPr lang="en-US" altLang="en-US" sz="2800" dirty="0" smtClean="0">
                <a:solidFill>
                  <a:srgbClr val="0000FF"/>
                </a:solidFill>
              </a:rPr>
              <a:t>true</a:t>
            </a:r>
            <a:r>
              <a:rPr lang="en-US" altLang="en-US" sz="2800" dirty="0" smtClean="0"/>
              <a:t>, 0 is divisible by every number (0 = 24 </a:t>
            </a:r>
            <a:r>
              <a:rPr lang="en-US" altLang="en-US" sz="2800" i="1" dirty="0" smtClean="0"/>
              <a:t>· </a:t>
            </a:r>
            <a:r>
              <a:rPr lang="en-US" altLang="en-US" sz="2800" dirty="0" smtClean="0"/>
              <a:t>0)</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353101" y="585485"/>
            <a:ext cx="7808976" cy="1088136"/>
          </a:xfrm>
        </p:spPr>
        <p:txBody>
          <a:bodyPr>
            <a:noAutofit/>
          </a:bodyPr>
          <a:lstStyle/>
          <a:p>
            <a:pPr algn="ctr"/>
            <a:r>
              <a:rPr lang="en-US" altLang="zh-TW" sz="4000" b="1" dirty="0" smtClean="0">
                <a:latin typeface="+mn-lt"/>
              </a:rPr>
              <a:t>Some basic properties of </a:t>
            </a:r>
            <a:br>
              <a:rPr lang="en-US" altLang="zh-TW" sz="4000" b="1" dirty="0" smtClean="0">
                <a:latin typeface="+mn-lt"/>
              </a:rPr>
            </a:br>
            <a:r>
              <a:rPr lang="en-US" altLang="zh-TW" sz="4000" b="1" dirty="0" smtClean="0">
                <a:latin typeface="+mn-lt"/>
              </a:rPr>
              <a:t>divisibility of Integers</a:t>
            </a:r>
            <a:endParaRPr lang="en-US" sz="4000" b="1" dirty="0">
              <a:latin typeface="+mn-lt"/>
            </a:endParaRPr>
          </a:p>
        </p:txBody>
      </p:sp>
      <p:sp>
        <p:nvSpPr>
          <p:cNvPr id="5" name="Rectangle 4"/>
          <p:cNvSpPr/>
          <p:nvPr/>
        </p:nvSpPr>
        <p:spPr>
          <a:xfrm>
            <a:off x="298509" y="2008075"/>
            <a:ext cx="8583979" cy="4524315"/>
          </a:xfrm>
          <a:prstGeom prst="rect">
            <a:avLst/>
          </a:prstGeom>
        </p:spPr>
        <p:txBody>
          <a:bodyPr wrap="square">
            <a:spAutoFit/>
          </a:bodyPr>
          <a:lstStyle/>
          <a:p>
            <a:r>
              <a:rPr lang="en-US" altLang="zh-TW" sz="2400" b="1" dirty="0" smtClean="0">
                <a:solidFill>
                  <a:srgbClr val="FF0000"/>
                </a:solidFill>
              </a:rPr>
              <a:t>Theorem 1</a:t>
            </a:r>
            <a:r>
              <a:rPr lang="en-US" altLang="zh-TW" sz="2400" dirty="0" smtClean="0">
                <a:solidFill>
                  <a:srgbClr val="FF0000"/>
                </a:solidFill>
              </a:rPr>
              <a:t>: </a:t>
            </a:r>
            <a:r>
              <a:rPr lang="en-US" altLang="zh-TW" sz="2400" dirty="0" smtClean="0"/>
              <a:t>Let a, b, c be integers. Then</a:t>
            </a:r>
            <a:br>
              <a:rPr lang="en-US" altLang="zh-TW" sz="2400" dirty="0" smtClean="0"/>
            </a:br>
            <a:r>
              <a:rPr lang="en-US" altLang="zh-TW" sz="2400" dirty="0" smtClean="0"/>
              <a:t> (</a:t>
            </a:r>
            <a:r>
              <a:rPr lang="en-US" altLang="zh-TW" sz="2400" dirty="0" err="1" smtClean="0"/>
              <a:t>i</a:t>
            </a:r>
            <a:r>
              <a:rPr lang="en-US" altLang="zh-TW" sz="2400" dirty="0" smtClean="0"/>
              <a:t>) if </a:t>
            </a:r>
            <a:r>
              <a:rPr lang="en-US" altLang="zh-TW" sz="2400" i="1" dirty="0" err="1" smtClean="0"/>
              <a:t>a</a:t>
            </a:r>
            <a:r>
              <a:rPr lang="en-US" altLang="zh-TW" sz="2400" dirty="0" err="1" smtClean="0"/>
              <a:t>|</a:t>
            </a:r>
            <a:r>
              <a:rPr lang="en-US" altLang="zh-TW" sz="2400" i="1" dirty="0" err="1" smtClean="0"/>
              <a:t>b</a:t>
            </a:r>
            <a:r>
              <a:rPr lang="en-US" altLang="zh-TW" sz="2400" dirty="0" smtClean="0"/>
              <a:t> and </a:t>
            </a:r>
            <a:r>
              <a:rPr lang="en-US" altLang="zh-TW" sz="2400" dirty="0" err="1" smtClean="0"/>
              <a:t>a|c</a:t>
            </a:r>
            <a:r>
              <a:rPr lang="en-US" altLang="zh-TW" sz="2400" dirty="0" smtClean="0"/>
              <a:t>, then a|(</a:t>
            </a:r>
            <a:r>
              <a:rPr lang="en-US" altLang="zh-TW" sz="2400" dirty="0" err="1" smtClean="0"/>
              <a:t>b+c</a:t>
            </a:r>
            <a:r>
              <a:rPr lang="en-US" altLang="zh-TW" sz="2400" dirty="0" smtClean="0"/>
              <a:t>)</a:t>
            </a:r>
            <a:br>
              <a:rPr lang="en-US" altLang="zh-TW" sz="2400" dirty="0" smtClean="0"/>
            </a:br>
            <a:r>
              <a:rPr lang="en-US" altLang="zh-TW" sz="2400" dirty="0" smtClean="0"/>
              <a:t>(ii) if </a:t>
            </a:r>
            <a:r>
              <a:rPr lang="en-US" altLang="zh-TW" sz="2400" dirty="0" err="1" smtClean="0"/>
              <a:t>a|b</a:t>
            </a:r>
            <a:r>
              <a:rPr lang="en-US" altLang="zh-TW" sz="2400" dirty="0" smtClean="0"/>
              <a:t>, then </a:t>
            </a:r>
            <a:r>
              <a:rPr lang="en-US" altLang="zh-TW" sz="2400" dirty="0" err="1" smtClean="0"/>
              <a:t>a|bc</a:t>
            </a:r>
            <a:r>
              <a:rPr lang="en-US" altLang="zh-TW" sz="2400" dirty="0" smtClean="0"/>
              <a:t> for all integers c</a:t>
            </a:r>
            <a:br>
              <a:rPr lang="en-US" altLang="zh-TW" sz="2400" dirty="0" smtClean="0"/>
            </a:br>
            <a:r>
              <a:rPr lang="en-US" altLang="zh-TW" sz="2400" dirty="0" smtClean="0"/>
              <a:t>(iii) if </a:t>
            </a:r>
            <a:r>
              <a:rPr lang="en-US" altLang="zh-TW" sz="2400" dirty="0" err="1" smtClean="0"/>
              <a:t>a|b</a:t>
            </a:r>
            <a:r>
              <a:rPr lang="en-US" altLang="zh-TW" sz="2400" dirty="0" smtClean="0"/>
              <a:t> and </a:t>
            </a:r>
            <a:r>
              <a:rPr lang="en-US" altLang="zh-TW" sz="2400" dirty="0" err="1" smtClean="0"/>
              <a:t>b|c</a:t>
            </a:r>
            <a:r>
              <a:rPr lang="en-US" altLang="zh-TW" sz="2400" dirty="0" smtClean="0"/>
              <a:t>, then </a:t>
            </a:r>
            <a:r>
              <a:rPr lang="en-US" altLang="zh-TW" sz="2400" dirty="0" err="1" smtClean="0"/>
              <a:t>a|c</a:t>
            </a:r>
            <a:endParaRPr lang="en-US" altLang="zh-TW" sz="2400" dirty="0" smtClean="0"/>
          </a:p>
          <a:p>
            <a:pPr marL="609600" indent="-609600">
              <a:buFont typeface="Wingdings" pitchFamily="2" charset="2"/>
              <a:buNone/>
            </a:pPr>
            <a:r>
              <a:rPr lang="en-US" altLang="en-US" sz="2400" b="1" u="sng" dirty="0" smtClean="0">
                <a:solidFill>
                  <a:srgbClr val="0000FF"/>
                </a:solidFill>
              </a:rPr>
              <a:t>For example:</a:t>
            </a:r>
          </a:p>
          <a:p>
            <a:pPr marL="971550" lvl="1" indent="-571500">
              <a:buFont typeface="+mj-lt"/>
              <a:buAutoNum type="romanLcPeriod"/>
            </a:pPr>
            <a:r>
              <a:rPr lang="en-US" altLang="en-US" sz="2400" dirty="0" smtClean="0">
                <a:solidFill>
                  <a:srgbClr val="0000FF"/>
                </a:solidFill>
              </a:rPr>
              <a:t>If 17|34 and 17|170, then 17|204</a:t>
            </a:r>
          </a:p>
          <a:p>
            <a:pPr marL="971550" lvl="1" indent="-571500">
              <a:buFont typeface="+mj-lt"/>
              <a:buAutoNum type="romanLcPeriod"/>
            </a:pPr>
            <a:r>
              <a:rPr lang="en-US" altLang="en-US" sz="2400" dirty="0" smtClean="0">
                <a:solidFill>
                  <a:srgbClr val="0000FF"/>
                </a:solidFill>
              </a:rPr>
              <a:t>If 17|34, then 17|340</a:t>
            </a:r>
          </a:p>
          <a:p>
            <a:pPr marL="971550" lvl="1" indent="-571500">
              <a:buFont typeface="+mj-lt"/>
              <a:buAutoNum type="romanLcPeriod"/>
            </a:pPr>
            <a:r>
              <a:rPr lang="en-US" altLang="en-US" sz="2400" dirty="0" smtClean="0">
                <a:solidFill>
                  <a:srgbClr val="0000FF"/>
                </a:solidFill>
              </a:rPr>
              <a:t>If 6|12 and 12|144, then </a:t>
            </a:r>
            <a:r>
              <a:rPr lang="en-US" altLang="en-US" sz="2400" dirty="0" smtClean="0">
                <a:solidFill>
                  <a:srgbClr val="0000FF"/>
                </a:solidFill>
                <a:sym typeface="Wingdings" pitchFamily="2" charset="2"/>
              </a:rPr>
              <a:t>6 | 144</a:t>
            </a:r>
          </a:p>
          <a:p>
            <a:pPr marL="971550" lvl="1" indent="-571500">
              <a:buFont typeface="+mj-lt"/>
              <a:buAutoNum type="romanLcPeriod"/>
            </a:pPr>
            <a:endParaRPr lang="en-US" altLang="en-US" sz="2400" dirty="0" smtClean="0">
              <a:solidFill>
                <a:srgbClr val="0000FF"/>
              </a:solidFill>
              <a:sym typeface="Wingdings" pitchFamily="2" charset="2"/>
            </a:endParaRPr>
          </a:p>
          <a:p>
            <a:pPr marL="514350" indent="-571500"/>
            <a:r>
              <a:rPr lang="en-US" altLang="zh-TW" sz="2400" b="1" u="sng" dirty="0" smtClean="0">
                <a:solidFill>
                  <a:srgbClr val="FF0000"/>
                </a:solidFill>
              </a:rPr>
              <a:t>Corollary 1:</a:t>
            </a:r>
            <a:r>
              <a:rPr lang="en-US" altLang="zh-TW" sz="2400" b="1" dirty="0" smtClean="0">
                <a:solidFill>
                  <a:srgbClr val="FF0000"/>
                </a:solidFill>
              </a:rPr>
              <a:t> </a:t>
            </a:r>
            <a:r>
              <a:rPr lang="en-US" altLang="zh-TW" sz="2400" dirty="0" smtClean="0"/>
              <a:t>If a, b, and c are integers such that </a:t>
            </a:r>
            <a:r>
              <a:rPr lang="en-US" altLang="zh-TW" sz="2400" dirty="0" err="1" smtClean="0"/>
              <a:t>a|b</a:t>
            </a:r>
            <a:r>
              <a:rPr lang="en-US" altLang="zh-TW" sz="2400" dirty="0" smtClean="0"/>
              <a:t> and </a:t>
            </a:r>
            <a:r>
              <a:rPr lang="en-US" altLang="zh-TW" sz="2400" dirty="0" err="1" smtClean="0"/>
              <a:t>a|c</a:t>
            </a:r>
            <a:r>
              <a:rPr lang="en-US" altLang="zh-TW" sz="2400" dirty="0" smtClean="0"/>
              <a:t>, then</a:t>
            </a:r>
          </a:p>
          <a:p>
            <a:pPr marL="514350" indent="-571500"/>
            <a:r>
              <a:rPr lang="en-US" altLang="zh-TW" sz="2400" dirty="0" err="1" smtClean="0"/>
              <a:t>a|mb</a:t>
            </a:r>
            <a:r>
              <a:rPr lang="en-US" altLang="zh-TW" sz="2400" dirty="0" smtClean="0"/>
              <a:t> + </a:t>
            </a:r>
            <a:r>
              <a:rPr lang="en-US" altLang="zh-TW" sz="2400" dirty="0" err="1" smtClean="0"/>
              <a:t>nc</a:t>
            </a:r>
            <a:r>
              <a:rPr lang="en-US" altLang="zh-TW" sz="2400" dirty="0" smtClean="0"/>
              <a:t> whenever m and n are integers. </a:t>
            </a:r>
          </a:p>
          <a:p>
            <a:pPr marL="514350" indent="-571500"/>
            <a:r>
              <a:rPr lang="en-US" altLang="en-US" sz="2400" dirty="0" smtClean="0">
                <a:solidFill>
                  <a:srgbClr val="0000FF"/>
                </a:solidFill>
              </a:rPr>
              <a:t>   </a:t>
            </a:r>
            <a:endParaRPr lang="en-US" sz="2400" dirty="0" smtClean="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312157" y="653725"/>
            <a:ext cx="7808976" cy="1088136"/>
          </a:xfrm>
        </p:spPr>
        <p:txBody>
          <a:bodyPr>
            <a:normAutofit/>
          </a:bodyPr>
          <a:lstStyle/>
          <a:p>
            <a:pPr algn="ctr"/>
            <a:r>
              <a:rPr lang="en-US" altLang="zh-TW" sz="4000" b="1" dirty="0" smtClean="0">
                <a:latin typeface="+mn-lt"/>
              </a:rPr>
              <a:t>The Division Algorithm</a:t>
            </a:r>
            <a:endParaRPr lang="en-US" sz="4000" b="1" dirty="0">
              <a:latin typeface="+mn-lt"/>
            </a:endParaRPr>
          </a:p>
        </p:txBody>
      </p:sp>
      <p:sp>
        <p:nvSpPr>
          <p:cNvPr id="5" name="Rectangle 4"/>
          <p:cNvSpPr/>
          <p:nvPr/>
        </p:nvSpPr>
        <p:spPr>
          <a:xfrm>
            <a:off x="230269" y="2077708"/>
            <a:ext cx="8624923" cy="4462760"/>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0000FF"/>
                </a:solidFill>
              </a:rPr>
              <a:t>Theorem 2</a:t>
            </a:r>
            <a:r>
              <a:rPr lang="en-US" altLang="zh-TW" sz="2400" u="sng" dirty="0" smtClean="0"/>
              <a:t>: </a:t>
            </a:r>
            <a:r>
              <a:rPr lang="en-US" altLang="zh-TW" sz="2400" dirty="0" smtClean="0"/>
              <a:t>(</a:t>
            </a:r>
            <a:r>
              <a:rPr lang="en-US" altLang="zh-TW" sz="2400" b="1" dirty="0" smtClean="0">
                <a:solidFill>
                  <a:srgbClr val="FF0000"/>
                </a:solidFill>
              </a:rPr>
              <a:t>The Division Algorithm</a:t>
            </a:r>
            <a:r>
              <a:rPr lang="en-US" altLang="zh-TW" sz="2400" dirty="0" smtClean="0"/>
              <a:t>) Let </a:t>
            </a:r>
            <a:r>
              <a:rPr lang="en-US" altLang="zh-TW" sz="2400" i="1" dirty="0" smtClean="0"/>
              <a:t>a</a:t>
            </a:r>
            <a:r>
              <a:rPr lang="en-US" altLang="zh-TW" sz="2400" dirty="0" smtClean="0"/>
              <a:t> be an integer and </a:t>
            </a:r>
            <a:r>
              <a:rPr lang="en-US" altLang="zh-TW" sz="2400" i="1" dirty="0" smtClean="0"/>
              <a:t>d</a:t>
            </a:r>
            <a:r>
              <a:rPr lang="en-US" altLang="zh-TW" sz="2400" dirty="0" smtClean="0"/>
              <a:t> a positive integer. Then there are unique integers </a:t>
            </a:r>
            <a:r>
              <a:rPr lang="en-US" altLang="zh-TW" sz="2400" i="1" dirty="0" smtClean="0"/>
              <a:t>q</a:t>
            </a:r>
            <a:r>
              <a:rPr lang="en-US" altLang="zh-TW" sz="2400" dirty="0" smtClean="0"/>
              <a:t> and </a:t>
            </a:r>
            <a:r>
              <a:rPr lang="en-US" altLang="zh-TW" sz="2400" i="1" dirty="0" smtClean="0"/>
              <a:t>r</a:t>
            </a:r>
            <a:r>
              <a:rPr lang="en-US" altLang="zh-TW" sz="2400" dirty="0" smtClean="0"/>
              <a:t>, with </a:t>
            </a:r>
            <a:r>
              <a:rPr lang="en-US" altLang="zh-TW" sz="2400" b="1" i="1" dirty="0" smtClean="0"/>
              <a:t>0&lt;=r&lt;d</a:t>
            </a:r>
            <a:r>
              <a:rPr lang="en-US" altLang="zh-TW" sz="2400" dirty="0" smtClean="0"/>
              <a:t>, such that </a:t>
            </a:r>
            <a:r>
              <a:rPr lang="en-US" altLang="zh-TW" sz="2400" b="1" i="1" dirty="0" smtClean="0"/>
              <a:t>a = </a:t>
            </a:r>
            <a:r>
              <a:rPr lang="en-US" altLang="zh-TW" sz="2400" b="1" i="1" dirty="0" err="1" smtClean="0"/>
              <a:t>dq</a:t>
            </a:r>
            <a:r>
              <a:rPr lang="en-US" altLang="zh-TW" sz="2400" b="1" i="1" dirty="0" smtClean="0"/>
              <a:t> + r</a:t>
            </a:r>
          </a:p>
          <a:p>
            <a:pPr marL="274320" indent="-274320">
              <a:spcBef>
                <a:spcPts val="600"/>
              </a:spcBef>
            </a:pPr>
            <a:endParaRPr lang="en-US" altLang="zh-TW" sz="2400" b="1" dirty="0" smtClean="0"/>
          </a:p>
          <a:p>
            <a:pPr marL="274320" indent="-274320">
              <a:spcBef>
                <a:spcPts val="600"/>
              </a:spcBef>
              <a:buFont typeface="Arial" pitchFamily="34" charset="0"/>
              <a:buChar char="•"/>
            </a:pPr>
            <a:r>
              <a:rPr lang="en-US" altLang="zh-TW" sz="2400" b="1" u="sng" dirty="0" smtClean="0">
                <a:solidFill>
                  <a:srgbClr val="0000FF"/>
                </a:solidFill>
              </a:rPr>
              <a:t>Definition 2</a:t>
            </a:r>
            <a:r>
              <a:rPr lang="en-US" altLang="zh-TW" sz="2400" dirty="0" smtClean="0"/>
              <a:t>: In the equality given in </a:t>
            </a:r>
            <a:r>
              <a:rPr lang="en-US" altLang="zh-TW" sz="2400" dirty="0" smtClean="0">
                <a:solidFill>
                  <a:srgbClr val="FF3300"/>
                </a:solidFill>
              </a:rPr>
              <a:t>the division algorithm</a:t>
            </a:r>
            <a:r>
              <a:rPr lang="en-US" altLang="zh-TW" sz="2400" dirty="0" smtClean="0">
                <a:solidFill>
                  <a:srgbClr val="C00000"/>
                </a:solidFill>
              </a:rPr>
              <a:t>,</a:t>
            </a:r>
            <a:r>
              <a:rPr lang="en-US" altLang="zh-TW" sz="2400" dirty="0" smtClean="0"/>
              <a:t> </a:t>
            </a:r>
            <a:r>
              <a:rPr lang="en-US" altLang="zh-TW" sz="2400" b="1" i="1" dirty="0" smtClean="0">
                <a:solidFill>
                  <a:srgbClr val="0000FF"/>
                </a:solidFill>
              </a:rPr>
              <a:t>d</a:t>
            </a:r>
            <a:r>
              <a:rPr lang="en-US" altLang="zh-TW" sz="2400" dirty="0" smtClean="0">
                <a:solidFill>
                  <a:srgbClr val="0000FF"/>
                </a:solidFill>
              </a:rPr>
              <a:t> is called the </a:t>
            </a:r>
            <a:r>
              <a:rPr lang="en-US" altLang="zh-TW" sz="2400" b="1" i="1" dirty="0" smtClean="0">
                <a:solidFill>
                  <a:srgbClr val="0000FF"/>
                </a:solidFill>
              </a:rPr>
              <a:t>divisor</a:t>
            </a:r>
            <a:r>
              <a:rPr lang="en-US" altLang="zh-TW" sz="2400" dirty="0" smtClean="0"/>
              <a:t>, </a:t>
            </a:r>
            <a:r>
              <a:rPr lang="en-US" altLang="zh-TW" sz="2400" b="1" i="1" dirty="0" smtClean="0">
                <a:solidFill>
                  <a:srgbClr val="0000FF"/>
                </a:solidFill>
              </a:rPr>
              <a:t>a</a:t>
            </a:r>
            <a:r>
              <a:rPr lang="en-US" altLang="zh-TW" sz="2400" dirty="0" smtClean="0">
                <a:solidFill>
                  <a:srgbClr val="0000FF"/>
                </a:solidFill>
              </a:rPr>
              <a:t> is called the </a:t>
            </a:r>
            <a:r>
              <a:rPr lang="en-US" altLang="zh-TW" sz="2400" b="1" i="1" dirty="0" smtClean="0">
                <a:solidFill>
                  <a:srgbClr val="0000FF"/>
                </a:solidFill>
              </a:rPr>
              <a:t>dividend</a:t>
            </a:r>
            <a:r>
              <a:rPr lang="en-US" altLang="zh-TW" sz="2400" dirty="0" smtClean="0">
                <a:solidFill>
                  <a:srgbClr val="0000FF"/>
                </a:solidFill>
              </a:rPr>
              <a:t>, </a:t>
            </a:r>
            <a:r>
              <a:rPr lang="en-US" altLang="zh-TW" sz="2400" b="1" i="1" dirty="0" smtClean="0">
                <a:solidFill>
                  <a:srgbClr val="0000FF"/>
                </a:solidFill>
              </a:rPr>
              <a:t>q</a:t>
            </a:r>
            <a:r>
              <a:rPr lang="en-US" altLang="zh-TW" sz="2400" dirty="0" smtClean="0">
                <a:solidFill>
                  <a:srgbClr val="0000FF"/>
                </a:solidFill>
              </a:rPr>
              <a:t> is called the </a:t>
            </a:r>
            <a:r>
              <a:rPr lang="en-US" altLang="zh-TW" sz="2400" b="1" i="1" dirty="0" smtClean="0">
                <a:solidFill>
                  <a:srgbClr val="0000FF"/>
                </a:solidFill>
              </a:rPr>
              <a:t>quotient</a:t>
            </a:r>
            <a:r>
              <a:rPr lang="en-US" altLang="zh-TW" sz="2400" dirty="0" smtClean="0">
                <a:solidFill>
                  <a:srgbClr val="0000FF"/>
                </a:solidFill>
              </a:rPr>
              <a:t>, and</a:t>
            </a:r>
            <a:r>
              <a:rPr lang="en-US" altLang="zh-TW" sz="2400" b="1" dirty="0" smtClean="0">
                <a:solidFill>
                  <a:srgbClr val="0000FF"/>
                </a:solidFill>
              </a:rPr>
              <a:t> </a:t>
            </a:r>
            <a:r>
              <a:rPr lang="en-US" altLang="zh-TW" sz="2400" b="1" i="1" dirty="0" smtClean="0">
                <a:solidFill>
                  <a:srgbClr val="0000FF"/>
                </a:solidFill>
              </a:rPr>
              <a:t>r </a:t>
            </a:r>
            <a:r>
              <a:rPr lang="en-US" altLang="zh-TW" sz="2400" dirty="0" smtClean="0">
                <a:solidFill>
                  <a:srgbClr val="0000FF"/>
                </a:solidFill>
              </a:rPr>
              <a:t>is called the </a:t>
            </a:r>
            <a:r>
              <a:rPr lang="en-US" altLang="zh-TW" sz="2400" b="1" i="1" dirty="0" smtClean="0">
                <a:solidFill>
                  <a:srgbClr val="0000FF"/>
                </a:solidFill>
              </a:rPr>
              <a:t>remainder</a:t>
            </a:r>
            <a:r>
              <a:rPr lang="en-US" altLang="zh-TW" sz="2400" dirty="0" smtClean="0">
                <a:solidFill>
                  <a:srgbClr val="0000FF"/>
                </a:solidFill>
              </a:rPr>
              <a:t>.</a:t>
            </a:r>
            <a:r>
              <a:rPr lang="en-US" altLang="zh-TW" sz="2400" dirty="0" smtClean="0"/>
              <a:t> This notation is used to express the quotient and remainder:</a:t>
            </a:r>
            <a:br>
              <a:rPr lang="en-US" altLang="zh-TW" sz="2400" dirty="0" smtClean="0"/>
            </a:br>
            <a:r>
              <a:rPr lang="en-US" altLang="zh-TW" sz="2400" dirty="0" smtClean="0"/>
              <a:t>	</a:t>
            </a:r>
            <a:r>
              <a:rPr lang="en-US" altLang="zh-TW" sz="2400" i="1" dirty="0" smtClean="0"/>
              <a:t>q = a </a:t>
            </a:r>
            <a:r>
              <a:rPr lang="en-US" altLang="zh-TW" sz="2400" b="1" i="1" dirty="0" smtClean="0"/>
              <a:t>div</a:t>
            </a:r>
            <a:r>
              <a:rPr lang="en-US" altLang="zh-TW" sz="2400" i="1" dirty="0" smtClean="0"/>
              <a:t> d, 		r = a </a:t>
            </a:r>
            <a:r>
              <a:rPr lang="en-US" altLang="zh-TW" sz="2400" b="1" i="1" dirty="0" smtClean="0"/>
              <a:t>mod</a:t>
            </a:r>
            <a:r>
              <a:rPr lang="en-US" altLang="zh-TW" sz="2400" i="1" dirty="0" smtClean="0"/>
              <a:t> d </a:t>
            </a:r>
          </a:p>
          <a:p>
            <a:pPr marL="274320" indent="-274320">
              <a:spcBef>
                <a:spcPts val="600"/>
              </a:spcBef>
              <a:buFont typeface="Arial" pitchFamily="34" charset="0"/>
              <a:buChar char="•"/>
            </a:pPr>
            <a:endParaRPr lang="en-US" sz="2400" b="1" i="1" dirty="0" smtClean="0"/>
          </a:p>
          <a:p>
            <a:pPr marL="274320" indent="-274320">
              <a:spcBef>
                <a:spcPts val="600"/>
              </a:spcBef>
              <a:buFont typeface="Arial" pitchFamily="34" charset="0"/>
              <a:buChar char="•"/>
            </a:pP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4C2F13-A0DF-4DD6-AD98-CDB5326A4F03}"/>
</file>

<file path=customXml/itemProps2.xml><?xml version="1.0" encoding="utf-8"?>
<ds:datastoreItem xmlns:ds="http://schemas.openxmlformats.org/officeDocument/2006/customXml" ds:itemID="{D81B1FD0-D05C-4F2F-BA38-1934CB44735D}"/>
</file>

<file path=customXml/itemProps3.xml><?xml version="1.0" encoding="utf-8"?>
<ds:datastoreItem xmlns:ds="http://schemas.openxmlformats.org/officeDocument/2006/customXml" ds:itemID="{89052C91-65E4-4F24-A01D-295BB5BC9341}"/>
</file>

<file path=docProps/app.xml><?xml version="1.0" encoding="utf-8"?>
<Properties xmlns="http://schemas.openxmlformats.org/officeDocument/2006/extended-properties" xmlns:vt="http://schemas.openxmlformats.org/officeDocument/2006/docPropsVTypes">
  <Template>Spectrum.thmx</Template>
  <TotalTime>2384</TotalTime>
  <Words>1114</Words>
  <Application>Microsoft Office PowerPoint</Application>
  <PresentationFormat>On-screen Show (4:3)</PresentationFormat>
  <Paragraphs>266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Spectrum</vt:lpstr>
      <vt:lpstr>The Integers and Division</vt:lpstr>
      <vt:lpstr>Lecture Outline</vt:lpstr>
      <vt:lpstr>Objectives and Outcomes</vt:lpstr>
      <vt:lpstr>3.4 The Integers and Division</vt:lpstr>
      <vt:lpstr>Example 1</vt:lpstr>
      <vt:lpstr>Integer Division: More Examples</vt:lpstr>
      <vt:lpstr>Answers</vt:lpstr>
      <vt:lpstr>Some basic properties of  divisibility of Integers</vt:lpstr>
      <vt:lpstr>The Division Algorithm</vt:lpstr>
      <vt:lpstr>Example 3 (p. 216)</vt:lpstr>
      <vt:lpstr>Example 4 (p. 216)</vt:lpstr>
      <vt:lpstr>Modular Arithmetic</vt:lpstr>
      <vt:lpstr>Applications of Modular Arithmetic </vt:lpstr>
      <vt:lpstr>Congruence : Formal Definition</vt:lpstr>
      <vt:lpstr>Example 5</vt:lpstr>
      <vt:lpstr>Class Work</vt:lpstr>
      <vt:lpstr>Answers</vt:lpstr>
      <vt:lpstr>Cryptology</vt:lpstr>
      <vt:lpstr>Caesar Cipher</vt:lpstr>
      <vt:lpstr>Letter  Number  Conversion Table</vt:lpstr>
      <vt:lpstr>Example 9 @ p. 221</vt:lpstr>
      <vt:lpstr>Decryption</vt:lpstr>
      <vt:lpstr> Shift Cipher : Generalization of Caesar Cipher</vt:lpstr>
      <vt:lpstr>Exercise 31(b) @ p. 222-223  [Example of Shift cipher] </vt:lpstr>
      <vt:lpstr>Solution of Exercise 31(b) </vt:lpstr>
      <vt:lpstr>Practice @ Home</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69</cp:revision>
  <dcterms:created xsi:type="dcterms:W3CDTF">2018-12-10T17:20:29Z</dcterms:created>
  <dcterms:modified xsi:type="dcterms:W3CDTF">2020-05-06T14:03:32Z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