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9" r:id="rId5"/>
    <p:sldId id="258" r:id="rId6"/>
    <p:sldId id="274" r:id="rId7"/>
    <p:sldId id="302" r:id="rId8"/>
    <p:sldId id="304" r:id="rId9"/>
    <p:sldId id="303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wmf"/><Relationship Id="rId7" Type="http://schemas.openxmlformats.org/officeDocument/2006/relationships/image" Target="../media/image2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png"/><Relationship Id="rId4" Type="http://schemas.openxmlformats.org/officeDocument/2006/relationships/image" Target="../media/image24.w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Chapter-1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6400800" cy="2209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Integration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Indefinite Integrals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Definite Integrals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572000" y="2971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Exercise set-1.1.1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9600" y="1033460"/>
                <a:ext cx="8153400" cy="4699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</a:t>
                </a:r>
                <a:r>
                  <a:rPr lang="en-US" dirty="0" smtClean="0"/>
                  <a:t>                      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    </a:t>
                </a:r>
                <a:r>
                  <a:rPr lang="en-US" dirty="0"/>
                  <a:t>(f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             (</a:t>
                </a:r>
                <a:r>
                  <a:rPr lang="en-US" dirty="0"/>
                  <a:t>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/3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(</a:t>
                </a:r>
                <a:r>
                  <a:rPr lang="en-US" dirty="0"/>
                  <a:t>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 (</a:t>
                </a:r>
                <a:r>
                  <a:rPr lang="en-US" dirty="0"/>
                  <a:t>j)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,                    (</a:t>
                </a:r>
                <a:r>
                  <a:rPr lang="en-US" dirty="0"/>
                  <a:t>k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(l)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                  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  </a:t>
                </a:r>
                <a:r>
                  <a:rPr lang="en-US" dirty="0" smtClean="0"/>
                  <a:t> (o)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,    </a:t>
                </a:r>
                <a:r>
                  <a:rPr lang="en-US" dirty="0"/>
                  <a:t>(p)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q)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(r)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 (s)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   (</a:t>
                </a:r>
                <a:r>
                  <a:rPr lang="en-US" dirty="0"/>
                  <a:t>t)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u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    (v)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(1−2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9+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</a:t>
                </a:r>
                <a:r>
                  <a:rPr lang="en-US" dirty="0" smtClean="0"/>
                  <a:t>           (y)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     </a:t>
                </a:r>
                <a:r>
                  <a:rPr lang="en-US" dirty="0" smtClean="0"/>
                  <a:t>(z)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4−9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33460"/>
                <a:ext cx="8153400" cy="4699876"/>
              </a:xfrm>
              <a:prstGeom prst="rect">
                <a:avLst/>
              </a:prstGeom>
              <a:blipFill rotWithShape="1">
                <a:blip r:embed="rId2"/>
                <a:stretch>
                  <a:fillRect l="-2018" t="-11414" r="-299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Exercise set-1.1.2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600" y="1037504"/>
                <a:ext cx="7086600" cy="2610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)∫(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 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−3)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                                 (ii)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lvl="0"/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𝑖𝑖𝑖</m:t>
                    </m:r>
                    <m:r>
                      <a:rPr lang="en-US" b="0" i="1" smtClean="0">
                        <a:latin typeface="Cambria Math"/>
                      </a:rPr>
                      <m:t>)∫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                           (iv)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∫(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(−3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)+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vl="0"/>
                <a:r>
                  <a:rPr lang="en-US" dirty="0" smtClean="0"/>
                  <a:t>    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)∫(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−2))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func>
                  </m:oMath>
                </a14:m>
                <a:r>
                  <a:rPr lang="en-US" dirty="0"/>
                  <a:t> ,            (vi)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lvl="0"/>
                <a:endParaRPr lang="en-US" dirty="0"/>
              </a:p>
              <a:p>
                <a:r>
                  <a:rPr lang="en-US" dirty="0"/>
                  <a:t>(vii)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,	</a:t>
                </a:r>
                <a:r>
                  <a:rPr lang="en-US" dirty="0"/>
                  <a:t>	</a:t>
                </a:r>
                <a:r>
                  <a:rPr lang="en-US" dirty="0" smtClean="0"/>
                  <a:t>            </a:t>
                </a:r>
                <a:r>
                  <a:rPr lang="en-US" dirty="0"/>
                  <a:t>(viii)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i="1">
                                <a:latin typeface="Cambria Math"/>
                              </a:rPr>
                              <m:t> 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037504"/>
                <a:ext cx="7086600" cy="2610651"/>
              </a:xfrm>
              <a:prstGeom prst="rect">
                <a:avLst/>
              </a:prstGeom>
              <a:blipFill rotWithShape="1"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3717427"/>
                <a:ext cx="6172200" cy="18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                  </a:t>
                </a:r>
                <a:r>
                  <a:rPr lang="en-US" dirty="0" smtClean="0"/>
                  <a:t>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−7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pPr lvl="0"/>
                <a:endParaRPr lang="en-US" dirty="0"/>
              </a:p>
              <a:p>
                <a:r>
                  <a:rPr lang="en-US" dirty="0" smtClean="0"/>
                  <a:t>(xi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  </a:t>
                </a:r>
                <a:r>
                  <a:rPr lang="en-US" dirty="0" smtClean="0"/>
                  <a:t> (xii)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∫(2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,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smtClean="0"/>
                  <a:t>xiii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∫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r>
                  <a:rPr lang="en-US" dirty="0"/>
                  <a:t> ,                                </a:t>
                </a:r>
                <a:r>
                  <a:rPr lang="en-US" dirty="0" smtClean="0"/>
                  <a:t> (xiv)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+15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17427"/>
                <a:ext cx="6172200" cy="1826590"/>
              </a:xfrm>
              <a:prstGeom prst="rect">
                <a:avLst/>
              </a:prstGeom>
              <a:blipFill rotWithShape="1">
                <a:blip r:embed="rId3"/>
                <a:stretch>
                  <a:fillRect l="-1186" t="-26421" r="-14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18309" y="5943600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4822" y="594360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P-408 Ex # 5-18</a:t>
            </a:r>
          </a:p>
        </p:txBody>
      </p:sp>
    </p:spTree>
    <p:extLst>
      <p:ext uri="{BB962C8B-B14F-4D97-AF65-F5344CB8AC3E}">
        <p14:creationId xmlns:p14="http://schemas.microsoft.com/office/powerpoint/2010/main" val="38784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971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1.1Indefinite Integrals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410200" cy="4111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1.1.1 Definition of  Indefinite </a:t>
            </a:r>
            <a:r>
              <a:rPr lang="en-US" sz="2400" dirty="0">
                <a:solidFill>
                  <a:srgbClr val="FF0000"/>
                </a:solidFill>
              </a:rPr>
              <a:t>Integrals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36" y="725269"/>
            <a:ext cx="888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Indefinite integration </a:t>
            </a:r>
            <a:r>
              <a:rPr lang="en-US" dirty="0"/>
              <a:t>may be regarded as the inverse operation to differentiation. This means that the derivative of an indefinite integral of a function is the function itself</a:t>
            </a:r>
            <a:r>
              <a:rPr lang="en-US" dirty="0" smtClean="0"/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3683" y="38216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</a:t>
            </a:r>
            <a:r>
              <a:rPr lang="en-US" b="1" dirty="0" smtClean="0">
                <a:solidFill>
                  <a:srgbClr val="FF0000"/>
                </a:solidFill>
              </a:rPr>
              <a:t>1.1.1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Given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anti-derivative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is said to </a:t>
                </a:r>
                <a:r>
                  <a:rPr lang="en-US" b="1" dirty="0" smtClean="0"/>
                  <a:t>be indefinite integral </a:t>
                </a:r>
                <a:r>
                  <a:rPr lang="en-US" dirty="0" smtClean="0"/>
                  <a:t>or </a:t>
                </a:r>
                <a:r>
                  <a:rPr lang="en-US" b="1" dirty="0" smtClean="0"/>
                  <a:t>anti derivative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,which can be written as        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49" t="-4717" r="-59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32" y="2209800"/>
            <a:ext cx="3085824" cy="685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Here,       is called integral symbol,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called integrand,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called integration variable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is  called constant of integration.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49" t="-4717" r="-82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3" y="2962275"/>
            <a:ext cx="28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172690"/>
            <a:ext cx="69091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i="1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5746" y="3956616"/>
                <a:ext cx="2659446" cy="412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46" y="3956616"/>
                <a:ext cx="2659446" cy="412164"/>
              </a:xfrm>
              <a:prstGeom prst="rect">
                <a:avLst/>
              </a:prstGeom>
              <a:blipFill rotWithShape="1">
                <a:blip r:embed="rId6"/>
                <a:stretch>
                  <a:fillRect l="-15367" t="-132353" r="-3211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28665" y="3928312"/>
                <a:ext cx="3097899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65" y="3928312"/>
                <a:ext cx="3097899" cy="491288"/>
              </a:xfrm>
              <a:prstGeom prst="rect">
                <a:avLst/>
              </a:prstGeom>
              <a:blipFill rotWithShape="1">
                <a:blip r:embed="rId7"/>
                <a:stretch>
                  <a:fillRect l="-1772" r="-236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4572000"/>
                <a:ext cx="2729978" cy="412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572000"/>
                <a:ext cx="2729978" cy="412164"/>
              </a:xfrm>
              <a:prstGeom prst="rect">
                <a:avLst/>
              </a:prstGeom>
              <a:blipFill rotWithShape="1">
                <a:blip r:embed="rId8"/>
                <a:stretch>
                  <a:fillRect l="-14955" t="-132353" r="-2902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6721" y="4537912"/>
                <a:ext cx="3086679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21" y="4537912"/>
                <a:ext cx="3086679" cy="491288"/>
              </a:xfrm>
              <a:prstGeom prst="rect">
                <a:avLst/>
              </a:prstGeom>
              <a:blipFill rotWithShape="1">
                <a:blip r:embed="rId9"/>
                <a:stretch>
                  <a:fillRect l="-1578" r="-236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5150179"/>
                <a:ext cx="2577052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𝑡𝑎𝑛𝑥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50179"/>
                <a:ext cx="2577052" cy="412421"/>
              </a:xfrm>
              <a:prstGeom prst="rect">
                <a:avLst/>
              </a:prstGeom>
              <a:blipFill rotWithShape="1">
                <a:blip r:embed="rId10"/>
                <a:stretch>
                  <a:fillRect l="-15839" t="-130882" r="-3073" b="-1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61695" y="5071312"/>
                <a:ext cx="3015505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𝑡𝑎𝑛𝑥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sec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5" y="5071312"/>
                <a:ext cx="3015505" cy="491288"/>
              </a:xfrm>
              <a:prstGeom prst="rect">
                <a:avLst/>
              </a:prstGeom>
              <a:blipFill rotWithShape="1">
                <a:blip r:embed="rId11"/>
                <a:stretch>
                  <a:fillRect l="-1616" r="-262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26998" y="5726782"/>
                <a:ext cx="1935402" cy="52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8" y="5726782"/>
                <a:ext cx="1935402" cy="521618"/>
              </a:xfrm>
              <a:prstGeom prst="rect">
                <a:avLst/>
              </a:prstGeom>
              <a:blipFill rotWithShape="1">
                <a:blip r:embed="rId12"/>
                <a:stretch>
                  <a:fillRect r="-441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181600" y="5715000"/>
                <a:ext cx="2658677" cy="529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/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715000"/>
                <a:ext cx="2658677" cy="529953"/>
              </a:xfrm>
              <a:prstGeom prst="rect">
                <a:avLst/>
              </a:prstGeom>
              <a:blipFill rotWithShape="1">
                <a:blip r:embed="rId13"/>
                <a:stretch>
                  <a:fillRect l="-1835" r="-2982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/>
      <p:bldP spid="25" grpId="0"/>
      <p:bldP spid="29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342"/>
            <a:ext cx="9067800" cy="632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543800" cy="4111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Integral properties and table of indefinite integrals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seful Technique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81000" y="609600"/>
                <a:ext cx="7467600" cy="129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using chain rule of differentiation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"/>
                <a:ext cx="7467600" cy="1294200"/>
              </a:xfrm>
              <a:prstGeom prst="rect">
                <a:avLst/>
              </a:prstGeom>
              <a:blipFill rotWithShape="1">
                <a:blip r:embed="rId2"/>
                <a:stretch>
                  <a:fillRect l="-73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0996" y="1981200"/>
                <a:ext cx="4340804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96" y="1981200"/>
                <a:ext cx="4340804" cy="484941"/>
              </a:xfrm>
              <a:prstGeom prst="rect">
                <a:avLst/>
              </a:prstGeom>
              <a:blipFill rotWithShape="1">
                <a:blip r:embed="rId3"/>
                <a:stretch>
                  <a:fillRect l="-4488" t="-101250" r="-1543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438400" y="2590800"/>
                <a:ext cx="4146841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90800"/>
                <a:ext cx="4146841" cy="484941"/>
              </a:xfrm>
              <a:prstGeom prst="rect">
                <a:avLst/>
              </a:prstGeom>
              <a:blipFill rotWithShape="1">
                <a:blip r:embed="rId4"/>
                <a:stretch>
                  <a:fillRect l="-4412" t="-101250" r="-1471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438400" y="3248859"/>
                <a:ext cx="3694281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,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48859"/>
                <a:ext cx="3694281" cy="484941"/>
              </a:xfrm>
              <a:prstGeom prst="rect">
                <a:avLst/>
              </a:prstGeom>
              <a:blipFill rotWithShape="1">
                <a:blip r:embed="rId5"/>
                <a:stretch>
                  <a:fillRect l="-4950" t="-101250" r="-1980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38400" y="3858459"/>
                <a:ext cx="3588483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58459"/>
                <a:ext cx="3588483" cy="484941"/>
              </a:xfrm>
              <a:prstGeom prst="rect">
                <a:avLst/>
              </a:prstGeom>
              <a:blipFill rotWithShape="1">
                <a:blip r:embed="rId6"/>
                <a:stretch>
                  <a:fillRect l="-5093" t="-101250" r="-1868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38400" y="4400861"/>
                <a:ext cx="4514569" cy="552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≠−1)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400861"/>
                <a:ext cx="4514569" cy="552139"/>
              </a:xfrm>
              <a:prstGeom prst="rect">
                <a:avLst/>
              </a:prstGeom>
              <a:blipFill rotWithShape="1">
                <a:blip r:embed="rId7"/>
                <a:stretch>
                  <a:fillRect l="-1080" r="-1215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434512" y="5077659"/>
                <a:ext cx="3356688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6.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2" y="5077659"/>
                <a:ext cx="3356688" cy="484941"/>
              </a:xfrm>
              <a:prstGeom prst="rect">
                <a:avLst/>
              </a:prstGeom>
              <a:blipFill rotWithShape="1">
                <a:blip r:embed="rId8"/>
                <a:stretch>
                  <a:fillRect l="-5445" t="-101250" r="-2178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362200" y="5660137"/>
                <a:ext cx="3188693" cy="5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7.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60137"/>
                <a:ext cx="3188693" cy="512063"/>
              </a:xfrm>
              <a:prstGeom prst="rect">
                <a:avLst/>
              </a:prstGeom>
              <a:blipFill rotWithShape="1">
                <a:blip r:embed="rId9"/>
                <a:stretch>
                  <a:fillRect l="-4207" t="-94048" r="-2294" b="-1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385152" y="6274930"/>
                <a:ext cx="325364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8.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52" y="6274930"/>
                <a:ext cx="3253648" cy="506870"/>
              </a:xfrm>
              <a:prstGeom prst="rect">
                <a:avLst/>
              </a:prstGeom>
              <a:blipFill rotWithShape="1">
                <a:blip r:embed="rId10"/>
                <a:stretch>
                  <a:fillRect l="-3933" t="-94048" r="-2434" b="-14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  <p:bldP spid="6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Example set-1.1.1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619" y="96785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2" y="838200"/>
            <a:ext cx="4664830" cy="7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51788"/>
            <a:ext cx="2514600" cy="7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78" y="1704415"/>
            <a:ext cx="2181922" cy="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590800"/>
            <a:ext cx="5500688" cy="5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51" y="3472536"/>
            <a:ext cx="2145749" cy="6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2667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3" y="4492661"/>
            <a:ext cx="2798167" cy="69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2400" y="458052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971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97" y="5105399"/>
            <a:ext cx="2448703" cy="70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05" y="5809601"/>
            <a:ext cx="2509695" cy="5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66800" y="5791200"/>
                <a:ext cx="2534383" cy="51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?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1200"/>
                <a:ext cx="2534383" cy="519116"/>
              </a:xfrm>
              <a:prstGeom prst="rect">
                <a:avLst/>
              </a:prstGeom>
              <a:blipFill rotWithShape="1">
                <a:blip r:embed="rId2"/>
                <a:stretch>
                  <a:fillRect l="-22356" t="-142353" b="-20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" y="697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416312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" y="583428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47015" y="2362200"/>
                <a:ext cx="7688108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−6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−6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+3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 smtClean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2362200"/>
                <a:ext cx="7688108" cy="599010"/>
              </a:xfrm>
              <a:prstGeom prst="rect">
                <a:avLst/>
              </a:prstGeom>
              <a:blipFill rotWithShape="1"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27999" y="253999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47015" y="3958537"/>
                <a:ext cx="7258784" cy="639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rad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+2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 smtClean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3958537"/>
                <a:ext cx="7258784" cy="639021"/>
              </a:xfrm>
              <a:prstGeom prst="rect">
                <a:avLst/>
              </a:prstGeom>
              <a:blipFill rotWithShape="1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9600" y="411093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2400" y="2964801"/>
                <a:ext cx="3219599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=2.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−6.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+3.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64801"/>
                <a:ext cx="3219599" cy="522707"/>
              </a:xfrm>
              <a:prstGeom prst="rect">
                <a:avLst/>
              </a:prstGeom>
              <a:blipFill rotWithShape="1">
                <a:blip r:embed="rId7"/>
                <a:stretch>
                  <a:fillRect r="-227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200400" y="4720537"/>
                <a:ext cx="2585836" cy="537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=2.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.−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720537"/>
                <a:ext cx="2585836" cy="537263"/>
              </a:xfrm>
              <a:prstGeom prst="rect">
                <a:avLst/>
              </a:prstGeom>
              <a:blipFill rotWithShape="1">
                <a:blip r:embed="rId8"/>
                <a:stretch>
                  <a:fillRect r="-3066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7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24200" y="4953000"/>
                <a:ext cx="4648200" cy="523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4×2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953000"/>
                <a:ext cx="4648200" cy="523477"/>
              </a:xfrm>
              <a:prstGeom prst="rect">
                <a:avLst/>
              </a:prstGeom>
              <a:blipFill rotWithShape="1">
                <a:blip r:embed="rId2"/>
                <a:stretch>
                  <a:fillRect l="-1181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0686" y="849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</a:t>
            </a:r>
            <a:r>
              <a:rPr lang="en-US" b="1" dirty="0" smtClean="0">
                <a:solidFill>
                  <a:srgbClr val="FF0000"/>
                </a:solidFill>
              </a:rPr>
              <a:t>1.1.2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0" y="1380874"/>
                <a:ext cx="2651816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80874"/>
                <a:ext cx="2651816" cy="484876"/>
              </a:xfrm>
              <a:prstGeom prst="rect">
                <a:avLst/>
              </a:prstGeom>
              <a:blipFill rotWithShape="1">
                <a:blip r:embed="rId3"/>
                <a:stretch>
                  <a:fillRect l="-6897" t="-102532" r="-690" b="-16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0" y="2209800"/>
                <a:ext cx="301691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09800"/>
                <a:ext cx="3016916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7677" t="-102532" r="-606" b="-160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86536" y="3124200"/>
                <a:ext cx="2857064" cy="496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3.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36" y="3124200"/>
                <a:ext cx="2857064" cy="496996"/>
              </a:xfrm>
              <a:prstGeom prst="rect">
                <a:avLst/>
              </a:prstGeom>
              <a:blipFill rotWithShape="1">
                <a:blip r:embed="rId5"/>
                <a:stretch>
                  <a:fillRect l="-8102" t="-100000" r="-853" b="-15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24200" y="4114800"/>
                <a:ext cx="3012491" cy="485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16+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14800"/>
                <a:ext cx="3012491" cy="485197"/>
              </a:xfrm>
              <a:prstGeom prst="rect">
                <a:avLst/>
              </a:prstGeom>
              <a:blipFill rotWithShape="1">
                <a:blip r:embed="rId6"/>
                <a:stretch>
                  <a:fillRect l="-7895" t="-101250" r="-607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24200" y="4953000"/>
                <a:ext cx="4648200" cy="523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4×2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953000"/>
                <a:ext cx="4648200" cy="523477"/>
              </a:xfrm>
              <a:prstGeom prst="rect">
                <a:avLst/>
              </a:prstGeom>
              <a:blipFill rotWithShape="1">
                <a:blip r:embed="rId2"/>
                <a:stretch>
                  <a:fillRect l="-1181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0686" y="849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</a:t>
            </a:r>
            <a:r>
              <a:rPr lang="en-US" b="1" dirty="0" smtClean="0">
                <a:solidFill>
                  <a:srgbClr val="FF0000"/>
                </a:solidFill>
              </a:rPr>
              <a:t>1.1.2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0" y="1380874"/>
                <a:ext cx="2651816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80874"/>
                <a:ext cx="2651816" cy="484876"/>
              </a:xfrm>
              <a:prstGeom prst="rect">
                <a:avLst/>
              </a:prstGeom>
              <a:blipFill rotWithShape="1">
                <a:blip r:embed="rId3"/>
                <a:stretch>
                  <a:fillRect l="-6897" t="-102532" r="-690" b="-16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0" y="2209800"/>
                <a:ext cx="301691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09800"/>
                <a:ext cx="3016916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7677" t="-102532" r="-606" b="-160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86536" y="3124200"/>
                <a:ext cx="2857064" cy="496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3.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36" y="3124200"/>
                <a:ext cx="2857064" cy="496996"/>
              </a:xfrm>
              <a:prstGeom prst="rect">
                <a:avLst/>
              </a:prstGeom>
              <a:blipFill rotWithShape="1">
                <a:blip r:embed="rId5"/>
                <a:stretch>
                  <a:fillRect l="-8102" t="-100000" r="-853" b="-15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24200" y="4114800"/>
                <a:ext cx="3012491" cy="485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16+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14800"/>
                <a:ext cx="3012491" cy="485197"/>
              </a:xfrm>
              <a:prstGeom prst="rect">
                <a:avLst/>
              </a:prstGeom>
              <a:blipFill rotWithShape="1">
                <a:blip r:embed="rId6"/>
                <a:stretch>
                  <a:fillRect l="-7895" t="-101250" r="-607" b="-15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FFD704-BEB3-4E4E-B146-B857AE3D9594}"/>
</file>

<file path=customXml/itemProps2.xml><?xml version="1.0" encoding="utf-8"?>
<ds:datastoreItem xmlns:ds="http://schemas.openxmlformats.org/officeDocument/2006/customXml" ds:itemID="{187F409A-4CA1-4A23-8D20-4910B56A9550}"/>
</file>

<file path=customXml/itemProps3.xml><?xml version="1.0" encoding="utf-8"?>
<ds:datastoreItem xmlns:ds="http://schemas.openxmlformats.org/officeDocument/2006/customXml" ds:itemID="{0810AEE7-B1C6-45DD-B83D-DAE949D2D837}"/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1193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Chapter-1</vt:lpstr>
      <vt:lpstr>1.1Indefinite Integrals</vt:lpstr>
      <vt:lpstr>1.1.1 Definition of  Indefinite Integrals</vt:lpstr>
      <vt:lpstr>Integral properties and table of indefinite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Teacher</cp:lastModifiedBy>
  <cp:revision>212</cp:revision>
  <dcterms:created xsi:type="dcterms:W3CDTF">2006-08-16T00:00:00Z</dcterms:created>
  <dcterms:modified xsi:type="dcterms:W3CDTF">2020-06-30T18:36:48Z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