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9" r:id="rId4"/>
    <p:sldId id="290" r:id="rId5"/>
    <p:sldId id="291" r:id="rId6"/>
    <p:sldId id="292" r:id="rId7"/>
    <p:sldId id="293" r:id="rId8"/>
    <p:sldId id="294" r:id="rId9"/>
    <p:sldId id="295" r:id="rId10"/>
    <p:sldId id="296" r:id="rId11"/>
    <p:sldId id="297" r:id="rId12"/>
    <p:sldId id="298" r:id="rId13"/>
    <p:sldId id="271" r:id="rId14"/>
    <p:sldId id="277" r:id="rId15"/>
    <p:sldId id="287" r:id="rId16"/>
    <p:sldId id="278" r:id="rId17"/>
    <p:sldId id="288" r:id="rId18"/>
    <p:sldId id="276" r:id="rId19"/>
    <p:sldId id="273" r:id="rId20"/>
    <p:sldId id="280" r:id="rId21"/>
    <p:sldId id="281" r:id="rId22"/>
    <p:sldId id="282" r:id="rId23"/>
    <p:sldId id="279" r:id="rId24"/>
    <p:sldId id="283" r:id="rId25"/>
    <p:sldId id="284" r:id="rId26"/>
    <p:sldId id="285" r:id="rId27"/>
    <p:sldId id="286" r:id="rId28"/>
    <p:sldId id="264" r:id="rId29"/>
    <p:sldId id="26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757493-CD45-4E7D-8B45-6B90AD078F29}" v="135" dt="2020-04-29T07:07:22.103"/>
    <p1510:client id="{311D0EC5-F6B2-43A9-BF60-21EE2F342583}" v="29" dt="2020-04-28T10:48:38.251"/>
    <p1510:client id="{8701AD61-7539-4731-B452-C18DF1B91B77}" v="22" dt="2020-04-29T04:52:36.319"/>
    <p1510:client id="{CD5AAC87-00FD-4AED-94BB-D46B7128315D}" v="50" dt="2020-04-29T09:11:30.4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8" autoAdjust="0"/>
    <p:restoredTop sz="94724"/>
  </p:normalViewPr>
  <p:slideViewPr>
    <p:cSldViewPr snapToGrid="0" snapToObjects="1">
      <p:cViewPr varScale="1">
        <p:scale>
          <a:sx n="73" d="100"/>
          <a:sy n="73" d="100"/>
        </p:scale>
        <p:origin x="132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9/1/2020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9/1/2020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9/1/2020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9/1/2020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hyperlink" Target="https://docs.oracle.com/javase/tutorial/"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Exception Handling</a:t>
            </a:r>
          </a:p>
        </p:txBody>
      </p:sp>
      <p:sp>
        <p:nvSpPr>
          <p:cNvPr id="3" name="Subtitle 2"/>
          <p:cNvSpPr>
            <a:spLocks noGrp="1"/>
          </p:cNvSpPr>
          <p:nvPr>
            <p:ph type="subTitle" idx="1"/>
          </p:nvPr>
        </p:nvSpPr>
        <p:spPr>
          <a:xfrm>
            <a:off x="476205" y="1532427"/>
            <a:ext cx="2789509" cy="484632"/>
          </a:xfrm>
        </p:spPr>
        <p:txBody>
          <a:bodyPr/>
          <a:lstStyle/>
          <a:p>
            <a:r>
              <a:rPr lang="en-US" dirty="0"/>
              <a:t>Course Code: CSC 1205</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328151485"/>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199511">
                  <a:extLst>
                    <a:ext uri="{9D8B030D-6E8A-4147-A177-3AD203B41FA5}">
                      <a16:colId xmlns:a16="http://schemas.microsoft.com/office/drawing/2014/main" val="1762131981"/>
                    </a:ext>
                  </a:extLst>
                </a:gridCol>
                <a:gridCol w="1177787">
                  <a:extLst>
                    <a:ext uri="{9D8B030D-6E8A-4147-A177-3AD203B41FA5}">
                      <a16:colId xmlns:a16="http://schemas.microsoft.com/office/drawing/2014/main" val="445458238"/>
                    </a:ext>
                  </a:extLst>
                </a:gridCol>
                <a:gridCol w="184964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21</a:t>
                      </a:r>
                    </a:p>
                  </a:txBody>
                  <a:tcPr/>
                </a:tc>
                <a:tc>
                  <a:txBody>
                    <a:bodyPr/>
                    <a:lstStyle/>
                    <a:p>
                      <a:r>
                        <a:rPr lang="en-US" dirty="0"/>
                        <a:t>Week No:</a:t>
                      </a:r>
                    </a:p>
                  </a:txBody>
                  <a:tcPr/>
                </a:tc>
                <a:tc>
                  <a:txBody>
                    <a:bodyPr/>
                    <a:lstStyle/>
                    <a:p>
                      <a:r>
                        <a:rPr lang="en-US" dirty="0"/>
                        <a:t>11</a:t>
                      </a:r>
                    </a:p>
                  </a:txBody>
                  <a:tcPr/>
                </a:tc>
                <a:tc>
                  <a:txBody>
                    <a:bodyPr/>
                    <a:lstStyle/>
                    <a:p>
                      <a:r>
                        <a:rPr lang="en-US" dirty="0"/>
                        <a:t>Semester:</a:t>
                      </a:r>
                    </a:p>
                  </a:txBody>
                  <a:tcPr/>
                </a:tc>
                <a:tc>
                  <a:txBody>
                    <a:bodyPr/>
                    <a:lstStyle/>
                    <a:p>
                      <a:r>
                        <a:rPr lang="en-US" dirty="0"/>
                        <a:t>Summer 19-20</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Rifath </a:t>
                      </a:r>
                      <a:r>
                        <a:rPr lang="en-US" i="1"/>
                        <a:t>mahmud</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265714" y="1538380"/>
            <a:ext cx="4219303" cy="484632"/>
          </a:xfrm>
          <a:prstGeom prst="rect">
            <a:avLst/>
          </a:prstGeom>
        </p:spPr>
        <p:txBody>
          <a:bodyPr vert="horz" lIns="91440" tIns="45720" rIns="91440" bIns="45720" rtlCol="0">
            <a:normAutofit fontScale="925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Object Oriented Programming 1</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Common Exceptions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Common Exceptions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6" y="2435897"/>
            <a:ext cx="7754112"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err="1"/>
              <a:t>ArrayIndexOutOfBoundException</a:t>
            </a:r>
            <a:r>
              <a:rPr lang="en-US" dirty="0"/>
              <a:t>: </a:t>
            </a:r>
          </a:p>
          <a:p>
            <a:pPr marL="742950" lvl="1" indent="-285750" algn="just">
              <a:buFont typeface="Wingdings" panose="05000000000000000000" pitchFamily="2" charset="2"/>
              <a:buChar char="q"/>
            </a:pPr>
            <a:r>
              <a:rPr lang="en-US" dirty="0"/>
              <a:t>Occurs when we try to access to an index position larger than the maximum index value of the array index. </a:t>
            </a:r>
          </a:p>
          <a:p>
            <a:pPr marL="742950" lvl="1" indent="-285750" algn="just">
              <a:buFont typeface="Wingdings" panose="05000000000000000000" pitchFamily="2" charset="2"/>
              <a:buChar char="q"/>
            </a:pPr>
            <a:r>
              <a:rPr lang="en-US" dirty="0"/>
              <a:t>For example, if the size of an array is 5 then, the maximum value of index is 4. </a:t>
            </a:r>
            <a:r>
              <a:rPr lang="en-US" dirty="0" err="1"/>
              <a:t>ArrayIndexOutOfBoundException</a:t>
            </a:r>
            <a:r>
              <a:rPr lang="en-US" dirty="0"/>
              <a:t> will be thrown if we try to access an index position greater than 4.</a:t>
            </a:r>
          </a:p>
          <a:p>
            <a:pPr algn="just"/>
            <a:endParaRPr lang="en-US" dirty="0"/>
          </a:p>
          <a:p>
            <a:pPr marL="285750" indent="-285750" algn="just">
              <a:buFont typeface="Wingdings" panose="05000000000000000000" pitchFamily="2" charset="2"/>
              <a:buChar char="q"/>
            </a:pPr>
            <a:r>
              <a:rPr lang="en-US" b="1" dirty="0" err="1"/>
              <a:t>ArithmeticException</a:t>
            </a:r>
            <a:r>
              <a:rPr lang="en-US" dirty="0"/>
              <a:t>: </a:t>
            </a:r>
          </a:p>
          <a:p>
            <a:pPr marL="742950" lvl="1" indent="-285750" algn="just">
              <a:buFont typeface="Wingdings" panose="05000000000000000000" pitchFamily="2" charset="2"/>
              <a:buChar char="q"/>
            </a:pPr>
            <a:r>
              <a:rPr lang="en-US" dirty="0"/>
              <a:t>When we try to divide some value by 0, </a:t>
            </a:r>
            <a:r>
              <a:rPr lang="en-US" dirty="0" err="1"/>
              <a:t>ArithmeticException</a:t>
            </a:r>
            <a:r>
              <a:rPr lang="en-US" dirty="0"/>
              <a:t> occurs.</a:t>
            </a:r>
          </a:p>
          <a:p>
            <a:pPr marL="742950" lvl="1" indent="-285750" algn="just">
              <a:buFont typeface="Wingdings" panose="05000000000000000000" pitchFamily="2" charset="2"/>
              <a:buChar char="q"/>
            </a:pPr>
            <a:r>
              <a:rPr lang="en-US" dirty="0"/>
              <a:t>For example: 42/0, it will throw an </a:t>
            </a:r>
            <a:r>
              <a:rPr lang="en-US" dirty="0" err="1"/>
              <a:t>ArithmeticException</a:t>
            </a:r>
            <a:r>
              <a:rPr lang="en-US" dirty="0"/>
              <a:t>.</a:t>
            </a:r>
          </a:p>
          <a:p>
            <a:pPr algn="just"/>
            <a:endParaRPr lang="en-US" dirty="0"/>
          </a:p>
          <a:p>
            <a:pPr marL="285750" indent="-285750" algn="just">
              <a:buFont typeface="Wingdings" panose="05000000000000000000" pitchFamily="2" charset="2"/>
              <a:buChar char="q"/>
            </a:pPr>
            <a:r>
              <a:rPr lang="en-US" b="1" dirty="0" err="1"/>
              <a:t>NullPointerException</a:t>
            </a:r>
            <a:r>
              <a:rPr lang="en-US" dirty="0"/>
              <a:t>: 	</a:t>
            </a:r>
          </a:p>
          <a:p>
            <a:pPr marL="742950" lvl="1" indent="-285750" algn="just">
              <a:buFont typeface="Wingdings" panose="05000000000000000000" pitchFamily="2" charset="2"/>
              <a:buChar char="q"/>
            </a:pPr>
            <a:r>
              <a:rPr lang="en-US" dirty="0"/>
              <a:t>Occurs when we try work (access/use/check) on a null value.</a:t>
            </a:r>
          </a:p>
        </p:txBody>
      </p:sp>
    </p:spTree>
    <p:extLst>
      <p:ext uri="{BB962C8B-B14F-4D97-AF65-F5344CB8AC3E}">
        <p14:creationId xmlns:p14="http://schemas.microsoft.com/office/powerpoint/2010/main" val="287973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Common Exceptions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Common Exceptions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6" y="2435897"/>
            <a:ext cx="7754112" cy="2308324"/>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err="1"/>
              <a:t>InputMismatchException</a:t>
            </a:r>
            <a:r>
              <a:rPr lang="en-US" dirty="0"/>
              <a:t>: 	</a:t>
            </a:r>
          </a:p>
          <a:p>
            <a:pPr marL="742950" lvl="1" indent="-285750" algn="just">
              <a:buFont typeface="Wingdings" panose="05000000000000000000" pitchFamily="2" charset="2"/>
              <a:buChar char="q"/>
            </a:pPr>
            <a:r>
              <a:rPr lang="en-US" dirty="0"/>
              <a:t>Occurs when an invalid input is given in a program. </a:t>
            </a:r>
          </a:p>
          <a:p>
            <a:pPr marL="742950" lvl="1" indent="-285750" algn="just">
              <a:buFont typeface="Wingdings" panose="05000000000000000000" pitchFamily="2" charset="2"/>
              <a:buChar char="q"/>
            </a:pPr>
            <a:r>
              <a:rPr lang="en-US" dirty="0"/>
              <a:t>For example: it occurs when we give a character as input instead of an integer.</a:t>
            </a:r>
          </a:p>
          <a:p>
            <a:pPr algn="just"/>
            <a:endParaRPr lang="en-US" dirty="0"/>
          </a:p>
          <a:p>
            <a:pPr marL="285750" indent="-285750" algn="just">
              <a:buFont typeface="Wingdings" panose="05000000000000000000" pitchFamily="2" charset="2"/>
              <a:buChar char="q"/>
            </a:pPr>
            <a:r>
              <a:rPr lang="en-US" b="1" dirty="0" err="1"/>
              <a:t>NumberFormatException</a:t>
            </a:r>
            <a:r>
              <a:rPr lang="en-US" dirty="0"/>
              <a:t>: </a:t>
            </a:r>
          </a:p>
          <a:p>
            <a:pPr marL="742950" lvl="1" indent="-285750" algn="just">
              <a:buFont typeface="Wingdings" panose="05000000000000000000" pitchFamily="2" charset="2"/>
              <a:buChar char="q"/>
            </a:pPr>
            <a:r>
              <a:rPr lang="en-US" dirty="0"/>
              <a:t>Occurs when we try to convert a String to an integer or double, but the string does not contain any numeric character.</a:t>
            </a:r>
          </a:p>
        </p:txBody>
      </p:sp>
    </p:spTree>
    <p:extLst>
      <p:ext uri="{BB962C8B-B14F-4D97-AF65-F5344CB8AC3E}">
        <p14:creationId xmlns:p14="http://schemas.microsoft.com/office/powerpoint/2010/main" val="1430991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Advantages of Exception Handling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Advantages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6" y="2435897"/>
            <a:ext cx="7754112" cy="923330"/>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Separating Error-Handling Code from "Regular" Code.</a:t>
            </a:r>
          </a:p>
          <a:p>
            <a:pPr marL="285750" indent="-285750" algn="just">
              <a:buFont typeface="Wingdings" panose="05000000000000000000" pitchFamily="2" charset="2"/>
              <a:buChar char="q"/>
            </a:pPr>
            <a:r>
              <a:rPr lang="en-US" dirty="0"/>
              <a:t>Propagating Errors Up the Call Stack.</a:t>
            </a:r>
          </a:p>
          <a:p>
            <a:pPr marL="285750" indent="-285750" algn="just">
              <a:buFont typeface="Wingdings" panose="05000000000000000000" pitchFamily="2" charset="2"/>
              <a:buChar char="q"/>
            </a:pPr>
            <a:r>
              <a:rPr lang="en-US" dirty="0"/>
              <a:t>Grouping and Differentiating Error Types.</a:t>
            </a:r>
          </a:p>
        </p:txBody>
      </p:sp>
    </p:spTree>
    <p:extLst>
      <p:ext uri="{BB962C8B-B14F-4D97-AF65-F5344CB8AC3E}">
        <p14:creationId xmlns:p14="http://schemas.microsoft.com/office/powerpoint/2010/main" val="3128544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User Defined Exception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What is User Defined Exception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6" y="2435897"/>
            <a:ext cx="7754112" cy="923330"/>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Although Java’s built-in exceptions handle most common errors, but sometimes it is necessary create our own exception. These are user defined exception.</a:t>
            </a:r>
          </a:p>
        </p:txBody>
      </p:sp>
    </p:spTree>
    <p:extLst>
      <p:ext uri="{BB962C8B-B14F-4D97-AF65-F5344CB8AC3E}">
        <p14:creationId xmlns:p14="http://schemas.microsoft.com/office/powerpoint/2010/main" val="2019453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User Defined Exception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How to Define User Defined Exception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6" y="2435897"/>
            <a:ext cx="7754112" cy="2308324"/>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To define your own exception you must do the following:</a:t>
            </a:r>
          </a:p>
          <a:p>
            <a:pPr marL="742950" lvl="1" indent="-285750" algn="just">
              <a:buFont typeface="Wingdings" panose="05000000000000000000" pitchFamily="2" charset="2"/>
              <a:buChar char="q"/>
            </a:pPr>
            <a:r>
              <a:rPr lang="en-US" dirty="0"/>
              <a:t>Create an exception class to hold the exception data.</a:t>
            </a:r>
          </a:p>
          <a:p>
            <a:pPr marL="742950" lvl="1" indent="-285750" algn="just">
              <a:buFont typeface="Wingdings" panose="05000000000000000000" pitchFamily="2" charset="2"/>
              <a:buChar char="q"/>
            </a:pPr>
            <a:r>
              <a:rPr lang="en-US" dirty="0"/>
              <a:t>Your exception class must subclass "Exception" or another exception class</a:t>
            </a:r>
          </a:p>
          <a:p>
            <a:pPr marL="742950" lvl="1" indent="-285750" algn="just">
              <a:buFont typeface="Wingdings" panose="05000000000000000000" pitchFamily="2" charset="2"/>
              <a:buChar char="q"/>
            </a:pPr>
            <a:r>
              <a:rPr lang="en-US" dirty="0"/>
              <a:t>Note: to create unchecked exceptions, subclass the </a:t>
            </a:r>
            <a:r>
              <a:rPr lang="en-US" dirty="0" err="1"/>
              <a:t>RuntimeException</a:t>
            </a:r>
            <a:r>
              <a:rPr lang="en-US" dirty="0"/>
              <a:t> class.</a:t>
            </a:r>
          </a:p>
          <a:p>
            <a:pPr marL="742950" lvl="1" indent="-285750" algn="just">
              <a:buFont typeface="Wingdings" panose="05000000000000000000" pitchFamily="2" charset="2"/>
              <a:buChar char="q"/>
            </a:pPr>
            <a:r>
              <a:rPr lang="en-US" dirty="0"/>
              <a:t>Minimally, your exception class should provide a constructor which takes the exception description as its argument.</a:t>
            </a:r>
          </a:p>
        </p:txBody>
      </p:sp>
    </p:spTree>
    <p:extLst>
      <p:ext uri="{BB962C8B-B14F-4D97-AF65-F5344CB8AC3E}">
        <p14:creationId xmlns:p14="http://schemas.microsoft.com/office/powerpoint/2010/main" val="2698716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User Defined Exception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Example of User Defined Exception</a:t>
            </a:r>
            <a:endParaRPr lang="x-none" dirty="0"/>
          </a:p>
        </p:txBody>
      </p:sp>
      <p:pic>
        <p:nvPicPr>
          <p:cNvPr id="4" name="Picture 3" descr="A picture containing bird&#10;&#10;Description automatically generated">
            <a:extLst>
              <a:ext uri="{FF2B5EF4-FFF2-40B4-BE49-F238E27FC236}">
                <a16:creationId xmlns:a16="http://schemas.microsoft.com/office/drawing/2014/main" id="{F890D6DD-E144-4B4F-A1F8-C5F174EBC0D2}"/>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76206" y="2249755"/>
            <a:ext cx="7360700" cy="3356174"/>
          </a:xfrm>
          <a:prstGeom prst="rect">
            <a:avLst/>
          </a:prstGeom>
        </p:spPr>
      </p:pic>
    </p:spTree>
    <p:extLst>
      <p:ext uri="{BB962C8B-B14F-4D97-AF65-F5344CB8AC3E}">
        <p14:creationId xmlns:p14="http://schemas.microsoft.com/office/powerpoint/2010/main" val="3197274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User Defined Exception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Throw User Defined Exception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6" y="2435897"/>
            <a:ext cx="7754112" cy="147732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To throw your own exceptions:</a:t>
            </a:r>
          </a:p>
          <a:p>
            <a:pPr marL="742950" lvl="1" indent="-285750" algn="just">
              <a:buFont typeface="Wingdings" panose="05000000000000000000" pitchFamily="2" charset="2"/>
              <a:buChar char="q"/>
            </a:pPr>
            <a:r>
              <a:rPr lang="en-US" dirty="0"/>
              <a:t>If your exception is checked, any method which is going to throw the exception must define it using the throws keyword</a:t>
            </a:r>
          </a:p>
          <a:p>
            <a:pPr marL="742950" lvl="1" indent="-285750" algn="just">
              <a:buFont typeface="Wingdings" panose="05000000000000000000" pitchFamily="2" charset="2"/>
              <a:buChar char="q"/>
            </a:pPr>
            <a:r>
              <a:rPr lang="en-US" dirty="0"/>
              <a:t>When an exceptional condition occurs, create a new instance of the exception and throw it.</a:t>
            </a:r>
          </a:p>
        </p:txBody>
      </p:sp>
    </p:spTree>
    <p:extLst>
      <p:ext uri="{BB962C8B-B14F-4D97-AF65-F5344CB8AC3E}">
        <p14:creationId xmlns:p14="http://schemas.microsoft.com/office/powerpoint/2010/main" val="2084848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User Defined Exception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Example of How to throw User Defined Exception</a:t>
            </a:r>
            <a:endParaRPr lang="x-none" dirty="0"/>
          </a:p>
        </p:txBody>
      </p:sp>
      <p:pic>
        <p:nvPicPr>
          <p:cNvPr id="4" name="Picture 3" descr="A screenshot of a cell phone&#10;&#10;Description automatically generated">
            <a:extLst>
              <a:ext uri="{FF2B5EF4-FFF2-40B4-BE49-F238E27FC236}">
                <a16:creationId xmlns:a16="http://schemas.microsoft.com/office/drawing/2014/main" id="{0458F471-952B-4017-BC00-81FC8AF33BA8}"/>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76205" y="2235061"/>
            <a:ext cx="6731418" cy="3922437"/>
          </a:xfrm>
          <a:prstGeom prst="rect">
            <a:avLst/>
          </a:prstGeom>
        </p:spPr>
      </p:pic>
    </p:spTree>
    <p:extLst>
      <p:ext uri="{BB962C8B-B14F-4D97-AF65-F5344CB8AC3E}">
        <p14:creationId xmlns:p14="http://schemas.microsoft.com/office/powerpoint/2010/main" val="2210397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Handling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How Java Manage Exception Handling</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6" y="2435897"/>
            <a:ext cx="7754112" cy="3139321"/>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Java has 5 keywords for exception handling:</a:t>
            </a:r>
          </a:p>
          <a:p>
            <a:pPr marL="742950" lvl="1" indent="-285750" algn="just">
              <a:buFont typeface="Wingdings" panose="05000000000000000000" pitchFamily="2" charset="2"/>
              <a:buChar char="q"/>
            </a:pPr>
            <a:r>
              <a:rPr lang="en-US" b="1" dirty="0"/>
              <a:t>try</a:t>
            </a:r>
            <a:r>
              <a:rPr lang="en-US" dirty="0"/>
              <a:t> - Program statements that you want to monitor for exceptions are contained within a try block.</a:t>
            </a:r>
          </a:p>
          <a:p>
            <a:pPr marL="742950" lvl="1" indent="-285750" algn="just">
              <a:buFont typeface="Wingdings" panose="05000000000000000000" pitchFamily="2" charset="2"/>
              <a:buChar char="q"/>
            </a:pPr>
            <a:r>
              <a:rPr lang="en-US" b="1" dirty="0"/>
              <a:t>catch </a:t>
            </a:r>
            <a:r>
              <a:rPr lang="en-US" dirty="0"/>
              <a:t>- If an exception occurs within the try block, it is thrown. Your code can catch this exception (using catch) and handle it in some rational manner.</a:t>
            </a:r>
          </a:p>
          <a:p>
            <a:pPr marL="742950" lvl="1" indent="-285750" algn="just">
              <a:buFont typeface="Wingdings" panose="05000000000000000000" pitchFamily="2" charset="2"/>
              <a:buChar char="q"/>
            </a:pPr>
            <a:r>
              <a:rPr lang="en-US" b="1" dirty="0"/>
              <a:t>finally </a:t>
            </a:r>
            <a:r>
              <a:rPr lang="en-US" dirty="0"/>
              <a:t>- Any code that absolutely must be executed after a try block completes is put in a finally block.</a:t>
            </a:r>
          </a:p>
          <a:p>
            <a:pPr marL="742950" lvl="1" indent="-285750" algn="just">
              <a:buFont typeface="Wingdings" panose="05000000000000000000" pitchFamily="2" charset="2"/>
              <a:buChar char="q"/>
            </a:pPr>
            <a:r>
              <a:rPr lang="en-US" b="1" dirty="0"/>
              <a:t>throw </a:t>
            </a:r>
            <a:r>
              <a:rPr lang="en-US" dirty="0"/>
              <a:t>- To manually throw an exception, use the keyword throw</a:t>
            </a:r>
          </a:p>
          <a:p>
            <a:pPr marL="742950" lvl="1" indent="-285750" algn="just">
              <a:buFont typeface="Wingdings" panose="05000000000000000000" pitchFamily="2" charset="2"/>
              <a:buChar char="q"/>
            </a:pPr>
            <a:r>
              <a:rPr lang="en-US" b="1" dirty="0"/>
              <a:t>throws</a:t>
            </a:r>
            <a:r>
              <a:rPr lang="en-US" dirty="0"/>
              <a:t> - Any exception that is thrown out of a method must be specified as such by a throws clause</a:t>
            </a:r>
          </a:p>
        </p:txBody>
      </p:sp>
    </p:spTree>
    <p:extLst>
      <p:ext uri="{BB962C8B-B14F-4D97-AF65-F5344CB8AC3E}">
        <p14:creationId xmlns:p14="http://schemas.microsoft.com/office/powerpoint/2010/main" val="3746033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Handling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Syntax of try-catch</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761700"/>
            <a:ext cx="7754112" cy="1754326"/>
          </a:xfrm>
          <a:prstGeom prst="rect">
            <a:avLst/>
          </a:prstGeom>
          <a:noFill/>
        </p:spPr>
        <p:txBody>
          <a:bodyPr wrap="square" rtlCol="0">
            <a:spAutoFit/>
          </a:bodyPr>
          <a:lstStyle/>
          <a:p>
            <a:pPr algn="just"/>
            <a:r>
              <a:rPr lang="en-US" dirty="0"/>
              <a:t>try {</a:t>
            </a:r>
          </a:p>
          <a:p>
            <a:pPr algn="just"/>
            <a:r>
              <a:rPr lang="en-US" dirty="0"/>
              <a:t>	// Code which might throw an exception</a:t>
            </a:r>
          </a:p>
          <a:p>
            <a:pPr algn="just"/>
            <a:r>
              <a:rPr lang="en-US" dirty="0"/>
              <a:t>}</a:t>
            </a:r>
          </a:p>
          <a:p>
            <a:pPr algn="just"/>
            <a:r>
              <a:rPr lang="en-US" dirty="0"/>
              <a:t>catch(Exception ex) {</a:t>
            </a:r>
          </a:p>
          <a:p>
            <a:pPr algn="just"/>
            <a:r>
              <a:rPr lang="en-US" dirty="0"/>
              <a:t>	// code to handle an exception</a:t>
            </a:r>
          </a:p>
          <a:p>
            <a:pPr algn="just"/>
            <a:r>
              <a:rPr lang="en-US" dirty="0"/>
              <a:t>}</a:t>
            </a:r>
          </a:p>
        </p:txBody>
      </p:sp>
    </p:spTree>
    <p:extLst>
      <p:ext uri="{BB962C8B-B14F-4D97-AF65-F5344CB8AC3E}">
        <p14:creationId xmlns:p14="http://schemas.microsoft.com/office/powerpoint/2010/main" val="2992972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Introduction to Exception Handling</a:t>
            </a:r>
          </a:p>
          <a:p>
            <a:pPr marL="342900" indent="-342900">
              <a:buAutoNum type="arabicPeriod"/>
            </a:pPr>
            <a:r>
              <a:rPr lang="en-US" sz="2400" dirty="0">
                <a:solidFill>
                  <a:schemeClr val="tx1"/>
                </a:solidFill>
              </a:rPr>
              <a:t>Exception Types</a:t>
            </a:r>
          </a:p>
          <a:p>
            <a:pPr marL="342900" indent="-342900">
              <a:buAutoNum type="arabicPeriod"/>
            </a:pPr>
            <a:r>
              <a:rPr lang="en-US" sz="2400" dirty="0">
                <a:solidFill>
                  <a:schemeClr val="tx1"/>
                </a:solidFill>
              </a:rPr>
              <a:t>Common Exceptions</a:t>
            </a:r>
          </a:p>
          <a:p>
            <a:pPr marL="342900" indent="-342900">
              <a:buAutoNum type="arabicPeriod"/>
            </a:pPr>
            <a:r>
              <a:rPr lang="en-US" sz="2400" dirty="0">
                <a:solidFill>
                  <a:schemeClr val="tx1"/>
                </a:solidFill>
              </a:rPr>
              <a:t>Advantages of Exception Handling</a:t>
            </a:r>
          </a:p>
          <a:p>
            <a:pPr marL="342900" indent="-342900">
              <a:buAutoNum type="arabicPeriod"/>
            </a:pPr>
            <a:r>
              <a:rPr lang="en-US" sz="2400" dirty="0">
                <a:solidFill>
                  <a:schemeClr val="tx1"/>
                </a:solidFill>
              </a:rPr>
              <a:t>User Defined Exception</a:t>
            </a:r>
          </a:p>
          <a:p>
            <a:pPr marL="342900" indent="-342900">
              <a:buAutoNum type="arabicPeriod"/>
            </a:pPr>
            <a:r>
              <a:rPr lang="en-US" sz="2400" dirty="0">
                <a:solidFill>
                  <a:schemeClr val="tx1"/>
                </a:solidFill>
              </a:rPr>
              <a:t>Exception Handling</a:t>
            </a: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Handling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Displaying a Description of an Exception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761700"/>
            <a:ext cx="7754112" cy="1754326"/>
          </a:xfrm>
          <a:prstGeom prst="rect">
            <a:avLst/>
          </a:prstGeom>
          <a:noFill/>
        </p:spPr>
        <p:txBody>
          <a:bodyPr wrap="square" rtlCol="0">
            <a:spAutoFit/>
          </a:bodyPr>
          <a:lstStyle/>
          <a:p>
            <a:pPr algn="just"/>
            <a:r>
              <a:rPr lang="en-US" dirty="0"/>
              <a:t>catch (</a:t>
            </a:r>
            <a:r>
              <a:rPr lang="en-US" dirty="0" err="1"/>
              <a:t>ArithmeticException</a:t>
            </a:r>
            <a:r>
              <a:rPr lang="en-US" dirty="0"/>
              <a:t> e) {</a:t>
            </a:r>
          </a:p>
          <a:p>
            <a:pPr algn="just"/>
            <a:r>
              <a:rPr lang="en-US" dirty="0"/>
              <a:t>	</a:t>
            </a:r>
            <a:r>
              <a:rPr lang="en-US" dirty="0" err="1"/>
              <a:t>System.out.println</a:t>
            </a:r>
            <a:r>
              <a:rPr lang="en-US" dirty="0"/>
              <a:t>("Exception: " + e);</a:t>
            </a:r>
          </a:p>
          <a:p>
            <a:pPr algn="just"/>
            <a:r>
              <a:rPr lang="en-US" dirty="0"/>
              <a:t>}</a:t>
            </a:r>
          </a:p>
          <a:p>
            <a:pPr algn="just"/>
            <a:endParaRPr lang="en-US" dirty="0"/>
          </a:p>
          <a:p>
            <a:pPr algn="just"/>
            <a:r>
              <a:rPr lang="en-US" u="sng" dirty="0"/>
              <a:t>Output: </a:t>
            </a:r>
          </a:p>
          <a:p>
            <a:pPr algn="just"/>
            <a:r>
              <a:rPr lang="en-US" dirty="0"/>
              <a:t>	Exception: </a:t>
            </a:r>
            <a:r>
              <a:rPr lang="en-US" dirty="0" err="1"/>
              <a:t>java.lang.ArithmeticException</a:t>
            </a:r>
            <a:r>
              <a:rPr lang="en-US" dirty="0"/>
              <a:t>: / by zero</a:t>
            </a:r>
          </a:p>
        </p:txBody>
      </p:sp>
    </p:spTree>
    <p:extLst>
      <p:ext uri="{BB962C8B-B14F-4D97-AF65-F5344CB8AC3E}">
        <p14:creationId xmlns:p14="http://schemas.microsoft.com/office/powerpoint/2010/main" val="2928769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Syntax of Multiple Catch Clauses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090808"/>
            <a:ext cx="7754112" cy="3416320"/>
          </a:xfrm>
          <a:prstGeom prst="rect">
            <a:avLst/>
          </a:prstGeom>
          <a:noFill/>
        </p:spPr>
        <p:txBody>
          <a:bodyPr wrap="square" rtlCol="0">
            <a:spAutoFit/>
          </a:bodyPr>
          <a:lstStyle/>
          <a:p>
            <a:pPr algn="just"/>
            <a:r>
              <a:rPr lang="en-US" dirty="0"/>
              <a:t>try {</a:t>
            </a:r>
          </a:p>
          <a:p>
            <a:pPr algn="just"/>
            <a:r>
              <a:rPr lang="en-US" dirty="0"/>
              <a:t>	// Code which might throw an exception</a:t>
            </a:r>
          </a:p>
          <a:p>
            <a:pPr algn="just"/>
            <a:r>
              <a:rPr lang="en-US" dirty="0"/>
              <a:t>}</a:t>
            </a:r>
          </a:p>
          <a:p>
            <a:pPr algn="just"/>
            <a:r>
              <a:rPr lang="en-US" dirty="0"/>
              <a:t>catch(</a:t>
            </a:r>
            <a:r>
              <a:rPr lang="en-US" dirty="0" err="1"/>
              <a:t>FileNotFoundException</a:t>
            </a:r>
            <a:r>
              <a:rPr lang="en-US" dirty="0"/>
              <a:t> x) {</a:t>
            </a:r>
          </a:p>
          <a:p>
            <a:pPr algn="just"/>
            <a:r>
              <a:rPr lang="en-US" dirty="0"/>
              <a:t>	// code to handle a </a:t>
            </a:r>
            <a:r>
              <a:rPr lang="en-US" dirty="0" err="1"/>
              <a:t>FileNotFound</a:t>
            </a:r>
            <a:r>
              <a:rPr lang="en-US" dirty="0"/>
              <a:t> exception</a:t>
            </a:r>
          </a:p>
          <a:p>
            <a:pPr algn="just"/>
            <a:r>
              <a:rPr lang="en-US" dirty="0"/>
              <a:t>}</a:t>
            </a:r>
          </a:p>
          <a:p>
            <a:pPr algn="just"/>
            <a:r>
              <a:rPr lang="en-US" dirty="0"/>
              <a:t>catch(</a:t>
            </a:r>
            <a:r>
              <a:rPr lang="en-US" dirty="0" err="1"/>
              <a:t>IOException</a:t>
            </a:r>
            <a:r>
              <a:rPr lang="en-US" dirty="0"/>
              <a:t> x) {</a:t>
            </a:r>
          </a:p>
          <a:p>
            <a:pPr algn="just"/>
            <a:r>
              <a:rPr lang="en-US" dirty="0"/>
              <a:t>	// code to handle any other I/O exceptions</a:t>
            </a:r>
          </a:p>
          <a:p>
            <a:pPr algn="just"/>
            <a:r>
              <a:rPr lang="en-US" dirty="0"/>
              <a:t>}</a:t>
            </a:r>
          </a:p>
          <a:p>
            <a:pPr algn="just"/>
            <a:r>
              <a:rPr lang="en-US" dirty="0"/>
              <a:t>catch(Exception x) {</a:t>
            </a:r>
          </a:p>
          <a:p>
            <a:pPr algn="just"/>
            <a:r>
              <a:rPr lang="en-US" dirty="0"/>
              <a:t>	// Code to catch any other type of exception</a:t>
            </a:r>
          </a:p>
          <a:p>
            <a:pPr algn="just"/>
            <a:r>
              <a:rPr lang="en-US" dirty="0"/>
              <a:t>}</a:t>
            </a:r>
          </a:p>
        </p:txBody>
      </p:sp>
    </p:spTree>
    <p:extLst>
      <p:ext uri="{BB962C8B-B14F-4D97-AF65-F5344CB8AC3E}">
        <p14:creationId xmlns:p14="http://schemas.microsoft.com/office/powerpoint/2010/main" val="2744249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Syntax of Nested Try Statements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279652"/>
            <a:ext cx="7754112" cy="3139321"/>
          </a:xfrm>
          <a:prstGeom prst="rect">
            <a:avLst/>
          </a:prstGeom>
          <a:noFill/>
        </p:spPr>
        <p:txBody>
          <a:bodyPr wrap="square" rtlCol="0">
            <a:spAutoFit/>
          </a:bodyPr>
          <a:lstStyle/>
          <a:p>
            <a:pPr algn="just"/>
            <a:r>
              <a:rPr lang="en-US" dirty="0"/>
              <a:t>try {</a:t>
            </a:r>
          </a:p>
          <a:p>
            <a:pPr algn="just"/>
            <a:r>
              <a:rPr lang="en-US" dirty="0"/>
              <a:t>	try {</a:t>
            </a:r>
          </a:p>
          <a:p>
            <a:pPr algn="just"/>
            <a:r>
              <a:rPr lang="en-US" dirty="0"/>
              <a:t>	// Code which might throw an exception</a:t>
            </a:r>
          </a:p>
          <a:p>
            <a:pPr algn="just"/>
            <a:r>
              <a:rPr lang="en-US" dirty="0"/>
              <a:t>	}</a:t>
            </a:r>
          </a:p>
          <a:p>
            <a:pPr algn="just"/>
            <a:r>
              <a:rPr lang="en-US" dirty="0"/>
              <a:t>	catch(</a:t>
            </a:r>
            <a:r>
              <a:rPr lang="en-US" dirty="0" err="1"/>
              <a:t>ArithmeticException</a:t>
            </a:r>
            <a:r>
              <a:rPr lang="en-US" dirty="0"/>
              <a:t> ex1) {</a:t>
            </a:r>
          </a:p>
          <a:p>
            <a:pPr algn="just"/>
            <a:r>
              <a:rPr lang="en-US" dirty="0"/>
              <a:t>		// code to handle a </a:t>
            </a:r>
            <a:r>
              <a:rPr lang="en-US" dirty="0" err="1"/>
              <a:t>ArithmeticException</a:t>
            </a:r>
            <a:r>
              <a:rPr lang="en-US" dirty="0"/>
              <a:t> exception</a:t>
            </a:r>
          </a:p>
          <a:p>
            <a:pPr algn="just"/>
            <a:r>
              <a:rPr lang="en-US" dirty="0"/>
              <a:t>	}</a:t>
            </a:r>
          </a:p>
          <a:p>
            <a:pPr algn="just"/>
            <a:r>
              <a:rPr lang="en-US" dirty="0"/>
              <a:t>}</a:t>
            </a:r>
          </a:p>
          <a:p>
            <a:pPr algn="just"/>
            <a:r>
              <a:rPr lang="en-US" dirty="0"/>
              <a:t>catch(</a:t>
            </a:r>
            <a:r>
              <a:rPr lang="en-US" dirty="0" err="1"/>
              <a:t>FileNotFoundException</a:t>
            </a:r>
            <a:r>
              <a:rPr lang="en-US" dirty="0"/>
              <a:t> ex2) {</a:t>
            </a:r>
          </a:p>
          <a:p>
            <a:pPr algn="just"/>
            <a:r>
              <a:rPr lang="en-US" dirty="0"/>
              <a:t>	// code to handle a </a:t>
            </a:r>
            <a:r>
              <a:rPr lang="en-US" dirty="0" err="1"/>
              <a:t>FileNotFound</a:t>
            </a:r>
            <a:r>
              <a:rPr lang="en-US" dirty="0"/>
              <a:t> exception</a:t>
            </a:r>
          </a:p>
          <a:p>
            <a:pPr algn="just"/>
            <a:r>
              <a:rPr lang="en-US" dirty="0"/>
              <a:t>}</a:t>
            </a:r>
          </a:p>
        </p:txBody>
      </p:sp>
    </p:spTree>
    <p:extLst>
      <p:ext uri="{BB962C8B-B14F-4D97-AF65-F5344CB8AC3E}">
        <p14:creationId xmlns:p14="http://schemas.microsoft.com/office/powerpoint/2010/main" val="186322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Syntax of try-catch-finally</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090808"/>
            <a:ext cx="7754112" cy="3416320"/>
          </a:xfrm>
          <a:prstGeom prst="rect">
            <a:avLst/>
          </a:prstGeom>
          <a:noFill/>
        </p:spPr>
        <p:txBody>
          <a:bodyPr wrap="square" rtlCol="0">
            <a:spAutoFit/>
          </a:bodyPr>
          <a:lstStyle/>
          <a:p>
            <a:pPr algn="just"/>
            <a:r>
              <a:rPr lang="en-US" dirty="0"/>
              <a:t>try {</a:t>
            </a:r>
          </a:p>
          <a:p>
            <a:pPr algn="just"/>
            <a:r>
              <a:rPr lang="en-US" dirty="0"/>
              <a:t>	// Code which might throw an exception</a:t>
            </a:r>
          </a:p>
          <a:p>
            <a:pPr algn="just"/>
            <a:r>
              <a:rPr lang="en-US" dirty="0"/>
              <a:t>}</a:t>
            </a:r>
          </a:p>
          <a:p>
            <a:pPr algn="just"/>
            <a:r>
              <a:rPr lang="en-US" dirty="0"/>
              <a:t>catch(</a:t>
            </a:r>
            <a:r>
              <a:rPr lang="en-US" dirty="0" err="1"/>
              <a:t>IOException</a:t>
            </a:r>
            <a:r>
              <a:rPr lang="en-US" dirty="0"/>
              <a:t> x) {</a:t>
            </a:r>
          </a:p>
          <a:p>
            <a:pPr algn="just"/>
            <a:r>
              <a:rPr lang="en-US" dirty="0"/>
              <a:t>	// code to handle any other I/O exceptions</a:t>
            </a:r>
          </a:p>
          <a:p>
            <a:pPr algn="just"/>
            <a:r>
              <a:rPr lang="en-US" dirty="0"/>
              <a:t>}</a:t>
            </a:r>
          </a:p>
          <a:p>
            <a:pPr algn="just"/>
            <a:r>
              <a:rPr lang="en-US" dirty="0"/>
              <a:t>catch(Exception x) {</a:t>
            </a:r>
          </a:p>
          <a:p>
            <a:pPr algn="just"/>
            <a:r>
              <a:rPr lang="en-US" dirty="0"/>
              <a:t>	// Code to catch any other type of exception</a:t>
            </a:r>
          </a:p>
          <a:p>
            <a:pPr algn="just"/>
            <a:r>
              <a:rPr lang="en-US" dirty="0"/>
              <a:t>}</a:t>
            </a:r>
          </a:p>
          <a:p>
            <a:pPr algn="just"/>
            <a:r>
              <a:rPr lang="en-US" dirty="0"/>
              <a:t>finally {</a:t>
            </a:r>
          </a:p>
          <a:p>
            <a:pPr algn="just"/>
            <a:r>
              <a:rPr lang="en-US" dirty="0"/>
              <a:t>	// This code is ALWAYS executed </a:t>
            </a:r>
          </a:p>
          <a:p>
            <a:pPr algn="just"/>
            <a:r>
              <a:rPr lang="en-US" dirty="0"/>
              <a:t>}</a:t>
            </a:r>
          </a:p>
        </p:txBody>
      </p:sp>
    </p:spTree>
    <p:extLst>
      <p:ext uri="{BB962C8B-B14F-4D97-AF65-F5344CB8AC3E}">
        <p14:creationId xmlns:p14="http://schemas.microsoft.com/office/powerpoint/2010/main" val="3950053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Syntax of throw</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090808"/>
            <a:ext cx="7754112" cy="147732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So far, we have only been catching exceptions that are thrown by the Java run-time system. However, it is possible for our program to throw an exception explicitly, using the throw statement.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general form of throw is shown here:</a:t>
            </a:r>
          </a:p>
        </p:txBody>
      </p:sp>
      <p:pic>
        <p:nvPicPr>
          <p:cNvPr id="4" name="Picture 3" descr="A close up of a logo&#10;&#10;Description automatically generated">
            <a:extLst>
              <a:ext uri="{FF2B5EF4-FFF2-40B4-BE49-F238E27FC236}">
                <a16:creationId xmlns:a16="http://schemas.microsoft.com/office/drawing/2014/main" id="{6CEA70C4-D22D-4C17-A90E-293E110F6B8D}"/>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103372" y="3641885"/>
            <a:ext cx="2499777" cy="418250"/>
          </a:xfrm>
          <a:prstGeom prst="rect">
            <a:avLst/>
          </a:prstGeom>
        </p:spPr>
      </p:pic>
    </p:spTree>
    <p:extLst>
      <p:ext uri="{BB962C8B-B14F-4D97-AF65-F5344CB8AC3E}">
        <p14:creationId xmlns:p14="http://schemas.microsoft.com/office/powerpoint/2010/main" val="2961719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Example of throw</a:t>
            </a:r>
            <a:endParaRPr lang="x-none" dirty="0"/>
          </a:p>
        </p:txBody>
      </p:sp>
      <p:pic>
        <p:nvPicPr>
          <p:cNvPr id="7" name="Picture 6" descr="A screenshot of a cell phone&#10;&#10;Description automatically generated">
            <a:extLst>
              <a:ext uri="{FF2B5EF4-FFF2-40B4-BE49-F238E27FC236}">
                <a16:creationId xmlns:a16="http://schemas.microsoft.com/office/drawing/2014/main" id="{B4929C01-3DA2-452E-AD23-B9256541FE23}"/>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12065" y="2187388"/>
            <a:ext cx="6599936" cy="3966757"/>
          </a:xfrm>
          <a:prstGeom prst="rect">
            <a:avLst/>
          </a:prstGeom>
        </p:spPr>
      </p:pic>
    </p:spTree>
    <p:extLst>
      <p:ext uri="{BB962C8B-B14F-4D97-AF65-F5344CB8AC3E}">
        <p14:creationId xmlns:p14="http://schemas.microsoft.com/office/powerpoint/2010/main" val="1640517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Syntax of throws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090808"/>
            <a:ext cx="7754112" cy="147732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If a method can cause an exception that it does not handle (we have seen it in throw example), it must specify this behavior so that callers of the method can guard themselves against that exception.</a:t>
            </a:r>
          </a:p>
          <a:p>
            <a:pPr algn="just"/>
            <a:endParaRPr lang="en-US" dirty="0"/>
          </a:p>
          <a:p>
            <a:pPr marL="285750" indent="-285750" algn="just">
              <a:buFont typeface="Wingdings" panose="05000000000000000000" pitchFamily="2" charset="2"/>
              <a:buChar char="q"/>
            </a:pPr>
            <a:r>
              <a:rPr lang="en-US" dirty="0"/>
              <a:t>This is the general form of a method declaration that includes a throws clause:</a:t>
            </a:r>
          </a:p>
        </p:txBody>
      </p:sp>
      <p:pic>
        <p:nvPicPr>
          <p:cNvPr id="7" name="Picture 6" descr="A picture containing knife, table&#10;&#10;Description automatically generated">
            <a:extLst>
              <a:ext uri="{FF2B5EF4-FFF2-40B4-BE49-F238E27FC236}">
                <a16:creationId xmlns:a16="http://schemas.microsoft.com/office/drawing/2014/main" id="{3850CA84-92D2-4033-8945-066A493D5AA2}"/>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690307" y="3807195"/>
            <a:ext cx="5325907" cy="1207064"/>
          </a:xfrm>
          <a:prstGeom prst="rect">
            <a:avLst/>
          </a:prstGeom>
        </p:spPr>
      </p:pic>
    </p:spTree>
    <p:extLst>
      <p:ext uri="{BB962C8B-B14F-4D97-AF65-F5344CB8AC3E}">
        <p14:creationId xmlns:p14="http://schemas.microsoft.com/office/powerpoint/2010/main" val="1905297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Example of throws</a:t>
            </a:r>
            <a:endParaRPr lang="x-none" dirty="0"/>
          </a:p>
        </p:txBody>
      </p:sp>
      <p:pic>
        <p:nvPicPr>
          <p:cNvPr id="4" name="Picture 3" descr="A screenshot of a cell phone&#10;&#10;Description automatically generated">
            <a:extLst>
              <a:ext uri="{FF2B5EF4-FFF2-40B4-BE49-F238E27FC236}">
                <a16:creationId xmlns:a16="http://schemas.microsoft.com/office/drawing/2014/main" id="{15F32C9B-2B3F-4B72-B361-379DA6D65D7A}"/>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53899" y="2152956"/>
            <a:ext cx="7030242" cy="3781679"/>
          </a:xfrm>
          <a:prstGeom prst="rect">
            <a:avLst/>
          </a:prstGeom>
        </p:spPr>
      </p:pic>
    </p:spTree>
    <p:extLst>
      <p:ext uri="{BB962C8B-B14F-4D97-AF65-F5344CB8AC3E}">
        <p14:creationId xmlns:p14="http://schemas.microsoft.com/office/powerpoint/2010/main" val="33926009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6383029" cy="646331"/>
          </a:xfrm>
          <a:prstGeom prst="rect">
            <a:avLst/>
          </a:prstGeom>
          <a:noFill/>
        </p:spPr>
        <p:txBody>
          <a:bodyPr wrap="none" rtlCol="0">
            <a:spAutoFit/>
          </a:bodyPr>
          <a:lstStyle/>
          <a:p>
            <a:pPr marL="342900" indent="-342900">
              <a:buFont typeface="+mj-lt"/>
              <a:buAutoNum type="arabicPeriod"/>
            </a:pPr>
            <a:r>
              <a:rPr lang="en-US" dirty="0"/>
              <a:t>Java The Complete Reference- Ninth Edition by Herbert </a:t>
            </a:r>
            <a:r>
              <a:rPr lang="en-US" dirty="0" err="1"/>
              <a:t>Schildt</a:t>
            </a:r>
            <a:endParaRPr lang="en-US" dirty="0"/>
          </a:p>
          <a:p>
            <a:endParaRPr lang="x-none" dirty="0"/>
          </a:p>
        </p:txBody>
      </p:sp>
      <p:pic>
        <p:nvPicPr>
          <p:cNvPr id="3" name="Picture 2" descr="A picture containing umbrella&#10;&#10;Description automatically generated">
            <a:extLst>
              <a:ext uri="{FF2B5EF4-FFF2-40B4-BE49-F238E27FC236}">
                <a16:creationId xmlns:a16="http://schemas.microsoft.com/office/drawing/2014/main" id="{66BB96CC-81B0-46C9-A6FC-228FB5234B39}"/>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88749" y="3004887"/>
            <a:ext cx="1966501" cy="2438385"/>
          </a:xfrm>
          <a:prstGeom prst="rect">
            <a:avLst/>
          </a:prstGeom>
        </p:spPr>
      </p:pic>
    </p:spTree>
    <p:extLst>
      <p:ext uri="{BB962C8B-B14F-4D97-AF65-F5344CB8AC3E}">
        <p14:creationId xmlns:p14="http://schemas.microsoft.com/office/powerpoint/2010/main" val="1923382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6551306" cy="646331"/>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2"/>
              </a:rPr>
              <a:t>https://docs.oracle.com/javase/tutorial/</a:t>
            </a:r>
            <a:endParaRPr lang="en-US" dirty="0"/>
          </a:p>
          <a:p>
            <a:pPr marL="285750" indent="-285750">
              <a:buFont typeface="Arial" panose="020B0604020202020204" pitchFamily="34" charset="0"/>
              <a:buChar char="•"/>
            </a:pPr>
            <a:endParaRPr lang="x-none"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What is Exception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6" y="2435897"/>
            <a:ext cx="7754112" cy="3139321"/>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An </a:t>
            </a:r>
            <a:r>
              <a:rPr lang="en-US" b="1" dirty="0"/>
              <a:t>exception</a:t>
            </a:r>
            <a:r>
              <a:rPr lang="en-US" dirty="0"/>
              <a:t> is an abnormal condition that arises in a code sequence at run time. In other words, an exception is a runtime error.</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See the following program:</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After execution:</a:t>
            </a:r>
          </a:p>
        </p:txBody>
      </p:sp>
      <p:pic>
        <p:nvPicPr>
          <p:cNvPr id="4" name="Picture 3" descr="A picture containing bird&#10;&#10;Description automatically generated">
            <a:extLst>
              <a:ext uri="{FF2B5EF4-FFF2-40B4-BE49-F238E27FC236}">
                <a16:creationId xmlns:a16="http://schemas.microsoft.com/office/drawing/2014/main" id="{F8CFC337-4749-47CC-98AD-DB7B9EF4378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194230" y="3745911"/>
            <a:ext cx="4755540" cy="1410469"/>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D1E99F4E-8541-4AC1-A0CF-FC39462D447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236622" y="5575218"/>
            <a:ext cx="4233277" cy="582981"/>
          </a:xfrm>
          <a:prstGeom prst="rect">
            <a:avLst/>
          </a:prstGeom>
        </p:spPr>
      </p:pic>
    </p:spTree>
    <p:extLst>
      <p:ext uri="{BB962C8B-B14F-4D97-AF65-F5344CB8AC3E}">
        <p14:creationId xmlns:p14="http://schemas.microsoft.com/office/powerpoint/2010/main" val="337035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More about Exception </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6" y="2435897"/>
            <a:ext cx="7754112" cy="286232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Some exceptions are caused by user error, others by programmer error, and others by physical resources that have failed in some manner.</a:t>
            </a:r>
          </a:p>
          <a:p>
            <a:pPr marL="285750" indent="-285750" algn="just">
              <a:buFont typeface="Wingdings" panose="05000000000000000000" pitchFamily="2" charset="2"/>
              <a:buChar char="q"/>
            </a:pPr>
            <a:r>
              <a:rPr lang="en-US" dirty="0"/>
              <a:t>So, exception may occur whenever:</a:t>
            </a:r>
          </a:p>
          <a:p>
            <a:pPr marL="742950" lvl="1" indent="-285750" algn="just">
              <a:buFont typeface="Wingdings" panose="05000000000000000000" pitchFamily="2" charset="2"/>
              <a:buChar char="q"/>
            </a:pPr>
            <a:r>
              <a:rPr lang="en-US" dirty="0"/>
              <a:t>A user enters an invalid data. (Example: </a:t>
            </a:r>
            <a:r>
              <a:rPr lang="en-US" dirty="0" err="1"/>
              <a:t>InputMismatchException</a:t>
            </a:r>
            <a:r>
              <a:rPr lang="en-US" dirty="0"/>
              <a:t>, </a:t>
            </a:r>
            <a:r>
              <a:rPr lang="en-US" dirty="0" err="1"/>
              <a:t>ArithmeticException</a:t>
            </a:r>
            <a:r>
              <a:rPr lang="en-US" dirty="0"/>
              <a:t>).</a:t>
            </a:r>
          </a:p>
          <a:p>
            <a:pPr marL="742950" lvl="1" indent="-285750" algn="just">
              <a:buFont typeface="Wingdings" panose="05000000000000000000" pitchFamily="2" charset="2"/>
              <a:buChar char="q"/>
            </a:pPr>
            <a:r>
              <a:rPr lang="en-US" dirty="0"/>
              <a:t>A file that needs to be opened cannot be found. (Example: </a:t>
            </a:r>
            <a:r>
              <a:rPr lang="en-US" dirty="0" err="1"/>
              <a:t>FileNotFoundException</a:t>
            </a:r>
            <a:r>
              <a:rPr lang="en-US" dirty="0"/>
              <a:t>, </a:t>
            </a:r>
            <a:r>
              <a:rPr lang="en-US" dirty="0" err="1"/>
              <a:t>ClassNotFoundException</a:t>
            </a:r>
            <a:r>
              <a:rPr lang="en-US" dirty="0"/>
              <a:t>).</a:t>
            </a:r>
          </a:p>
          <a:p>
            <a:pPr marL="742950" lvl="1" indent="-285750" algn="just">
              <a:buFont typeface="Wingdings" panose="05000000000000000000" pitchFamily="2" charset="2"/>
              <a:buChar char="q"/>
            </a:pPr>
            <a:r>
              <a:rPr lang="en-US" dirty="0"/>
              <a:t>A network connection has been lost in the middle of communications or the JVM has run out of memory. (Example: </a:t>
            </a:r>
            <a:r>
              <a:rPr lang="en-US" dirty="0" err="1"/>
              <a:t>SocketException</a:t>
            </a:r>
            <a:r>
              <a:rPr lang="en-US" dirty="0"/>
              <a:t>, </a:t>
            </a:r>
            <a:r>
              <a:rPr lang="en-US" dirty="0" err="1"/>
              <a:t>ConnectException</a:t>
            </a:r>
            <a:r>
              <a:rPr lang="en-US" dirty="0"/>
              <a:t>).</a:t>
            </a:r>
          </a:p>
        </p:txBody>
      </p:sp>
    </p:spTree>
    <p:extLst>
      <p:ext uri="{BB962C8B-B14F-4D97-AF65-F5344CB8AC3E}">
        <p14:creationId xmlns:p14="http://schemas.microsoft.com/office/powerpoint/2010/main" val="3763836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More about Exception </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6" y="2435897"/>
            <a:ext cx="7754112" cy="2585323"/>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A Java exception is an object </a:t>
            </a:r>
            <a:r>
              <a:rPr lang="en-US" dirty="0"/>
              <a:t>that describes an exceptional (that is, error) condition that has occurred in a piece of code.</a:t>
            </a:r>
          </a:p>
          <a:p>
            <a:pPr marL="285750" indent="-285750" algn="just">
              <a:buFont typeface="Wingdings" panose="05000000000000000000" pitchFamily="2" charset="2"/>
              <a:buChar char="q"/>
            </a:pPr>
            <a:r>
              <a:rPr lang="en-US" dirty="0"/>
              <a:t>When an exceptional condition arises, an object representing that exception is created and </a:t>
            </a:r>
            <a:r>
              <a:rPr lang="en-US" b="1" dirty="0"/>
              <a:t>thrown</a:t>
            </a:r>
            <a:r>
              <a:rPr lang="en-US" dirty="0"/>
              <a:t> in the method that caused the error.</a:t>
            </a:r>
          </a:p>
          <a:p>
            <a:pPr marL="285750" indent="-285750" algn="just">
              <a:buFont typeface="Wingdings" panose="05000000000000000000" pitchFamily="2" charset="2"/>
              <a:buChar char="q"/>
            </a:pPr>
            <a:r>
              <a:rPr lang="en-US" dirty="0"/>
              <a:t>Any exception which is thrown, must be caught by an </a:t>
            </a:r>
            <a:r>
              <a:rPr lang="en-US" b="1" dirty="0"/>
              <a:t>exception handler</a:t>
            </a:r>
            <a:r>
              <a:rPr lang="en-US" dirty="0"/>
              <a:t>.</a:t>
            </a:r>
          </a:p>
          <a:p>
            <a:pPr marL="285750" indent="-285750" algn="just">
              <a:buFont typeface="Wingdings" panose="05000000000000000000" pitchFamily="2" charset="2"/>
              <a:buChar char="q"/>
            </a:pPr>
            <a:r>
              <a:rPr lang="en-US" dirty="0"/>
              <a:t>If the programmer hasn't provided one, the exception will be caught by a catch-all exception handler/</a:t>
            </a:r>
            <a:r>
              <a:rPr lang="en-US" b="1" dirty="0"/>
              <a:t>default exception handler </a:t>
            </a:r>
            <a:r>
              <a:rPr lang="en-US" dirty="0"/>
              <a:t>provided by the system.</a:t>
            </a:r>
          </a:p>
          <a:p>
            <a:pPr marL="285750" indent="-285750" algn="just">
              <a:buFont typeface="Wingdings" panose="05000000000000000000" pitchFamily="2" charset="2"/>
              <a:buChar char="q"/>
            </a:pPr>
            <a:r>
              <a:rPr lang="en-US" dirty="0"/>
              <a:t>The default exception handler may </a:t>
            </a:r>
            <a:r>
              <a:rPr lang="en-US" b="1" dirty="0"/>
              <a:t>terminate the application</a:t>
            </a:r>
            <a:r>
              <a:rPr lang="en-US" dirty="0"/>
              <a:t>.</a:t>
            </a:r>
          </a:p>
        </p:txBody>
      </p:sp>
    </p:spTree>
    <p:extLst>
      <p:ext uri="{BB962C8B-B14F-4D97-AF65-F5344CB8AC3E}">
        <p14:creationId xmlns:p14="http://schemas.microsoft.com/office/powerpoint/2010/main" val="822923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Types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Java Exception Types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6" y="2435897"/>
            <a:ext cx="7754112" cy="369332"/>
          </a:xfrm>
          <a:prstGeom prst="rect">
            <a:avLst/>
          </a:prstGeom>
          <a:noFill/>
        </p:spPr>
        <p:txBody>
          <a:bodyPr wrap="square" rtlCol="0">
            <a:spAutoFit/>
          </a:bodyPr>
          <a:lstStyle/>
          <a:p>
            <a:pPr marL="285750" indent="-285750" algn="just">
              <a:buFont typeface="Wingdings" panose="05000000000000000000" pitchFamily="2" charset="2"/>
              <a:buChar char="q"/>
            </a:pPr>
            <a:endParaRPr lang="en-US" dirty="0"/>
          </a:p>
        </p:txBody>
      </p:sp>
      <p:pic>
        <p:nvPicPr>
          <p:cNvPr id="8" name="Picture 7" descr="A screenshot of a cell phone&#10;&#10;Description automatically generated">
            <a:extLst>
              <a:ext uri="{FF2B5EF4-FFF2-40B4-BE49-F238E27FC236}">
                <a16:creationId xmlns:a16="http://schemas.microsoft.com/office/drawing/2014/main" id="{C4825E40-1FFF-4033-BC5B-2A8DA2C13F2B}"/>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295758" y="2031590"/>
            <a:ext cx="6060141" cy="4208005"/>
          </a:xfrm>
          <a:prstGeom prst="rect">
            <a:avLst/>
          </a:prstGeom>
        </p:spPr>
      </p:pic>
    </p:spTree>
    <p:extLst>
      <p:ext uri="{BB962C8B-B14F-4D97-AF65-F5344CB8AC3E}">
        <p14:creationId xmlns:p14="http://schemas.microsoft.com/office/powerpoint/2010/main" val="2892887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Types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Error vs Exception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6" y="2435897"/>
            <a:ext cx="7754112" cy="3416320"/>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Error</a:t>
            </a:r>
            <a:r>
              <a:rPr lang="en-US" dirty="0"/>
              <a:t>: </a:t>
            </a:r>
          </a:p>
          <a:p>
            <a:pPr marL="742950" lvl="1" indent="-285750" algn="just">
              <a:buFont typeface="Wingdings" panose="05000000000000000000" pitchFamily="2" charset="2"/>
              <a:buChar char="q"/>
            </a:pPr>
            <a:r>
              <a:rPr lang="en-US" dirty="0"/>
              <a:t>An Error is a subclass of Throwable that indicates serious problems that a reasonable application should not try to catch. </a:t>
            </a:r>
          </a:p>
          <a:p>
            <a:pPr marL="742950" lvl="1" indent="-285750" algn="just">
              <a:buFont typeface="Wingdings" panose="05000000000000000000" pitchFamily="2" charset="2"/>
              <a:buChar char="q"/>
            </a:pPr>
            <a:r>
              <a:rPr lang="en-US" dirty="0"/>
              <a:t>Most such errors are abnormal conditions. </a:t>
            </a:r>
          </a:p>
          <a:p>
            <a:pPr marL="742950" lvl="1" indent="-285750" algn="just">
              <a:buFont typeface="Wingdings" panose="05000000000000000000" pitchFamily="2" charset="2"/>
              <a:buChar char="q"/>
            </a:pPr>
            <a:r>
              <a:rPr lang="en-US" dirty="0"/>
              <a:t>Such as: virtual Machine Error, out of memory, stack overflow, thread Death, linkage Error.</a:t>
            </a:r>
          </a:p>
          <a:p>
            <a:pPr marL="285750" indent="-285750" algn="just">
              <a:buFont typeface="Wingdings" panose="05000000000000000000" pitchFamily="2" charset="2"/>
              <a:buChar char="q"/>
            </a:pPr>
            <a:r>
              <a:rPr lang="en-US" b="1" dirty="0"/>
              <a:t>Exception</a:t>
            </a:r>
            <a:r>
              <a:rPr lang="en-US" dirty="0"/>
              <a:t>: </a:t>
            </a:r>
          </a:p>
          <a:p>
            <a:pPr marL="742950" lvl="1" indent="-285750" algn="just">
              <a:buFont typeface="Wingdings" panose="05000000000000000000" pitchFamily="2" charset="2"/>
              <a:buChar char="q"/>
            </a:pPr>
            <a:r>
              <a:rPr lang="en-US" dirty="0"/>
              <a:t>The class Exception and its subclasses are a form of Throwable that indicates conditions that a reasonable application might want to catch. </a:t>
            </a:r>
          </a:p>
          <a:p>
            <a:pPr marL="742950" lvl="1" indent="-285750" algn="just">
              <a:buFont typeface="Wingdings" panose="05000000000000000000" pitchFamily="2" charset="2"/>
              <a:buChar char="q"/>
            </a:pPr>
            <a:r>
              <a:rPr lang="en-US" dirty="0"/>
              <a:t>Such as: array index out of bounds, arithmetic errors (divide by zero), null Pointer Exception, I/O Exceptions. </a:t>
            </a:r>
          </a:p>
          <a:p>
            <a:pPr marL="285750" indent="-285750" algn="just">
              <a:buFont typeface="Wingdings" panose="05000000000000000000" pitchFamily="2" charset="2"/>
              <a:buChar char="q"/>
            </a:pPr>
            <a:endParaRPr lang="en-US" dirty="0"/>
          </a:p>
        </p:txBody>
      </p:sp>
    </p:spTree>
    <p:extLst>
      <p:ext uri="{BB962C8B-B14F-4D97-AF65-F5344CB8AC3E}">
        <p14:creationId xmlns:p14="http://schemas.microsoft.com/office/powerpoint/2010/main" val="960687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Types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Checked vs Unchecked</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6" y="2435897"/>
            <a:ext cx="7754112" cy="2585323"/>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Checked Exception (Compile Time Exception)</a:t>
            </a:r>
          </a:p>
          <a:p>
            <a:pPr marL="742950" lvl="1" indent="-285750" algn="just">
              <a:buFont typeface="Wingdings" panose="05000000000000000000" pitchFamily="2" charset="2"/>
              <a:buChar char="q"/>
            </a:pPr>
            <a:r>
              <a:rPr lang="en-US" dirty="0"/>
              <a:t>A checked exception is an exception that occurs at the compile time. They are also called as compile time exceptions. These exceptions cannot simply be ignored at the time of compilation.</a:t>
            </a:r>
          </a:p>
          <a:p>
            <a:pPr marL="742950" lvl="1" indent="-285750" algn="just">
              <a:buFont typeface="Wingdings" panose="05000000000000000000" pitchFamily="2" charset="2"/>
              <a:buChar char="q"/>
            </a:pPr>
            <a:r>
              <a:rPr lang="en-US" dirty="0"/>
              <a:t>If your code invokes a method which is defined to throw checked exception, your code MUST provide a catch handler.</a:t>
            </a:r>
          </a:p>
          <a:p>
            <a:pPr marL="742950" lvl="1" indent="-285750" algn="just">
              <a:buFont typeface="Wingdings" panose="05000000000000000000" pitchFamily="2" charset="2"/>
              <a:buChar char="q"/>
            </a:pPr>
            <a:r>
              <a:rPr lang="en-US" dirty="0"/>
              <a:t>The compiler generates an error if the appropriate catch handler is not present.</a:t>
            </a:r>
          </a:p>
          <a:p>
            <a:pPr marL="742950" lvl="1" indent="-285750" algn="just">
              <a:buFont typeface="Wingdings" panose="05000000000000000000" pitchFamily="2" charset="2"/>
              <a:buChar char="q"/>
            </a:pPr>
            <a:r>
              <a:rPr lang="en-US" dirty="0"/>
              <a:t>Checked exceptions are </a:t>
            </a:r>
            <a:r>
              <a:rPr lang="en-US" dirty="0" err="1"/>
              <a:t>subclassed</a:t>
            </a:r>
            <a:r>
              <a:rPr lang="en-US" dirty="0"/>
              <a:t> from </a:t>
            </a:r>
            <a:r>
              <a:rPr lang="en-US" b="1" dirty="0"/>
              <a:t>Exception</a:t>
            </a:r>
            <a:r>
              <a:rPr lang="en-US" dirty="0"/>
              <a:t> class.</a:t>
            </a:r>
          </a:p>
        </p:txBody>
      </p:sp>
    </p:spTree>
    <p:extLst>
      <p:ext uri="{BB962C8B-B14F-4D97-AF65-F5344CB8AC3E}">
        <p14:creationId xmlns:p14="http://schemas.microsoft.com/office/powerpoint/2010/main" val="1805704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Types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Checked vs Unchecked</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6" y="2435897"/>
            <a:ext cx="7754112" cy="2308324"/>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Unchecked Exception (Run Time Exception)</a:t>
            </a:r>
          </a:p>
          <a:p>
            <a:pPr marL="742950" lvl="1" indent="-285750" algn="just">
              <a:buFont typeface="Wingdings" panose="05000000000000000000" pitchFamily="2" charset="2"/>
              <a:buChar char="q"/>
            </a:pPr>
            <a:r>
              <a:rPr lang="en-US" dirty="0"/>
              <a:t>An unchecked exception is an exception that occurs at the time of program execution. They are also called as Runtime Exceptions.</a:t>
            </a:r>
          </a:p>
          <a:p>
            <a:pPr marL="742950" lvl="1" indent="-285750" algn="just">
              <a:buFont typeface="Wingdings" panose="05000000000000000000" pitchFamily="2" charset="2"/>
              <a:buChar char="q"/>
            </a:pPr>
            <a:r>
              <a:rPr lang="en-US" dirty="0"/>
              <a:t>Runtime exceptions are ignored at the time of compilation.</a:t>
            </a:r>
          </a:p>
          <a:p>
            <a:pPr marL="742950" lvl="1" indent="-285750" algn="just">
              <a:buFont typeface="Wingdings" panose="05000000000000000000" pitchFamily="2" charset="2"/>
              <a:buChar char="q"/>
            </a:pPr>
            <a:r>
              <a:rPr lang="en-US" dirty="0"/>
              <a:t>If an unchecked exception is not caught, it will go to the default   catch-all handler for the application.</a:t>
            </a:r>
          </a:p>
          <a:p>
            <a:pPr marL="742950" lvl="1" indent="-285750" algn="just">
              <a:buFont typeface="Wingdings" panose="05000000000000000000" pitchFamily="2" charset="2"/>
              <a:buChar char="q"/>
            </a:pPr>
            <a:r>
              <a:rPr lang="en-US" dirty="0"/>
              <a:t>All Unchecked exceptions are </a:t>
            </a:r>
            <a:r>
              <a:rPr lang="en-US" dirty="0" err="1"/>
              <a:t>subclassed</a:t>
            </a:r>
            <a:r>
              <a:rPr lang="en-US" dirty="0"/>
              <a:t> from </a:t>
            </a:r>
            <a:r>
              <a:rPr lang="en-US" b="1" dirty="0" err="1"/>
              <a:t>RuntimeException</a:t>
            </a:r>
            <a:r>
              <a:rPr lang="en-US" dirty="0"/>
              <a:t>.</a:t>
            </a:r>
          </a:p>
          <a:p>
            <a:pPr marL="285750" indent="-285750" algn="just">
              <a:buFont typeface="Wingdings" panose="05000000000000000000" pitchFamily="2" charset="2"/>
              <a:buChar char="q"/>
            </a:pPr>
            <a:endParaRPr lang="en-US" dirty="0"/>
          </a:p>
        </p:txBody>
      </p:sp>
    </p:spTree>
    <p:extLst>
      <p:ext uri="{BB962C8B-B14F-4D97-AF65-F5344CB8AC3E}">
        <p14:creationId xmlns:p14="http://schemas.microsoft.com/office/powerpoint/2010/main" val="3985475721"/>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7553790A8DEC42B7A1CCD43E5A3538" ma:contentTypeVersion="8" ma:contentTypeDescription="Create a new document." ma:contentTypeScope="" ma:versionID="cd16d688a04491672696ae3c304f848e">
  <xsd:schema xmlns:xsd="http://www.w3.org/2001/XMLSchema" xmlns:xs="http://www.w3.org/2001/XMLSchema" xmlns:p="http://schemas.microsoft.com/office/2006/metadata/properties" xmlns:ns2="364996f5-ba29-4a91-a323-6c6875f41cf0" targetNamespace="http://schemas.microsoft.com/office/2006/metadata/properties" ma:root="true" ma:fieldsID="ce52e0ad4746da0e62cdd5892278c9ad" ns2:_="">
    <xsd:import namespace="364996f5-ba29-4a91-a323-6c6875f41cf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4996f5-ba29-4a91-a323-6c6875f41c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2B97F78-AE1E-40A4-BD01-5D96C49F45B6}"/>
</file>

<file path=customXml/itemProps2.xml><?xml version="1.0" encoding="utf-8"?>
<ds:datastoreItem xmlns:ds="http://schemas.openxmlformats.org/officeDocument/2006/customXml" ds:itemID="{32A9AEEF-EDD7-479A-A7A2-5C3001DCFE10}"/>
</file>

<file path=customXml/itemProps3.xml><?xml version="1.0" encoding="utf-8"?>
<ds:datastoreItem xmlns:ds="http://schemas.openxmlformats.org/officeDocument/2006/customXml" ds:itemID="{37C92D49-7B19-4FFA-8537-ACC912CFB0D2}"/>
</file>

<file path=docProps/app.xml><?xml version="1.0" encoding="utf-8"?>
<Properties xmlns="http://schemas.openxmlformats.org/officeDocument/2006/extended-properties" xmlns:vt="http://schemas.openxmlformats.org/officeDocument/2006/docPropsVTypes">
  <Template>Spectrum.thmx</Template>
  <TotalTime>1733</TotalTime>
  <Words>1484</Words>
  <Application>Microsoft Office PowerPoint</Application>
  <PresentationFormat>On-screen Show (4:3)</PresentationFormat>
  <Paragraphs>198</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Corbel</vt:lpstr>
      <vt:lpstr>Wingdings</vt:lpstr>
      <vt:lpstr>Spectrum</vt:lpstr>
      <vt:lpstr>Exception Handling</vt:lpstr>
      <vt:lpstr>Lecture Outline</vt:lpstr>
      <vt:lpstr>Introduction to Exception Handling</vt:lpstr>
      <vt:lpstr>Introduction to Exception Handling</vt:lpstr>
      <vt:lpstr>Introduction to Exception Handling</vt:lpstr>
      <vt:lpstr>Exception Types</vt:lpstr>
      <vt:lpstr>Exception Types</vt:lpstr>
      <vt:lpstr>Exception Types</vt:lpstr>
      <vt:lpstr>Exception Types</vt:lpstr>
      <vt:lpstr>Common Exceptions</vt:lpstr>
      <vt:lpstr>Common Exceptions</vt:lpstr>
      <vt:lpstr>Advantages of Exception Handling</vt:lpstr>
      <vt:lpstr>User Defined Exception</vt:lpstr>
      <vt:lpstr>User Defined Exception</vt:lpstr>
      <vt:lpstr>User Defined Exception</vt:lpstr>
      <vt:lpstr>User Defined Exception</vt:lpstr>
      <vt:lpstr>User Defined Exception</vt:lpstr>
      <vt:lpstr>Exception Handling</vt:lpstr>
      <vt:lpstr>Exception Handling</vt:lpstr>
      <vt:lpstr>Exception Handling</vt:lpstr>
      <vt:lpstr>Introduction to Exception Handling</vt:lpstr>
      <vt:lpstr>Introduction to Exception Handling</vt:lpstr>
      <vt:lpstr>Introduction to Exception Handling</vt:lpstr>
      <vt:lpstr>Introduction to Exception Handling</vt:lpstr>
      <vt:lpstr>Introduction to Exception Handling</vt:lpstr>
      <vt:lpstr>Introduction to Exception Handling</vt:lpstr>
      <vt:lpstr>Introduction to Exception Handling</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Rifath Mahmud</cp:lastModifiedBy>
  <cp:revision>11</cp:revision>
  <dcterms:created xsi:type="dcterms:W3CDTF">2018-12-10T17:20:29Z</dcterms:created>
  <dcterms:modified xsi:type="dcterms:W3CDTF">2020-09-01T02:08:01Z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0x010100277553790A8DEC42B7A1CCD43E5A3538</vt:lpwstr>
  </property>
</Properties>
</file>