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0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CB527-9EE9-42ED-A001-CACA2B7DAF4D}" v="302" dt="2020-04-29T09:34:0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9T09:34:24.498" v="6225" actId="20577"/>
      <pc:docMkLst>
        <pc:docMk/>
      </pc:docMkLst>
      <pc:sldChg chg="modSp mod">
        <pc:chgData name="MIR MD. KAWSUR" userId="f9b2e9bf-e2de-41be-bed1-78ffce4fdd07" providerId="ADAL" clId="{ADBCB527-9EE9-42ED-A001-CACA2B7DAF4D}" dt="2020-04-29T09:34:24.498" v="6225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9T09:25:21.129" v="6158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9T09:34:24.498" v="622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ADBCB527-9EE9-42ED-A001-CACA2B7DAF4D}" dt="2020-04-28T15:14:28.053" v="6130" actId="47"/>
        <pc:sldMkLst>
          <pc:docMk/>
          <pc:sldMk cId="2823762119" sldId="258"/>
        </pc:sldMkLst>
      </pc:sldChg>
      <pc:sldChg chg="addSp modSp mod">
        <pc:chgData name="MIR MD. KAWSUR" userId="f9b2e9bf-e2de-41be-bed1-78ffce4fdd07" providerId="ADAL" clId="{ADBCB527-9EE9-42ED-A001-CACA2B7DAF4D}" dt="2020-04-29T09:24:45.046" v="6146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9T09:23:37.350" v="6134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9T09:24:43.943" v="6145" actId="1076"/>
          <ac:picMkLst>
            <pc:docMk/>
            <pc:sldMk cId="1923382373" sldId="264"/>
            <ac:picMk id="3" creationId="{66BB96CC-81B0-46C9-A6FC-228FB5234B39}"/>
          </ac:picMkLst>
        </pc:picChg>
        <pc:picChg chg="add mod">
          <ac:chgData name="MIR MD. KAWSUR" userId="f9b2e9bf-e2de-41be-bed1-78ffce4fdd07" providerId="ADAL" clId="{ADBCB527-9EE9-42ED-A001-CACA2B7DAF4D}" dt="2020-04-29T09:24:45.046" v="6146" actId="1076"/>
          <ac:picMkLst>
            <pc:docMk/>
            <pc:sldMk cId="1923382373" sldId="264"/>
            <ac:picMk id="6" creationId="{6400E9D8-4778-4860-B1E7-76A2F214C092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modAnim chgLayout">
        <pc:chgData name="MIR MD. KAWSUR" userId="f9b2e9bf-e2de-41be-bed1-78ffce4fdd07" providerId="ADAL" clId="{ADBCB527-9EE9-42ED-A001-CACA2B7DAF4D}" dt="2020-04-29T09:27:48.472" v="6167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28:39.401" v="6169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 modAnim">
        <pc:chgData name="MIR MD. KAWSUR" userId="f9b2e9bf-e2de-41be-bed1-78ffce4fdd07" providerId="ADAL" clId="{ADBCB527-9EE9-42ED-A001-CACA2B7DAF4D}" dt="2020-04-29T09:30:31.380" v="6186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 modAnim">
        <pc:chgData name="MIR MD. KAWSUR" userId="f9b2e9bf-e2de-41be-bed1-78ffce4fdd07" providerId="ADAL" clId="{ADBCB527-9EE9-42ED-A001-CACA2B7DAF4D}" dt="2020-04-29T09:29:40.984" v="6179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9T09:29:20.775" v="6175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 modAnim">
        <pc:chgData name="MIR MD. KAWSUR" userId="f9b2e9bf-e2de-41be-bed1-78ffce4fdd07" providerId="ADAL" clId="{ADBCB527-9EE9-42ED-A001-CACA2B7DAF4D}" dt="2020-04-29T09:31:08.151" v="6191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14:36:13.943" v="5427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30:34.467" v="5372" actId="20577"/>
          <ac:spMkLst>
            <pc:docMk/>
            <pc:sldMk cId="2383403374" sldId="27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6:13.943" v="5427" actId="20577"/>
          <ac:spMkLst>
            <pc:docMk/>
            <pc:sldMk cId="2383403374" sldId="277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31:31.815" v="6192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45:01.286" v="5480"/>
          <ac:spMkLst>
            <pc:docMk/>
            <pc:sldMk cId="1290791371" sldId="278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9:15.553" v="5466" actId="20577"/>
          <ac:spMkLst>
            <pc:docMk/>
            <pc:sldMk cId="1290791371" sldId="278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4:51:37.441" v="5492" actId="14100"/>
          <ac:picMkLst>
            <pc:docMk/>
            <pc:sldMk cId="1290791371" sldId="278"/>
            <ac:picMk id="6" creationId="{1FA5536A-4CDA-4F2C-8918-337EB90C55B9}"/>
          </ac:picMkLst>
        </pc:picChg>
      </pc:sldChg>
      <pc:sldChg chg="new del">
        <pc:chgData name="MIR MD. KAWSUR" userId="f9b2e9bf-e2de-41be-bed1-78ffce4fdd07" providerId="ADAL" clId="{ADBCB527-9EE9-42ED-A001-CACA2B7DAF4D}" dt="2020-04-28T14:36:26.758" v="5429" actId="680"/>
        <pc:sldMkLst>
          <pc:docMk/>
          <pc:sldMk cId="3238056953" sldId="279"/>
        </pc:sldMkLst>
      </pc:sldChg>
      <pc:sldChg chg="addSp delSp modSp add mod modAnim">
        <pc:chgData name="MIR MD. KAWSUR" userId="f9b2e9bf-e2de-41be-bed1-78ffce4fdd07" providerId="ADAL" clId="{ADBCB527-9EE9-42ED-A001-CACA2B7DAF4D}" dt="2020-04-29T09:31:37.345" v="6193"/>
        <pc:sldMkLst>
          <pc:docMk/>
          <pc:sldMk cId="3714164873" sldId="279"/>
        </pc:sldMkLst>
        <pc:spChg chg="add del">
          <ac:chgData name="MIR MD. KAWSUR" userId="f9b2e9bf-e2de-41be-bed1-78ffce4fdd07" providerId="ADAL" clId="{ADBCB527-9EE9-42ED-A001-CACA2B7DAF4D}" dt="2020-04-28T14:53:05.323" v="5511"/>
          <ac:spMkLst>
            <pc:docMk/>
            <pc:sldMk cId="3714164873" sldId="279"/>
            <ac:spMk id="3" creationId="{06E1156E-57A1-430E-BDAA-079E27B664E5}"/>
          </ac:spMkLst>
        </pc:spChg>
        <pc:spChg chg="mod">
          <ac:chgData name="MIR MD. KAWSUR" userId="f9b2e9bf-e2de-41be-bed1-78ffce4fdd07" providerId="ADAL" clId="{ADBCB527-9EE9-42ED-A001-CACA2B7DAF4D}" dt="2020-04-28T14:56:35.813" v="5537" actId="114"/>
          <ac:spMkLst>
            <pc:docMk/>
            <pc:sldMk cId="3714164873" sldId="279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2:09.219" v="5508" actId="20577"/>
          <ac:spMkLst>
            <pc:docMk/>
            <pc:sldMk cId="3714164873" sldId="279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8T14:53:43.883" v="5518"/>
          <ac:spMkLst>
            <pc:docMk/>
            <pc:sldMk cId="3714164873" sldId="279"/>
            <ac:spMk id="7" creationId="{DF6A25AF-DC6F-4AF6-A09E-8D750156017A}"/>
          </ac:spMkLst>
        </pc:spChg>
        <pc:spChg chg="add del">
          <ac:chgData name="MIR MD. KAWSUR" userId="f9b2e9bf-e2de-41be-bed1-78ffce4fdd07" providerId="ADAL" clId="{ADBCB527-9EE9-42ED-A001-CACA2B7DAF4D}" dt="2020-04-28T14:56:11.347" v="5531"/>
          <ac:spMkLst>
            <pc:docMk/>
            <pc:sldMk cId="3714164873" sldId="279"/>
            <ac:spMk id="8" creationId="{90B61905-5449-47A7-B38E-7068A7BB9461}"/>
          </ac:spMkLst>
        </pc:spChg>
        <pc:picChg chg="del">
          <ac:chgData name="MIR MD. KAWSUR" userId="f9b2e9bf-e2de-41be-bed1-78ffce4fdd07" providerId="ADAL" clId="{ADBCB527-9EE9-42ED-A001-CACA2B7DAF4D}" dt="2020-04-28T14:52:53.983" v="5509" actId="478"/>
          <ac:picMkLst>
            <pc:docMk/>
            <pc:sldMk cId="3714164873" sldId="279"/>
            <ac:picMk id="6" creationId="{1FA5536A-4CDA-4F2C-8918-337EB90C55B9}"/>
          </ac:picMkLst>
        </pc:picChg>
        <pc:picChg chg="add mod">
          <ac:chgData name="MIR MD. KAWSUR" userId="f9b2e9bf-e2de-41be-bed1-78ffce4fdd07" providerId="ADAL" clId="{ADBCB527-9EE9-42ED-A001-CACA2B7DAF4D}" dt="2020-04-28T14:57:16.805" v="5542" actId="1076"/>
          <ac:picMkLst>
            <pc:docMk/>
            <pc:sldMk cId="3714164873" sldId="279"/>
            <ac:picMk id="10" creationId="{6FB86B14-E81A-44D1-AFD9-23E0B5314DBB}"/>
          </ac:picMkLst>
        </pc:picChg>
      </pc:sldChg>
      <pc:sldChg chg="modSp add del mod">
        <pc:chgData name="MIR MD. KAWSUR" userId="f9b2e9bf-e2de-41be-bed1-78ffce4fdd07" providerId="ADAL" clId="{ADBCB527-9EE9-42ED-A001-CACA2B7DAF4D}" dt="2020-04-28T14:38:47.739" v="5445" actId="47"/>
        <pc:sldMkLst>
          <pc:docMk/>
          <pc:sldMk cId="3922201373" sldId="279"/>
        </pc:sldMkLst>
        <pc:spChg chg="mod">
          <ac:chgData name="MIR MD. KAWSUR" userId="f9b2e9bf-e2de-41be-bed1-78ffce4fdd07" providerId="ADAL" clId="{ADBCB527-9EE9-42ED-A001-CACA2B7DAF4D}" dt="2020-04-28T14:36:35.977" v="5444" actId="20577"/>
          <ac:spMkLst>
            <pc:docMk/>
            <pc:sldMk cId="3922201373" sldId="279"/>
            <ac:spMk id="5" creationId="{3322CB79-31E6-2043-9768-6699756B1FD4}"/>
          </ac:spMkLst>
        </pc:spChg>
      </pc:sldChg>
      <pc:sldChg chg="addSp delSp modSp add mod modAnim">
        <pc:chgData name="MIR MD. KAWSUR" userId="f9b2e9bf-e2de-41be-bed1-78ffce4fdd07" providerId="ADAL" clId="{ADBCB527-9EE9-42ED-A001-CACA2B7DAF4D}" dt="2020-04-29T09:33:41.996" v="6194"/>
        <pc:sldMkLst>
          <pc:docMk/>
          <pc:sldMk cId="1932295471" sldId="280"/>
        </pc:sldMkLst>
        <pc:spChg chg="mod">
          <ac:chgData name="MIR MD. KAWSUR" userId="f9b2e9bf-e2de-41be-bed1-78ffce4fdd07" providerId="ADAL" clId="{ADBCB527-9EE9-42ED-A001-CACA2B7DAF4D}" dt="2020-04-28T15:02:56.718" v="5740" actId="20577"/>
          <ac:spMkLst>
            <pc:docMk/>
            <pc:sldMk cId="1932295471" sldId="28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9:05.813" v="5591" actId="20577"/>
          <ac:spMkLst>
            <pc:docMk/>
            <pc:sldMk cId="1932295471" sldId="280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5:03:41.136" v="5746" actId="1076"/>
          <ac:picMkLst>
            <pc:docMk/>
            <pc:sldMk cId="1932295471" sldId="280"/>
            <ac:picMk id="6" creationId="{6756F2F4-9E51-457F-86CE-42AE766B53BE}"/>
          </ac:picMkLst>
        </pc:picChg>
        <pc:picChg chg="del">
          <ac:chgData name="MIR MD. KAWSUR" userId="f9b2e9bf-e2de-41be-bed1-78ffce4fdd07" providerId="ADAL" clId="{ADBCB527-9EE9-42ED-A001-CACA2B7DAF4D}" dt="2020-04-28T14:59:08.976" v="5592" actId="478"/>
          <ac:picMkLst>
            <pc:docMk/>
            <pc:sldMk cId="1932295471" sldId="280"/>
            <ac:picMk id="10" creationId="{6FB86B14-E81A-44D1-AFD9-23E0B5314DBB}"/>
          </ac:picMkLst>
        </pc:picChg>
      </pc:sldChg>
      <pc:sldChg chg="addSp delSp modSp add mod">
        <pc:chgData name="MIR MD. KAWSUR" userId="f9b2e9bf-e2de-41be-bed1-78ffce4fdd07" providerId="ADAL" clId="{ADBCB527-9EE9-42ED-A001-CACA2B7DAF4D}" dt="2020-04-28T15:13:02.200" v="6099" actId="1076"/>
        <pc:sldMkLst>
          <pc:docMk/>
          <pc:sldMk cId="709349257" sldId="281"/>
        </pc:sldMkLst>
        <pc:spChg chg="mod">
          <ac:chgData name="MIR MD. KAWSUR" userId="f9b2e9bf-e2de-41be-bed1-78ffce4fdd07" providerId="ADAL" clId="{ADBCB527-9EE9-42ED-A001-CACA2B7DAF4D}" dt="2020-04-28T15:05:11.819" v="5772" actId="20577"/>
          <ac:spMkLst>
            <pc:docMk/>
            <pc:sldMk cId="709349257" sldId="28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ADBCB527-9EE9-42ED-A001-CACA2B7DAF4D}" dt="2020-04-28T15:08:12.753" v="5845" actId="478"/>
          <ac:spMkLst>
            <pc:docMk/>
            <pc:sldMk cId="709349257" sldId="281"/>
            <ac:spMk id="3" creationId="{D1DA9426-9C6A-4298-94B2-9A03E99738F7}"/>
          </ac:spMkLst>
        </pc:spChg>
        <pc:spChg chg="mod">
          <ac:chgData name="MIR MD. KAWSUR" userId="f9b2e9bf-e2de-41be-bed1-78ffce4fdd07" providerId="ADAL" clId="{ADBCB527-9EE9-42ED-A001-CACA2B7DAF4D}" dt="2020-04-28T15:12:58.415" v="6098" actId="113"/>
          <ac:spMkLst>
            <pc:docMk/>
            <pc:sldMk cId="709349257" sldId="28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20.009" v="5893" actId="20577"/>
          <ac:spMkLst>
            <pc:docMk/>
            <pc:sldMk cId="709349257" sldId="281"/>
            <ac:spMk id="5" creationId="{3322CB79-31E6-2043-9768-6699756B1FD4}"/>
          </ac:spMkLst>
        </pc:spChg>
        <pc:spChg chg="add mod">
          <ac:chgData name="MIR MD. KAWSUR" userId="f9b2e9bf-e2de-41be-bed1-78ffce4fdd07" providerId="ADAL" clId="{ADBCB527-9EE9-42ED-A001-CACA2B7DAF4D}" dt="2020-04-28T15:08:18.667" v="5848" actId="6549"/>
          <ac:spMkLst>
            <pc:docMk/>
            <pc:sldMk cId="709349257" sldId="281"/>
            <ac:spMk id="7" creationId="{91AE8C9B-9D6A-46BB-A85F-6DC3F8DF595E}"/>
          </ac:spMkLst>
        </pc:spChg>
        <pc:picChg chg="del">
          <ac:chgData name="MIR MD. KAWSUR" userId="f9b2e9bf-e2de-41be-bed1-78ffce4fdd07" providerId="ADAL" clId="{ADBCB527-9EE9-42ED-A001-CACA2B7DAF4D}" dt="2020-04-28T15:05:21.119" v="5790" actId="478"/>
          <ac:picMkLst>
            <pc:docMk/>
            <pc:sldMk cId="709349257" sldId="281"/>
            <ac:picMk id="6" creationId="{6756F2F4-9E51-457F-86CE-42AE766B53BE}"/>
          </ac:picMkLst>
        </pc:picChg>
        <pc:picChg chg="add mod">
          <ac:chgData name="MIR MD. KAWSUR" userId="f9b2e9bf-e2de-41be-bed1-78ffce4fdd07" providerId="ADAL" clId="{ADBCB527-9EE9-42ED-A001-CACA2B7DAF4D}" dt="2020-04-28T15:13:02.200" v="6099" actId="1076"/>
          <ac:picMkLst>
            <pc:docMk/>
            <pc:sldMk cId="709349257" sldId="281"/>
            <ac:picMk id="9" creationId="{08D5F756-2651-41D6-B24D-E35AB4D7BB52}"/>
          </ac:picMkLst>
        </pc:picChg>
      </pc:sldChg>
      <pc:sldChg chg="delSp modSp add mod modAnim">
        <pc:chgData name="MIR MD. KAWSUR" userId="f9b2e9bf-e2de-41be-bed1-78ffce4fdd07" providerId="ADAL" clId="{ADBCB527-9EE9-42ED-A001-CACA2B7DAF4D}" dt="2020-04-29T09:34:01.350" v="6196"/>
        <pc:sldMkLst>
          <pc:docMk/>
          <pc:sldMk cId="4009736869" sldId="282"/>
        </pc:sldMkLst>
        <pc:spChg chg="mod">
          <ac:chgData name="MIR MD. KAWSUR" userId="f9b2e9bf-e2de-41be-bed1-78ffce4fdd07" providerId="ADAL" clId="{ADBCB527-9EE9-42ED-A001-CACA2B7DAF4D}" dt="2020-04-28T15:14:05.821" v="6129" actId="122"/>
          <ac:spMkLst>
            <pc:docMk/>
            <pc:sldMk cId="4009736869" sldId="28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39.697" v="5956" actId="20577"/>
          <ac:spMkLst>
            <pc:docMk/>
            <pc:sldMk cId="4009736869" sldId="282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8T15:11:33.269" v="5957" actId="478"/>
          <ac:picMkLst>
            <pc:docMk/>
            <pc:sldMk cId="4009736869" sldId="282"/>
            <ac:picMk id="9" creationId="{08D5F756-2651-41D6-B24D-E35AB4D7BB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ptol.com/programming/history.php" TargetMode="External"/><Relationship Id="rId2" Type="http://schemas.openxmlformats.org/officeDocument/2006/relationships/hyperlink" Target="https://www.cs.mcgill.ca/~rwest/wikispeedia/wpcd/wp/p/Programming_language.ht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411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b="1" i="1" dirty="0" smtClean="0"/>
                        <a:t>Rifath Mahmud</a:t>
                      </a:r>
                      <a:r>
                        <a:rPr lang="en-US" i="1" dirty="0" smtClean="0"/>
                        <a:t> (</a:t>
                      </a:r>
                      <a:r>
                        <a:rPr lang="en-US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rifath.mahmud@aiub.edu</a:t>
                      </a:r>
                      <a:r>
                        <a:rPr lang="en-US" i="1" dirty="0" smtClean="0"/>
                        <a:t>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multi-function program, important data items are placed as global so that they may be accessed by all functions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is based on unreal world.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46A938-D17F-4C9B-9DB4-06ACAC63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7" y="3591380"/>
            <a:ext cx="5421186" cy="18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(Drawbacks of 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Problems with this approach appear as programs grow larger and more complex.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 function has complete access to the global variables, it is possible that new programmer can corrupt the data accidentally by creating functions.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 is exposed to whole program, so no security for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In large program it is very difficult to identify what data is used by which function.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relate with real world objects.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create new data types reduces extensibility.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Importance is given to the operation on data rather that the data.</a:t>
            </a:r>
          </a:p>
        </p:txBody>
      </p:sp>
    </p:spTree>
    <p:extLst>
      <p:ext uri="{BB962C8B-B14F-4D97-AF65-F5344CB8AC3E}">
        <p14:creationId xmlns:p14="http://schemas.microsoft.com/office/powerpoint/2010/main" val="17737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(Object-Oriented Programming)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Object-oriented programming organizes a program around its data (that is,  objects) and a set of well-defined interfaces to that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An object-oriented program can be characterized as </a:t>
            </a:r>
            <a:r>
              <a:rPr lang="en-US" b="1" i="1" dirty="0"/>
              <a:t>data controlling access to code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OOP, problem is divided into the number of entities called </a:t>
            </a:r>
            <a:r>
              <a:rPr lang="en-US" b="1" dirty="0"/>
              <a:t>objects</a:t>
            </a:r>
            <a:r>
              <a:rPr lang="en-US" dirty="0"/>
              <a:t> and then builds data and methods around these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binds the data more closely to the method that operate on it and protects it from accidental modification.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Data of an object can be accessed only by the methods associated with the object.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Follows </a:t>
            </a:r>
            <a:r>
              <a:rPr lang="en-US" b="1" dirty="0"/>
              <a:t>bottom up approach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Increases code </a:t>
            </a:r>
            <a:r>
              <a:rPr lang="en-US" b="1" dirty="0"/>
              <a:t>reusability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9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is Important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Modularity for easier troubleshooting.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Reuse of code through inheritance.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Flexibility through polymorphism.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Effective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9665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as </a:t>
            </a:r>
            <a:r>
              <a:rPr lang="en-US"/>
              <a:t>OOP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Object Oriented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is not possible to code in java without </a:t>
            </a:r>
            <a:r>
              <a:rPr lang="en-US" b="1" dirty="0"/>
              <a:t>class and object</a:t>
            </a:r>
            <a:r>
              <a:rPr lang="en-US" dirty="0"/>
              <a:t>. Even to write a single hello world program, we need to declare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40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JVM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JVM(Java Virtual Machine) acts as a run-time engine to run Java applications.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converts Java bytecode into machines language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 is a part of JRE(Java Runtime Environment).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A5536A-4CDA-4F2C-8918-337EB90C55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2" y="3463786"/>
            <a:ext cx="4798115" cy="26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JVM Works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all source code is first written in plain text files ending with the </a:t>
            </a:r>
            <a:r>
              <a:rPr lang="en-US" b="1" dirty="0"/>
              <a:t>.java </a:t>
            </a:r>
            <a:r>
              <a:rPr lang="en-US" dirty="0"/>
              <a:t>extension.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Those source files are then compiled into </a:t>
            </a:r>
            <a:r>
              <a:rPr lang="en-US" b="1" dirty="0"/>
              <a:t>.class </a:t>
            </a:r>
            <a:r>
              <a:rPr lang="en-US" dirty="0"/>
              <a:t>files by the </a:t>
            </a:r>
            <a:r>
              <a:rPr lang="en-US" b="1" dirty="0" err="1"/>
              <a:t>javac</a:t>
            </a:r>
            <a:r>
              <a:rPr lang="en-US" dirty="0"/>
              <a:t>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A .class file does not contain code that is native to your processor; it instead contains </a:t>
            </a:r>
            <a:r>
              <a:rPr lang="en-US" b="1" i="1" dirty="0"/>
              <a:t>bytecodes</a:t>
            </a:r>
            <a:r>
              <a:rPr lang="en-US" dirty="0"/>
              <a:t>—the machine language of the Java Virtual Machine (Java VM).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launcher tool then runs application with an instance of the Java Virtual Machine.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B86B14-E81A-44D1-AFD9-23E0B531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4878399"/>
            <a:ext cx="5553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Platform Independent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meaning of platform-independent is that the java compiled code(byte code) can run on all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VM is available on many different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a result, the same .class files can run on Microsoft Windows, Linux, Mac OS and so 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6F2F4-9E51-457F-86CE-42AE766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04" y="3702532"/>
            <a:ext cx="3985591" cy="24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Create a </a:t>
            </a:r>
            <a:r>
              <a:rPr lang="en-US" b="1" dirty="0"/>
              <a:t>HelloWorld.java</a:t>
            </a:r>
            <a:r>
              <a:rPr lang="en-US" dirty="0"/>
              <a:t>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Write the following code in the source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08D5F756-2651-41D6-B24D-E35AB4D7BB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58" y="3317960"/>
            <a:ext cx="6554284" cy="1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Execute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compile </a:t>
            </a:r>
            <a:r>
              <a:rPr lang="en-US" b="1" dirty="0"/>
              <a:t>HelloWorld.java</a:t>
            </a:r>
            <a:r>
              <a:rPr lang="en-US" dirty="0"/>
              <a:t>, use the compiler. If successful, it will produce a file called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in the same directory.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execute, run the Java VM and include the name of the class which contains the "main" method as the first command line parameter.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&gt; java HelloWorld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History of Programming Languages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Importance of OOP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Java as OOP Language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JVM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Hello World Program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13" y="3428999"/>
            <a:ext cx="1966501" cy="2438385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400E9D8-4778-4860-B1E7-76A2F214C0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3429000"/>
            <a:ext cx="222474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https://www.cs.mcgill.ca/~rwest/wikispeedia/wpcd/wp/p/Programming_language.htm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https://www.scriptol.com/programming/history.php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Programming Language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i="1" dirty="0"/>
              <a:t>Instead of imagining that our main task is to instruct a computer what to do, let us concentrate rather on explaining to human beings what we want a computer to do.</a:t>
            </a:r>
            <a:r>
              <a:rPr lang="en-US" b="1" i="1" dirty="0"/>
              <a:t>”</a:t>
            </a:r>
            <a:r>
              <a:rPr lang="en-US" i="1" dirty="0"/>
              <a:t> </a:t>
            </a:r>
            <a:r>
              <a:rPr lang="en-US" dirty="0"/>
              <a:t>- Donald Knuth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programming language </a:t>
            </a:r>
            <a:r>
              <a:rPr lang="en-US" dirty="0"/>
              <a:t>is an artificial language that can be used to control the behavior of a machine, particularly a computer. Programming languages, like human languages, are defined using syntactic and semantic rules, to determine structure and meaning,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B55252-0C09-4D90-8CEE-1045D781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8974"/>
              </p:ext>
            </p:extLst>
          </p:nvPr>
        </p:nvGraphicFramePr>
        <p:xfrm>
          <a:off x="476206" y="2173062"/>
          <a:ext cx="7754112" cy="386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val="1831261987"/>
                    </a:ext>
                  </a:extLst>
                </a:gridCol>
                <a:gridCol w="4666422">
                  <a:extLst>
                    <a:ext uri="{9D8B030D-6E8A-4147-A177-3AD203B41FA5}">
                      <a16:colId xmlns:a16="http://schemas.microsoft.com/office/drawing/2014/main" val="1527263605"/>
                    </a:ext>
                  </a:extLst>
                </a:gridCol>
                <a:gridCol w="2058118">
                  <a:extLst>
                    <a:ext uri="{9D8B030D-6E8A-4147-A177-3AD203B41FA5}">
                      <a16:colId xmlns:a16="http://schemas.microsoft.com/office/drawing/2014/main" val="2736028645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20471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1950’s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high-level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Assembly, Fortran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86141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1960’s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 of specialized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Simula</a:t>
                      </a:r>
                      <a:r>
                        <a:rPr lang="en-US" dirty="0"/>
                        <a:t>, Lisp, Cobol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057379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1970’s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Duel between structured programming with Pascal and efficiency of C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Pascal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8838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1980’s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Experimenting other ways including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Smalltalk,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591428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1990’s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Generalization of object-oriented programming with the performance of microcomputers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Perl, Python, PHP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919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2000’s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 Scala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350491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2010’s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Concurrency and </a:t>
                      </a:r>
                      <a:r>
                        <a:rPr lang="en-US" dirty="0" err="1"/>
                        <a:t>asynchronicity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JavaScript, 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Creation of Java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Java was </a:t>
            </a:r>
            <a:r>
              <a:rPr lang="en-US" sz="2200" dirty="0" smtClean="0"/>
              <a:t>developed </a:t>
            </a:r>
            <a:r>
              <a:rPr lang="en-US" sz="2200" dirty="0"/>
              <a:t>by </a:t>
            </a:r>
            <a:r>
              <a:rPr lang="en-US" sz="2200" b="1" dirty="0"/>
              <a:t>James Gosling</a:t>
            </a:r>
            <a:r>
              <a:rPr lang="en-US" sz="2200" dirty="0"/>
              <a:t>, Patrick Naughton, Chris </a:t>
            </a:r>
            <a:r>
              <a:rPr lang="en-US" sz="2200" dirty="0" err="1"/>
              <a:t>Warth</a:t>
            </a:r>
            <a:r>
              <a:rPr lang="en-US" sz="2200" dirty="0"/>
              <a:t>, Ed Frank, and Mike Sheridan at Sun Microsystems, Inc. in 1991.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It took 18 months to develop the first working 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This language was initially called </a:t>
            </a:r>
            <a:r>
              <a:rPr lang="en-US" sz="2200" b="1" dirty="0"/>
              <a:t>Oak </a:t>
            </a:r>
            <a:r>
              <a:rPr lang="en-US" sz="2200" dirty="0"/>
              <a:t>but was renamed </a:t>
            </a:r>
            <a:r>
              <a:rPr lang="en-US" sz="2200" b="1" dirty="0"/>
              <a:t>Java</a:t>
            </a:r>
            <a:r>
              <a:rPr lang="en-US" sz="2200" dirty="0"/>
              <a:t> in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The primary motivation was the need for a </a:t>
            </a:r>
            <a:r>
              <a:rPr lang="en-US" sz="2200" b="1" dirty="0"/>
              <a:t>platform-independent</a:t>
            </a:r>
            <a:r>
              <a:rPr lang="en-US" sz="2200" dirty="0"/>
              <a:t> </a:t>
            </a:r>
            <a:r>
              <a:rPr lang="en-US" sz="2200" dirty="0" smtClean="0"/>
              <a:t>language.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Objects are key to understanding object-oriented technology.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Real-world objects share two characteristics: They all have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Dogs have state (name, color, breed, hungry) and behavior (barking, fetching, wagging tail)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Bicycles also have state (current gear, current pedal cadence, current speed) and behavior (changing gear, changing pedal cadence, applying brakes)</a:t>
            </a:r>
          </a:p>
        </p:txBody>
      </p:sp>
      <p:pic>
        <p:nvPicPr>
          <p:cNvPr id="9" name="Picture 8" descr="A picture containing electronics, device, clock&#10;&#10;Description automatically generated">
            <a:extLst>
              <a:ext uri="{FF2B5EF4-FFF2-40B4-BE49-F238E27FC236}">
                <a16:creationId xmlns:a16="http://schemas.microsoft.com/office/drawing/2014/main" id="{CA779F2A-F817-402B-B48F-A0E46A1328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2823956"/>
            <a:ext cx="2613992" cy="17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Object Oriented Programming </a:t>
            </a:r>
            <a:r>
              <a:rPr lang="en-US" sz="2000" dirty="0"/>
              <a:t>(OOP) is a programming methodology that </a:t>
            </a:r>
            <a:r>
              <a:rPr lang="en-US" sz="2000" dirty="0" smtClean="0"/>
              <a:t>helps organize </a:t>
            </a:r>
            <a:r>
              <a:rPr lang="en-US" sz="2000" dirty="0"/>
              <a:t>complex programs using </a:t>
            </a:r>
            <a:r>
              <a:rPr lang="en-US" sz="2000" b="1" dirty="0" smtClean="0"/>
              <a:t>inheritance</a:t>
            </a:r>
            <a:r>
              <a:rPr lang="en-US" sz="2000" dirty="0"/>
              <a:t>, </a:t>
            </a:r>
            <a:r>
              <a:rPr lang="en-US" sz="2000" b="1" dirty="0" smtClean="0"/>
              <a:t>encapsulation</a:t>
            </a:r>
            <a:r>
              <a:rPr lang="en-US" sz="2000" dirty="0" smtClean="0"/>
              <a:t>, </a:t>
            </a:r>
            <a:r>
              <a:rPr lang="en-US" sz="2000" b="1" dirty="0" smtClean="0"/>
              <a:t>abstraction</a:t>
            </a:r>
            <a:r>
              <a:rPr lang="en-US" sz="2000" dirty="0" smtClean="0"/>
              <a:t> and </a:t>
            </a:r>
            <a:r>
              <a:rPr lang="en-US" sz="2000" b="1" dirty="0"/>
              <a:t>polymorphism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Throughout the history of programming, the increasing complexity of programs has driven the need for better ways to manage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 Oriented Programming (OOP) was developed as there were limitations in earlier approaches.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Process-oriented model </a:t>
            </a:r>
            <a:r>
              <a:rPr lang="en-US" dirty="0"/>
              <a:t>was one of the earlier approaches to </a:t>
            </a:r>
            <a:r>
              <a:rPr lang="en-US" b="1" dirty="0"/>
              <a:t>Object-oriented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clearly understand the importance of object-oriented programming, we need to know about the process-oriented model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computer programs consists of two elements: a) </a:t>
            </a:r>
            <a:r>
              <a:rPr lang="en-US" b="1" dirty="0"/>
              <a:t>code</a:t>
            </a:r>
            <a:r>
              <a:rPr lang="en-US" dirty="0"/>
              <a:t> (what is happening) b) </a:t>
            </a:r>
            <a:r>
              <a:rPr lang="en-US" b="1" dirty="0"/>
              <a:t>data</a:t>
            </a:r>
            <a:r>
              <a:rPr lang="en-US" dirty="0"/>
              <a:t> (who is being affected)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u="sng" dirty="0"/>
              <a:t>Process-Oriented Model: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This approach characterizes a program as a series of linear steps (that is, code).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this model, programs are typically organized around code. This approach can be thought of as </a:t>
            </a:r>
            <a:r>
              <a:rPr lang="en-US" b="1" i="1" dirty="0"/>
              <a:t>code acting on data</a:t>
            </a:r>
            <a:r>
              <a:rPr lang="en-US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languages such as C employ this model to considerable success.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program is divided into small parts called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follows </a:t>
            </a:r>
            <a:r>
              <a:rPr lang="en-US" b="1" dirty="0"/>
              <a:t>top down approach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function is more important than data.</a:t>
            </a:r>
          </a:p>
        </p:txBody>
      </p:sp>
    </p:spTree>
    <p:extLst>
      <p:ext uri="{BB962C8B-B14F-4D97-AF65-F5344CB8AC3E}">
        <p14:creationId xmlns:p14="http://schemas.microsoft.com/office/powerpoint/2010/main" val="29460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0" ma:contentTypeDescription="Create a new document." ma:contentTypeScope="" ma:versionID="9f9eab2f9a24e3c00885ea011e12b0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106406-7971-4617-9C0F-23A9B811BB3A}"/>
</file>

<file path=customXml/itemProps2.xml><?xml version="1.0" encoding="utf-8"?>
<ds:datastoreItem xmlns:ds="http://schemas.openxmlformats.org/officeDocument/2006/customXml" ds:itemID="{EFC4A91C-DC84-49E1-8BEA-86D8EFC20731}"/>
</file>

<file path=customXml/itemProps3.xml><?xml version="1.0" encoding="utf-8"?>
<ds:datastoreItem xmlns:ds="http://schemas.openxmlformats.org/officeDocument/2006/customXml" ds:itemID="{1F0C425B-3DAE-47FA-8FEB-041F7C4ACA9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528</TotalTime>
  <Words>1257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Corbel</vt:lpstr>
      <vt:lpstr>Courier</vt:lpstr>
      <vt:lpstr>Times New Roman</vt:lpstr>
      <vt:lpstr>Wingdings</vt:lpstr>
      <vt:lpstr>Spectrum</vt:lpstr>
      <vt:lpstr>Introducing Java</vt:lpstr>
      <vt:lpstr>Lecture Outline</vt:lpstr>
      <vt:lpstr>History of Programming Languages</vt:lpstr>
      <vt:lpstr>History of Programming Languages</vt:lpstr>
      <vt:lpstr>History of Programming Languages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Java as OOP Language</vt:lpstr>
      <vt:lpstr>JVM Architecture</vt:lpstr>
      <vt:lpstr>JVM Architecture</vt:lpstr>
      <vt:lpstr>JVM Architecture</vt:lpstr>
      <vt:lpstr>Hello World Program</vt:lpstr>
      <vt:lpstr>Hello World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14</cp:revision>
  <dcterms:created xsi:type="dcterms:W3CDTF">2018-12-10T17:20:29Z</dcterms:created>
  <dcterms:modified xsi:type="dcterms:W3CDTF">2020-06-30T15:10:40Z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