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D21"/>
    <a:srgbClr val="F33925"/>
    <a:srgbClr val="F3E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052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/>
                        <a:t>Rifath Mahmud</a:t>
                      </a:r>
                      <a:r>
                        <a:rPr lang="en-US" i="1" dirty="0" smtClean="0"/>
                        <a:t> (</a:t>
                      </a:r>
                      <a:r>
                        <a:rPr lang="en-US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rifath.mahmud@aiub.edu</a:t>
                      </a:r>
                      <a:r>
                        <a:rPr lang="en-US" i="1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114676" y="1538380"/>
            <a:ext cx="4370342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1 (JAVA)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How to Setup Java Environment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83511"/>
            <a:ext cx="74465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Before We install JDK in our PC, first we should check whether it is already installed or not. The following steps illustrate the process: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935294" y="2953430"/>
            <a:ext cx="5143500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Go to </a:t>
            </a:r>
            <a:r>
              <a:rPr lang="en-US" b="1" i="1" dirty="0" smtClean="0">
                <a:latin typeface="Cambria" panose="02040503050406030204" pitchFamily="18" charset="0"/>
              </a:rPr>
              <a:t>Start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Type </a:t>
            </a:r>
            <a:r>
              <a:rPr lang="en-US" b="1" i="1" dirty="0" err="1">
                <a:latin typeface="Cambria" panose="02040503050406030204" pitchFamily="18" charset="0"/>
              </a:rPr>
              <a:t>cmd</a:t>
            </a:r>
            <a:r>
              <a:rPr lang="en-US" dirty="0">
                <a:latin typeface="Cambria" panose="02040503050406030204" pitchFamily="18" charset="0"/>
              </a:rPr>
              <a:t> and open </a:t>
            </a:r>
            <a:r>
              <a:rPr lang="en-US" b="1" i="1" dirty="0">
                <a:latin typeface="Cambria" panose="02040503050406030204" pitchFamily="18" charset="0"/>
              </a:rPr>
              <a:t>Command </a:t>
            </a:r>
            <a:r>
              <a:rPr lang="en-US" b="1" i="1" dirty="0" smtClean="0">
                <a:latin typeface="Cambria" panose="02040503050406030204" pitchFamily="18" charset="0"/>
              </a:rPr>
              <a:t>Prompt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Give a command </a:t>
            </a:r>
            <a:r>
              <a:rPr lang="en-US" b="1" i="1" dirty="0" smtClean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and hit the </a:t>
            </a:r>
            <a:r>
              <a:rPr lang="en-US" b="1" i="1" dirty="0" smtClean="0">
                <a:latin typeface="Cambria" panose="02040503050406030204" pitchFamily="18" charset="0"/>
              </a:rPr>
              <a:t>Enter</a:t>
            </a:r>
            <a:r>
              <a:rPr lang="en-US" dirty="0" smtClean="0">
                <a:latin typeface="Cambria" panose="02040503050406030204" pitchFamily="18" charset="0"/>
              </a:rPr>
              <a:t> key.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Not Installed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945587"/>
            <a:ext cx="3315422" cy="1772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8" y="3945587"/>
            <a:ext cx="3312861" cy="17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745130" y="2456345"/>
            <a:ext cx="5851394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4. If </a:t>
            </a:r>
            <a:r>
              <a:rPr lang="en-US" b="1" i="1" dirty="0" smtClean="0">
                <a:latin typeface="Cambria" panose="02040503050406030204" pitchFamily="18" charset="0"/>
              </a:rPr>
              <a:t>“Not Installed”</a:t>
            </a:r>
            <a:r>
              <a:rPr lang="en-US" dirty="0" smtClean="0">
                <a:latin typeface="Cambria" panose="02040503050406030204" pitchFamily="18" charset="0"/>
              </a:rPr>
              <a:t>, Install JDK and go to 5. Else go to 5.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5. Open </a:t>
            </a:r>
            <a:r>
              <a:rPr lang="en-US" b="1" i="1" dirty="0" smtClean="0">
                <a:latin typeface="Cambria" panose="02040503050406030204" pitchFamily="18" charset="0"/>
              </a:rPr>
              <a:t>Command Prompt</a:t>
            </a:r>
            <a:r>
              <a:rPr lang="en-US" dirty="0" smtClean="0">
                <a:latin typeface="Cambria" panose="02040503050406030204" pitchFamily="18" charset="0"/>
              </a:rPr>
              <a:t> again.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6. </a:t>
            </a:r>
            <a:r>
              <a:rPr lang="en-US" dirty="0">
                <a:latin typeface="Cambria" panose="02040503050406030204" pitchFamily="18" charset="0"/>
              </a:rPr>
              <a:t>Give a command </a:t>
            </a:r>
            <a:r>
              <a:rPr lang="en-US" b="1" i="1" dirty="0" err="1" smtClean="0">
                <a:latin typeface="Cambria" panose="02040503050406030204" pitchFamily="18" charset="0"/>
              </a:rPr>
              <a:t>javac</a:t>
            </a:r>
            <a:r>
              <a:rPr lang="en-US" b="1" i="1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hit the </a:t>
            </a:r>
            <a:r>
              <a:rPr lang="en-US" b="1" i="1" dirty="0">
                <a:latin typeface="Cambria" panose="02040503050406030204" pitchFamily="18" charset="0"/>
              </a:rPr>
              <a:t>Enter</a:t>
            </a:r>
            <a:r>
              <a:rPr lang="en-US" dirty="0">
                <a:latin typeface="Cambria" panose="02040503050406030204" pitchFamily="18" charset="0"/>
              </a:rPr>
              <a:t> key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Not Configured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818962"/>
            <a:ext cx="3309938" cy="1798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818962"/>
            <a:ext cx="3309938" cy="17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2" y="2196192"/>
            <a:ext cx="4767308" cy="2308324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7. Configure Environment Variable</a:t>
            </a:r>
          </a:p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(a) Go to </a:t>
            </a:r>
            <a:r>
              <a:rPr lang="en-US" b="1" i="1" dirty="0" smtClean="0">
                <a:latin typeface="Cambria" panose="02040503050406030204" pitchFamily="18" charset="0"/>
              </a:rPr>
              <a:t>This PC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(b) Go to </a:t>
            </a:r>
            <a:r>
              <a:rPr lang="en-US" b="1" i="1" dirty="0" smtClean="0">
                <a:latin typeface="Cambria" panose="02040503050406030204" pitchFamily="18" charset="0"/>
              </a:rPr>
              <a:t>C Drive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(c) Go to </a:t>
            </a:r>
            <a:r>
              <a:rPr lang="en-US" b="1" i="1" dirty="0" smtClean="0">
                <a:latin typeface="Cambria" panose="02040503050406030204" pitchFamily="18" charset="0"/>
              </a:rPr>
              <a:t>Program Files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(d) Go to </a:t>
            </a:r>
            <a:r>
              <a:rPr lang="en-US" b="1" i="1" dirty="0" smtClean="0">
                <a:latin typeface="Cambria" panose="02040503050406030204" pitchFamily="18" charset="0"/>
              </a:rPr>
              <a:t>Java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(e) Go to </a:t>
            </a:r>
            <a:r>
              <a:rPr lang="en-US" b="1" i="1" dirty="0" smtClean="0">
                <a:latin typeface="Cambria" panose="02040503050406030204" pitchFamily="18" charset="0"/>
              </a:rPr>
              <a:t>jdk1.8.xxxx</a:t>
            </a:r>
            <a:endParaRPr lang="en-US" dirty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      (</a:t>
            </a:r>
            <a:r>
              <a:rPr lang="en-US" dirty="0" err="1" smtClean="0">
                <a:latin typeface="Cambria" panose="02040503050406030204" pitchFamily="18" charset="0"/>
              </a:rPr>
              <a:t>xxxx</a:t>
            </a:r>
            <a:r>
              <a:rPr lang="en-US" dirty="0" smtClean="0">
                <a:latin typeface="Cambria" panose="02040503050406030204" pitchFamily="18" charset="0"/>
              </a:rPr>
              <a:t> is the version number)</a:t>
            </a: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(f) Copy the path specified in the picture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3610654"/>
            <a:ext cx="3810071" cy="2524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72188" y="390590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This Path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2196192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7. Now to paste the copied path: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2154"/>
            <a:ext cx="3532323" cy="1985962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4" y="4182154"/>
            <a:ext cx="3532323" cy="1985962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3" y="4180809"/>
            <a:ext cx="3532323" cy="1987307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0808"/>
            <a:ext cx="3532321" cy="1987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0" y="255801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(a) Right Click on </a:t>
            </a:r>
            <a:r>
              <a:rPr lang="en-US" b="1" i="1" dirty="0" smtClean="0">
                <a:latin typeface="Cambria" panose="02040503050406030204" pitchFamily="18" charset="0"/>
              </a:rPr>
              <a:t>This PC </a:t>
            </a:r>
            <a:r>
              <a:rPr lang="en-US" dirty="0" smtClean="0">
                <a:latin typeface="Cambria" panose="02040503050406030204" pitchFamily="18" charset="0"/>
              </a:rPr>
              <a:t>and select </a:t>
            </a:r>
            <a:r>
              <a:rPr lang="en-US" b="1" i="1" dirty="0" smtClean="0">
                <a:latin typeface="Cambria" panose="02040503050406030204" pitchFamily="18" charset="0"/>
              </a:rPr>
              <a:t>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292857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(b) Click on </a:t>
            </a:r>
            <a:r>
              <a:rPr lang="en-US" b="1" i="1" dirty="0" smtClean="0">
                <a:latin typeface="Cambria" panose="02040503050406030204" pitchFamily="18" charset="0"/>
              </a:rPr>
              <a:t>Advanced System Settings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9" y="32979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(c) Select </a:t>
            </a:r>
            <a:r>
              <a:rPr lang="en-US" b="1" i="1" dirty="0" smtClean="0">
                <a:latin typeface="Cambria" panose="02040503050406030204" pitchFamily="18" charset="0"/>
              </a:rPr>
              <a:t>Environment 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7" y="36477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(d) Select </a:t>
            </a:r>
            <a:r>
              <a:rPr lang="en-US" b="1" i="1" dirty="0" smtClean="0">
                <a:latin typeface="Cambria" panose="02040503050406030204" pitchFamily="18" charset="0"/>
              </a:rPr>
              <a:t>Path </a:t>
            </a:r>
            <a:r>
              <a:rPr lang="en-US" dirty="0" smtClean="0">
                <a:latin typeface="Cambria" panose="02040503050406030204" pitchFamily="18" charset="0"/>
              </a:rPr>
              <a:t>from the bottom box and click on Edit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4473" y="4196246"/>
            <a:ext cx="3532324" cy="1971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39956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(e) Click on </a:t>
            </a:r>
            <a:r>
              <a:rPr lang="en-US" b="1" i="1" dirty="0" smtClean="0">
                <a:latin typeface="Cambria" panose="02040503050406030204" pitchFamily="18" charset="0"/>
              </a:rPr>
              <a:t>New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43454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(f) Paste the path and click on </a:t>
            </a:r>
            <a:r>
              <a:rPr lang="en-US" b="1" i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3" name="Content Placeholder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6" y="4736348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8</a:t>
            </a:r>
            <a:r>
              <a:rPr lang="en-US" dirty="0" smtClean="0">
                <a:latin typeface="Cambria" panose="02040503050406030204" pitchFamily="18" charset="0"/>
              </a:rPr>
              <a:t>. Click on </a:t>
            </a:r>
            <a:r>
              <a:rPr lang="en-US" b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2263" y="2126624"/>
            <a:ext cx="2184535" cy="1947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4" y="5091477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9. Click on </a:t>
            </a:r>
            <a:r>
              <a:rPr lang="en-US" b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4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374884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10. Open </a:t>
            </a:r>
            <a:r>
              <a:rPr lang="en-US" b="1" i="1" dirty="0" smtClean="0">
                <a:latin typeface="Cambria" panose="02040503050406030204" pitchFamily="18" charset="0"/>
              </a:rPr>
              <a:t>Command Prompt </a:t>
            </a:r>
            <a:r>
              <a:rPr lang="en-US" dirty="0" smtClean="0">
                <a:latin typeface="Cambria" panose="02040503050406030204" pitchFamily="18" charset="0"/>
              </a:rPr>
              <a:t>again and give the </a:t>
            </a:r>
            <a:r>
              <a:rPr lang="en-US" b="1" i="1" dirty="0" smtClean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command again.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945587"/>
            <a:ext cx="3309937" cy="177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055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" y="3945587"/>
            <a:ext cx="3312861" cy="1770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746056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11. Give the </a:t>
            </a:r>
            <a:r>
              <a:rPr lang="en-US" b="1" i="1" dirty="0" err="1" smtClean="0">
                <a:latin typeface="Cambria" panose="02040503050406030204" pitchFamily="18" charset="0"/>
              </a:rPr>
              <a:t>javac</a:t>
            </a:r>
            <a:r>
              <a:rPr lang="en-US" b="1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command again. 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4397" y="2638815"/>
            <a:ext cx="5426539" cy="127595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Congratulations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1180" y="3100481"/>
            <a:ext cx="71129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You Have Successfully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86761" y="4116144"/>
            <a:ext cx="54141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Configured JAVA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495" y="4776375"/>
            <a:ext cx="87759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Programming Environment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0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0" ma:contentTypeDescription="Create a new document." ma:contentTypeScope="" ma:versionID="9f9eab2f9a24e3c00885ea011e12b0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393FE2-57C6-4021-94ED-8272C90436DF}"/>
</file>

<file path=customXml/itemProps2.xml><?xml version="1.0" encoding="utf-8"?>
<ds:datastoreItem xmlns:ds="http://schemas.openxmlformats.org/officeDocument/2006/customXml" ds:itemID="{4B1FBE79-FFF6-404E-A6A3-6D271D51B555}"/>
</file>

<file path=customXml/itemProps3.xml><?xml version="1.0" encoding="utf-8"?>
<ds:datastoreItem xmlns:ds="http://schemas.openxmlformats.org/officeDocument/2006/customXml" ds:itemID="{2C5B627D-8566-424C-84FD-9F467B3209F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214</TotalTime>
  <Words>222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Corbel</vt:lpstr>
      <vt:lpstr>Wingdings</vt:lpstr>
      <vt:lpstr>Spectrum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32</cp:revision>
  <dcterms:created xsi:type="dcterms:W3CDTF">2018-12-10T17:20:29Z</dcterms:created>
  <dcterms:modified xsi:type="dcterms:W3CDTF">2020-06-30T14:49:17Z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