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306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444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794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894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public class </a:t>
            </a:r>
            <a:r>
              <a:rPr lang="en-GB" altLang="en-US" dirty="0" err="1"/>
              <a:t>CalculationSheet</a:t>
            </a: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void </a:t>
            </a:r>
            <a:r>
              <a:rPr lang="en-GB" altLang="en-US" dirty="0" err="1"/>
              <a:t>performCalculations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	</a:t>
            </a:r>
            <a:r>
              <a:rPr lang="en-GB" altLang="en-US" dirty="0" smtClean="0"/>
              <a:t>//... </a:t>
            </a:r>
            <a:r>
              <a:rPr lang="en-GB" altLang="en-US" dirty="0"/>
              <a:t>method body </a:t>
            </a:r>
            <a:r>
              <a:rPr lang="en-GB" altLang="en-US" dirty="0" smtClean="0"/>
              <a:t>...</a:t>
            </a: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void </a:t>
            </a:r>
            <a:r>
              <a:rPr lang="en-GB" altLang="en-US" dirty="0" err="1"/>
              <a:t>clearSheet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 smtClean="0"/>
              <a:t>//</a:t>
            </a:r>
            <a:r>
              <a:rPr lang="en-GB" altLang="en-US" dirty="0" smtClean="0"/>
              <a:t>...Rest of the code...</a:t>
            </a: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</a:t>
            </a:r>
            <a:r>
              <a:rPr lang="en-GB" altLang="en-US" sz="2000" dirty="0" smtClean="0">
                <a:latin typeface="Helvetica" panose="020B0604020202020204" pitchFamily="34" charset="0"/>
              </a:rPr>
              <a:t>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403244"/>
            <a:ext cx="702084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private int </a:t>
            </a:r>
            <a:r>
              <a:rPr lang="en-GB" altLang="en-US" dirty="0" err="1"/>
              <a:t>currentGear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private int </a:t>
            </a:r>
            <a:r>
              <a:rPr lang="en-GB" altLang="en-US" dirty="0" err="1"/>
              <a:t>currentRpms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/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public int </a:t>
            </a:r>
            <a:r>
              <a:rPr lang="en-GB" altLang="en-US" dirty="0" err="1"/>
              <a:t>calculateSpeed</a:t>
            </a:r>
            <a:r>
              <a:rPr lang="en-GB" altLang="en-US" dirty="0"/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	return </a:t>
            </a:r>
            <a:r>
              <a:rPr lang="en-GB" altLang="en-US" dirty="0" err="1"/>
              <a:t>currentRpms</a:t>
            </a:r>
            <a:r>
              <a:rPr lang="en-GB" altLang="en-US" dirty="0"/>
              <a:t> * </a:t>
            </a:r>
            <a:r>
              <a:rPr lang="en-GB" altLang="en-US" dirty="0" err="1"/>
              <a:t>currentGear</a:t>
            </a:r>
            <a:r>
              <a:rPr lang="en-GB" altLang="en-US" dirty="0"/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/>
              <a:t>}</a:t>
            </a:r>
            <a:r>
              <a:rPr lang="en-GB" altLang="en-US" sz="1600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366469"/>
            <a:ext cx="1183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800" b="1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98" y="4377470"/>
            <a:ext cx="3142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800" b="1" dirty="0">
                <a:latin typeface="Courier" charset="0"/>
              </a:rPr>
              <a:t>Employee </a:t>
            </a:r>
            <a:r>
              <a:rPr lang="en-GB" altLang="en-US" sz="1800" b="1" dirty="0" err="1">
                <a:latin typeface="Courier" charset="0"/>
              </a:rPr>
              <a:t>anEmployee</a:t>
            </a:r>
            <a:r>
              <a:rPr lang="en-GB" altLang="en-US" sz="1800" b="1" dirty="0">
                <a:latin typeface="Courier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6472" y="4878704"/>
            <a:ext cx="2185637" cy="896937"/>
            <a:chOff x="4311649" y="5188673"/>
            <a:chExt cx="2591008" cy="276999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6EEAC3E5-EB04-4B27-A415-D4BDAD09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49" y="5188673"/>
              <a:ext cx="1785948" cy="276999"/>
            </a:xfrm>
            <a:prstGeom prst="roundRect">
              <a:avLst>
                <a:gd name="adj" fmla="val 176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45000"/>
                <a:buFont typeface="StarBats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GB"/>
                <a:t>null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807ED83-8A9A-4149-B5CD-9F4CD954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9601" y="5327173"/>
              <a:ext cx="1293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107" y="4878704"/>
            <a:ext cx="26775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000" b="1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780415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672955"/>
            <a:ext cx="54661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Employee 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;</a:t>
            </a: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endParaRPr lang="en-GB" altLang="en-US" sz="2800" dirty="0">
              <a:latin typeface="+mn-lt"/>
            </a:endParaRP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 smtClean="0">
                <a:latin typeface="+mn-lt"/>
              </a:rPr>
              <a:t>if </a:t>
            </a:r>
            <a:r>
              <a:rPr lang="en-GB" altLang="en-US" sz="2800" dirty="0">
                <a:latin typeface="+mn-lt"/>
              </a:rPr>
              <a:t>(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 == null</a:t>
            </a:r>
            <a:r>
              <a:rPr lang="en-GB" altLang="en-US" sz="2800" dirty="0" smtClean="0">
                <a:latin typeface="+mn-lt"/>
              </a:rPr>
              <a:t>){</a:t>
            </a: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>
                <a:latin typeface="+mn-lt"/>
              </a:rPr>
              <a:t>	</a:t>
            </a:r>
            <a:r>
              <a:rPr lang="en-GB" altLang="en-US" sz="2800" dirty="0" smtClean="0">
                <a:latin typeface="+mn-lt"/>
              </a:rPr>
              <a:t>//</a:t>
            </a:r>
            <a:endParaRPr lang="en-GB" altLang="en-US" sz="2800" dirty="0">
              <a:latin typeface="+mn-lt"/>
            </a:endParaRPr>
          </a:p>
          <a:p>
            <a:pPr marL="0" indent="0">
              <a:spcBef>
                <a:spcPts val="275"/>
              </a:spcBef>
              <a:buClr>
                <a:srgbClr val="000000"/>
              </a:buClr>
              <a:buSzPct val="133000"/>
            </a:pPr>
            <a:r>
              <a:rPr lang="en-GB" altLang="en-US" sz="2800" dirty="0" smtClean="0">
                <a:latin typeface="+mn-lt"/>
              </a:rPr>
              <a:t>}</a:t>
            </a:r>
            <a:endParaRPr lang="en-GB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42" y="3965575"/>
            <a:ext cx="5241340" cy="136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+mn-lt"/>
              </a:rPr>
              <a:t>Employee 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28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+mn-lt"/>
              </a:rPr>
              <a:t>	</a:t>
            </a:r>
            <a:r>
              <a:rPr lang="en-GB" altLang="en-US" sz="2800" dirty="0" err="1">
                <a:latin typeface="+mn-lt"/>
              </a:rPr>
              <a:t>anEmployee</a:t>
            </a:r>
            <a:r>
              <a:rPr lang="en-GB" altLang="en-US" sz="2800" dirty="0">
                <a:latin typeface="+mn-lt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4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Car </a:t>
            </a:r>
            <a:r>
              <a:rPr lang="en-GB" altLang="en-US" dirty="0" err="1">
                <a:latin typeface="+mn-lt"/>
              </a:rPr>
              <a:t>aCar</a:t>
            </a:r>
            <a:r>
              <a:rPr lang="en-GB" altLang="en-US" dirty="0">
                <a:latin typeface="+mn-lt"/>
              </a:rPr>
              <a:t> = new Car</a:t>
            </a:r>
            <a:r>
              <a:rPr lang="en-GB" altLang="en-US" dirty="0">
                <a:latin typeface="+mn-lt"/>
              </a:rPr>
              <a:t>();</a:t>
            </a:r>
            <a:endParaRPr lang="en-GB" altLang="en-US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if </a:t>
            </a:r>
            <a:r>
              <a:rPr lang="en-GB" altLang="en-US" dirty="0" smtClean="0">
                <a:latin typeface="+mn-lt"/>
              </a:rPr>
              <a:t>( </a:t>
            </a:r>
            <a:r>
              <a:rPr lang="en-GB" altLang="en-US" dirty="0" err="1" smtClean="0">
                <a:latin typeface="+mn-lt"/>
              </a:rPr>
              <a:t>aCar.calculateSpeed</a:t>
            </a:r>
            <a:r>
              <a:rPr lang="en-GB" altLang="en-US" dirty="0" smtClean="0">
                <a:latin typeface="+mn-lt"/>
              </a:rPr>
              <a:t>() &gt; 110 )</a:t>
            </a:r>
            <a:endParaRPr lang="en-GB" altLang="en-US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	</a:t>
            </a:r>
            <a:r>
              <a:rPr lang="en-GB" altLang="en-US" dirty="0" err="1">
                <a:latin typeface="+mn-lt"/>
              </a:rPr>
              <a:t>System.out.println</a:t>
            </a:r>
            <a:r>
              <a:rPr lang="en-GB" altLang="en-US" dirty="0">
                <a:latin typeface="+mn-lt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</a:t>
            </a:r>
            <a:r>
              <a:rPr lang="en-GB" altLang="en-US" dirty="0">
                <a:latin typeface="+mn-lt"/>
              </a:rPr>
              <a:t>}</a:t>
            </a:r>
            <a:endParaRPr lang="en-GB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427406"/>
            <a:ext cx="6789737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public float </a:t>
            </a:r>
            <a:r>
              <a:rPr lang="en-GB" altLang="en-US" dirty="0" err="1">
                <a:latin typeface="+mn-lt"/>
              </a:rPr>
              <a:t>calculateInterestForMonth</a:t>
            </a:r>
            <a:r>
              <a:rPr lang="en-GB" altLang="en-US" dirty="0">
                <a:latin typeface="+mn-lt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	return </a:t>
            </a:r>
            <a:r>
              <a:rPr lang="en-GB" altLang="en-US" dirty="0" err="1">
                <a:latin typeface="+mn-lt"/>
              </a:rPr>
              <a:t>lowBalanceForMonth</a:t>
            </a:r>
            <a:r>
              <a:rPr lang="en-GB" altLang="en-US" dirty="0">
                <a:latin typeface="+mn-lt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</a:t>
            </a:r>
            <a:r>
              <a:rPr lang="en-GB" altLang="en-US" sz="2000" dirty="0" smtClean="0">
                <a:latin typeface="Helvetica" panose="020B0604020202020204" pitchFamily="34" charset="0"/>
              </a:rPr>
              <a:t>class name</a:t>
            </a: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76866"/>
            <a:chOff x="1026" y="744"/>
            <a:chExt cx="4327" cy="3697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public class </a:t>
              </a:r>
              <a:r>
                <a:rPr lang="en-GB" altLang="en-US" sz="1800" dirty="0" err="1">
                  <a:latin typeface="+mn-lt"/>
                </a:rPr>
                <a:t>BankAccount</a:t>
              </a: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String </a:t>
              </a:r>
              <a:r>
                <a:rPr lang="en-GB" altLang="en-US" sz="1800" dirty="0" err="1">
                  <a:latin typeface="+mn-lt"/>
                </a:rPr>
                <a:t>ownersName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int 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float balance;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 smtClean="0">
                  <a:latin typeface="+mn-lt"/>
                </a:rPr>
                <a:t>()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 smtClean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>
                  <a:latin typeface="+mn-lt"/>
                </a:rPr>
                <a:t>(int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 smtClean="0">
                  <a:latin typeface="+mn-lt"/>
                </a:rPr>
                <a:t>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 smtClean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+mn-lt"/>
              </a:endParaRP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public </a:t>
              </a:r>
              <a:r>
                <a:rPr lang="en-GB" altLang="en-US" sz="1800" dirty="0" err="1">
                  <a:latin typeface="+mn-lt"/>
                </a:rPr>
                <a:t>BankAccount</a:t>
              </a:r>
              <a:r>
                <a:rPr lang="en-GB" altLang="en-US" sz="1800" dirty="0">
                  <a:latin typeface="+mn-lt"/>
                </a:rPr>
                <a:t>(int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, String </a:t>
              </a:r>
              <a:r>
                <a:rPr lang="en-GB" altLang="en-US" sz="1800" dirty="0" err="1">
                  <a:latin typeface="+mn-lt"/>
                </a:rPr>
                <a:t>aName</a:t>
              </a:r>
              <a:r>
                <a:rPr lang="en-GB" altLang="en-US" sz="1800" dirty="0">
                  <a:latin typeface="+mn-lt"/>
                </a:rPr>
                <a:t>)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{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accountNumber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anAccountNumber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	</a:t>
              </a:r>
              <a:r>
                <a:rPr lang="en-GB" altLang="en-US" sz="1800" dirty="0" err="1">
                  <a:latin typeface="+mn-lt"/>
                </a:rPr>
                <a:t>ownersName</a:t>
              </a:r>
              <a:r>
                <a:rPr lang="en-GB" altLang="en-US" sz="1800" dirty="0">
                  <a:latin typeface="+mn-lt"/>
                </a:rPr>
                <a:t> = </a:t>
              </a:r>
              <a:r>
                <a:rPr lang="en-GB" altLang="en-US" sz="1800" dirty="0" err="1">
                  <a:latin typeface="+mn-lt"/>
                </a:rPr>
                <a:t>aName</a:t>
              </a:r>
              <a:r>
                <a:rPr lang="en-GB" altLang="en-US" sz="1800" dirty="0">
                  <a:latin typeface="+mn-lt"/>
                </a:rPr>
                <a:t>;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	}</a:t>
              </a:r>
            </a:p>
            <a:p>
              <a:pPr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+mn-lt"/>
                </a:rPr>
                <a:t>}</a:t>
              </a:r>
              <a:endParaRPr lang="en-GB" alt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14" y="3425775"/>
            <a:ext cx="735740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static void main(String[] </a:t>
            </a:r>
            <a:r>
              <a:rPr lang="en-GB" altLang="en-US" sz="2000" dirty="0" err="1">
                <a:latin typeface="+mn-lt"/>
              </a:rPr>
              <a:t>args</a:t>
            </a:r>
            <a:r>
              <a:rPr lang="en-GB" altLang="en-US" sz="2000" dirty="0">
                <a:latin typeface="+mn-lt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anAccount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anotherAccount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myAccount</a:t>
            </a:r>
            <a:r>
              <a:rPr lang="en-GB" altLang="en-US" sz="2000" dirty="0">
                <a:latin typeface="+mn-lt"/>
              </a:rPr>
              <a:t> = new </a:t>
            </a:r>
            <a:r>
              <a:rPr lang="en-GB" altLang="en-US" sz="2000" dirty="0" err="1">
                <a:latin typeface="+mn-lt"/>
              </a:rPr>
              <a:t>BankAccount</a:t>
            </a:r>
            <a:r>
              <a:rPr lang="en-GB" altLang="en-US" sz="2000" dirty="0">
                <a:latin typeface="+mn-lt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34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9360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b="1" dirty="0">
                <a:latin typeface="Helvetica" panose="020B0604020202020204" pitchFamily="34" charset="0"/>
              </a:rPr>
              <a:t>Converting a C++ code to </a:t>
            </a:r>
            <a:r>
              <a:rPr lang="en-GB" altLang="en-US" sz="2800" b="1" dirty="0" smtClean="0">
                <a:latin typeface="Helvetica" panose="020B0604020202020204" pitchFamily="34" charset="0"/>
              </a:rPr>
              <a:t>java (C++ Version)</a:t>
            </a:r>
            <a:endParaRPr lang="en-GB" altLang="en-US" sz="2800" b="1" dirty="0">
              <a:latin typeface="Helvetica" panose="020B0604020202020204" pitchFamily="34" charset="0"/>
            </a:endParaRP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b="1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3" y="1335853"/>
            <a:ext cx="3929145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#include &lt;</a:t>
            </a:r>
            <a:r>
              <a:rPr lang="en-GB" altLang="en-US" sz="2000" dirty="0" err="1" smtClean="0">
                <a:latin typeface="+mn-lt"/>
              </a:rPr>
              <a:t>iostream</a:t>
            </a:r>
            <a:r>
              <a:rPr lang="en-GB" altLang="en-US" sz="2000" dirty="0" smtClean="0">
                <a:latin typeface="+mn-lt"/>
              </a:rPr>
              <a:t>&gt;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using namespace </a:t>
            </a:r>
            <a:r>
              <a:rPr lang="en-GB" altLang="en-US" sz="2000" dirty="0" err="1" smtClean="0">
                <a:latin typeface="+mn-lt"/>
              </a:rPr>
              <a:t>std</a:t>
            </a:r>
            <a:r>
              <a:rPr lang="en-GB" altLang="en-US" sz="2000" dirty="0" smtClean="0">
                <a:latin typeface="+mn-lt"/>
              </a:rPr>
              <a:t>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 smtClean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class Person{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 smtClean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private: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</a:t>
            </a:r>
            <a:r>
              <a:rPr lang="en-GB" altLang="en-US" sz="2000" dirty="0" err="1" smtClean="0">
                <a:latin typeface="+mn-lt"/>
              </a:rPr>
              <a:t>int</a:t>
            </a:r>
            <a:r>
              <a:rPr lang="en-GB" altLang="en-US" sz="2000" dirty="0" smtClean="0">
                <a:latin typeface="+mn-lt"/>
              </a:rPr>
              <a:t> id;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string name;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 smtClean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public: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Person() 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}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 smtClean="0">
              <a:latin typeface="+mn-lt"/>
            </a:endParaRP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Person(</a:t>
            </a:r>
            <a:r>
              <a:rPr lang="en-GB" altLang="en-US" sz="2000" dirty="0" err="1" smtClean="0">
                <a:latin typeface="+mn-lt"/>
              </a:rPr>
              <a:t>int</a:t>
            </a:r>
            <a:r>
              <a:rPr lang="en-GB" altLang="en-US" sz="2000" dirty="0" smtClean="0">
                <a:latin typeface="+mn-lt"/>
              </a:rPr>
              <a:t> </a:t>
            </a:r>
            <a:r>
              <a:rPr lang="en-GB" altLang="en-US" sz="2000" dirty="0" err="1" smtClean="0">
                <a:latin typeface="+mn-lt"/>
              </a:rPr>
              <a:t>i,string</a:t>
            </a:r>
            <a:r>
              <a:rPr lang="en-GB" altLang="en-US" sz="2000" dirty="0" smtClean="0">
                <a:latin typeface="+mn-lt"/>
              </a:rPr>
              <a:t> n) {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    id=</a:t>
            </a:r>
            <a:r>
              <a:rPr lang="en-GB" altLang="en-US" sz="2000" dirty="0" err="1" smtClean="0">
                <a:latin typeface="+mn-lt"/>
              </a:rPr>
              <a:t>i</a:t>
            </a:r>
            <a:r>
              <a:rPr lang="en-GB" altLang="en-US" sz="2000" dirty="0" smtClean="0">
                <a:latin typeface="+mn-lt"/>
              </a:rPr>
              <a:t>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       name=n;</a:t>
            </a:r>
          </a:p>
          <a:p>
            <a:pPr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	   }</a:t>
            </a:r>
            <a:endParaRPr lang="en-GB" altLang="en-US" sz="2000" dirty="0">
              <a:latin typeface="+mn-lt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346215"/>
            <a:ext cx="401739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void </a:t>
            </a:r>
            <a:r>
              <a:rPr lang="en-GB" altLang="en-US" sz="2000" dirty="0" err="1">
                <a:latin typeface="+mn-lt"/>
              </a:rPr>
              <a:t>displayInfo</a:t>
            </a:r>
            <a:r>
              <a:rPr lang="en-GB" altLang="en-US" sz="2000" dirty="0" smtClean="0">
                <a:latin typeface="+mn-lt"/>
              </a:rPr>
              <a:t>() {</a:t>
            </a: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  <a:r>
              <a:rPr lang="en-GB" altLang="en-US" sz="2000" dirty="0" err="1">
                <a:latin typeface="+mn-lt"/>
              </a:rPr>
              <a:t>cout</a:t>
            </a:r>
            <a:r>
              <a:rPr lang="en-GB" altLang="en-US" sz="2000" dirty="0">
                <a:latin typeface="+mn-lt"/>
              </a:rPr>
              <a:t>&lt;&lt;"Name </a:t>
            </a:r>
            <a:r>
              <a:rPr lang="en-GB" altLang="en-US" sz="2000" dirty="0" smtClean="0">
                <a:latin typeface="+mn-lt"/>
              </a:rPr>
              <a:t>is :"&lt;&lt;</a:t>
            </a:r>
            <a:r>
              <a:rPr lang="en-GB" altLang="en-US" sz="2000" dirty="0">
                <a:latin typeface="+mn-lt"/>
              </a:rPr>
              <a:t>name&lt;&lt;</a:t>
            </a:r>
            <a:r>
              <a:rPr lang="en-GB" altLang="en-US" sz="2000" dirty="0" err="1">
                <a:latin typeface="+mn-lt"/>
              </a:rPr>
              <a:t>endl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  <a:r>
              <a:rPr lang="en-GB" altLang="en-US" sz="2000" dirty="0" err="1">
                <a:latin typeface="+mn-lt"/>
              </a:rPr>
              <a:t>cout</a:t>
            </a:r>
            <a:r>
              <a:rPr lang="en-GB" altLang="en-US" sz="2000" dirty="0">
                <a:latin typeface="+mn-lt"/>
              </a:rPr>
              <a:t>&lt;&lt;"Id is :"&lt;&lt;id&lt;&lt;</a:t>
            </a:r>
            <a:r>
              <a:rPr lang="en-GB" altLang="en-US" sz="2000" dirty="0" err="1">
                <a:latin typeface="+mn-lt"/>
              </a:rPr>
              <a:t>endl</a:t>
            </a:r>
            <a:r>
              <a:rPr lang="en-GB" altLang="en-US" sz="2000" dirty="0" smtClean="0">
                <a:latin typeface="+mn-lt"/>
              </a:rPr>
              <a:t>;</a:t>
            </a: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 smtClean="0">
                <a:latin typeface="+mn-lt"/>
              </a:rPr>
              <a:t>  }</a:t>
            </a: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52661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b="1" dirty="0">
                <a:latin typeface="Helvetica" panose="020B0604020202020204" pitchFamily="34" charset="0"/>
              </a:rPr>
              <a:t>Converting a C++ code to </a:t>
            </a:r>
            <a:r>
              <a:rPr lang="en-GB" altLang="en-US" sz="2800" b="1" dirty="0" smtClean="0">
                <a:latin typeface="Helvetica" panose="020B0604020202020204" pitchFamily="34" charset="0"/>
              </a:rPr>
              <a:t>java (Java Version)</a:t>
            </a:r>
            <a:endParaRPr lang="en-GB" altLang="en-US" sz="2800" b="1" dirty="0">
              <a:latin typeface="Helvetica" panose="020B0604020202020204" pitchFamily="34" charset="0"/>
            </a:endParaRP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b="1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3393018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70" y="1514645"/>
            <a:ext cx="302554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public Person(int </a:t>
            </a:r>
            <a:r>
              <a:rPr lang="en-GB" altLang="en-US" sz="2000" dirty="0" err="1">
                <a:latin typeface="+mn-lt"/>
              </a:rPr>
              <a:t>i,String</a:t>
            </a:r>
            <a:r>
              <a:rPr lang="en-GB" altLang="en-US" sz="2000" dirty="0">
                <a:latin typeface="+mn-lt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id=</a:t>
            </a:r>
            <a:r>
              <a:rPr lang="en-GB" altLang="en-US" sz="2000" dirty="0" err="1">
                <a:latin typeface="+mn-lt"/>
              </a:rPr>
              <a:t>i</a:t>
            </a:r>
            <a:r>
              <a:rPr lang="en-GB" altLang="en-US" sz="2000" dirty="0">
                <a:latin typeface="+mn-lt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30" y="1358420"/>
            <a:ext cx="5050689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199" y="1509266"/>
            <a:ext cx="5060846" cy="4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void </a:t>
            </a:r>
            <a:r>
              <a:rPr lang="en-GB" altLang="en-US" sz="2000" dirty="0" err="1">
                <a:latin typeface="+mn-lt"/>
              </a:rPr>
              <a:t>displayInfo</a:t>
            </a:r>
            <a:r>
              <a:rPr lang="en-GB" altLang="en-US" sz="2000" dirty="0">
                <a:latin typeface="+mn-lt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System.out.println</a:t>
            </a:r>
            <a:r>
              <a:rPr lang="en-GB" altLang="en-US" sz="2000" dirty="0">
                <a:latin typeface="+mn-lt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err="1">
                <a:latin typeface="+mn-lt"/>
              </a:rPr>
              <a:t>System.out.println</a:t>
            </a:r>
            <a:r>
              <a:rPr lang="en-GB" altLang="en-US" sz="2000" dirty="0">
                <a:latin typeface="+mn-lt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  </a:t>
            </a:r>
            <a:r>
              <a:rPr lang="en-GB" altLang="en-US" sz="2000" dirty="0" smtClean="0">
                <a:latin typeface="+mn-lt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2000" dirty="0">
              <a:latin typeface="+mn-lt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public static void main(String </a:t>
            </a:r>
            <a:r>
              <a:rPr lang="en-GB" altLang="en-US" sz="2000" dirty="0" err="1">
                <a:latin typeface="+mn-lt"/>
              </a:rPr>
              <a:t>args</a:t>
            </a:r>
            <a:r>
              <a:rPr lang="en-GB" altLang="en-US" sz="2000" dirty="0">
                <a:latin typeface="+mn-lt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</a:t>
            </a:r>
            <a:r>
              <a:rPr lang="en-US" sz="2800" dirty="0" smtClean="0"/>
              <a:t>a </a:t>
            </a:r>
            <a:r>
              <a:rPr lang="en-US" sz="2800" dirty="0"/>
              <a:t>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8644"/>
            <a:ext cx="799569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</a:t>
            </a:r>
            <a:r>
              <a:rPr lang="en-GB" altLang="en-US" sz="2000" dirty="0" smtClean="0">
                <a:latin typeface="Helvetica" panose="020B0604020202020204" pitchFamily="34" charset="0"/>
              </a:rPr>
              <a:t>visibility/access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y Java Concept: Access Modifi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7" y="1294652"/>
            <a:ext cx="6837527" cy="38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4A5C9F-0443-42A7-9814-1769B9A48BE7}"/>
</file>

<file path=customXml/itemProps2.xml><?xml version="1.0" encoding="utf-8"?>
<ds:datastoreItem xmlns:ds="http://schemas.openxmlformats.org/officeDocument/2006/customXml" ds:itemID="{1EB34B6D-1EF2-4ABE-83D8-F55399C935DC}"/>
</file>

<file path=customXml/itemProps3.xml><?xml version="1.0" encoding="utf-8"?>
<ds:datastoreItem xmlns:ds="http://schemas.openxmlformats.org/officeDocument/2006/customXml" ds:itemID="{437852AA-3516-45CF-A7E5-B3C22EC65DB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368</TotalTime>
  <Words>1682</Words>
  <Application>Microsoft Office PowerPoint</Application>
  <PresentationFormat>On-screen Show (4:3)</PresentationFormat>
  <Paragraphs>320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70</cp:revision>
  <dcterms:created xsi:type="dcterms:W3CDTF">2018-12-10T17:20:29Z</dcterms:created>
  <dcterms:modified xsi:type="dcterms:W3CDTF">2020-07-05T11:19:55Z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