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7.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Layouts/slideLayout6.xml" ContentType="application/vnd.openxmlformats-officedocument.presentationml.slideLayout+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8" r:id="rId3"/>
    <p:sldId id="259" r:id="rId4"/>
    <p:sldId id="263" r:id="rId5"/>
    <p:sldId id="264" r:id="rId6"/>
    <p:sldId id="265" r:id="rId7"/>
    <p:sldId id="266" r:id="rId8"/>
    <p:sldId id="270"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customXml" Target="../customXml/item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FAC301-3ACF-4388-A144-4C2EC0E61FC8}" type="datetimeFigureOut">
              <a:rPr lang="en-US" smtClean="0">
                <a:solidFill>
                  <a:prstClr val="black">
                    <a:tint val="75000"/>
                  </a:prstClr>
                </a:solidFill>
              </a:rPr>
              <a:pPr/>
              <a:t>6/30/2020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FA5939-E7DC-4F53-B19F-C6C8AC7B334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44758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FAC301-3ACF-4388-A144-4C2EC0E61FC8}" type="datetimeFigureOut">
              <a:rPr lang="en-US" smtClean="0">
                <a:solidFill>
                  <a:prstClr val="black">
                    <a:tint val="75000"/>
                  </a:prstClr>
                </a:solidFill>
              </a:rPr>
              <a:pPr/>
              <a:t>6/30/2020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FA5939-E7DC-4F53-B19F-C6C8AC7B334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46329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FAC301-3ACF-4388-A144-4C2EC0E61FC8}" type="datetimeFigureOut">
              <a:rPr lang="en-US" smtClean="0">
                <a:solidFill>
                  <a:prstClr val="black">
                    <a:tint val="75000"/>
                  </a:prstClr>
                </a:solidFill>
              </a:rPr>
              <a:pPr/>
              <a:t>6/30/2020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FA5939-E7DC-4F53-B19F-C6C8AC7B334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2651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41199F-14CB-4C3C-86DF-C1E6000307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2520F24-DA23-40EF-96A2-99D921D7E2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23E2425-3EA9-45ED-8303-EB0349F87D1A}"/>
              </a:ext>
            </a:extLst>
          </p:cNvPr>
          <p:cNvSpPr>
            <a:spLocks noGrp="1"/>
          </p:cNvSpPr>
          <p:nvPr>
            <p:ph type="dt" sz="half" idx="10"/>
          </p:nvPr>
        </p:nvSpPr>
        <p:spPr/>
        <p:txBody>
          <a:bodyPr/>
          <a:lstStyle/>
          <a:p>
            <a:fld id="{42FA3C8F-72A9-4E85-91CC-77C79A6BB94F}" type="datetimeFigureOut">
              <a:rPr lang="en-US" smtClean="0">
                <a:solidFill>
                  <a:prstClr val="black">
                    <a:tint val="75000"/>
                  </a:prstClr>
                </a:solidFill>
              </a:rPr>
              <a:pPr/>
              <a:t>6/30/2020</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19C2422C-8F10-480F-A047-8144D5AFA9C6}"/>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C75BA3C2-C4BB-4B66-8C45-88955B1C8D94}"/>
              </a:ext>
            </a:extLst>
          </p:cNvPr>
          <p:cNvSpPr>
            <a:spLocks noGrp="1"/>
          </p:cNvSpPr>
          <p:nvPr>
            <p:ph type="sldNum" sz="quarter" idx="12"/>
          </p:nvPr>
        </p:nvSpPr>
        <p:spPr/>
        <p:txBody>
          <a:bodyPr/>
          <a:lstStyle/>
          <a:p>
            <a:fld id="{EC0EDFC4-681E-438E-8AC8-C01183A2886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82706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B3B69E-6E26-4CA9-90B0-1367422122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8A5745C-5A7E-4B47-85C3-08051540BC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66A4B38-B590-436F-AE2F-6CF3C1911DC2}"/>
              </a:ext>
            </a:extLst>
          </p:cNvPr>
          <p:cNvSpPr>
            <a:spLocks noGrp="1"/>
          </p:cNvSpPr>
          <p:nvPr>
            <p:ph type="dt" sz="half" idx="10"/>
          </p:nvPr>
        </p:nvSpPr>
        <p:spPr/>
        <p:txBody>
          <a:bodyPr/>
          <a:lstStyle/>
          <a:p>
            <a:fld id="{42FA3C8F-72A9-4E85-91CC-77C79A6BB94F}" type="datetimeFigureOut">
              <a:rPr lang="en-US" smtClean="0">
                <a:solidFill>
                  <a:prstClr val="black">
                    <a:tint val="75000"/>
                  </a:prstClr>
                </a:solidFill>
              </a:rPr>
              <a:pPr/>
              <a:t>6/30/2020</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61A04C44-C790-413C-93C2-96D30CA304B8}"/>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12F203E0-0BFD-403E-A273-719356DEDE7D}"/>
              </a:ext>
            </a:extLst>
          </p:cNvPr>
          <p:cNvSpPr>
            <a:spLocks noGrp="1"/>
          </p:cNvSpPr>
          <p:nvPr>
            <p:ph type="sldNum" sz="quarter" idx="12"/>
          </p:nvPr>
        </p:nvSpPr>
        <p:spPr/>
        <p:txBody>
          <a:bodyPr/>
          <a:lstStyle/>
          <a:p>
            <a:fld id="{EC0EDFC4-681E-438E-8AC8-C01183A2886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21937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14D023-E616-4FEB-BDD9-7007D68BFF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9EE3C91-1B1C-49A4-921E-4F049756EE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32534B1-41F6-4004-B840-CD0CE49E407B}"/>
              </a:ext>
            </a:extLst>
          </p:cNvPr>
          <p:cNvSpPr>
            <a:spLocks noGrp="1"/>
          </p:cNvSpPr>
          <p:nvPr>
            <p:ph type="dt" sz="half" idx="10"/>
          </p:nvPr>
        </p:nvSpPr>
        <p:spPr/>
        <p:txBody>
          <a:bodyPr/>
          <a:lstStyle/>
          <a:p>
            <a:fld id="{42FA3C8F-72A9-4E85-91CC-77C79A6BB94F}" type="datetimeFigureOut">
              <a:rPr lang="en-US" smtClean="0">
                <a:solidFill>
                  <a:prstClr val="black">
                    <a:tint val="75000"/>
                  </a:prstClr>
                </a:solidFill>
              </a:rPr>
              <a:pPr/>
              <a:t>6/30/2020</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24D58BAD-0038-4D43-840A-4B87FC87FD3B}"/>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410FC084-6B81-4BD3-ADF4-5A8DC49AC748}"/>
              </a:ext>
            </a:extLst>
          </p:cNvPr>
          <p:cNvSpPr>
            <a:spLocks noGrp="1"/>
          </p:cNvSpPr>
          <p:nvPr>
            <p:ph type="sldNum" sz="quarter" idx="12"/>
          </p:nvPr>
        </p:nvSpPr>
        <p:spPr/>
        <p:txBody>
          <a:bodyPr/>
          <a:lstStyle/>
          <a:p>
            <a:fld id="{EC0EDFC4-681E-438E-8AC8-C01183A2886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560108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635197-CFD9-409B-9BFF-4A581C2947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F088120-F756-4F3D-B918-F4A943CA40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899DD4CA-FD5D-4727-8281-FEFCA85485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B7D749FF-AFE4-4E33-80B1-91E23BF880D0}"/>
              </a:ext>
            </a:extLst>
          </p:cNvPr>
          <p:cNvSpPr>
            <a:spLocks noGrp="1"/>
          </p:cNvSpPr>
          <p:nvPr>
            <p:ph type="dt" sz="half" idx="10"/>
          </p:nvPr>
        </p:nvSpPr>
        <p:spPr/>
        <p:txBody>
          <a:bodyPr/>
          <a:lstStyle/>
          <a:p>
            <a:fld id="{42FA3C8F-72A9-4E85-91CC-77C79A6BB94F}" type="datetimeFigureOut">
              <a:rPr lang="en-US" smtClean="0">
                <a:solidFill>
                  <a:prstClr val="black">
                    <a:tint val="75000"/>
                  </a:prstClr>
                </a:solidFill>
              </a:rPr>
              <a:pPr/>
              <a:t>6/30/2020</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0F0994BB-BA7A-4915-846F-B92D8228E7C8}"/>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412A4F1E-2E1A-498F-9AE8-121F764DA19F}"/>
              </a:ext>
            </a:extLst>
          </p:cNvPr>
          <p:cNvSpPr>
            <a:spLocks noGrp="1"/>
          </p:cNvSpPr>
          <p:nvPr>
            <p:ph type="sldNum" sz="quarter" idx="12"/>
          </p:nvPr>
        </p:nvSpPr>
        <p:spPr/>
        <p:txBody>
          <a:bodyPr/>
          <a:lstStyle/>
          <a:p>
            <a:fld id="{EC0EDFC4-681E-438E-8AC8-C01183A2886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93481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1DA0EE-A8E7-4123-B38E-AA5693C484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E4EEB527-AF90-4C87-AC67-C61C3F1B4A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851283F-D639-4A6D-ABB3-8851BD36E0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FFC9863-24C7-4D8F-8249-8F48862F43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FE447A9-0A5F-4DBB-9F85-AD0922934D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4FEB003-9C76-470B-83BC-1532F12BE1DB}"/>
              </a:ext>
            </a:extLst>
          </p:cNvPr>
          <p:cNvSpPr>
            <a:spLocks noGrp="1"/>
          </p:cNvSpPr>
          <p:nvPr>
            <p:ph type="dt" sz="half" idx="10"/>
          </p:nvPr>
        </p:nvSpPr>
        <p:spPr/>
        <p:txBody>
          <a:bodyPr/>
          <a:lstStyle/>
          <a:p>
            <a:fld id="{42FA3C8F-72A9-4E85-91CC-77C79A6BB94F}" type="datetimeFigureOut">
              <a:rPr lang="en-US" smtClean="0">
                <a:solidFill>
                  <a:prstClr val="black">
                    <a:tint val="75000"/>
                  </a:prstClr>
                </a:solidFill>
              </a:rPr>
              <a:pPr/>
              <a:t>6/30/2020</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xmlns="" id="{2D835F0E-9068-4830-AA5C-244735C642DA}"/>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xmlns="" id="{010C82D9-3F5E-4360-8F6C-2B673E00EE8C}"/>
              </a:ext>
            </a:extLst>
          </p:cNvPr>
          <p:cNvSpPr>
            <a:spLocks noGrp="1"/>
          </p:cNvSpPr>
          <p:nvPr>
            <p:ph type="sldNum" sz="quarter" idx="12"/>
          </p:nvPr>
        </p:nvSpPr>
        <p:spPr/>
        <p:txBody>
          <a:bodyPr/>
          <a:lstStyle/>
          <a:p>
            <a:fld id="{EC0EDFC4-681E-438E-8AC8-C01183A2886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069691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D3FEBE-7FA9-4CF6-BD68-D38E015E89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6596AB7-F720-47BB-B08B-16E708452F30}"/>
              </a:ext>
            </a:extLst>
          </p:cNvPr>
          <p:cNvSpPr>
            <a:spLocks noGrp="1"/>
          </p:cNvSpPr>
          <p:nvPr>
            <p:ph type="dt" sz="half" idx="10"/>
          </p:nvPr>
        </p:nvSpPr>
        <p:spPr/>
        <p:txBody>
          <a:bodyPr/>
          <a:lstStyle/>
          <a:p>
            <a:fld id="{42FA3C8F-72A9-4E85-91CC-77C79A6BB94F}" type="datetimeFigureOut">
              <a:rPr lang="en-US" smtClean="0">
                <a:solidFill>
                  <a:prstClr val="black">
                    <a:tint val="75000"/>
                  </a:prstClr>
                </a:solidFill>
              </a:rPr>
              <a:pPr/>
              <a:t>6/30/2020</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xmlns="" id="{906726FC-6695-4964-8215-B7505D3E0849}"/>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xmlns="" id="{C3E22E8A-9EC7-4B55-90CC-B07487C9154F}"/>
              </a:ext>
            </a:extLst>
          </p:cNvPr>
          <p:cNvSpPr>
            <a:spLocks noGrp="1"/>
          </p:cNvSpPr>
          <p:nvPr>
            <p:ph type="sldNum" sz="quarter" idx="12"/>
          </p:nvPr>
        </p:nvSpPr>
        <p:spPr/>
        <p:txBody>
          <a:bodyPr/>
          <a:lstStyle/>
          <a:p>
            <a:fld id="{EC0EDFC4-681E-438E-8AC8-C01183A2886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197286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1805E93-5D9A-4AD2-8BA2-1658A13344F0}"/>
              </a:ext>
            </a:extLst>
          </p:cNvPr>
          <p:cNvSpPr>
            <a:spLocks noGrp="1"/>
          </p:cNvSpPr>
          <p:nvPr>
            <p:ph type="dt" sz="half" idx="10"/>
          </p:nvPr>
        </p:nvSpPr>
        <p:spPr/>
        <p:txBody>
          <a:bodyPr/>
          <a:lstStyle/>
          <a:p>
            <a:fld id="{42FA3C8F-72A9-4E85-91CC-77C79A6BB94F}" type="datetimeFigureOut">
              <a:rPr lang="en-US" smtClean="0">
                <a:solidFill>
                  <a:prstClr val="black">
                    <a:tint val="75000"/>
                  </a:prstClr>
                </a:solidFill>
              </a:rPr>
              <a:pPr/>
              <a:t>6/30/2020</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xmlns="" id="{E48BC338-8CFE-4D54-B626-E4BD2C2986E3}"/>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xmlns="" id="{D13E2488-BFE6-44FA-B84D-34BCADF76871}"/>
              </a:ext>
            </a:extLst>
          </p:cNvPr>
          <p:cNvSpPr>
            <a:spLocks noGrp="1"/>
          </p:cNvSpPr>
          <p:nvPr>
            <p:ph type="sldNum" sz="quarter" idx="12"/>
          </p:nvPr>
        </p:nvSpPr>
        <p:spPr/>
        <p:txBody>
          <a:bodyPr/>
          <a:lstStyle/>
          <a:p>
            <a:fld id="{EC0EDFC4-681E-438E-8AC8-C01183A2886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991002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A4F8D2-49ED-459D-894A-42920A0899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BA803F7C-C7F0-42FB-A682-22ACC7D361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5CA1EC76-6D3F-4CB4-BC06-C30C09422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019CD6D-AA45-4005-AC6E-618A8ADD7C3B}"/>
              </a:ext>
            </a:extLst>
          </p:cNvPr>
          <p:cNvSpPr>
            <a:spLocks noGrp="1"/>
          </p:cNvSpPr>
          <p:nvPr>
            <p:ph type="dt" sz="half" idx="10"/>
          </p:nvPr>
        </p:nvSpPr>
        <p:spPr/>
        <p:txBody>
          <a:bodyPr/>
          <a:lstStyle/>
          <a:p>
            <a:fld id="{42FA3C8F-72A9-4E85-91CC-77C79A6BB94F}" type="datetimeFigureOut">
              <a:rPr lang="en-US" smtClean="0">
                <a:solidFill>
                  <a:prstClr val="black">
                    <a:tint val="75000"/>
                  </a:prstClr>
                </a:solidFill>
              </a:rPr>
              <a:pPr/>
              <a:t>6/30/2020</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7BBA6CB8-FD91-44AE-A428-727BAE4BE254}"/>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C139710D-BEE0-49DC-92F9-817F630AD0A8}"/>
              </a:ext>
            </a:extLst>
          </p:cNvPr>
          <p:cNvSpPr>
            <a:spLocks noGrp="1"/>
          </p:cNvSpPr>
          <p:nvPr>
            <p:ph type="sldNum" sz="quarter" idx="12"/>
          </p:nvPr>
        </p:nvSpPr>
        <p:spPr/>
        <p:txBody>
          <a:bodyPr/>
          <a:lstStyle/>
          <a:p>
            <a:fld id="{EC0EDFC4-681E-438E-8AC8-C01183A2886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92232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FAC301-3ACF-4388-A144-4C2EC0E61FC8}" type="datetimeFigureOut">
              <a:rPr lang="en-US" smtClean="0">
                <a:solidFill>
                  <a:prstClr val="black">
                    <a:tint val="75000"/>
                  </a:prstClr>
                </a:solidFill>
              </a:rPr>
              <a:pPr/>
              <a:t>6/30/2020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FA5939-E7DC-4F53-B19F-C6C8AC7B334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99861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F0C032-58CB-4DB1-9675-C787057B9B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93189E27-3A98-43E7-9EB9-8FF0862E8D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EF63518C-EF62-41D7-A398-F8991DF54B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B1849F5-617A-4C78-9FB1-F5461A3EC993}"/>
              </a:ext>
            </a:extLst>
          </p:cNvPr>
          <p:cNvSpPr>
            <a:spLocks noGrp="1"/>
          </p:cNvSpPr>
          <p:nvPr>
            <p:ph type="dt" sz="half" idx="10"/>
          </p:nvPr>
        </p:nvSpPr>
        <p:spPr/>
        <p:txBody>
          <a:bodyPr/>
          <a:lstStyle/>
          <a:p>
            <a:fld id="{42FA3C8F-72A9-4E85-91CC-77C79A6BB94F}" type="datetimeFigureOut">
              <a:rPr lang="en-US" smtClean="0">
                <a:solidFill>
                  <a:prstClr val="black">
                    <a:tint val="75000"/>
                  </a:prstClr>
                </a:solidFill>
              </a:rPr>
              <a:pPr/>
              <a:t>6/30/2020</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21976CD7-6328-49FA-A50A-8A46270B2DAE}"/>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F3C5F015-DC39-4AA9-9AAB-896F93F7F457}"/>
              </a:ext>
            </a:extLst>
          </p:cNvPr>
          <p:cNvSpPr>
            <a:spLocks noGrp="1"/>
          </p:cNvSpPr>
          <p:nvPr>
            <p:ph type="sldNum" sz="quarter" idx="12"/>
          </p:nvPr>
        </p:nvSpPr>
        <p:spPr/>
        <p:txBody>
          <a:bodyPr/>
          <a:lstStyle/>
          <a:p>
            <a:fld id="{EC0EDFC4-681E-438E-8AC8-C01183A2886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4613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FD9345-6188-4565-97C4-1FB087DA93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F72EFE2-9FE7-41F2-8CA1-A9A0361D21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0878EF4-B5A2-4AFD-A97F-C81CF4D3123B}"/>
              </a:ext>
            </a:extLst>
          </p:cNvPr>
          <p:cNvSpPr>
            <a:spLocks noGrp="1"/>
          </p:cNvSpPr>
          <p:nvPr>
            <p:ph type="dt" sz="half" idx="10"/>
          </p:nvPr>
        </p:nvSpPr>
        <p:spPr/>
        <p:txBody>
          <a:bodyPr/>
          <a:lstStyle/>
          <a:p>
            <a:fld id="{42FA3C8F-72A9-4E85-91CC-77C79A6BB94F}" type="datetimeFigureOut">
              <a:rPr lang="en-US" smtClean="0">
                <a:solidFill>
                  <a:prstClr val="black">
                    <a:tint val="75000"/>
                  </a:prstClr>
                </a:solidFill>
              </a:rPr>
              <a:pPr/>
              <a:t>6/30/2020</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78D594C3-2C8A-4EFA-8818-95C719FFCEEC}"/>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F6977286-0E51-4FC4-A029-043058EE52A2}"/>
              </a:ext>
            </a:extLst>
          </p:cNvPr>
          <p:cNvSpPr>
            <a:spLocks noGrp="1"/>
          </p:cNvSpPr>
          <p:nvPr>
            <p:ph type="sldNum" sz="quarter" idx="12"/>
          </p:nvPr>
        </p:nvSpPr>
        <p:spPr/>
        <p:txBody>
          <a:bodyPr/>
          <a:lstStyle/>
          <a:p>
            <a:fld id="{EC0EDFC4-681E-438E-8AC8-C01183A2886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344480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828C419-FBA7-4CB8-A6EF-CC30523171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CFA5A29A-504C-409A-9AF4-A8E15BB391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B7BFA1C-79BE-42AD-B1B1-4BC8E4692D13}"/>
              </a:ext>
            </a:extLst>
          </p:cNvPr>
          <p:cNvSpPr>
            <a:spLocks noGrp="1"/>
          </p:cNvSpPr>
          <p:nvPr>
            <p:ph type="dt" sz="half" idx="10"/>
          </p:nvPr>
        </p:nvSpPr>
        <p:spPr/>
        <p:txBody>
          <a:bodyPr/>
          <a:lstStyle/>
          <a:p>
            <a:fld id="{42FA3C8F-72A9-4E85-91CC-77C79A6BB94F}" type="datetimeFigureOut">
              <a:rPr lang="en-US" smtClean="0">
                <a:solidFill>
                  <a:prstClr val="black">
                    <a:tint val="75000"/>
                  </a:prstClr>
                </a:solidFill>
              </a:rPr>
              <a:pPr/>
              <a:t>6/30/2020</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7BAE41DD-B058-4293-B5CC-B4B4897A564A}"/>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56F6AF55-B046-4BAC-BD5A-9866768D183C}"/>
              </a:ext>
            </a:extLst>
          </p:cNvPr>
          <p:cNvSpPr>
            <a:spLocks noGrp="1"/>
          </p:cNvSpPr>
          <p:nvPr>
            <p:ph type="sldNum" sz="quarter" idx="12"/>
          </p:nvPr>
        </p:nvSpPr>
        <p:spPr/>
        <p:txBody>
          <a:bodyPr/>
          <a:lstStyle/>
          <a:p>
            <a:fld id="{EC0EDFC4-681E-438E-8AC8-C01183A2886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62677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FAC301-3ACF-4388-A144-4C2EC0E61FC8}" type="datetimeFigureOut">
              <a:rPr lang="en-US" smtClean="0">
                <a:solidFill>
                  <a:prstClr val="black">
                    <a:tint val="75000"/>
                  </a:prstClr>
                </a:solidFill>
              </a:rPr>
              <a:pPr/>
              <a:t>6/30/2020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FFA5939-E7DC-4F53-B19F-C6C8AC7B334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60263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FAC301-3ACF-4388-A144-4C2EC0E61FC8}" type="datetimeFigureOut">
              <a:rPr lang="en-US" smtClean="0">
                <a:solidFill>
                  <a:prstClr val="black">
                    <a:tint val="75000"/>
                  </a:prstClr>
                </a:solidFill>
              </a:rPr>
              <a:pPr/>
              <a:t>6/30/2020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FA5939-E7DC-4F53-B19F-C6C8AC7B334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8862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FAC301-3ACF-4388-A144-4C2EC0E61FC8}" type="datetimeFigureOut">
              <a:rPr lang="en-US" smtClean="0">
                <a:solidFill>
                  <a:prstClr val="black">
                    <a:tint val="75000"/>
                  </a:prstClr>
                </a:solidFill>
              </a:rPr>
              <a:pPr/>
              <a:t>6/30/2020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FFA5939-E7DC-4F53-B19F-C6C8AC7B334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51121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FAC301-3ACF-4388-A144-4C2EC0E61FC8}" type="datetimeFigureOut">
              <a:rPr lang="en-US" smtClean="0">
                <a:solidFill>
                  <a:prstClr val="black">
                    <a:tint val="75000"/>
                  </a:prstClr>
                </a:solidFill>
              </a:rPr>
              <a:pPr/>
              <a:t>6/30/2020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FFA5939-E7DC-4F53-B19F-C6C8AC7B334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90845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FAC301-3ACF-4388-A144-4C2EC0E61FC8}" type="datetimeFigureOut">
              <a:rPr lang="en-US" smtClean="0">
                <a:solidFill>
                  <a:prstClr val="black">
                    <a:tint val="75000"/>
                  </a:prstClr>
                </a:solidFill>
              </a:rPr>
              <a:pPr/>
              <a:t>6/30/2020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FFA5939-E7DC-4F53-B19F-C6C8AC7B334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8831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FAC301-3ACF-4388-A144-4C2EC0E61FC8}" type="datetimeFigureOut">
              <a:rPr lang="en-US" smtClean="0">
                <a:solidFill>
                  <a:prstClr val="black">
                    <a:tint val="75000"/>
                  </a:prstClr>
                </a:solidFill>
              </a:rPr>
              <a:pPr/>
              <a:t>6/30/2020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FA5939-E7DC-4F53-B19F-C6C8AC7B334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95082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FAC301-3ACF-4388-A144-4C2EC0E61FC8}" type="datetimeFigureOut">
              <a:rPr lang="en-US" smtClean="0">
                <a:solidFill>
                  <a:prstClr val="black">
                    <a:tint val="75000"/>
                  </a:prstClr>
                </a:solidFill>
              </a:rPr>
              <a:pPr/>
              <a:t>6/30/2020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FFA5939-E7DC-4F53-B19F-C6C8AC7B334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48646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FAC301-3ACF-4388-A144-4C2EC0E61FC8}" type="datetimeFigureOut">
              <a:rPr lang="en-US" smtClean="0">
                <a:solidFill>
                  <a:prstClr val="black">
                    <a:tint val="75000"/>
                  </a:prstClr>
                </a:solidFill>
              </a:rPr>
              <a:pPr/>
              <a:t>6/30/2020</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FA5939-E7DC-4F53-B19F-C6C8AC7B334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562482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899FE99-E880-4572-BFAA-2C5461CB46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DB850552-E954-41FC-BF3B-AEAB58E79D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35B465B-D8CF-438E-90EB-38458D9E17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FA3C8F-72A9-4E85-91CC-77C79A6BB94F}" type="datetimeFigureOut">
              <a:rPr lang="en-US" smtClean="0">
                <a:solidFill>
                  <a:prstClr val="black">
                    <a:tint val="75000"/>
                  </a:prstClr>
                </a:solidFill>
              </a:rPr>
              <a:pPr/>
              <a:t>6/30/2020</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75392A9D-B6B7-4FF7-929D-6F8D9D98D1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F0D1C54F-6152-40F9-B059-CD44917749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EDFC4-681E-438E-8AC8-C01183A2886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37032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18.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31.png"/><Relationship Id="rId1" Type="http://schemas.openxmlformats.org/officeDocument/2006/relationships/slideLayout" Target="../slideLayouts/slideLayout18.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33549" y="1670930"/>
            <a:ext cx="8686800" cy="523220"/>
          </a:xfrm>
          <a:prstGeom prst="rect">
            <a:avLst/>
          </a:prstGeom>
          <a:solidFill>
            <a:schemeClr val="accent2">
              <a:lumMod val="60000"/>
              <a:lumOff val="40000"/>
            </a:schemeClr>
          </a:solidFill>
        </p:spPr>
        <p:txBody>
          <a:bodyPr wrap="square" rtlCol="0">
            <a:spAutoFit/>
          </a:bodyPr>
          <a:lstStyle/>
          <a:p>
            <a:r>
              <a:rPr lang="en-US" sz="2800" b="1" i="1" dirty="0">
                <a:solidFill>
                  <a:prstClr val="black"/>
                </a:solidFill>
              </a:rPr>
              <a:t>Temperature, Heat and The First Law of Thermodynamics</a:t>
            </a:r>
          </a:p>
        </p:txBody>
      </p:sp>
      <p:sp>
        <p:nvSpPr>
          <p:cNvPr id="3" name="TextBox 2"/>
          <p:cNvSpPr txBox="1"/>
          <p:nvPr/>
        </p:nvSpPr>
        <p:spPr>
          <a:xfrm>
            <a:off x="2286000" y="2459315"/>
            <a:ext cx="7696200" cy="892552"/>
          </a:xfrm>
          <a:prstGeom prst="rect">
            <a:avLst/>
          </a:prstGeom>
          <a:solidFill>
            <a:schemeClr val="tx2">
              <a:lumMod val="40000"/>
              <a:lumOff val="60000"/>
            </a:schemeClr>
          </a:solidFill>
        </p:spPr>
        <p:txBody>
          <a:bodyPr wrap="square" rtlCol="0">
            <a:spAutoFit/>
          </a:bodyPr>
          <a:lstStyle/>
          <a:p>
            <a:pPr algn="just"/>
            <a:r>
              <a:rPr lang="en-US" sz="2800" b="1" i="1" u="sng" dirty="0">
                <a:solidFill>
                  <a:prstClr val="black"/>
                </a:solidFill>
              </a:rPr>
              <a:t>Thermodynamics:</a:t>
            </a:r>
            <a:r>
              <a:rPr lang="en-US" sz="2400" b="1" dirty="0">
                <a:solidFill>
                  <a:prstClr val="black"/>
                </a:solidFill>
              </a:rPr>
              <a:t> This is the study and application of the thermal energy.</a:t>
            </a:r>
          </a:p>
        </p:txBody>
      </p:sp>
      <p:sp>
        <p:nvSpPr>
          <p:cNvPr id="4" name="TextBox 3"/>
          <p:cNvSpPr txBox="1"/>
          <p:nvPr/>
        </p:nvSpPr>
        <p:spPr>
          <a:xfrm>
            <a:off x="2286000" y="3527555"/>
            <a:ext cx="7696200" cy="892552"/>
          </a:xfrm>
          <a:prstGeom prst="rect">
            <a:avLst/>
          </a:prstGeom>
          <a:solidFill>
            <a:schemeClr val="accent3">
              <a:lumMod val="60000"/>
              <a:lumOff val="40000"/>
            </a:schemeClr>
          </a:solidFill>
        </p:spPr>
        <p:txBody>
          <a:bodyPr wrap="square" rtlCol="0">
            <a:spAutoFit/>
          </a:bodyPr>
          <a:lstStyle/>
          <a:p>
            <a:pPr algn="just"/>
            <a:r>
              <a:rPr lang="en-US" sz="2800" b="1" i="1" u="sng" dirty="0">
                <a:solidFill>
                  <a:prstClr val="black"/>
                </a:solidFill>
              </a:rPr>
              <a:t>Thermal Energy: </a:t>
            </a:r>
            <a:r>
              <a:rPr lang="en-US" sz="2400" b="1" dirty="0">
                <a:solidFill>
                  <a:prstClr val="black"/>
                </a:solidFill>
              </a:rPr>
              <a:t>This is the energy that comes from heat which is generated by the movement of the particles.</a:t>
            </a:r>
          </a:p>
        </p:txBody>
      </p:sp>
      <p:sp>
        <p:nvSpPr>
          <p:cNvPr id="5" name="TextBox 4"/>
          <p:cNvSpPr txBox="1"/>
          <p:nvPr/>
        </p:nvSpPr>
        <p:spPr>
          <a:xfrm>
            <a:off x="2247901" y="4548734"/>
            <a:ext cx="7696199" cy="892552"/>
          </a:xfrm>
          <a:prstGeom prst="rect">
            <a:avLst/>
          </a:prstGeom>
          <a:solidFill>
            <a:schemeClr val="accent6">
              <a:lumMod val="75000"/>
            </a:schemeClr>
          </a:solidFill>
        </p:spPr>
        <p:txBody>
          <a:bodyPr wrap="square" rtlCol="0">
            <a:spAutoFit/>
          </a:bodyPr>
          <a:lstStyle/>
          <a:p>
            <a:pPr algn="just"/>
            <a:r>
              <a:rPr lang="en-US" sz="2800" b="1" i="1" u="sng" dirty="0">
                <a:solidFill>
                  <a:prstClr val="black"/>
                </a:solidFill>
              </a:rPr>
              <a:t>Temperature:</a:t>
            </a:r>
            <a:r>
              <a:rPr lang="en-US" sz="2400" b="1" dirty="0">
                <a:solidFill>
                  <a:prstClr val="black"/>
                </a:solidFill>
              </a:rPr>
              <a:t> Temperature is the measure of the average heat or thermal energy of the particles.</a:t>
            </a:r>
          </a:p>
        </p:txBody>
      </p:sp>
      <p:sp>
        <p:nvSpPr>
          <p:cNvPr id="6" name="TextBox 5"/>
          <p:cNvSpPr txBox="1"/>
          <p:nvPr/>
        </p:nvSpPr>
        <p:spPr>
          <a:xfrm>
            <a:off x="2247900" y="5546302"/>
            <a:ext cx="7658098" cy="523220"/>
          </a:xfrm>
          <a:prstGeom prst="rect">
            <a:avLst/>
          </a:prstGeom>
          <a:solidFill>
            <a:schemeClr val="tx2">
              <a:lumMod val="40000"/>
              <a:lumOff val="60000"/>
            </a:schemeClr>
          </a:solidFill>
        </p:spPr>
        <p:txBody>
          <a:bodyPr wrap="square" rtlCol="0">
            <a:spAutoFit/>
          </a:bodyPr>
          <a:lstStyle/>
          <a:p>
            <a:pPr algn="ctr"/>
            <a:r>
              <a:rPr lang="en-US" sz="2800" b="1" i="1" u="sng" dirty="0">
                <a:solidFill>
                  <a:prstClr val="black"/>
                </a:solidFill>
              </a:rPr>
              <a:t>Unit:</a:t>
            </a:r>
            <a:r>
              <a:rPr lang="en-US" sz="2400" b="1" dirty="0">
                <a:solidFill>
                  <a:prstClr val="black"/>
                </a:solidFill>
              </a:rPr>
              <a:t> SI unit of temperature is K (Kelvin)</a:t>
            </a:r>
          </a:p>
        </p:txBody>
      </p:sp>
      <p:sp>
        <p:nvSpPr>
          <p:cNvPr id="7" name="TextBox 6"/>
          <p:cNvSpPr txBox="1"/>
          <p:nvPr/>
        </p:nvSpPr>
        <p:spPr>
          <a:xfrm>
            <a:off x="5331853" y="480945"/>
            <a:ext cx="1197735" cy="400110"/>
          </a:xfrm>
          <a:prstGeom prst="rect">
            <a:avLst/>
          </a:prstGeom>
          <a:solidFill>
            <a:schemeClr val="accent6"/>
          </a:solidFill>
        </p:spPr>
        <p:txBody>
          <a:bodyPr wrap="square" rtlCol="0">
            <a:spAutoFit/>
          </a:bodyPr>
          <a:lstStyle/>
          <a:p>
            <a:r>
              <a:rPr lang="en-US" sz="2000" b="1" i="1" u="sng" dirty="0" smtClean="0"/>
              <a:t>Lecture-1</a:t>
            </a:r>
            <a:endParaRPr lang="en-US" sz="2000" b="1" i="1" u="sng" dirty="0"/>
          </a:p>
        </p:txBody>
      </p:sp>
      <p:sp>
        <p:nvSpPr>
          <p:cNvPr id="8" name="TextBox 7"/>
          <p:cNvSpPr txBox="1"/>
          <p:nvPr/>
        </p:nvSpPr>
        <p:spPr>
          <a:xfrm>
            <a:off x="5087154" y="962270"/>
            <a:ext cx="1687132" cy="461665"/>
          </a:xfrm>
          <a:prstGeom prst="rect">
            <a:avLst/>
          </a:prstGeom>
          <a:solidFill>
            <a:schemeClr val="accent3">
              <a:lumMod val="60000"/>
              <a:lumOff val="40000"/>
            </a:schemeClr>
          </a:solidFill>
        </p:spPr>
        <p:txBody>
          <a:bodyPr wrap="square" rtlCol="0">
            <a:spAutoFit/>
          </a:bodyPr>
          <a:lstStyle/>
          <a:p>
            <a:r>
              <a:rPr lang="en-US" sz="2400" b="1" i="1" u="sng" dirty="0" smtClean="0"/>
              <a:t>Chapter-18</a:t>
            </a:r>
            <a:endParaRPr lang="en-US" sz="2400" b="1" i="1" u="sng" dirty="0"/>
          </a:p>
        </p:txBody>
      </p:sp>
    </p:spTree>
    <p:extLst>
      <p:ext uri="{BB962C8B-B14F-4D97-AF65-F5344CB8AC3E}">
        <p14:creationId xmlns:p14="http://schemas.microsoft.com/office/powerpoint/2010/main" val="1415920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43300" y="541954"/>
            <a:ext cx="4572000" cy="523220"/>
          </a:xfrm>
          <a:prstGeom prst="rect">
            <a:avLst/>
          </a:prstGeom>
          <a:solidFill>
            <a:schemeClr val="accent1">
              <a:lumMod val="60000"/>
              <a:lumOff val="40000"/>
            </a:schemeClr>
          </a:solidFill>
        </p:spPr>
        <p:txBody>
          <a:bodyPr wrap="square" rtlCol="0">
            <a:spAutoFit/>
          </a:bodyPr>
          <a:lstStyle/>
          <a:p>
            <a:r>
              <a:rPr lang="en-US" sz="2800" b="1" i="1" u="sng" dirty="0">
                <a:solidFill>
                  <a:prstClr val="black"/>
                </a:solidFill>
              </a:rPr>
              <a:t>Other Scales of Temperature</a:t>
            </a:r>
          </a:p>
        </p:txBody>
      </p:sp>
      <p:sp>
        <p:nvSpPr>
          <p:cNvPr id="3" name="TextBox 2"/>
          <p:cNvSpPr txBox="1"/>
          <p:nvPr/>
        </p:nvSpPr>
        <p:spPr>
          <a:xfrm>
            <a:off x="2514600" y="1676401"/>
            <a:ext cx="7162800" cy="830997"/>
          </a:xfrm>
          <a:prstGeom prst="rect">
            <a:avLst/>
          </a:prstGeom>
          <a:solidFill>
            <a:schemeClr val="accent6">
              <a:lumMod val="60000"/>
              <a:lumOff val="40000"/>
            </a:schemeClr>
          </a:solidFill>
        </p:spPr>
        <p:txBody>
          <a:bodyPr wrap="square" rtlCol="0">
            <a:spAutoFit/>
          </a:bodyPr>
          <a:lstStyle/>
          <a:p>
            <a:pPr algn="just"/>
            <a:r>
              <a:rPr lang="en-US" sz="2400" b="1" dirty="0">
                <a:solidFill>
                  <a:prstClr val="black"/>
                </a:solidFill>
              </a:rPr>
              <a:t>Other popular temperature scales are Celsius scale and Fahrenheit scale.</a:t>
            </a:r>
          </a:p>
        </p:txBody>
      </p:sp>
      <mc:AlternateContent xmlns:mc="http://schemas.openxmlformats.org/markup-compatibility/2006" xmlns:a14="http://schemas.microsoft.com/office/drawing/2010/main">
        <mc:Choice Requires="a14">
          <p:sp>
            <p:nvSpPr>
              <p:cNvPr id="4" name="TextBox 3"/>
              <p:cNvSpPr txBox="1"/>
              <p:nvPr/>
            </p:nvSpPr>
            <p:spPr>
              <a:xfrm>
                <a:off x="2514600" y="2819401"/>
                <a:ext cx="7162800" cy="1163011"/>
              </a:xfrm>
              <a:prstGeom prst="rect">
                <a:avLst/>
              </a:prstGeom>
              <a:solidFill>
                <a:schemeClr val="accent2">
                  <a:lumMod val="40000"/>
                  <a:lumOff val="60000"/>
                </a:schemeClr>
              </a:solidFill>
            </p:spPr>
            <p:txBody>
              <a:bodyPr wrap="square" rtlCol="0">
                <a:spAutoFit/>
              </a:bodyPr>
              <a:lstStyle/>
              <a:p>
                <a:r>
                  <a:rPr lang="en-US" sz="2400" b="1" dirty="0">
                    <a:solidFill>
                      <a:prstClr val="black"/>
                    </a:solidFill>
                  </a:rPr>
                  <a:t>The relation between the 3 scales are:</a:t>
                </a:r>
              </a:p>
              <a:p>
                <a:pPr/>
                <a14:m>
                  <m:oMathPara xmlns:m="http://schemas.openxmlformats.org/officeDocument/2006/math">
                    <m:oMathParaPr>
                      <m:jc m:val="centerGroup"/>
                    </m:oMathParaPr>
                    <m:oMath xmlns:m="http://schemas.openxmlformats.org/officeDocument/2006/math">
                      <m:f>
                        <m:fPr>
                          <m:ctrlPr>
                            <a:rPr lang="en-US" sz="2400" b="1" i="1">
                              <a:solidFill>
                                <a:prstClr val="black"/>
                              </a:solidFill>
                              <a:latin typeface="Cambria Math" panose="02040503050406030204" pitchFamily="18" charset="0"/>
                            </a:rPr>
                          </m:ctrlPr>
                        </m:fPr>
                        <m:num>
                          <m:r>
                            <a:rPr lang="en-US" sz="2400" b="1" i="1">
                              <a:solidFill>
                                <a:prstClr val="black"/>
                              </a:solidFill>
                              <a:latin typeface="Cambria Math"/>
                            </a:rPr>
                            <m:t>𝑪</m:t>
                          </m:r>
                        </m:num>
                        <m:den>
                          <m:r>
                            <a:rPr lang="en-US" sz="2400" b="1" i="1">
                              <a:solidFill>
                                <a:prstClr val="black"/>
                              </a:solidFill>
                              <a:latin typeface="Cambria Math"/>
                            </a:rPr>
                            <m:t>𝟓</m:t>
                          </m:r>
                        </m:den>
                      </m:f>
                      <m:r>
                        <a:rPr lang="en-US" sz="2400" b="1" i="1">
                          <a:solidFill>
                            <a:prstClr val="black"/>
                          </a:solidFill>
                          <a:latin typeface="Cambria Math"/>
                        </a:rPr>
                        <m:t>=</m:t>
                      </m:r>
                      <m:f>
                        <m:fPr>
                          <m:ctrlPr>
                            <a:rPr lang="en-US" sz="2400" b="1" i="1">
                              <a:solidFill>
                                <a:prstClr val="black"/>
                              </a:solidFill>
                              <a:latin typeface="Cambria Math" panose="02040503050406030204" pitchFamily="18" charset="0"/>
                            </a:rPr>
                          </m:ctrlPr>
                        </m:fPr>
                        <m:num>
                          <m:r>
                            <a:rPr lang="en-US" sz="2400" b="1" i="1">
                              <a:solidFill>
                                <a:prstClr val="black"/>
                              </a:solidFill>
                              <a:latin typeface="Cambria Math"/>
                            </a:rPr>
                            <m:t>𝑭</m:t>
                          </m:r>
                          <m:r>
                            <a:rPr lang="en-US" sz="2400" b="1" i="1">
                              <a:solidFill>
                                <a:prstClr val="black"/>
                              </a:solidFill>
                              <a:latin typeface="Cambria Math"/>
                            </a:rPr>
                            <m:t>−</m:t>
                          </m:r>
                          <m:r>
                            <a:rPr lang="en-US" sz="2400" b="1" i="1">
                              <a:solidFill>
                                <a:prstClr val="black"/>
                              </a:solidFill>
                              <a:latin typeface="Cambria Math"/>
                            </a:rPr>
                            <m:t>𝟑𝟐</m:t>
                          </m:r>
                        </m:num>
                        <m:den>
                          <m:r>
                            <a:rPr lang="en-US" sz="2400" b="1" i="1">
                              <a:solidFill>
                                <a:prstClr val="black"/>
                              </a:solidFill>
                              <a:latin typeface="Cambria Math"/>
                            </a:rPr>
                            <m:t>𝟗</m:t>
                          </m:r>
                        </m:den>
                      </m:f>
                      <m:r>
                        <a:rPr lang="en-US" sz="2400" b="1" i="1">
                          <a:solidFill>
                            <a:prstClr val="black"/>
                          </a:solidFill>
                          <a:latin typeface="Cambria Math"/>
                        </a:rPr>
                        <m:t>=</m:t>
                      </m:r>
                      <m:f>
                        <m:fPr>
                          <m:ctrlPr>
                            <a:rPr lang="en-US" sz="2400" b="1" i="1">
                              <a:solidFill>
                                <a:prstClr val="black"/>
                              </a:solidFill>
                              <a:latin typeface="Cambria Math" panose="02040503050406030204" pitchFamily="18" charset="0"/>
                            </a:rPr>
                          </m:ctrlPr>
                        </m:fPr>
                        <m:num>
                          <m:r>
                            <a:rPr lang="en-US" sz="2400" b="1" i="1">
                              <a:solidFill>
                                <a:prstClr val="black"/>
                              </a:solidFill>
                              <a:latin typeface="Cambria Math"/>
                            </a:rPr>
                            <m:t>𝑲</m:t>
                          </m:r>
                          <m:r>
                            <a:rPr lang="en-US" sz="2400" b="1" i="1">
                              <a:solidFill>
                                <a:prstClr val="black"/>
                              </a:solidFill>
                              <a:latin typeface="Cambria Math"/>
                            </a:rPr>
                            <m:t>−</m:t>
                          </m:r>
                          <m:r>
                            <a:rPr lang="en-US" sz="2400" b="1" i="1">
                              <a:solidFill>
                                <a:prstClr val="black"/>
                              </a:solidFill>
                              <a:latin typeface="Cambria Math"/>
                            </a:rPr>
                            <m:t>𝟐𝟕𝟑</m:t>
                          </m:r>
                          <m:r>
                            <a:rPr lang="en-US" sz="2400" b="1" i="1">
                              <a:solidFill>
                                <a:prstClr val="black"/>
                              </a:solidFill>
                              <a:latin typeface="Cambria Math"/>
                            </a:rPr>
                            <m:t>.</m:t>
                          </m:r>
                          <m:r>
                            <a:rPr lang="en-US" sz="2400" b="1" i="1">
                              <a:solidFill>
                                <a:prstClr val="black"/>
                              </a:solidFill>
                              <a:latin typeface="Cambria Math"/>
                            </a:rPr>
                            <m:t>𝟏𝟓</m:t>
                          </m:r>
                        </m:num>
                        <m:den>
                          <m:r>
                            <a:rPr lang="en-US" sz="2400" b="1" i="1">
                              <a:solidFill>
                                <a:prstClr val="black"/>
                              </a:solidFill>
                              <a:latin typeface="Cambria Math"/>
                            </a:rPr>
                            <m:t>𝟓</m:t>
                          </m:r>
                        </m:den>
                      </m:f>
                    </m:oMath>
                  </m:oMathPara>
                </a14:m>
                <a:endParaRPr lang="en-US" sz="2400" b="1" dirty="0">
                  <a:solidFill>
                    <a:prstClr val="black"/>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514600" y="2819401"/>
                <a:ext cx="7162800" cy="1163011"/>
              </a:xfrm>
              <a:prstGeom prst="rect">
                <a:avLst/>
              </a:prstGeom>
              <a:blipFill rotWithShape="0">
                <a:blip r:embed="rId2"/>
                <a:stretch>
                  <a:fillRect l="-1362" t="-4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14600" y="4191001"/>
                <a:ext cx="7162800" cy="1581523"/>
              </a:xfrm>
              <a:prstGeom prst="rect">
                <a:avLst/>
              </a:prstGeom>
              <a:solidFill>
                <a:schemeClr val="bg2">
                  <a:lumMod val="75000"/>
                </a:schemeClr>
              </a:solidFill>
            </p:spPr>
            <p:txBody>
              <a:bodyPr wrap="square" rtlCol="0">
                <a:spAutoFit/>
              </a:bodyPr>
              <a:lstStyle/>
              <a:p>
                <a:r>
                  <a:rPr lang="en-US" sz="2400" b="1" dirty="0">
                    <a:solidFill>
                      <a:prstClr val="black"/>
                    </a:solidFill>
                  </a:rPr>
                  <a:t>The relation between temperature differences in Celsius and Fahrenheit scales:</a:t>
                </a:r>
              </a:p>
              <a:p>
                <a:pPr/>
                <a14:m>
                  <m:oMathPara xmlns:m="http://schemas.openxmlformats.org/officeDocument/2006/math">
                    <m:oMathParaPr>
                      <m:jc m:val="centerGroup"/>
                    </m:oMathParaPr>
                    <m:oMath xmlns:m="http://schemas.openxmlformats.org/officeDocument/2006/math">
                      <m:sSup>
                        <m:sSupPr>
                          <m:ctrlPr>
                            <a:rPr lang="en-US" sz="2400" b="1" i="1">
                              <a:solidFill>
                                <a:prstClr val="black"/>
                              </a:solidFill>
                              <a:latin typeface="Cambria Math" panose="02040503050406030204" pitchFamily="18" charset="0"/>
                            </a:rPr>
                          </m:ctrlPr>
                        </m:sSupPr>
                        <m:e>
                          <m:r>
                            <a:rPr lang="en-US" sz="2400" b="1" i="1">
                              <a:solidFill>
                                <a:prstClr val="black"/>
                              </a:solidFill>
                              <a:latin typeface="Cambria Math"/>
                            </a:rPr>
                            <m:t>𝟏</m:t>
                          </m:r>
                        </m:e>
                        <m:sup>
                          <m:r>
                            <a:rPr lang="en-US" sz="2400" b="1" i="1">
                              <a:solidFill>
                                <a:prstClr val="black"/>
                              </a:solidFill>
                              <a:latin typeface="Cambria Math"/>
                            </a:rPr>
                            <m:t>𝟎</m:t>
                          </m:r>
                        </m:sup>
                      </m:sSup>
                      <m:r>
                        <a:rPr lang="en-US" sz="2400" b="1" i="1">
                          <a:solidFill>
                            <a:prstClr val="black"/>
                          </a:solidFill>
                          <a:latin typeface="Cambria Math"/>
                        </a:rPr>
                        <m:t>𝑪</m:t>
                      </m:r>
                      <m:r>
                        <a:rPr lang="en-US" sz="2400" b="1" i="1">
                          <a:solidFill>
                            <a:prstClr val="black"/>
                          </a:solidFill>
                          <a:latin typeface="Cambria Math"/>
                        </a:rPr>
                        <m:t>=</m:t>
                      </m:r>
                      <m:f>
                        <m:fPr>
                          <m:ctrlPr>
                            <a:rPr lang="en-US" sz="2400" b="1" i="1">
                              <a:solidFill>
                                <a:prstClr val="black"/>
                              </a:solidFill>
                              <a:latin typeface="Cambria Math" panose="02040503050406030204" pitchFamily="18" charset="0"/>
                            </a:rPr>
                          </m:ctrlPr>
                        </m:fPr>
                        <m:num>
                          <m:sSup>
                            <m:sSupPr>
                              <m:ctrlPr>
                                <a:rPr lang="en-US" sz="2400" b="1" i="1">
                                  <a:solidFill>
                                    <a:prstClr val="black"/>
                                  </a:solidFill>
                                  <a:latin typeface="Cambria Math" panose="02040503050406030204" pitchFamily="18" charset="0"/>
                                </a:rPr>
                              </m:ctrlPr>
                            </m:sSupPr>
                            <m:e>
                              <m:r>
                                <a:rPr lang="en-US" sz="2400" b="1" i="1">
                                  <a:solidFill>
                                    <a:prstClr val="black"/>
                                  </a:solidFill>
                                  <a:latin typeface="Cambria Math"/>
                                </a:rPr>
                                <m:t>𝟗</m:t>
                              </m:r>
                            </m:e>
                            <m:sup>
                              <m:r>
                                <a:rPr lang="en-US" sz="2400" b="1" i="1">
                                  <a:solidFill>
                                    <a:prstClr val="black"/>
                                  </a:solidFill>
                                  <a:latin typeface="Cambria Math"/>
                                </a:rPr>
                                <m:t>𝟎</m:t>
                              </m:r>
                            </m:sup>
                          </m:sSup>
                        </m:num>
                        <m:den>
                          <m:r>
                            <a:rPr lang="en-US" sz="2400" b="1" i="1">
                              <a:solidFill>
                                <a:prstClr val="black"/>
                              </a:solidFill>
                              <a:latin typeface="Cambria Math"/>
                            </a:rPr>
                            <m:t>𝟓</m:t>
                          </m:r>
                        </m:den>
                      </m:f>
                      <m:r>
                        <a:rPr lang="en-US" sz="2400" b="1" i="1">
                          <a:solidFill>
                            <a:prstClr val="black"/>
                          </a:solidFill>
                          <a:latin typeface="Cambria Math"/>
                        </a:rPr>
                        <m:t> </m:t>
                      </m:r>
                      <m:r>
                        <a:rPr lang="en-US" sz="2400" b="1" i="1">
                          <a:solidFill>
                            <a:prstClr val="black"/>
                          </a:solidFill>
                          <a:latin typeface="Cambria Math"/>
                        </a:rPr>
                        <m:t>𝑭</m:t>
                      </m:r>
                    </m:oMath>
                  </m:oMathPara>
                </a14:m>
                <a:endParaRPr lang="en-US" sz="2400" b="1" dirty="0">
                  <a:solidFill>
                    <a:prstClr val="black"/>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514600" y="4191001"/>
                <a:ext cx="7162800" cy="1581523"/>
              </a:xfrm>
              <a:prstGeom prst="rect">
                <a:avLst/>
              </a:prstGeom>
              <a:blipFill rotWithShape="0">
                <a:blip r:embed="rId3"/>
                <a:stretch>
                  <a:fillRect l="-1362" t="-3089"/>
                </a:stretch>
              </a:blipFill>
            </p:spPr>
            <p:txBody>
              <a:bodyPr/>
              <a:lstStyle/>
              <a:p>
                <a:r>
                  <a:rPr lang="en-US">
                    <a:noFill/>
                  </a:rPr>
                  <a:t> </a:t>
                </a:r>
              </a:p>
            </p:txBody>
          </p:sp>
        </mc:Fallback>
      </mc:AlternateContent>
    </p:spTree>
    <p:extLst>
      <p:ext uri="{BB962C8B-B14F-4D97-AF65-F5344CB8AC3E}">
        <p14:creationId xmlns:p14="http://schemas.microsoft.com/office/powerpoint/2010/main" val="71643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066800"/>
            <a:ext cx="532765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1" y="1816101"/>
            <a:ext cx="2401887" cy="190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1" y="1846263"/>
            <a:ext cx="2352675" cy="187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3801" y="1865313"/>
            <a:ext cx="2322513" cy="185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3961" y="4142509"/>
            <a:ext cx="7705725" cy="137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6417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62645" y="1600201"/>
            <a:ext cx="7086600" cy="1200329"/>
          </a:xfrm>
          <a:prstGeom prst="rect">
            <a:avLst/>
          </a:prstGeom>
          <a:solidFill>
            <a:schemeClr val="accent3"/>
          </a:solidFill>
        </p:spPr>
        <p:txBody>
          <a:bodyPr wrap="square" rtlCol="0">
            <a:spAutoFit/>
          </a:bodyPr>
          <a:lstStyle/>
          <a:p>
            <a:pPr algn="just"/>
            <a:r>
              <a:rPr lang="en-US" sz="2400" b="1" i="1" u="sng" dirty="0">
                <a:solidFill>
                  <a:prstClr val="black"/>
                </a:solidFill>
              </a:rPr>
              <a:t>Heat: </a:t>
            </a:r>
            <a:r>
              <a:rPr lang="en-US" sz="2400" b="1" dirty="0">
                <a:solidFill>
                  <a:prstClr val="black"/>
                </a:solidFill>
              </a:rPr>
              <a:t>Heat is the energy that is transferred between a system and its environment due to the temperature difference between them.</a:t>
            </a:r>
          </a:p>
        </p:txBody>
      </p:sp>
      <p:sp>
        <p:nvSpPr>
          <p:cNvPr id="3" name="TextBox 2"/>
          <p:cNvSpPr txBox="1"/>
          <p:nvPr/>
        </p:nvSpPr>
        <p:spPr>
          <a:xfrm>
            <a:off x="2438400" y="2937302"/>
            <a:ext cx="7086600" cy="830997"/>
          </a:xfrm>
          <a:prstGeom prst="rect">
            <a:avLst/>
          </a:prstGeom>
          <a:solidFill>
            <a:schemeClr val="accent1">
              <a:lumMod val="60000"/>
              <a:lumOff val="40000"/>
            </a:schemeClr>
          </a:solidFill>
        </p:spPr>
        <p:txBody>
          <a:bodyPr wrap="square" rtlCol="0">
            <a:spAutoFit/>
          </a:bodyPr>
          <a:lstStyle/>
          <a:p>
            <a:r>
              <a:rPr lang="en-US" sz="2400" b="1" dirty="0">
                <a:solidFill>
                  <a:prstClr val="black"/>
                </a:solidFill>
              </a:rPr>
              <a:t>Heat is positive when energy is transferred to a system and negative transferred from the system.</a:t>
            </a:r>
          </a:p>
        </p:txBody>
      </p:sp>
      <p:sp>
        <p:nvSpPr>
          <p:cNvPr id="4" name="TextBox 3"/>
          <p:cNvSpPr txBox="1"/>
          <p:nvPr/>
        </p:nvSpPr>
        <p:spPr>
          <a:xfrm>
            <a:off x="1676400" y="4152559"/>
            <a:ext cx="3848100" cy="1808700"/>
          </a:xfrm>
          <a:prstGeom prst="rect">
            <a:avLst/>
          </a:prstGeom>
          <a:solidFill>
            <a:schemeClr val="accent2">
              <a:lumMod val="60000"/>
              <a:lumOff val="40000"/>
            </a:schemeClr>
          </a:solidFill>
        </p:spPr>
        <p:txBody>
          <a:bodyPr wrap="square" rtlCol="0">
            <a:spAutoFit/>
          </a:bodyPr>
          <a:lstStyle/>
          <a:p>
            <a:pPr>
              <a:spcAft>
                <a:spcPts val="1000"/>
              </a:spcAft>
            </a:pPr>
            <a:r>
              <a:rPr lang="en-US" sz="2400" b="1" i="1" u="sng" dirty="0">
                <a:solidFill>
                  <a:prstClr val="black"/>
                </a:solidFill>
                <a:ea typeface="Calibri"/>
                <a:cs typeface="Times New Roman"/>
              </a:rPr>
              <a:t>Units of Heat:</a:t>
            </a:r>
          </a:p>
          <a:p>
            <a:pPr>
              <a:buSzPts val="1400"/>
            </a:pPr>
            <a:r>
              <a:rPr lang="en-US" sz="2400" b="1" dirty="0">
                <a:solidFill>
                  <a:prstClr val="black"/>
                </a:solidFill>
                <a:ea typeface="Calibri"/>
                <a:cs typeface="Times New Roman"/>
              </a:rPr>
              <a:t>1. Joule (J)</a:t>
            </a:r>
          </a:p>
          <a:p>
            <a:pPr>
              <a:lnSpc>
                <a:spcPct val="115000"/>
              </a:lnSpc>
              <a:buSzPts val="1400"/>
            </a:pPr>
            <a:r>
              <a:rPr lang="en-US" sz="2400" b="1" dirty="0">
                <a:solidFill>
                  <a:prstClr val="black"/>
                </a:solidFill>
                <a:ea typeface="Calibri"/>
                <a:cs typeface="Times New Roman"/>
              </a:rPr>
              <a:t>2. Calorie (</a:t>
            </a:r>
            <a:r>
              <a:rPr lang="en-US" sz="2400" b="1" dirty="0" err="1">
                <a:solidFill>
                  <a:prstClr val="black"/>
                </a:solidFill>
                <a:ea typeface="Calibri"/>
                <a:cs typeface="Times New Roman"/>
              </a:rPr>
              <a:t>cal</a:t>
            </a:r>
            <a:r>
              <a:rPr lang="en-US" sz="2400" b="1" dirty="0">
                <a:solidFill>
                  <a:prstClr val="black"/>
                </a:solidFill>
                <a:ea typeface="Calibri"/>
                <a:cs typeface="Times New Roman"/>
              </a:rPr>
              <a:t>)</a:t>
            </a:r>
          </a:p>
          <a:p>
            <a:pPr>
              <a:lnSpc>
                <a:spcPct val="115000"/>
              </a:lnSpc>
              <a:buSzPts val="1400"/>
            </a:pPr>
            <a:r>
              <a:rPr lang="en-US" sz="2400" b="1" dirty="0">
                <a:solidFill>
                  <a:prstClr val="black"/>
                </a:solidFill>
                <a:ea typeface="Calibri"/>
                <a:cs typeface="Times New Roman"/>
              </a:rPr>
              <a:t>3. British Thermal Unit (BTU)</a:t>
            </a:r>
          </a:p>
        </p:txBody>
      </p:sp>
      <p:sp>
        <p:nvSpPr>
          <p:cNvPr id="5" name="TextBox 4"/>
          <p:cNvSpPr txBox="1"/>
          <p:nvPr/>
        </p:nvSpPr>
        <p:spPr>
          <a:xfrm>
            <a:off x="5791200" y="4373645"/>
            <a:ext cx="4686300" cy="1366528"/>
          </a:xfrm>
          <a:prstGeom prst="rect">
            <a:avLst/>
          </a:prstGeom>
          <a:solidFill>
            <a:schemeClr val="accent6"/>
          </a:solidFill>
        </p:spPr>
        <p:txBody>
          <a:bodyPr wrap="square" rtlCol="0">
            <a:spAutoFit/>
          </a:bodyPr>
          <a:lstStyle/>
          <a:p>
            <a:pPr>
              <a:lnSpc>
                <a:spcPct val="115000"/>
              </a:lnSpc>
              <a:buSzPts val="1400"/>
            </a:pPr>
            <a:r>
              <a:rPr lang="en-US" sz="2400" b="1" i="1" u="sng" dirty="0">
                <a:solidFill>
                  <a:prstClr val="black"/>
                </a:solidFill>
                <a:ea typeface="Calibri"/>
                <a:cs typeface="Times New Roman"/>
              </a:rPr>
              <a:t>The relations among the various heat units are:</a:t>
            </a:r>
          </a:p>
          <a:p>
            <a:pPr marL="457200">
              <a:lnSpc>
                <a:spcPct val="115000"/>
              </a:lnSpc>
              <a:spcAft>
                <a:spcPts val="1000"/>
              </a:spcAft>
            </a:pPr>
            <a:r>
              <a:rPr lang="en-US" sz="2400" b="1" dirty="0">
                <a:solidFill>
                  <a:prstClr val="black"/>
                </a:solidFill>
                <a:ea typeface="Calibri"/>
                <a:cs typeface="Times New Roman"/>
              </a:rPr>
              <a:t>1 </a:t>
            </a:r>
            <a:r>
              <a:rPr lang="en-US" sz="2400" b="1" dirty="0" err="1">
                <a:solidFill>
                  <a:prstClr val="black"/>
                </a:solidFill>
                <a:ea typeface="Calibri"/>
                <a:cs typeface="Times New Roman"/>
              </a:rPr>
              <a:t>cal</a:t>
            </a:r>
            <a:r>
              <a:rPr lang="en-US" sz="2400" b="1" dirty="0">
                <a:solidFill>
                  <a:prstClr val="black"/>
                </a:solidFill>
                <a:ea typeface="Calibri"/>
                <a:cs typeface="Times New Roman"/>
              </a:rPr>
              <a:t>=3.968×10</a:t>
            </a:r>
            <a:r>
              <a:rPr lang="en-US" sz="2400" b="1" baseline="30000" dirty="0">
                <a:solidFill>
                  <a:prstClr val="black"/>
                </a:solidFill>
                <a:ea typeface="Calibri"/>
                <a:cs typeface="Times New Roman"/>
              </a:rPr>
              <a:t>-3</a:t>
            </a:r>
            <a:r>
              <a:rPr lang="en-US" sz="2400" b="1" dirty="0">
                <a:solidFill>
                  <a:prstClr val="black"/>
                </a:solidFill>
                <a:ea typeface="Calibri"/>
                <a:cs typeface="Times New Roman"/>
              </a:rPr>
              <a:t> Btu = 4.1868 J.</a:t>
            </a:r>
          </a:p>
        </p:txBody>
      </p:sp>
      <p:sp>
        <p:nvSpPr>
          <p:cNvPr id="6" name="TextBox 5"/>
          <p:cNvSpPr txBox="1"/>
          <p:nvPr/>
        </p:nvSpPr>
        <p:spPr>
          <a:xfrm>
            <a:off x="3352800" y="533400"/>
            <a:ext cx="5257800" cy="707886"/>
          </a:xfrm>
          <a:prstGeom prst="rect">
            <a:avLst/>
          </a:prstGeom>
          <a:solidFill>
            <a:schemeClr val="accent4">
              <a:lumMod val="60000"/>
              <a:lumOff val="40000"/>
            </a:schemeClr>
          </a:solidFill>
        </p:spPr>
        <p:txBody>
          <a:bodyPr wrap="square" rtlCol="0">
            <a:spAutoFit/>
          </a:bodyPr>
          <a:lstStyle/>
          <a:p>
            <a:pPr algn="ctr"/>
            <a:r>
              <a:rPr lang="en-US" sz="4000" b="1" i="1" u="sng" dirty="0">
                <a:solidFill>
                  <a:prstClr val="black"/>
                </a:solidFill>
              </a:rPr>
              <a:t>Absorption of Heats</a:t>
            </a:r>
          </a:p>
        </p:txBody>
      </p:sp>
    </p:spTree>
    <p:extLst>
      <p:ext uri="{BB962C8B-B14F-4D97-AF65-F5344CB8AC3E}">
        <p14:creationId xmlns:p14="http://schemas.microsoft.com/office/powerpoint/2010/main" val="4250425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2200" y="2012621"/>
            <a:ext cx="7162800" cy="1366528"/>
          </a:xfrm>
          <a:prstGeom prst="rect">
            <a:avLst/>
          </a:prstGeom>
          <a:solidFill>
            <a:schemeClr val="accent6">
              <a:lumMod val="60000"/>
              <a:lumOff val="40000"/>
            </a:schemeClr>
          </a:solidFill>
        </p:spPr>
        <p:txBody>
          <a:bodyPr wrap="square" rtlCol="0">
            <a:spAutoFit/>
          </a:bodyPr>
          <a:lstStyle/>
          <a:p>
            <a:pPr marL="228600">
              <a:lnSpc>
                <a:spcPct val="115000"/>
              </a:lnSpc>
              <a:spcAft>
                <a:spcPts val="1000"/>
              </a:spcAft>
            </a:pPr>
            <a:r>
              <a:rPr lang="en-US" sz="2400" b="1" i="1" u="sng" dirty="0">
                <a:solidFill>
                  <a:prstClr val="black"/>
                </a:solidFill>
                <a:ea typeface="Calibri"/>
                <a:cs typeface="Times New Roman"/>
              </a:rPr>
              <a:t>Heat Capacity: </a:t>
            </a:r>
            <a:r>
              <a:rPr lang="en-US" sz="2400" b="1" dirty="0">
                <a:solidFill>
                  <a:prstClr val="black"/>
                </a:solidFill>
                <a:ea typeface="Calibri"/>
                <a:cs typeface="Times New Roman"/>
              </a:rPr>
              <a:t>The amount of heat that is absorbed or lost by an object to change unit temperature is called the heat capacity of that object.</a:t>
            </a:r>
          </a:p>
        </p:txBody>
      </p:sp>
      <mc:AlternateContent xmlns:mc="http://schemas.openxmlformats.org/markup-compatibility/2006" xmlns:a14="http://schemas.microsoft.com/office/drawing/2010/main">
        <mc:Choice Requires="a14">
          <p:sp>
            <p:nvSpPr>
              <p:cNvPr id="3" name="TextBox 2"/>
              <p:cNvSpPr txBox="1"/>
              <p:nvPr/>
            </p:nvSpPr>
            <p:spPr>
              <a:xfrm>
                <a:off x="4724400" y="3886200"/>
                <a:ext cx="1219200" cy="624082"/>
              </a:xfrm>
              <a:prstGeom prst="rect">
                <a:avLst/>
              </a:prstGeom>
              <a:solidFill>
                <a:schemeClr val="bg2">
                  <a:lumMod val="75000"/>
                </a:schemeClr>
              </a:solidFill>
            </p:spPr>
            <p:txBody>
              <a:bodyPr wrap="square" rtlCol="0">
                <a:spAutoFit/>
              </a:bodyPr>
              <a:lstStyle/>
              <a:p>
                <a14:m>
                  <m:oMath xmlns:m="http://schemas.openxmlformats.org/officeDocument/2006/math">
                    <m:r>
                      <a:rPr lang="en-US" sz="2400" b="1" i="1">
                        <a:solidFill>
                          <a:prstClr val="black"/>
                        </a:solidFill>
                        <a:latin typeface="Cambria Math"/>
                        <a:ea typeface="Calibri"/>
                        <a:cs typeface="Times New Roman"/>
                      </a:rPr>
                      <m:t>𝑪</m:t>
                    </m:r>
                    <m:r>
                      <a:rPr lang="en-US" sz="2400" b="1" i="1">
                        <a:solidFill>
                          <a:prstClr val="black"/>
                        </a:solidFill>
                        <a:latin typeface="Cambria Math"/>
                        <a:ea typeface="Calibri"/>
                        <a:cs typeface="Times New Roman"/>
                      </a:rPr>
                      <m:t>=</m:t>
                    </m:r>
                    <m:f>
                      <m:fPr>
                        <m:ctrlPr>
                          <a:rPr lang="en-US" sz="2400" b="1" i="1">
                            <a:solidFill>
                              <a:prstClr val="black"/>
                            </a:solidFill>
                            <a:latin typeface="Cambria Math" panose="02040503050406030204" pitchFamily="18" charset="0"/>
                          </a:rPr>
                        </m:ctrlPr>
                      </m:fPr>
                      <m:num>
                        <m:r>
                          <a:rPr lang="en-US" sz="2400" b="1" i="1">
                            <a:solidFill>
                              <a:prstClr val="black"/>
                            </a:solidFill>
                            <a:latin typeface="Cambria Math"/>
                            <a:ea typeface="Calibri"/>
                            <a:cs typeface="Times New Roman"/>
                          </a:rPr>
                          <m:t>𝑸</m:t>
                        </m:r>
                      </m:num>
                      <m:den>
                        <m:r>
                          <a:rPr lang="en-US" sz="2400" b="1" i="1">
                            <a:solidFill>
                              <a:prstClr val="black"/>
                            </a:solidFill>
                            <a:latin typeface="Cambria Math"/>
                            <a:ea typeface="Calibri"/>
                            <a:cs typeface="Times New Roman"/>
                          </a:rPr>
                          <m:t>∆</m:t>
                        </m:r>
                        <m:r>
                          <a:rPr lang="en-US" sz="2400" b="1" i="1">
                            <a:solidFill>
                              <a:prstClr val="black"/>
                            </a:solidFill>
                            <a:latin typeface="Cambria Math"/>
                            <a:ea typeface="Calibri"/>
                            <a:cs typeface="Times New Roman"/>
                          </a:rPr>
                          <m:t>𝑻</m:t>
                        </m:r>
                      </m:den>
                    </m:f>
                  </m:oMath>
                </a14:m>
                <a:r>
                  <a:rPr lang="en-US" sz="2400" b="1" i="1" dirty="0">
                    <a:solidFill>
                      <a:prstClr val="black"/>
                    </a:solidFill>
                    <a:ea typeface="Times New Roman"/>
                    <a:cs typeface="Times New Roman"/>
                  </a:rPr>
                  <a:t> </a:t>
                </a:r>
                <a:endParaRPr lang="en-US" sz="2400" b="1" i="1" dirty="0">
                  <a:solidFill>
                    <a:prstClr val="black"/>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4724400" y="3886200"/>
                <a:ext cx="1219200" cy="624082"/>
              </a:xfrm>
              <a:prstGeom prst="rect">
                <a:avLst/>
              </a:prstGeom>
              <a:blipFill rotWithShape="0">
                <a:blip r:embed="rId2"/>
                <a:stretch>
                  <a:fillRect/>
                </a:stretch>
              </a:blipFill>
            </p:spPr>
            <p:txBody>
              <a:bodyPr/>
              <a:lstStyle/>
              <a:p>
                <a:r>
                  <a:rPr lang="en-US">
                    <a:noFill/>
                  </a:rPr>
                  <a:t> </a:t>
                </a:r>
              </a:p>
            </p:txBody>
          </p:sp>
        </mc:Fallback>
      </mc:AlternateContent>
      <p:sp>
        <p:nvSpPr>
          <p:cNvPr id="4" name="TextBox 3"/>
          <p:cNvSpPr txBox="1"/>
          <p:nvPr/>
        </p:nvSpPr>
        <p:spPr>
          <a:xfrm>
            <a:off x="3352800" y="5059133"/>
            <a:ext cx="3962400" cy="517065"/>
          </a:xfrm>
          <a:prstGeom prst="rect">
            <a:avLst/>
          </a:prstGeom>
          <a:solidFill>
            <a:schemeClr val="tx2">
              <a:lumMod val="40000"/>
              <a:lumOff val="60000"/>
            </a:schemeClr>
          </a:solidFill>
        </p:spPr>
        <p:txBody>
          <a:bodyPr wrap="square" rtlCol="0">
            <a:spAutoFit/>
          </a:bodyPr>
          <a:lstStyle/>
          <a:p>
            <a:pPr marL="228600">
              <a:lnSpc>
                <a:spcPct val="115000"/>
              </a:lnSpc>
              <a:spcAft>
                <a:spcPts val="1000"/>
              </a:spcAft>
            </a:pPr>
            <a:r>
              <a:rPr lang="en-US" sz="2400" b="1" i="1" u="sng" dirty="0">
                <a:solidFill>
                  <a:prstClr val="black"/>
                </a:solidFill>
                <a:ea typeface="Calibri"/>
                <a:cs typeface="Times New Roman"/>
              </a:rPr>
              <a:t>Unit: </a:t>
            </a:r>
            <a:r>
              <a:rPr lang="en-US" sz="2400" b="1" dirty="0" err="1">
                <a:solidFill>
                  <a:prstClr val="black"/>
                </a:solidFill>
                <a:ea typeface="Calibri"/>
                <a:cs typeface="Times New Roman"/>
              </a:rPr>
              <a:t>cal</a:t>
            </a:r>
            <a:r>
              <a:rPr lang="en-US" sz="2400" b="1" dirty="0">
                <a:solidFill>
                  <a:prstClr val="black"/>
                </a:solidFill>
                <a:ea typeface="Calibri"/>
                <a:cs typeface="Times New Roman"/>
              </a:rPr>
              <a:t>/</a:t>
            </a:r>
            <a:r>
              <a:rPr lang="en-US" sz="2400" b="1" baseline="30000" dirty="0">
                <a:solidFill>
                  <a:prstClr val="black"/>
                </a:solidFill>
                <a:ea typeface="Calibri"/>
                <a:cs typeface="Times New Roman"/>
              </a:rPr>
              <a:t>0</a:t>
            </a:r>
            <a:r>
              <a:rPr lang="en-US" sz="2400" b="1" dirty="0">
                <a:solidFill>
                  <a:prstClr val="black"/>
                </a:solidFill>
                <a:ea typeface="Calibri"/>
                <a:cs typeface="Times New Roman"/>
              </a:rPr>
              <a:t>C or </a:t>
            </a:r>
            <a:r>
              <a:rPr lang="en-US" sz="2400" b="1" dirty="0" err="1">
                <a:solidFill>
                  <a:prstClr val="black"/>
                </a:solidFill>
                <a:ea typeface="Calibri"/>
                <a:cs typeface="Times New Roman"/>
              </a:rPr>
              <a:t>cal</a:t>
            </a:r>
            <a:r>
              <a:rPr lang="en-US" sz="2400" b="1" dirty="0">
                <a:solidFill>
                  <a:prstClr val="black"/>
                </a:solidFill>
                <a:ea typeface="Calibri"/>
                <a:cs typeface="Times New Roman"/>
              </a:rPr>
              <a:t>/K or J/K.</a:t>
            </a:r>
          </a:p>
        </p:txBody>
      </p:sp>
      <p:sp>
        <p:nvSpPr>
          <p:cNvPr id="8" name="TextBox 7"/>
          <p:cNvSpPr txBox="1"/>
          <p:nvPr/>
        </p:nvSpPr>
        <p:spPr>
          <a:xfrm>
            <a:off x="2057400" y="685800"/>
            <a:ext cx="8458200" cy="707886"/>
          </a:xfrm>
          <a:prstGeom prst="rect">
            <a:avLst/>
          </a:prstGeom>
          <a:solidFill>
            <a:schemeClr val="accent3">
              <a:lumMod val="60000"/>
              <a:lumOff val="40000"/>
            </a:schemeClr>
          </a:solidFill>
        </p:spPr>
        <p:txBody>
          <a:bodyPr wrap="square" rtlCol="0">
            <a:spAutoFit/>
          </a:bodyPr>
          <a:lstStyle/>
          <a:p>
            <a:r>
              <a:rPr lang="en-US" sz="4000" b="1" i="1" u="sng" dirty="0">
                <a:solidFill>
                  <a:prstClr val="black"/>
                </a:solidFill>
              </a:rPr>
              <a:t>Absorption of Heat by Solid and Liquid</a:t>
            </a:r>
          </a:p>
        </p:txBody>
      </p:sp>
    </p:spTree>
    <p:extLst>
      <p:ext uri="{BB962C8B-B14F-4D97-AF65-F5344CB8AC3E}">
        <p14:creationId xmlns:p14="http://schemas.microsoft.com/office/powerpoint/2010/main" val="3910576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7510" y="457201"/>
            <a:ext cx="7834313" cy="148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938338"/>
            <a:ext cx="21336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4113" y="2730501"/>
            <a:ext cx="388937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905001" y="3370264"/>
            <a:ext cx="8381999" cy="1437317"/>
          </a:xfrm>
          <a:prstGeom prst="rect">
            <a:avLst/>
          </a:prstGeom>
          <a:solidFill>
            <a:schemeClr val="accent3">
              <a:lumMod val="60000"/>
              <a:lumOff val="40000"/>
            </a:schemeClr>
          </a:solidFill>
        </p:spPr>
        <p:txBody>
          <a:bodyPr wrap="square" rtlCol="0">
            <a:spAutoFit/>
          </a:bodyPr>
          <a:lstStyle/>
          <a:p>
            <a:pPr marL="228600">
              <a:lnSpc>
                <a:spcPct val="115000"/>
              </a:lnSpc>
              <a:spcAft>
                <a:spcPts val="1000"/>
              </a:spcAft>
            </a:pPr>
            <a:r>
              <a:rPr lang="en-US" sz="2800" b="1" i="1" u="sng" dirty="0">
                <a:solidFill>
                  <a:prstClr val="black"/>
                </a:solidFill>
                <a:ea typeface="Calibri"/>
                <a:cs typeface="Times New Roman"/>
              </a:rPr>
              <a:t>Molar Specific Heat: </a:t>
            </a:r>
            <a:r>
              <a:rPr lang="en-US" sz="2400" b="1" dirty="0">
                <a:solidFill>
                  <a:prstClr val="black"/>
                </a:solidFill>
                <a:ea typeface="Calibri"/>
                <a:cs typeface="Times New Roman"/>
              </a:rPr>
              <a:t>The amount of heat that is absorbed or lost by one mole of  object to change unit temperature is called the molar specific heat of the material of that object.</a:t>
            </a:r>
          </a:p>
        </p:txBody>
      </p:sp>
      <p:sp>
        <p:nvSpPr>
          <p:cNvPr id="3" name="TextBox 2"/>
          <p:cNvSpPr txBox="1"/>
          <p:nvPr/>
        </p:nvSpPr>
        <p:spPr>
          <a:xfrm>
            <a:off x="4672445" y="5862099"/>
            <a:ext cx="2667000" cy="523220"/>
          </a:xfrm>
          <a:prstGeom prst="rect">
            <a:avLst/>
          </a:prstGeom>
          <a:solidFill>
            <a:schemeClr val="accent2">
              <a:lumMod val="60000"/>
              <a:lumOff val="40000"/>
            </a:schemeClr>
          </a:solidFill>
        </p:spPr>
        <p:txBody>
          <a:bodyPr wrap="square" rtlCol="0">
            <a:spAutoFit/>
          </a:bodyPr>
          <a:lstStyle/>
          <a:p>
            <a:r>
              <a:rPr lang="en-US" sz="2800" b="1" i="1" dirty="0">
                <a:solidFill>
                  <a:prstClr val="black"/>
                </a:solidFill>
              </a:rPr>
              <a:t>Unit:</a:t>
            </a:r>
            <a:r>
              <a:rPr lang="en-US" sz="2400" b="1" dirty="0">
                <a:solidFill>
                  <a:prstClr val="black"/>
                </a:solidFill>
              </a:rPr>
              <a:t> J/</a:t>
            </a:r>
            <a:r>
              <a:rPr lang="en-US" sz="2400" b="1" dirty="0" err="1">
                <a:solidFill>
                  <a:prstClr val="black"/>
                </a:solidFill>
              </a:rPr>
              <a:t>mol.K</a:t>
            </a:r>
            <a:endParaRPr lang="en-US" sz="2400" b="1" dirty="0">
              <a:solidFill>
                <a:prstClr val="black"/>
              </a:solidFill>
            </a:endParaRPr>
          </a:p>
        </p:txBody>
      </p:sp>
      <mc:AlternateContent xmlns:mc="http://schemas.openxmlformats.org/markup-compatibility/2006" xmlns:a14="http://schemas.microsoft.com/office/drawing/2010/main">
        <mc:Choice Requires="a14">
          <p:sp>
            <p:nvSpPr>
              <p:cNvPr id="4" name="TextBox 3"/>
              <p:cNvSpPr txBox="1"/>
              <p:nvPr/>
            </p:nvSpPr>
            <p:spPr>
              <a:xfrm>
                <a:off x="4558145" y="4987637"/>
                <a:ext cx="2895600" cy="714683"/>
              </a:xfrm>
              <a:prstGeom prst="rect">
                <a:avLst/>
              </a:prstGeom>
              <a:solidFill>
                <a:schemeClr val="accent4">
                  <a:lumMod val="40000"/>
                  <a:lumOff val="60000"/>
                </a:schemeClr>
              </a:solidFill>
            </p:spPr>
            <p:txBody>
              <a:bodyPr wrap="square" rtlCol="0">
                <a:spAutoFit/>
              </a:bodyPr>
              <a:lstStyle/>
              <a:p>
                <a:pPr algn="ctr"/>
                <a14:m>
                  <m:oMath xmlns:m="http://schemas.openxmlformats.org/officeDocument/2006/math">
                    <m:r>
                      <a:rPr lang="en-US" sz="2800" b="1">
                        <a:solidFill>
                          <a:prstClr val="black"/>
                        </a:solidFill>
                        <a:latin typeface="Cambria Math"/>
                      </a:rPr>
                      <m:t>𝐒</m:t>
                    </m:r>
                    <m:r>
                      <a:rPr lang="en-US" sz="2800" b="1">
                        <a:solidFill>
                          <a:prstClr val="black"/>
                        </a:solidFill>
                        <a:latin typeface="Cambria Math"/>
                      </a:rPr>
                      <m:t>=</m:t>
                    </m:r>
                    <m:f>
                      <m:fPr>
                        <m:ctrlPr>
                          <a:rPr lang="en-US" sz="2800" b="1" i="1">
                            <a:solidFill>
                              <a:prstClr val="black"/>
                            </a:solidFill>
                            <a:latin typeface="Cambria Math" panose="02040503050406030204" pitchFamily="18" charset="0"/>
                          </a:rPr>
                        </m:ctrlPr>
                      </m:fPr>
                      <m:num>
                        <m:r>
                          <a:rPr lang="en-US" sz="2800" b="1" i="1">
                            <a:solidFill>
                              <a:prstClr val="black"/>
                            </a:solidFill>
                            <a:latin typeface="Cambria Math"/>
                            <a:ea typeface="Calibri"/>
                            <a:cs typeface="Times New Roman"/>
                          </a:rPr>
                          <m:t>𝑸</m:t>
                        </m:r>
                      </m:num>
                      <m:den>
                        <m:r>
                          <a:rPr lang="en-US" sz="2800" b="1" i="1">
                            <a:solidFill>
                              <a:prstClr val="black"/>
                            </a:solidFill>
                            <a:latin typeface="Cambria Math"/>
                            <a:ea typeface="Calibri"/>
                            <a:cs typeface="Times New Roman"/>
                          </a:rPr>
                          <m:t>𝒏</m:t>
                        </m:r>
                        <m:r>
                          <a:rPr lang="en-US" sz="2800" b="1" i="1">
                            <a:solidFill>
                              <a:prstClr val="black"/>
                            </a:solidFill>
                            <a:latin typeface="Cambria Math"/>
                            <a:ea typeface="Calibri"/>
                            <a:cs typeface="Times New Roman"/>
                          </a:rPr>
                          <m:t>∆</m:t>
                        </m:r>
                        <m:r>
                          <a:rPr lang="en-US" sz="2800" b="1" i="1">
                            <a:solidFill>
                              <a:prstClr val="black"/>
                            </a:solidFill>
                            <a:latin typeface="Cambria Math"/>
                            <a:ea typeface="Calibri"/>
                            <a:cs typeface="Times New Roman"/>
                          </a:rPr>
                          <m:t>𝑻</m:t>
                        </m:r>
                      </m:den>
                    </m:f>
                  </m:oMath>
                </a14:m>
                <a:r>
                  <a:rPr lang="en-US" sz="2800" b="1" i="1" dirty="0">
                    <a:solidFill>
                      <a:prstClr val="black"/>
                    </a:solidFill>
                    <a:ea typeface="Times New Roman"/>
                    <a:cs typeface="Times New Roman"/>
                  </a:rPr>
                  <a:t> </a:t>
                </a:r>
                <a:endParaRPr lang="en-US" sz="2800" b="1" i="1" dirty="0">
                  <a:solidFill>
                    <a:prstClr val="black"/>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4558145" y="4987637"/>
                <a:ext cx="2895600" cy="714683"/>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51045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1471" y="440960"/>
            <a:ext cx="10320270" cy="1791260"/>
          </a:xfrm>
          <a:prstGeom prst="rect">
            <a:avLst/>
          </a:prstGeom>
        </p:spPr>
        <p:txBody>
          <a:bodyPr wrap="square">
            <a:spAutoFit/>
          </a:bodyPr>
          <a:lstStyle/>
          <a:p>
            <a:pPr marL="38100" marR="124460" lvl="0" algn="just">
              <a:lnSpc>
                <a:spcPct val="115000"/>
              </a:lnSpc>
            </a:pPr>
            <a:r>
              <a:rPr lang="en-US" sz="2400" b="1" dirty="0">
                <a:solidFill>
                  <a:srgbClr val="7030A0"/>
                </a:solidFill>
                <a:cs typeface="Arial" panose="020B0604020202020204" pitchFamily="34" charset="0"/>
              </a:rPr>
              <a:t>Problem 22 : </a:t>
            </a:r>
            <a:r>
              <a:rPr lang="en-US" sz="2400" i="1" dirty="0">
                <a:solidFill>
                  <a:srgbClr val="7030A0"/>
                </a:solidFill>
                <a:ea typeface="Times New Roman" panose="02020603050405020304" pitchFamily="18" charset="0"/>
                <a:cs typeface="Arial" panose="020B0604020202020204" pitchFamily="34" charset="0"/>
              </a:rPr>
              <a:t>A small electric immersion heater is used to heat 100 g of water for a cup of instant coffee. The heater is labeled “200 watts” (it converts electrical energy to thermal energy at this rate). Calculate the time required to bring all this water from 23</a:t>
            </a:r>
            <a:r>
              <a:rPr lang="en-US" sz="2400" i="1" dirty="0">
                <a:solidFill>
                  <a:srgbClr val="7030A0"/>
                </a:solidFill>
                <a:ea typeface="Cambria Math" panose="02040503050406030204" pitchFamily="18" charset="0"/>
                <a:cs typeface="Arial" panose="020B0604020202020204" pitchFamily="34" charset="0"/>
              </a:rPr>
              <a:t>° </a:t>
            </a:r>
            <a:r>
              <a:rPr lang="en-US" sz="2400" i="1" dirty="0">
                <a:solidFill>
                  <a:srgbClr val="7030A0"/>
                </a:solidFill>
                <a:ea typeface="Times New Roman" panose="02020603050405020304" pitchFamily="18" charset="0"/>
                <a:cs typeface="Arial" panose="020B0604020202020204" pitchFamily="34" charset="0"/>
              </a:rPr>
              <a:t>C to 100</a:t>
            </a:r>
            <a:r>
              <a:rPr lang="en-US" sz="2400" i="1" dirty="0">
                <a:solidFill>
                  <a:srgbClr val="7030A0"/>
                </a:solidFill>
                <a:ea typeface="Cambria Math" panose="02040503050406030204" pitchFamily="18" charset="0"/>
                <a:cs typeface="Arial" panose="020B0604020202020204" pitchFamily="34" charset="0"/>
              </a:rPr>
              <a:t>° </a:t>
            </a:r>
            <a:r>
              <a:rPr lang="en-US" sz="2400" i="1" dirty="0">
                <a:solidFill>
                  <a:srgbClr val="7030A0"/>
                </a:solidFill>
                <a:ea typeface="Times New Roman" panose="02020603050405020304" pitchFamily="18" charset="0"/>
                <a:cs typeface="Arial" panose="020B0604020202020204" pitchFamily="34" charset="0"/>
              </a:rPr>
              <a:t>C, ignoring any heat losses.</a:t>
            </a:r>
          </a:p>
        </p:txBody>
      </p:sp>
      <mc:AlternateContent xmlns:mc="http://schemas.openxmlformats.org/markup-compatibility/2006" xmlns:a14="http://schemas.microsoft.com/office/drawing/2010/main">
        <mc:Choice Requires="a14">
          <p:sp>
            <p:nvSpPr>
              <p:cNvPr id="3" name="TextBox 2"/>
              <p:cNvSpPr txBox="1"/>
              <p:nvPr/>
            </p:nvSpPr>
            <p:spPr>
              <a:xfrm>
                <a:off x="1004552" y="2575775"/>
                <a:ext cx="3258355" cy="369332"/>
              </a:xfrm>
              <a:prstGeom prst="rect">
                <a:avLst/>
              </a:prstGeom>
              <a:noFill/>
            </p:spPr>
            <p:txBody>
              <a:bodyPr wrap="square" rtlCol="0">
                <a:spAutoFit/>
              </a:bodyPr>
              <a:lstStyle/>
              <a:p>
                <a:r>
                  <a:rPr lang="en-US" dirty="0" smtClean="0"/>
                  <a:t>Given</a:t>
                </a:r>
                <a14:m>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𝑚</m:t>
                    </m:r>
                    <m:r>
                      <a:rPr lang="en-US" i="1" dirty="0" smtClean="0">
                        <a:latin typeface="Cambria Math" panose="02040503050406030204" pitchFamily="18" charset="0"/>
                      </a:rPr>
                      <m:t>=0.1 </m:t>
                    </m:r>
                    <m:r>
                      <a:rPr lang="en-US" i="1" dirty="0" smtClean="0">
                        <a:latin typeface="Cambria Math" panose="02040503050406030204" pitchFamily="18" charset="0"/>
                      </a:rPr>
                      <m:t>𝐾𝑔</m:t>
                    </m:r>
                  </m:oMath>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004552" y="2575775"/>
                <a:ext cx="3258355" cy="369332"/>
              </a:xfrm>
              <a:prstGeom prst="rect">
                <a:avLst/>
              </a:prstGeom>
              <a:blipFill rotWithShape="0">
                <a:blip r:embed="rId2"/>
                <a:stretch>
                  <a:fillRect l="-1685"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159098" y="3150162"/>
                <a:ext cx="1575431" cy="276999"/>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=4200 </m:t>
                    </m:r>
                  </m:oMath>
                </a14:m>
                <a:r>
                  <a:rPr lang="en-US" dirty="0" smtClean="0"/>
                  <a:t>J/Kg-K</a:t>
                </a:r>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159098" y="3150162"/>
                <a:ext cx="1575431" cy="276999"/>
              </a:xfrm>
              <a:prstGeom prst="rect">
                <a:avLst/>
              </a:prstGeom>
              <a:blipFill rotWithShape="0">
                <a:blip r:embed="rId3"/>
                <a:stretch>
                  <a:fillRect l="-5019" t="-28889" r="-8880" b="-5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021724" y="3717174"/>
                <a:ext cx="1960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23</m:t>
                          </m:r>
                        </m:e>
                        <m:sup>
                          <m:r>
                            <a:rPr lang="en-US" b="0" i="1" smtClean="0">
                              <a:latin typeface="Cambria Math" panose="02040503050406030204" pitchFamily="18" charset="0"/>
                            </a:rPr>
                            <m:t>0</m:t>
                          </m:r>
                        </m:sup>
                      </m:sSup>
                      <m:r>
                        <a:rPr lang="en-US" b="0" i="1" smtClean="0">
                          <a:latin typeface="Cambria Math" panose="02040503050406030204" pitchFamily="18" charset="0"/>
                        </a:rPr>
                        <m:t>𝐶</m:t>
                      </m:r>
                      <m:r>
                        <a:rPr lang="en-US" b="0" i="1" smtClean="0">
                          <a:latin typeface="Cambria Math" panose="02040503050406030204" pitchFamily="18" charset="0"/>
                        </a:rPr>
                        <m:t>=296 </m:t>
                      </m:r>
                      <m:r>
                        <a:rPr lang="en-US" b="0" i="1" smtClean="0">
                          <a:latin typeface="Cambria Math" panose="02040503050406030204" pitchFamily="18" charset="0"/>
                        </a:rPr>
                        <m:t>𝐾</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021724" y="3717174"/>
                <a:ext cx="1960024" cy="276999"/>
              </a:xfrm>
              <a:prstGeom prst="rect">
                <a:avLst/>
              </a:prstGeom>
              <a:blipFill rotWithShape="0">
                <a:blip r:embed="rId4"/>
                <a:stretch>
                  <a:fillRect l="-2492" t="-4444" r="-2181"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21724" y="4199228"/>
                <a:ext cx="2299412" cy="397096"/>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𝑇</m:t>
                          </m:r>
                        </m:e>
                        <m:sub>
                          <m:r>
                            <a:rPr lang="en-US" b="0" i="1" smtClean="0">
                              <a:solidFill>
                                <a:prstClr val="black"/>
                              </a:solidFill>
                              <a:latin typeface="Cambria Math" panose="02040503050406030204" pitchFamily="18" charset="0"/>
                            </a:rPr>
                            <m:t>𝑓</m:t>
                          </m:r>
                        </m:sub>
                      </m:sSub>
                      <m:r>
                        <a:rPr lang="en-US" i="1">
                          <a:solidFill>
                            <a:prstClr val="black"/>
                          </a:solidFill>
                          <a:latin typeface="Cambria Math" panose="02040503050406030204" pitchFamily="18" charset="0"/>
                        </a:rPr>
                        <m:t>=</m:t>
                      </m:r>
                      <m:sSup>
                        <m:sSupPr>
                          <m:ctrlPr>
                            <a:rPr lang="en-US" i="1">
                              <a:solidFill>
                                <a:prstClr val="black"/>
                              </a:solidFill>
                              <a:latin typeface="Cambria Math" panose="02040503050406030204" pitchFamily="18" charset="0"/>
                            </a:rPr>
                          </m:ctrlPr>
                        </m:sSupPr>
                        <m:e>
                          <m:r>
                            <a:rPr lang="en-US" b="0" i="1" smtClean="0">
                              <a:solidFill>
                                <a:prstClr val="black"/>
                              </a:solidFill>
                              <a:latin typeface="Cambria Math" panose="02040503050406030204" pitchFamily="18" charset="0"/>
                            </a:rPr>
                            <m:t>100</m:t>
                          </m:r>
                        </m:e>
                        <m:sup>
                          <m:r>
                            <a:rPr lang="en-US" i="1">
                              <a:solidFill>
                                <a:prstClr val="black"/>
                              </a:solidFill>
                              <a:latin typeface="Cambria Math" panose="02040503050406030204" pitchFamily="18" charset="0"/>
                            </a:rPr>
                            <m:t>0</m:t>
                          </m:r>
                        </m:sup>
                      </m:sSup>
                      <m:r>
                        <a:rPr lang="en-US" i="1">
                          <a:solidFill>
                            <a:prstClr val="black"/>
                          </a:solidFill>
                          <a:latin typeface="Cambria Math" panose="02040503050406030204" pitchFamily="18" charset="0"/>
                        </a:rPr>
                        <m:t>𝐶</m:t>
                      </m:r>
                      <m:r>
                        <a:rPr lang="en-US" i="1">
                          <a:solidFill>
                            <a:prstClr val="black"/>
                          </a:solidFill>
                          <a:latin typeface="Cambria Math" panose="02040503050406030204" pitchFamily="18" charset="0"/>
                        </a:rPr>
                        <m:t>=373 </m:t>
                      </m:r>
                      <m:r>
                        <a:rPr lang="en-US" i="1">
                          <a:solidFill>
                            <a:prstClr val="black"/>
                          </a:solidFill>
                          <a:latin typeface="Cambria Math" panose="02040503050406030204" pitchFamily="18" charset="0"/>
                        </a:rPr>
                        <m:t>𝐾</m:t>
                      </m:r>
                    </m:oMath>
                  </m:oMathPara>
                </a14:m>
                <a:endParaRPr lang="en-US" dirty="0">
                  <a:solidFill>
                    <a:prstClr val="black"/>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1021724" y="4199228"/>
                <a:ext cx="2299412" cy="397096"/>
              </a:xfrm>
              <a:prstGeom prst="rect">
                <a:avLst/>
              </a:prstGeom>
              <a:blipFill rotWithShape="0">
                <a:blip r:embed="rId5"/>
                <a:stretch>
                  <a:fillRect b="-9231"/>
                </a:stretch>
              </a:blipFill>
            </p:spPr>
            <p:txBody>
              <a:bodyPr/>
              <a:lstStyle/>
              <a:p>
                <a:r>
                  <a:rPr lang="en-US">
                    <a:noFill/>
                  </a:rPr>
                  <a:t> </a:t>
                </a:r>
              </a:p>
            </p:txBody>
          </p:sp>
        </mc:Fallback>
      </mc:AlternateContent>
      <p:cxnSp>
        <p:nvCxnSpPr>
          <p:cNvPr id="8" name="Straight Connector 7"/>
          <p:cNvCxnSpPr/>
          <p:nvPr/>
        </p:nvCxnSpPr>
        <p:spPr>
          <a:xfrm>
            <a:off x="3876542" y="2760441"/>
            <a:ext cx="12878" cy="255853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4678050" y="2768262"/>
                <a:ext cx="959302"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𝑄</m:t>
                          </m:r>
                        </m:num>
                        <m:den>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m:t>
                          </m:r>
                        </m:den>
                      </m:f>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4678050" y="2768262"/>
                <a:ext cx="959302" cy="520399"/>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703346" y="3578674"/>
                <a:ext cx="13820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𝑚𝑆</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703346" y="3578674"/>
                <a:ext cx="1382045" cy="276999"/>
              </a:xfrm>
              <a:prstGeom prst="rect">
                <a:avLst/>
              </a:prstGeom>
              <a:blipFill rotWithShape="0">
                <a:blip r:embed="rId7"/>
                <a:stretch>
                  <a:fillRect l="-2655" r="-3540" b="-3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4626415" y="4221984"/>
                <a:ext cx="1750800"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ea typeface="Cambria Math" panose="02040503050406030204" pitchFamily="18" charset="0"/>
                        </a:rPr>
                        <m:t>⇒</m:t>
                      </m:r>
                      <m:r>
                        <a:rPr lang="en-US" i="1" smtClean="0">
                          <a:solidFill>
                            <a:prstClr val="black"/>
                          </a:solidFill>
                          <a:latin typeface="Cambria Math" panose="02040503050406030204" pitchFamily="18" charset="0"/>
                          <a:ea typeface="Cambria Math" panose="02040503050406030204" pitchFamily="18" charset="0"/>
                        </a:rPr>
                        <m:t>𝑄</m:t>
                      </m:r>
                      <m:r>
                        <a:rPr lang="en-US" i="1" smtClean="0">
                          <a:solidFill>
                            <a:prstClr val="black"/>
                          </a:solidFill>
                          <a:latin typeface="Cambria Math" panose="02040503050406030204" pitchFamily="18" charset="0"/>
                          <a:ea typeface="Cambria Math" panose="02040503050406030204" pitchFamily="18" charset="0"/>
                        </a:rPr>
                        <m:t>=32340 </m:t>
                      </m:r>
                      <m:r>
                        <a:rPr lang="en-US" b="0" i="1" smtClean="0">
                          <a:solidFill>
                            <a:prstClr val="black"/>
                          </a:solidFill>
                          <a:latin typeface="Cambria Math" panose="02040503050406030204" pitchFamily="18" charset="0"/>
                          <a:ea typeface="Cambria Math" panose="02040503050406030204" pitchFamily="18" charset="0"/>
                        </a:rPr>
                        <m:t>𝐽</m:t>
                      </m:r>
                    </m:oMath>
                  </m:oMathPara>
                </a14:m>
                <a:endParaRPr lang="en-US" dirty="0">
                  <a:solidFill>
                    <a:prstClr val="black"/>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4626415" y="4221984"/>
                <a:ext cx="1750800" cy="369332"/>
              </a:xfrm>
              <a:prstGeom prst="rect">
                <a:avLst/>
              </a:prstGeom>
              <a:blipFill rotWithShape="0">
                <a:blip r:embed="rId8"/>
                <a:stretch>
                  <a:fillRect b="-10000"/>
                </a:stretch>
              </a:blipFill>
            </p:spPr>
            <p:txBody>
              <a:bodyPr/>
              <a:lstStyle/>
              <a:p>
                <a:r>
                  <a:rPr lang="en-US">
                    <a:noFill/>
                  </a:rPr>
                  <a:t> </a:t>
                </a:r>
              </a:p>
            </p:txBody>
          </p:sp>
        </mc:Fallback>
      </mc:AlternateContent>
      <p:pic>
        <p:nvPicPr>
          <p:cNvPr id="13" name="Picture 12"/>
          <p:cNvPicPr>
            <a:picLocks noChangeAspect="1"/>
          </p:cNvPicPr>
          <p:nvPr/>
        </p:nvPicPr>
        <p:blipFill>
          <a:blip r:embed="rId9"/>
          <a:stretch>
            <a:fillRect/>
          </a:stretch>
        </p:blipFill>
        <p:spPr>
          <a:xfrm>
            <a:off x="7384574" y="2710854"/>
            <a:ext cx="24386" cy="2566638"/>
          </a:xfrm>
          <a:prstGeom prst="rect">
            <a:avLst/>
          </a:prstGeom>
        </p:spPr>
      </p:pic>
      <mc:AlternateContent xmlns:mc="http://schemas.openxmlformats.org/markup-compatibility/2006" xmlns:a14="http://schemas.microsoft.com/office/drawing/2010/main">
        <mc:Choice Requires="a14">
          <p:sp>
            <p:nvSpPr>
              <p:cNvPr id="14" name="TextBox 13"/>
              <p:cNvSpPr txBox="1"/>
              <p:nvPr/>
            </p:nvSpPr>
            <p:spPr>
              <a:xfrm>
                <a:off x="8124217" y="2668108"/>
                <a:ext cx="664797"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𝑄</m:t>
                          </m:r>
                        </m:num>
                        <m:den>
                          <m:r>
                            <a:rPr lang="en-US" b="0" i="1" smtClean="0">
                              <a:latin typeface="Cambria Math" panose="02040503050406030204" pitchFamily="18" charset="0"/>
                            </a:rPr>
                            <m:t>𝑡</m:t>
                          </m:r>
                        </m:den>
                      </m:f>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8124217" y="2668108"/>
                <a:ext cx="664797" cy="520399"/>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7996069" y="3653245"/>
                <a:ext cx="2126031"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𝑄</m:t>
                          </m:r>
                        </m:num>
                        <m:den>
                          <m:r>
                            <a:rPr lang="en-US" b="0" i="1" smtClean="0">
                              <a:latin typeface="Cambria Math" panose="02040503050406030204" pitchFamily="18" charset="0"/>
                              <a:ea typeface="Cambria Math" panose="02040503050406030204" pitchFamily="18" charset="0"/>
                            </a:rPr>
                            <m:t>𝑃</m:t>
                          </m:r>
                        </m:den>
                      </m:f>
                      <m:r>
                        <a:rPr lang="en-US" b="0" i="1" smtClean="0">
                          <a:latin typeface="Cambria Math" panose="02040503050406030204" pitchFamily="18" charset="0"/>
                          <a:ea typeface="Cambria Math" panose="02040503050406030204" pitchFamily="18" charset="0"/>
                        </a:rPr>
                        <m:t>=161.7 </m:t>
                      </m:r>
                      <m:r>
                        <a:rPr lang="en-US" b="0" i="1" smtClean="0">
                          <a:latin typeface="Cambria Math" panose="02040503050406030204" pitchFamily="18" charset="0"/>
                          <a:ea typeface="Cambria Math" panose="02040503050406030204" pitchFamily="18" charset="0"/>
                        </a:rPr>
                        <m:t>𝑠𝑒𝑐</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7996069" y="3653245"/>
                <a:ext cx="2126031" cy="518604"/>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1023929" y="4850764"/>
                <a:ext cx="160980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rPr>
                        <m:t>𝑃</m:t>
                      </m:r>
                      <m:r>
                        <a:rPr lang="en-US" i="1" smtClean="0">
                          <a:solidFill>
                            <a:prstClr val="black"/>
                          </a:solidFill>
                          <a:latin typeface="Cambria Math" panose="02040503050406030204" pitchFamily="18" charset="0"/>
                        </a:rPr>
                        <m:t>=200 </m:t>
                      </m:r>
                      <m:r>
                        <a:rPr lang="en-US" b="0" i="1" smtClean="0">
                          <a:solidFill>
                            <a:prstClr val="black"/>
                          </a:solidFill>
                          <a:latin typeface="Cambria Math" panose="02040503050406030204" pitchFamily="18" charset="0"/>
                        </a:rPr>
                        <m:t>𝑤𝑎𝑡𝑡</m:t>
                      </m:r>
                    </m:oMath>
                  </m:oMathPara>
                </a14:m>
                <a:endParaRPr lang="en-US" dirty="0"/>
              </a:p>
            </p:txBody>
          </p:sp>
        </mc:Choice>
        <mc:Fallback xmlns="">
          <p:sp>
            <p:nvSpPr>
              <p:cNvPr id="16" name="Rectangle 15"/>
              <p:cNvSpPr>
                <a:spLocks noRot="1" noChangeAspect="1" noMove="1" noResize="1" noEditPoints="1" noAdjustHandles="1" noChangeArrowheads="1" noChangeShapeType="1" noTextEdit="1"/>
              </p:cNvSpPr>
              <p:nvPr/>
            </p:nvSpPr>
            <p:spPr>
              <a:xfrm>
                <a:off x="1023929" y="4850764"/>
                <a:ext cx="1609800" cy="369332"/>
              </a:xfrm>
              <a:prstGeom prst="rect">
                <a:avLst/>
              </a:prstGeom>
              <a:blipFill rotWithShape="0">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670404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1215" y="499050"/>
            <a:ext cx="10715223" cy="1791260"/>
          </a:xfrm>
          <a:prstGeom prst="rect">
            <a:avLst/>
          </a:prstGeom>
        </p:spPr>
        <p:txBody>
          <a:bodyPr wrap="square">
            <a:spAutoFit/>
          </a:bodyPr>
          <a:lstStyle/>
          <a:p>
            <a:pPr marL="38100" marR="124460" lvl="0" algn="just">
              <a:lnSpc>
                <a:spcPct val="115000"/>
              </a:lnSpc>
            </a:pPr>
            <a:r>
              <a:rPr lang="en-US" sz="2400" b="1" dirty="0">
                <a:solidFill>
                  <a:srgbClr val="00B050"/>
                </a:solidFill>
                <a:cs typeface="Arial" panose="020B0604020202020204" pitchFamily="34" charset="0"/>
              </a:rPr>
              <a:t>Problem 24 </a:t>
            </a:r>
            <a:r>
              <a:rPr lang="en-US" sz="2400" i="1" dirty="0">
                <a:solidFill>
                  <a:srgbClr val="00B050"/>
                </a:solidFill>
                <a:cs typeface="Arial" panose="020B0604020202020204" pitchFamily="34" charset="0"/>
              </a:rPr>
              <a:t>: </a:t>
            </a:r>
            <a:r>
              <a:rPr lang="en-US" sz="2400" i="1" dirty="0">
                <a:solidFill>
                  <a:srgbClr val="00B050"/>
                </a:solidFill>
                <a:ea typeface="Times New Roman" panose="02020603050405020304" pitchFamily="18" charset="0"/>
                <a:cs typeface="Arial" panose="020B0604020202020204" pitchFamily="34" charset="0"/>
              </a:rPr>
              <a:t>A certain substance has a mass per mole of 50.0 g/mol. When 314 J is added as heat to a 30.0 g sample, the sample’s temperature rises from 25.0</a:t>
            </a:r>
            <a:r>
              <a:rPr lang="en-US" sz="2400" i="1" dirty="0">
                <a:solidFill>
                  <a:srgbClr val="00B050"/>
                </a:solidFill>
                <a:ea typeface="Cambria Math" panose="02040503050406030204" pitchFamily="18" charset="0"/>
                <a:cs typeface="Arial" panose="020B0604020202020204" pitchFamily="34" charset="0"/>
              </a:rPr>
              <a:t>° </a:t>
            </a:r>
            <a:r>
              <a:rPr lang="en-US" sz="2400" i="1" dirty="0">
                <a:solidFill>
                  <a:srgbClr val="00B050"/>
                </a:solidFill>
                <a:ea typeface="Times New Roman" panose="02020603050405020304" pitchFamily="18" charset="0"/>
                <a:cs typeface="Arial" panose="020B0604020202020204" pitchFamily="34" charset="0"/>
              </a:rPr>
              <a:t>C to 45.0</a:t>
            </a:r>
            <a:r>
              <a:rPr lang="en-US" sz="2400" i="1" dirty="0">
                <a:solidFill>
                  <a:srgbClr val="00B050"/>
                </a:solidFill>
                <a:ea typeface="Cambria Math" panose="02040503050406030204" pitchFamily="18" charset="0"/>
                <a:cs typeface="Arial" panose="020B0604020202020204" pitchFamily="34" charset="0"/>
              </a:rPr>
              <a:t>° </a:t>
            </a:r>
            <a:r>
              <a:rPr lang="en-US" sz="2400" i="1" dirty="0">
                <a:solidFill>
                  <a:srgbClr val="00B050"/>
                </a:solidFill>
                <a:ea typeface="Times New Roman" panose="02020603050405020304" pitchFamily="18" charset="0"/>
                <a:cs typeface="Arial" panose="020B0604020202020204" pitchFamily="34" charset="0"/>
              </a:rPr>
              <a:t>C. What are the (a) specific heat and (b) molar specific heat of this substance? (c) How many moles are in the sample?</a:t>
            </a:r>
          </a:p>
        </p:txBody>
      </p:sp>
      <mc:AlternateContent xmlns:mc="http://schemas.openxmlformats.org/markup-compatibility/2006" xmlns:a14="http://schemas.microsoft.com/office/drawing/2010/main">
        <mc:Choice Requires="a14">
          <p:sp>
            <p:nvSpPr>
              <p:cNvPr id="3" name="TextBox 2"/>
              <p:cNvSpPr txBox="1"/>
              <p:nvPr/>
            </p:nvSpPr>
            <p:spPr>
              <a:xfrm>
                <a:off x="824247" y="2640169"/>
                <a:ext cx="3000777" cy="646331"/>
              </a:xfrm>
              <a:prstGeom prst="rect">
                <a:avLst/>
              </a:prstGeom>
              <a:noFill/>
            </p:spPr>
            <p:txBody>
              <a:bodyPr wrap="square" rtlCol="0">
                <a:spAutoFit/>
              </a:bodyPr>
              <a:lstStyle/>
              <a:p>
                <a:r>
                  <a:rPr lang="en-US" dirty="0" smtClean="0"/>
                  <a:t>Given,</a:t>
                </a:r>
              </a:p>
              <a:p>
                <a:r>
                  <a:rPr lang="en-US" dirty="0" smtClean="0"/>
                  <a:t>Mass per mole=</a:t>
                </a:r>
                <a14:m>
                  <m:oMath xmlns:m="http://schemas.openxmlformats.org/officeDocument/2006/math">
                    <m:r>
                      <a:rPr lang="en-US" b="0" i="1" smtClean="0">
                        <a:latin typeface="Cambria Math" panose="02040503050406030204" pitchFamily="18" charset="0"/>
                      </a:rPr>
                      <m:t>50×</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−3</m:t>
                        </m:r>
                      </m:sup>
                    </m:sSup>
                    <m:r>
                      <a:rPr lang="en-US" b="0" i="1" smtClean="0">
                        <a:latin typeface="Cambria Math" panose="02040503050406030204" pitchFamily="18" charset="0"/>
                      </a:rPr>
                      <m:t>𝐾𝑔</m:t>
                    </m:r>
                  </m:oMath>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824247" y="2640169"/>
                <a:ext cx="3000777" cy="646331"/>
              </a:xfrm>
              <a:prstGeom prst="rect">
                <a:avLst/>
              </a:prstGeom>
              <a:blipFill rotWithShape="0">
                <a:blip r:embed="rId2"/>
                <a:stretch>
                  <a:fillRect l="-1626"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824247" y="3497859"/>
                <a:ext cx="25004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𝑀𝑎𝑠𝑠</m:t>
                      </m:r>
                      <m:r>
                        <a:rPr lang="en-US" b="0" i="1" smtClean="0">
                          <a:latin typeface="Cambria Math" panose="02040503050406030204" pitchFamily="18" charset="0"/>
                        </a:rPr>
                        <m:t>, </m:t>
                      </m:r>
                      <m:r>
                        <a:rPr lang="en-US" b="0" i="1" smtClean="0">
                          <a:latin typeface="Cambria Math" panose="02040503050406030204" pitchFamily="18" charset="0"/>
                        </a:rPr>
                        <m:t>𝑚</m:t>
                      </m:r>
                      <m:r>
                        <a:rPr lang="en-US" b="0" i="1" smtClean="0">
                          <a:latin typeface="Cambria Math" panose="02040503050406030204" pitchFamily="18" charset="0"/>
                        </a:rPr>
                        <m:t>=30×</m:t>
                      </m:r>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10</m:t>
                          </m:r>
                        </m:e>
                        <m:sup>
                          <m:r>
                            <a:rPr lang="en-US" i="1">
                              <a:solidFill>
                                <a:prstClr val="black"/>
                              </a:solidFill>
                              <a:latin typeface="Cambria Math" panose="02040503050406030204" pitchFamily="18" charset="0"/>
                            </a:rPr>
                            <m:t>−3</m:t>
                          </m:r>
                        </m:sup>
                      </m:sSup>
                      <m:r>
                        <a:rPr lang="en-US" i="1">
                          <a:solidFill>
                            <a:prstClr val="black"/>
                          </a:solidFill>
                          <a:latin typeface="Cambria Math" panose="02040503050406030204" pitchFamily="18" charset="0"/>
                        </a:rPr>
                        <m:t>𝐾𝑔</m:t>
                      </m:r>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824247" y="3497859"/>
                <a:ext cx="2500493" cy="276999"/>
              </a:xfrm>
              <a:prstGeom prst="rect">
                <a:avLst/>
              </a:prstGeom>
              <a:blipFill rotWithShape="0">
                <a:blip r:embed="rId3"/>
                <a:stretch>
                  <a:fillRect l="-1707" t="-4444" r="-2927"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824247" y="4566908"/>
                <a:ext cx="2171172" cy="397096"/>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𝑇</m:t>
                          </m:r>
                        </m:e>
                        <m:sub>
                          <m:r>
                            <a:rPr lang="en-US" b="0" i="1" smtClean="0">
                              <a:solidFill>
                                <a:prstClr val="black"/>
                              </a:solidFill>
                              <a:latin typeface="Cambria Math" panose="02040503050406030204" pitchFamily="18" charset="0"/>
                            </a:rPr>
                            <m:t>𝑓</m:t>
                          </m:r>
                        </m:sub>
                      </m:sSub>
                      <m:r>
                        <a:rPr lang="en-US" i="1">
                          <a:solidFill>
                            <a:prstClr val="black"/>
                          </a:solidFill>
                          <a:latin typeface="Cambria Math" panose="02040503050406030204" pitchFamily="18" charset="0"/>
                        </a:rPr>
                        <m:t>=</m:t>
                      </m:r>
                      <m:sSup>
                        <m:sSupPr>
                          <m:ctrlPr>
                            <a:rPr lang="en-US" i="1">
                              <a:solidFill>
                                <a:prstClr val="black"/>
                              </a:solidFill>
                              <a:latin typeface="Cambria Math" panose="02040503050406030204" pitchFamily="18" charset="0"/>
                            </a:rPr>
                          </m:ctrlPr>
                        </m:sSupPr>
                        <m:e>
                          <m:r>
                            <a:rPr lang="en-US" b="0" i="1" smtClean="0">
                              <a:solidFill>
                                <a:prstClr val="black"/>
                              </a:solidFill>
                              <a:latin typeface="Cambria Math" panose="02040503050406030204" pitchFamily="18" charset="0"/>
                            </a:rPr>
                            <m:t>45</m:t>
                          </m:r>
                        </m:e>
                        <m:sup>
                          <m:r>
                            <a:rPr lang="en-US" i="1">
                              <a:solidFill>
                                <a:prstClr val="black"/>
                              </a:solidFill>
                              <a:latin typeface="Cambria Math" panose="02040503050406030204" pitchFamily="18" charset="0"/>
                            </a:rPr>
                            <m:t>0</m:t>
                          </m:r>
                        </m:sup>
                      </m:sSup>
                      <m:r>
                        <a:rPr lang="en-US" i="1">
                          <a:solidFill>
                            <a:prstClr val="black"/>
                          </a:solidFill>
                          <a:latin typeface="Cambria Math" panose="02040503050406030204" pitchFamily="18" charset="0"/>
                        </a:rPr>
                        <m:t>𝐶</m:t>
                      </m:r>
                      <m:r>
                        <a:rPr lang="en-US" i="1">
                          <a:solidFill>
                            <a:prstClr val="black"/>
                          </a:solidFill>
                          <a:latin typeface="Cambria Math" panose="02040503050406030204" pitchFamily="18" charset="0"/>
                        </a:rPr>
                        <m:t>=318 </m:t>
                      </m:r>
                      <m:r>
                        <a:rPr lang="en-US" i="1">
                          <a:solidFill>
                            <a:prstClr val="black"/>
                          </a:solidFill>
                          <a:latin typeface="Cambria Math" panose="02040503050406030204" pitchFamily="18" charset="0"/>
                        </a:rPr>
                        <m:t>𝐾</m:t>
                      </m:r>
                    </m:oMath>
                  </m:oMathPara>
                </a14:m>
                <a:endParaRPr lang="en-US" dirty="0">
                  <a:solidFill>
                    <a:prstClr val="black"/>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824247" y="4566908"/>
                <a:ext cx="2171172" cy="397096"/>
              </a:xfrm>
              <a:prstGeom prst="rect">
                <a:avLst/>
              </a:prstGeom>
              <a:blipFill rotWithShape="0">
                <a:blip r:embed="rId4"/>
                <a:stretch>
                  <a:fillRect b="-1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824247" y="3986217"/>
                <a:ext cx="2144690"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𝑇</m:t>
                          </m:r>
                        </m:e>
                        <m:sub>
                          <m:r>
                            <a:rPr lang="en-US" i="1">
                              <a:solidFill>
                                <a:prstClr val="black"/>
                              </a:solidFill>
                              <a:latin typeface="Cambria Math" panose="02040503050406030204" pitchFamily="18" charset="0"/>
                            </a:rPr>
                            <m:t>𝑖</m:t>
                          </m:r>
                        </m:sub>
                      </m:sSub>
                      <m:r>
                        <a:rPr lang="en-US" i="1">
                          <a:solidFill>
                            <a:prstClr val="black"/>
                          </a:solidFill>
                          <a:latin typeface="Cambria Math" panose="02040503050406030204" pitchFamily="18" charset="0"/>
                        </a:rPr>
                        <m:t>=</m:t>
                      </m:r>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2</m:t>
                          </m:r>
                          <m:r>
                            <a:rPr lang="en-US" b="0" i="1" smtClean="0">
                              <a:solidFill>
                                <a:prstClr val="black"/>
                              </a:solidFill>
                              <a:latin typeface="Cambria Math" panose="02040503050406030204" pitchFamily="18" charset="0"/>
                            </a:rPr>
                            <m:t>5</m:t>
                          </m:r>
                        </m:e>
                        <m:sup>
                          <m:r>
                            <a:rPr lang="en-US" i="1">
                              <a:solidFill>
                                <a:prstClr val="black"/>
                              </a:solidFill>
                              <a:latin typeface="Cambria Math" panose="02040503050406030204" pitchFamily="18" charset="0"/>
                            </a:rPr>
                            <m:t>0</m:t>
                          </m:r>
                        </m:sup>
                      </m:sSup>
                      <m:r>
                        <a:rPr lang="en-US" i="1">
                          <a:solidFill>
                            <a:prstClr val="black"/>
                          </a:solidFill>
                          <a:latin typeface="Cambria Math" panose="02040503050406030204" pitchFamily="18" charset="0"/>
                        </a:rPr>
                        <m:t>𝐶</m:t>
                      </m:r>
                      <m:r>
                        <a:rPr lang="en-US" i="1">
                          <a:solidFill>
                            <a:prstClr val="black"/>
                          </a:solidFill>
                          <a:latin typeface="Cambria Math" panose="02040503050406030204" pitchFamily="18" charset="0"/>
                        </a:rPr>
                        <m:t>=298 </m:t>
                      </m:r>
                      <m:r>
                        <a:rPr lang="en-US" i="1">
                          <a:solidFill>
                            <a:prstClr val="black"/>
                          </a:solidFill>
                          <a:latin typeface="Cambria Math" panose="02040503050406030204" pitchFamily="18" charset="0"/>
                        </a:rPr>
                        <m:t>𝐾</m:t>
                      </m:r>
                    </m:oMath>
                  </m:oMathPara>
                </a14:m>
                <a:endParaRPr lang="en-US" dirty="0">
                  <a:solidFill>
                    <a:prstClr val="black"/>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824247" y="3986217"/>
                <a:ext cx="2144690" cy="369332"/>
              </a:xfrm>
              <a:prstGeom prst="rect">
                <a:avLst/>
              </a:prstGeom>
              <a:blipFill rotWithShape="0">
                <a:blip r:embed="rId5"/>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974031" y="5017907"/>
                <a:ext cx="1229824"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ea typeface="Cambria Math" panose="02040503050406030204" pitchFamily="18" charset="0"/>
                        </a:rPr>
                        <m:t>𝑄</m:t>
                      </m:r>
                      <m:r>
                        <a:rPr lang="en-US" i="1" smtClean="0">
                          <a:solidFill>
                            <a:prstClr val="black"/>
                          </a:solidFill>
                          <a:latin typeface="Cambria Math" panose="02040503050406030204" pitchFamily="18" charset="0"/>
                          <a:ea typeface="Cambria Math" panose="02040503050406030204" pitchFamily="18" charset="0"/>
                        </a:rPr>
                        <m:t>=314 </m:t>
                      </m:r>
                      <m:r>
                        <a:rPr lang="en-US" i="1">
                          <a:solidFill>
                            <a:prstClr val="black"/>
                          </a:solidFill>
                          <a:latin typeface="Cambria Math" panose="02040503050406030204" pitchFamily="18" charset="0"/>
                          <a:ea typeface="Cambria Math" panose="02040503050406030204" pitchFamily="18" charset="0"/>
                        </a:rPr>
                        <m:t>𝐽</m:t>
                      </m:r>
                    </m:oMath>
                  </m:oMathPara>
                </a14:m>
                <a:endParaRPr lang="en-US" dirty="0">
                  <a:solidFill>
                    <a:prstClr val="black"/>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974031" y="5017907"/>
                <a:ext cx="1229824" cy="369332"/>
              </a:xfrm>
              <a:prstGeom prst="rect">
                <a:avLst/>
              </a:prstGeom>
              <a:blipFill rotWithShape="0">
                <a:blip r:embed="rId6"/>
                <a:stretch>
                  <a:fillRect b="-9836"/>
                </a:stretch>
              </a:blipFill>
            </p:spPr>
            <p:txBody>
              <a:bodyPr/>
              <a:lstStyle/>
              <a:p>
                <a:r>
                  <a:rPr lang="en-US">
                    <a:noFill/>
                  </a:rPr>
                  <a:t> </a:t>
                </a:r>
              </a:p>
            </p:txBody>
          </p:sp>
        </mc:Fallback>
      </mc:AlternateContent>
      <p:cxnSp>
        <p:nvCxnSpPr>
          <p:cNvPr id="9" name="Straight Connector 8"/>
          <p:cNvCxnSpPr/>
          <p:nvPr/>
        </p:nvCxnSpPr>
        <p:spPr>
          <a:xfrm>
            <a:off x="3940935" y="2963334"/>
            <a:ext cx="38637" cy="283215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ctangle 10"/>
              <p:cNvSpPr/>
              <p:nvPr/>
            </p:nvSpPr>
            <p:spPr>
              <a:xfrm>
                <a:off x="4489836" y="2934667"/>
                <a:ext cx="2984791" cy="487249"/>
              </a:xfrm>
              <a:prstGeom prst="rect">
                <a:avLst/>
              </a:prstGeom>
            </p:spPr>
            <p:txBody>
              <a:bodyPr wrap="none">
                <a:spAutoFit/>
              </a:bodyPr>
              <a:lstStyle/>
              <a:p>
                <a14:m>
                  <m:oMath xmlns:m="http://schemas.openxmlformats.org/officeDocument/2006/math">
                    <m:d>
                      <m:dPr>
                        <m:ctrlPr>
                          <a:rPr lang="en-US" b="0" i="1" smtClean="0">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𝑎</m:t>
                        </m:r>
                      </m:e>
                    </m:d>
                    <m:r>
                      <a:rPr lang="en-US" b="0" i="1" smtClean="0">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𝑆</m:t>
                    </m:r>
                    <m:r>
                      <a:rPr lang="en-US" i="1">
                        <a:solidFill>
                          <a:prstClr val="black"/>
                        </a:solidFill>
                        <a:latin typeface="Cambria Math" panose="02040503050406030204" pitchFamily="18" charset="0"/>
                      </a:rPr>
                      <m:t>=</m:t>
                    </m:r>
                    <m:f>
                      <m:fPr>
                        <m:ctrlPr>
                          <a:rPr lang="en-US" i="1">
                            <a:solidFill>
                              <a:prstClr val="black"/>
                            </a:solidFill>
                            <a:latin typeface="Cambria Math" panose="02040503050406030204" pitchFamily="18" charset="0"/>
                          </a:rPr>
                        </m:ctrlPr>
                      </m:fPr>
                      <m:num>
                        <m:r>
                          <a:rPr lang="en-US" i="1">
                            <a:solidFill>
                              <a:prstClr val="black"/>
                            </a:solidFill>
                            <a:latin typeface="Cambria Math" panose="02040503050406030204" pitchFamily="18" charset="0"/>
                          </a:rPr>
                          <m:t>𝑄</m:t>
                        </m:r>
                      </m:num>
                      <m:den>
                        <m:r>
                          <a:rPr lang="en-US" i="1">
                            <a:solidFill>
                              <a:prstClr val="black"/>
                            </a:solidFill>
                            <a:latin typeface="Cambria Math" panose="02040503050406030204" pitchFamily="18" charset="0"/>
                          </a:rPr>
                          <m:t>𝑚</m:t>
                        </m:r>
                        <m:r>
                          <a:rPr lang="en-US" i="1">
                            <a:solidFill>
                              <a:prstClr val="black"/>
                            </a:solidFill>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𝑇</m:t>
                        </m:r>
                      </m:den>
                    </m:f>
                    <m:r>
                      <a:rPr lang="en-US" b="0" i="1" smtClean="0">
                        <a:solidFill>
                          <a:prstClr val="black"/>
                        </a:solidFill>
                        <a:latin typeface="Cambria Math" panose="02040503050406030204" pitchFamily="18" charset="0"/>
                        <a:ea typeface="Cambria Math" panose="02040503050406030204" pitchFamily="18" charset="0"/>
                      </a:rPr>
                      <m:t>=523.33 </m:t>
                    </m:r>
                  </m:oMath>
                </a14:m>
                <a:r>
                  <a:rPr lang="en-US" dirty="0" smtClean="0"/>
                  <a:t>J/Kg-K</a:t>
                </a:r>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4489836" y="2934667"/>
                <a:ext cx="2984791" cy="487249"/>
              </a:xfrm>
              <a:prstGeom prst="rect">
                <a:avLst/>
              </a:prstGeom>
              <a:blipFill rotWithShape="0">
                <a:blip r:embed="rId7"/>
                <a:stretch>
                  <a:fillRect r="-1227"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489836" y="3774858"/>
                <a:ext cx="2373150" cy="5210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𝑏</m:t>
                          </m:r>
                        </m:e>
                      </m:d>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𝑚𝑎𝑠𝑠</m:t>
                          </m:r>
                          <m:r>
                            <a:rPr lang="en-US" b="0" i="1" smtClean="0">
                              <a:latin typeface="Cambria Math" panose="02040503050406030204" pitchFamily="18" charset="0"/>
                            </a:rPr>
                            <m:t> </m:t>
                          </m:r>
                          <m:r>
                            <a:rPr lang="en-US" b="0" i="1" smtClean="0">
                              <a:latin typeface="Cambria Math" panose="02040503050406030204" pitchFamily="18" charset="0"/>
                            </a:rPr>
                            <m:t>𝑝𝑒𝑟</m:t>
                          </m:r>
                          <m:r>
                            <a:rPr lang="en-US" b="0" i="1" smtClean="0">
                              <a:latin typeface="Cambria Math" panose="02040503050406030204" pitchFamily="18" charset="0"/>
                            </a:rPr>
                            <m:t> </m:t>
                          </m:r>
                          <m:r>
                            <a:rPr lang="en-US" b="0" i="1" smtClean="0">
                              <a:latin typeface="Cambria Math" panose="02040503050406030204" pitchFamily="18" charset="0"/>
                            </a:rPr>
                            <m:t>𝑚𝑜𝑙𝑒</m:t>
                          </m:r>
                        </m:den>
                      </m:f>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489836" y="3774858"/>
                <a:ext cx="2373150" cy="521040"/>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070537" y="4510340"/>
                <a:ext cx="1299971" cy="5558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solidFill>
                            <a:prstClr val="black"/>
                          </a:solidFill>
                          <a:latin typeface="Cambria Math" panose="02040503050406030204" pitchFamily="18" charset="0"/>
                        </a:rPr>
                        <m:t>=</m:t>
                      </m:r>
                      <m:f>
                        <m:fPr>
                          <m:ctrlPr>
                            <a:rPr lang="en-US" i="1">
                              <a:solidFill>
                                <a:prstClr val="black"/>
                              </a:solidFill>
                              <a:latin typeface="Cambria Math" panose="02040503050406030204" pitchFamily="18" charset="0"/>
                            </a:rPr>
                          </m:ctrlPr>
                        </m:fPr>
                        <m:num>
                          <m:r>
                            <a:rPr lang="en-US" i="1" dirty="0">
                              <a:solidFill>
                                <a:prstClr val="black"/>
                              </a:solidFill>
                              <a:latin typeface="Cambria Math" panose="02040503050406030204" pitchFamily="18" charset="0"/>
                            </a:rPr>
                            <m:t>3</m:t>
                          </m:r>
                          <m:r>
                            <a:rPr lang="en-US" i="1">
                              <a:solidFill>
                                <a:prstClr val="black"/>
                              </a:solidFill>
                              <a:latin typeface="Cambria Math" panose="02040503050406030204" pitchFamily="18" charset="0"/>
                            </a:rPr>
                            <m:t>0×</m:t>
                          </m:r>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10</m:t>
                              </m:r>
                            </m:e>
                            <m:sup>
                              <m:r>
                                <a:rPr lang="en-US" i="1">
                                  <a:solidFill>
                                    <a:prstClr val="black"/>
                                  </a:solidFill>
                                  <a:latin typeface="Cambria Math" panose="02040503050406030204" pitchFamily="18" charset="0"/>
                                </a:rPr>
                                <m:t>−3</m:t>
                              </m:r>
                            </m:sup>
                          </m:sSup>
                        </m:num>
                        <m:den>
                          <m:r>
                            <a:rPr lang="en-US" i="1">
                              <a:solidFill>
                                <a:prstClr val="black"/>
                              </a:solidFill>
                              <a:latin typeface="Cambria Math" panose="02040503050406030204" pitchFamily="18" charset="0"/>
                            </a:rPr>
                            <m:t>50×</m:t>
                          </m:r>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10</m:t>
                              </m:r>
                            </m:e>
                            <m:sup>
                              <m:r>
                                <a:rPr lang="en-US" i="1">
                                  <a:solidFill>
                                    <a:prstClr val="black"/>
                                  </a:solidFill>
                                  <a:latin typeface="Cambria Math" panose="02040503050406030204" pitchFamily="18" charset="0"/>
                                </a:rPr>
                                <m:t>−3</m:t>
                              </m:r>
                            </m:sup>
                          </m:sSup>
                        </m:den>
                      </m:f>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5070537" y="4510340"/>
                <a:ext cx="1299971" cy="555858"/>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5143956" y="5416867"/>
                <a:ext cx="5947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=0.6</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5143956" y="5416867"/>
                <a:ext cx="594715" cy="276999"/>
              </a:xfrm>
              <a:prstGeom prst="rect">
                <a:avLst/>
              </a:prstGeom>
              <a:blipFill rotWithShape="0">
                <a:blip r:embed="rId10"/>
                <a:stretch>
                  <a:fillRect l="-4124" r="-9278" b="-6667"/>
                </a:stretch>
              </a:blipFill>
            </p:spPr>
            <p:txBody>
              <a:bodyPr/>
              <a:lstStyle/>
              <a:p>
                <a:r>
                  <a:rPr lang="en-US">
                    <a:noFill/>
                  </a:rPr>
                  <a:t> </a:t>
                </a:r>
              </a:p>
            </p:txBody>
          </p:sp>
        </mc:Fallback>
      </mc:AlternateContent>
      <p:cxnSp>
        <p:nvCxnSpPr>
          <p:cNvPr id="16" name="Straight Connector 15"/>
          <p:cNvCxnSpPr/>
          <p:nvPr/>
        </p:nvCxnSpPr>
        <p:spPr>
          <a:xfrm flipH="1">
            <a:off x="7868992" y="2781837"/>
            <a:ext cx="51515" cy="301365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Rectangle 16"/>
              <p:cNvSpPr/>
              <p:nvPr/>
            </p:nvSpPr>
            <p:spPr>
              <a:xfrm>
                <a:off x="8289656" y="2894639"/>
                <a:ext cx="2676951" cy="487249"/>
              </a:xfrm>
              <a:prstGeom prst="rect">
                <a:avLst/>
              </a:prstGeom>
            </p:spPr>
            <p:txBody>
              <a:bodyPr wrap="none">
                <a:spAutoFit/>
              </a:bodyPr>
              <a:lstStyle/>
              <a:p>
                <a:pPr lvl="0"/>
                <a14:m>
                  <m:oMath xmlns:m="http://schemas.openxmlformats.org/officeDocument/2006/math">
                    <m:r>
                      <a:rPr lang="en-US" i="1" smtClean="0">
                        <a:solidFill>
                          <a:prstClr val="black"/>
                        </a:solidFill>
                        <a:latin typeface="Cambria Math" panose="02040503050406030204" pitchFamily="18" charset="0"/>
                      </a:rPr>
                      <m:t>𝑆</m:t>
                    </m:r>
                    <m:r>
                      <a:rPr lang="en-US" i="1" smtClean="0">
                        <a:solidFill>
                          <a:prstClr val="black"/>
                        </a:solidFill>
                        <a:latin typeface="Cambria Math" panose="02040503050406030204" pitchFamily="18" charset="0"/>
                      </a:rPr>
                      <m:t>=</m:t>
                    </m:r>
                    <m:f>
                      <m:fPr>
                        <m:ctrlPr>
                          <a:rPr lang="en-US" i="1">
                            <a:solidFill>
                              <a:prstClr val="black"/>
                            </a:solidFill>
                            <a:latin typeface="Cambria Math" panose="02040503050406030204" pitchFamily="18" charset="0"/>
                          </a:rPr>
                        </m:ctrlPr>
                      </m:fPr>
                      <m:num>
                        <m:r>
                          <a:rPr lang="en-US" i="1">
                            <a:solidFill>
                              <a:prstClr val="black"/>
                            </a:solidFill>
                            <a:latin typeface="Cambria Math" panose="02040503050406030204" pitchFamily="18" charset="0"/>
                          </a:rPr>
                          <m:t>𝑄</m:t>
                        </m:r>
                      </m:num>
                      <m:den>
                        <m:r>
                          <a:rPr lang="en-US" b="0" i="1" smtClean="0">
                            <a:solidFill>
                              <a:prstClr val="black"/>
                            </a:solidFill>
                            <a:latin typeface="Cambria Math" panose="02040503050406030204" pitchFamily="18" charset="0"/>
                          </a:rPr>
                          <m:t>𝑛</m:t>
                        </m:r>
                        <m:r>
                          <a:rPr lang="en-US" i="1">
                            <a:solidFill>
                              <a:prstClr val="black"/>
                            </a:solidFill>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𝑇</m:t>
                        </m:r>
                      </m:den>
                    </m:f>
                    <m:r>
                      <a:rPr lang="en-US" i="1">
                        <a:solidFill>
                          <a:prstClr val="black"/>
                        </a:solidFill>
                        <a:latin typeface="Cambria Math" panose="02040503050406030204" pitchFamily="18" charset="0"/>
                        <a:ea typeface="Cambria Math" panose="02040503050406030204" pitchFamily="18" charset="0"/>
                      </a:rPr>
                      <m:t>=</m:t>
                    </m:r>
                    <m:r>
                      <a:rPr lang="en-US" b="0" i="1" smtClean="0">
                        <a:solidFill>
                          <a:prstClr val="black"/>
                        </a:solidFill>
                        <a:latin typeface="Cambria Math" panose="02040503050406030204" pitchFamily="18" charset="0"/>
                        <a:ea typeface="Cambria Math" panose="02040503050406030204" pitchFamily="18" charset="0"/>
                      </a:rPr>
                      <m:t>26.17</m:t>
                    </m:r>
                    <m:r>
                      <a:rPr lang="en-US" i="1">
                        <a:solidFill>
                          <a:prstClr val="black"/>
                        </a:solidFill>
                        <a:latin typeface="Cambria Math" panose="02040503050406030204" pitchFamily="18" charset="0"/>
                        <a:ea typeface="Cambria Math" panose="02040503050406030204" pitchFamily="18" charset="0"/>
                      </a:rPr>
                      <m:t> </m:t>
                    </m:r>
                  </m:oMath>
                </a14:m>
                <a:r>
                  <a:rPr lang="en-US" dirty="0" smtClean="0">
                    <a:solidFill>
                      <a:prstClr val="black"/>
                    </a:solidFill>
                  </a:rPr>
                  <a:t>J/mole-K</a:t>
                </a:r>
                <a:endParaRPr lang="en-US" dirty="0">
                  <a:solidFill>
                    <a:prstClr val="black"/>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8289656" y="2894639"/>
                <a:ext cx="2676951" cy="487249"/>
              </a:xfrm>
              <a:prstGeom prst="rect">
                <a:avLst/>
              </a:prstGeom>
              <a:blipFill rotWithShape="0">
                <a:blip r:embed="rId11"/>
                <a:stretch>
                  <a:fillRect r="-1367"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8289656" y="3774858"/>
                <a:ext cx="16602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r>
                        <a:rPr lang="en-US" b="0" i="1" smtClean="0">
                          <a:latin typeface="Cambria Math" panose="02040503050406030204" pitchFamily="18" charset="0"/>
                        </a:rPr>
                        <m:t>𝑛</m:t>
                      </m:r>
                      <m:r>
                        <a:rPr lang="en-US" b="0" i="1" smtClean="0">
                          <a:latin typeface="Cambria Math" panose="02040503050406030204" pitchFamily="18" charset="0"/>
                        </a:rPr>
                        <m:t>=0.6 </m:t>
                      </m:r>
                      <m:r>
                        <a:rPr lang="en-US" b="0" i="1" smtClean="0">
                          <a:latin typeface="Cambria Math" panose="02040503050406030204" pitchFamily="18" charset="0"/>
                        </a:rPr>
                        <m:t>𝑚𝑜𝑙𝑒</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8289656" y="3774858"/>
                <a:ext cx="1660263" cy="276999"/>
              </a:xfrm>
              <a:prstGeom prst="rect">
                <a:avLst/>
              </a:prstGeom>
              <a:blipFill rotWithShape="0">
                <a:blip r:embed="rId12"/>
                <a:stretch>
                  <a:fillRect r="-3309" b="-6522"/>
                </a:stretch>
              </a:blipFill>
            </p:spPr>
            <p:txBody>
              <a:bodyPr/>
              <a:lstStyle/>
              <a:p>
                <a:r>
                  <a:rPr lang="en-US">
                    <a:noFill/>
                  </a:rPr>
                  <a:t> </a:t>
                </a:r>
              </a:p>
            </p:txBody>
          </p:sp>
        </mc:Fallback>
      </mc:AlternateContent>
    </p:spTree>
    <p:extLst>
      <p:ext uri="{BB962C8B-B14F-4D97-AF65-F5344CB8AC3E}">
        <p14:creationId xmlns:p14="http://schemas.microsoft.com/office/powerpoint/2010/main" val="127631542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EA885DE740EF4080AD70DC73B84BCF" ma:contentTypeVersion="0" ma:contentTypeDescription="Create a new document." ma:contentTypeScope="" ma:versionID="7fdef8086d2924fbb0f10881c395cd24">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B96E8BF-2DF1-48B7-9536-C48B4B2760B2}"/>
</file>

<file path=customXml/itemProps2.xml><?xml version="1.0" encoding="utf-8"?>
<ds:datastoreItem xmlns:ds="http://schemas.openxmlformats.org/officeDocument/2006/customXml" ds:itemID="{338C5503-0E36-4DD7-A003-FC29BACDCFD4}"/>
</file>

<file path=customXml/itemProps3.xml><?xml version="1.0" encoding="utf-8"?>
<ds:datastoreItem xmlns:ds="http://schemas.openxmlformats.org/officeDocument/2006/customXml" ds:itemID="{A03DAA66-EFE0-4631-92B3-0A031AC20045}"/>
</file>

<file path=docProps/app.xml><?xml version="1.0" encoding="utf-8"?>
<Properties xmlns="http://schemas.openxmlformats.org/officeDocument/2006/extended-properties" xmlns:vt="http://schemas.openxmlformats.org/officeDocument/2006/docPropsVTypes">
  <TotalTime>43</TotalTime>
  <Words>486</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Calibri</vt:lpstr>
      <vt:lpstr>Calibri Light</vt:lpstr>
      <vt:lpstr>Cambria Math</vt:lpstr>
      <vt:lpstr>Times New Roman</vt:lpstr>
      <vt:lpstr>1_Office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Lubna</dc:creator>
  <cp:lastModifiedBy>Lubna</cp:lastModifiedBy>
  <cp:revision>7</cp:revision>
  <dcterms:created xsi:type="dcterms:W3CDTF">2020-06-30T14:43:24Z</dcterms:created>
  <dcterms:modified xsi:type="dcterms:W3CDTF">2020-06-30T15:27:52Z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0x01010070EA885DE740EF4080AD70DC73B84BCF</vt:lpwstr>
  </property>
</Properties>
</file>