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62" r:id="rId4"/>
    <p:sldId id="257" r:id="rId5"/>
    <p:sldId id="258" r:id="rId6"/>
    <p:sldId id="259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95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17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69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30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657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993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042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2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937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494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7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281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87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7036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228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41199F-14CB-4C3C-86DF-C1E600030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520F24-DA23-40EF-96A2-99D921D7E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3E2425-3EA9-45ED-8303-EB0349F8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C2422C-8F10-480F-A047-8144D5AF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5BA3C2-C4BB-4B66-8C45-88955B1C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607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B3B69E-6E26-4CA9-90B0-13674221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A5745C-5A7E-4B47-85C3-08051540B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6A4B38-B590-436F-AE2F-6CF3C191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A04C44-C790-413C-93C2-96D30CA3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F203E0-0BFD-403E-A273-719356DE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2162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14D023-E616-4FEB-BDD9-7007D68B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EE3C91-1B1C-49A4-921E-4F049756E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2534B1-41F6-4004-B840-CD0CE49E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D58BAD-0038-4D43-840A-4B87FC87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0FC084-6B81-4BD3-ADF4-5A8DC49A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248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635197-CFD9-409B-9BFF-4A581C29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088120-F756-4F3D-B918-F4A943CA4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99DD4CA-FD5D-4727-8281-FEFCA8548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D749FF-AFE4-4E33-80B1-91E23BF8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0994BB-BA7A-4915-846F-B92D8228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2A4F1E-2E1A-498F-9AE8-121F764D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3749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1DA0EE-A8E7-4123-B38E-AA5693C4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EEB527-AF90-4C87-AC67-C61C3F1B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51283F-D639-4A6D-ABB3-8851BD36E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FFC9863-24C7-4D8F-8249-8F48862F4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FE447A9-0A5F-4DBB-9F85-AD0922934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4FEB003-9C76-470B-83BC-1532F12B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D835F0E-9068-4830-AA5C-244735C6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10C82D9-3F5E-4360-8F6C-2B673E00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1449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D3FEBE-7FA9-4CF6-BD68-D38E015E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6596AB7-F720-47BB-B08B-16E70845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06726FC-6695-4964-8215-B7505D3E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E22E8A-9EC7-4B55-90CC-B07487C9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0540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1805E93-5D9A-4AD2-8BA2-1658A133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48BC338-8CFE-4D54-B626-E4BD2C29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13E2488-BFE6-44FA-B84D-34BCADF7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83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5031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A4F8D2-49ED-459D-894A-42920A08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803F7C-C7F0-42FB-A682-22ACC7D36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A1EC76-6D3F-4CB4-BC06-C30C09422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019CD6D-AA45-4005-AC6E-618A8ADD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BA6CB8-FD91-44AE-A428-727BAE4B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39710D-BEE0-49DC-92F9-817F630A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960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0C032-58CB-4DB1-9675-C787057B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3189E27-3A98-43E7-9EB9-8FF0862E8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F63518C-EF62-41D7-A398-F8991DF54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1849F5-617A-4C78-9FB1-F5461A3E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1976CD7-6328-49FA-A50A-8A46270B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C5F015-DC39-4AA9-9AAB-896F93F7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7610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D9345-6188-4565-97C4-1FB087DA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F72EFE2-9FE7-41F2-8CA1-A9A0361D2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878EF4-B5A2-4AFD-A97F-C81CF4D3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D594C3-2C8A-4EFA-8818-95C719FF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977286-0E51-4FC4-A029-043058EE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7373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828C419-FBA7-4CB8-A6EF-CC3052317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FA5A29A-504C-409A-9AF4-A8E15BB39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7BFA1C-79BE-42AD-B1B1-4BC8E469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AE41DD-B058-4293-B5CC-B4B4897A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F6AF55-B046-4BAC-BD5A-9866768D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49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31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96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53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1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44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54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AC301-3ACF-4388-A144-4C2EC0E61F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A5939-E7DC-4F53-B19F-C6C8AC7B3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48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AC301-3ACF-4388-A144-4C2EC0E61F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A5939-E7DC-4F53-B19F-C6C8AC7B3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01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899FE99-E880-4572-BFAA-2C5461CB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B850552-E954-41FC-BF3B-AEAB58E79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5B465B-D8CF-438E-90EB-38458D9E1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A3C8F-72A9-4E85-91CC-77C79A6BB94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392A9D-B6B7-4FF7-929D-6F8D9D98D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D1C54F-6152-40F9-B059-CD4491774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EDFC4-681E-438E-8AC8-C01183A288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1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3.png"/><Relationship Id="rId2" Type="http://schemas.openxmlformats.org/officeDocument/2006/relationships/image" Target="../../clipboard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../clipboard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8.png"/><Relationship Id="rId2" Type="http://schemas.openxmlformats.org/officeDocument/2006/relationships/image" Target="../../clipboard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../clipboard/media/image10.png"/><Relationship Id="rId4" Type="http://schemas.openxmlformats.org/officeDocument/2006/relationships/image" Target="../../clipboard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838200"/>
            <a:ext cx="7848600" cy="8925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prstClr val="black"/>
                </a:solidFill>
              </a:rPr>
              <a:t>Melting: </a:t>
            </a:r>
            <a:r>
              <a:rPr lang="en-US" sz="2400" b="1" dirty="0">
                <a:solidFill>
                  <a:prstClr val="black"/>
                </a:solidFill>
              </a:rPr>
              <a:t>This is the process of changing a substance from the solid state to the liquid state.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6600" y="2479733"/>
            <a:ext cx="4495800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The reverse of melting is freezing.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5218" y="3505200"/>
            <a:ext cx="7696200" cy="8925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prstClr val="black"/>
                </a:solidFill>
              </a:rPr>
              <a:t>Vaporizing: </a:t>
            </a:r>
            <a:r>
              <a:rPr lang="en-US" sz="2400" b="1" dirty="0">
                <a:solidFill>
                  <a:prstClr val="black"/>
                </a:solidFill>
              </a:rPr>
              <a:t>This is the process of changing a substance from the liquid state to the vapor (gas) state.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024506"/>
            <a:ext cx="548640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The reverse of vaporizing is condensing. </a:t>
            </a:r>
          </a:p>
        </p:txBody>
      </p:sp>
    </p:spTree>
    <p:extLst>
      <p:ext uri="{BB962C8B-B14F-4D97-AF65-F5344CB8AC3E}">
        <p14:creationId xmlns:p14="http://schemas.microsoft.com/office/powerpoint/2010/main" val="10949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990600"/>
            <a:ext cx="7391400" cy="16312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prstClr val="black"/>
                </a:solidFill>
              </a:rPr>
              <a:t>Heat of Transformation: </a:t>
            </a:r>
            <a:r>
              <a:rPr lang="en-US" sz="2400" b="1" dirty="0">
                <a:solidFill>
                  <a:prstClr val="black"/>
                </a:solidFill>
              </a:rPr>
              <a:t>The amount of energy per unit mass that must be transferred as heat when a sample completely undergoes a phase change is called the heat of transformation L.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01836" y="3352801"/>
                <a:ext cx="2590800" cy="90178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sz="28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𝑳</m:t>
                      </m:r>
                      <m:r>
                        <a:rPr lang="en-US" sz="28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𝑸</m:t>
                          </m:r>
                        </m:num>
                        <m:den>
                          <m:r>
                            <a:rPr lang="en-US" sz="28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𝒎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836" y="3352800"/>
                <a:ext cx="2590800" cy="90178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1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459736"/>
            <a:ext cx="8229600" cy="13665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en-US" sz="2400" b="1" i="1" u="sng" dirty="0">
                <a:solidFill>
                  <a:prstClr val="black"/>
                </a:solidFill>
                <a:ea typeface="Calibri"/>
                <a:cs typeface="Times New Roman"/>
              </a:rPr>
              <a:t>Latent heat of fusion: </a:t>
            </a:r>
            <a:r>
              <a:rPr lang="en-US" sz="2400" b="1" dirty="0">
                <a:solidFill>
                  <a:prstClr val="black"/>
                </a:solidFill>
                <a:ea typeface="Calibri"/>
                <a:cs typeface="Times New Roman"/>
              </a:rPr>
              <a:t>The amount of heat energy per unit mass to change the phase of an object from solid to liquid is called the latent heat of fusion.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48200" y="1920621"/>
                <a:ext cx="1905000" cy="78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𝑳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𝒇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𝑸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𝒎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920620"/>
                <a:ext cx="1905000" cy="7861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015836" y="2819401"/>
            <a:ext cx="4537364" cy="517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en-US" sz="2400" b="1" i="1" u="sng" dirty="0">
                <a:solidFill>
                  <a:prstClr val="black"/>
                </a:solidFill>
                <a:ea typeface="Times New Roman"/>
                <a:cs typeface="Times New Roman"/>
              </a:rPr>
              <a:t>Unit:</a:t>
            </a:r>
            <a:r>
              <a:rPr lang="en-US" sz="2400" b="1" dirty="0">
                <a:solidFill>
                  <a:prstClr val="black"/>
                </a:solidFill>
                <a:ea typeface="Times New Roman"/>
                <a:cs typeface="Times New Roman"/>
              </a:rPr>
              <a:t> J/Kg or </a:t>
            </a:r>
            <a:r>
              <a:rPr lang="en-US" sz="2400" b="1" dirty="0" err="1">
                <a:solidFill>
                  <a:prstClr val="black"/>
                </a:solidFill>
                <a:ea typeface="Times New Roman"/>
                <a:cs typeface="Times New Roman"/>
              </a:rPr>
              <a:t>cal</a:t>
            </a:r>
            <a:r>
              <a:rPr lang="en-US" sz="2400" b="1" dirty="0">
                <a:solidFill>
                  <a:prstClr val="black"/>
                </a:solidFill>
                <a:ea typeface="Times New Roman"/>
                <a:cs typeface="Times New Roman"/>
              </a:rPr>
              <a:t>/gm.</a:t>
            </a:r>
            <a:endParaRPr lang="en-US" sz="2400" b="1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5836" y="3505200"/>
            <a:ext cx="8194964" cy="13665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en-US" sz="2400" b="1" i="1" u="sng" dirty="0">
                <a:solidFill>
                  <a:prstClr val="black"/>
                </a:solidFill>
                <a:ea typeface="Calibri"/>
                <a:cs typeface="Times New Roman"/>
              </a:rPr>
              <a:t>Latent heat of vaporization: </a:t>
            </a:r>
            <a:r>
              <a:rPr lang="en-US" sz="2400" b="1" dirty="0">
                <a:solidFill>
                  <a:prstClr val="black"/>
                </a:solidFill>
                <a:ea typeface="Calibri"/>
                <a:cs typeface="Times New Roman"/>
              </a:rPr>
              <a:t>The amount of heat energy per unit mass to change the phase of an object from liquid to gas is called the latent heat of vaporization.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48200" y="5005024"/>
                <a:ext cx="1905000" cy="78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𝑳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𝒗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𝑸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𝒎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005023"/>
                <a:ext cx="1905000" cy="7861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133600" y="5943601"/>
            <a:ext cx="4419600" cy="517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en-US" sz="2400" b="1" i="1" u="sng" dirty="0">
                <a:solidFill>
                  <a:prstClr val="black"/>
                </a:solidFill>
                <a:ea typeface="Calibri"/>
                <a:cs typeface="Times New Roman"/>
              </a:rPr>
              <a:t>Unit:</a:t>
            </a:r>
            <a:r>
              <a:rPr lang="en-US" sz="2400" b="1" dirty="0">
                <a:solidFill>
                  <a:prstClr val="black"/>
                </a:solidFill>
                <a:ea typeface="Calibri"/>
                <a:cs typeface="Times New Roman"/>
              </a:rPr>
              <a:t> J/Kg or </a:t>
            </a:r>
            <a:r>
              <a:rPr lang="en-US" sz="2400" b="1" dirty="0" err="1">
                <a:solidFill>
                  <a:prstClr val="black"/>
                </a:solidFill>
                <a:ea typeface="Calibri"/>
                <a:cs typeface="Times New Roman"/>
              </a:rPr>
              <a:t>cal</a:t>
            </a:r>
            <a:r>
              <a:rPr lang="en-US" sz="2400" b="1" dirty="0">
                <a:solidFill>
                  <a:prstClr val="black"/>
                </a:solidFill>
                <a:ea typeface="Calibri"/>
                <a:cs typeface="Times New Roman"/>
              </a:rPr>
              <a:t>/gm.</a:t>
            </a:r>
          </a:p>
        </p:txBody>
      </p:sp>
    </p:spTree>
    <p:extLst>
      <p:ext uri="{BB962C8B-B14F-4D97-AF65-F5344CB8AC3E}">
        <p14:creationId xmlns:p14="http://schemas.microsoft.com/office/powerpoint/2010/main" val="61111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244" y="1581150"/>
            <a:ext cx="1255713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7400" y="457201"/>
            <a:ext cx="81534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i="1" u="sng" dirty="0">
                <a:solidFill>
                  <a:prstClr val="black"/>
                </a:solidFill>
                <a:latin typeface="TimesTen-Roman"/>
              </a:rPr>
              <a:t>Transfer of Energy as heat and work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514601" y="1581150"/>
            <a:ext cx="2991643" cy="1466850"/>
            <a:chOff x="990600" y="1581150"/>
            <a:chExt cx="2991643" cy="1466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990600" y="1581150"/>
                  <a:ext cx="2133600" cy="83099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i="1" u="sng" dirty="0">
                      <a:solidFill>
                        <a:prstClr val="black"/>
                      </a:solidFill>
                    </a:rPr>
                    <a:t>Initial State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1581150"/>
                  <a:ext cx="2133600" cy="83099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571" t="-5839" b="-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ight Arrow 4"/>
            <p:cNvSpPr/>
            <p:nvPr/>
          </p:nvSpPr>
          <p:spPr>
            <a:xfrm>
              <a:off x="1219200" y="2819400"/>
              <a:ext cx="2763043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61956" y="1581151"/>
            <a:ext cx="3067844" cy="1226701"/>
            <a:chOff x="5237956" y="1581150"/>
            <a:chExt cx="3067844" cy="12267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019800" y="1581150"/>
                  <a:ext cx="2286000" cy="86062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i="1" u="sng" dirty="0">
                      <a:solidFill>
                        <a:prstClr val="black"/>
                      </a:solidFill>
                    </a:rPr>
                    <a:t>Final State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1581150"/>
                  <a:ext cx="2286000" cy="8606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267" t="-5634" b="-63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Arrow 5"/>
            <p:cNvSpPr/>
            <p:nvPr/>
          </p:nvSpPr>
          <p:spPr>
            <a:xfrm>
              <a:off x="5237956" y="2579251"/>
              <a:ext cx="2839244" cy="2286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72099" y="3429001"/>
            <a:ext cx="152400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</a:rPr>
              <a:t>Thermal Reservoir</a:t>
            </a:r>
          </a:p>
        </p:txBody>
      </p:sp>
      <p:sp>
        <p:nvSpPr>
          <p:cNvPr id="8" name="Flowchart: Sequential Access Storage 7"/>
          <p:cNvSpPr/>
          <p:nvPr/>
        </p:nvSpPr>
        <p:spPr>
          <a:xfrm rot="1535295" flipH="1">
            <a:off x="7513000" y="3149276"/>
            <a:ext cx="3287361" cy="956741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prstClr val="black"/>
                </a:solidFill>
              </a:rPr>
              <a:t>Thermodynamic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4343401"/>
            <a:ext cx="7782659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TimesTen-Roman"/>
              </a:rPr>
              <a:t>During such a process, energy may be transferred into the system from the thermal reservoir (positive heat) or vice versa (negative heat).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6659" y="5638801"/>
            <a:ext cx="7772400" cy="83099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TimesTen-Roman"/>
              </a:rPr>
              <a:t>Also, work can be done by the system to raise the piston (positive work) or lower it (negative work)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4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408288"/>
            <a:ext cx="6934200" cy="52322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prstClr val="black"/>
                </a:solidFill>
              </a:rPr>
              <a:t>Work Done By Ideal Gas at Constant Pressure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323119" y="3962400"/>
            <a:ext cx="1219200" cy="1828800"/>
            <a:chOff x="3276600" y="2362200"/>
            <a:chExt cx="1219200" cy="1828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276600" y="2590800"/>
              <a:ext cx="0" cy="1600200"/>
            </a:xfrm>
            <a:prstGeom prst="line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495800" y="2590800"/>
              <a:ext cx="0" cy="1600200"/>
            </a:xfrm>
            <a:prstGeom prst="line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4191000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76600" y="3390900"/>
              <a:ext cx="12192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886200" y="2362200"/>
              <a:ext cx="0" cy="1028700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676400" y="1219201"/>
            <a:ext cx="8593282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Consider an ideal gas is in a cylinder with a piston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76400" y="1836004"/>
            <a:ext cx="8593283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We move the piston upward by a small displacement ds allowing the gas to apply a force F on the piston.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4108" y="2840183"/>
            <a:ext cx="876300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Let, P is the pressure of the gas and A is the face area of the piston.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743201" y="3457580"/>
                <a:ext cx="4509655" cy="8858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black"/>
                    </a:solidFill>
                  </a:rPr>
                  <a:t>Then the work done by the gas,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𝒅𝑾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𝑭</m:t>
                          </m:r>
                        </m:e>
                      </m:acc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𝒅𝒔</m:t>
                          </m:r>
                        </m:e>
                      </m:acc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457580"/>
                <a:ext cx="4509655" cy="885820"/>
              </a:xfrm>
              <a:prstGeom prst="rect">
                <a:avLst/>
              </a:prstGeom>
              <a:blipFill rotWithShape="0">
                <a:blip r:embed="rId2"/>
                <a:stretch>
                  <a:fillRect l="-2027" t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70909" y="4518543"/>
                <a:ext cx="4481946" cy="4616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𝒅𝑾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𝑷𝑨</m:t>
                          </m:r>
                        </m:e>
                      </m:d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𝒅𝒔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09" y="4518542"/>
                <a:ext cx="4481946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70909" y="5233370"/>
                <a:ext cx="4481946" cy="46166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𝒅𝑾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𝑷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𝑨𝒅𝒔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09" y="5233369"/>
                <a:ext cx="4481946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70909" y="5832993"/>
                <a:ext cx="4481946" cy="46166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𝒅𝑾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𝑷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𝒅𝒗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09" y="5832992"/>
                <a:ext cx="4481946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8323119" y="4662647"/>
            <a:ext cx="1676400" cy="371794"/>
            <a:chOff x="6477000" y="2352764"/>
            <a:chExt cx="1676400" cy="37179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477000" y="2352764"/>
              <a:ext cx="12192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696200" y="235522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70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143001"/>
            <a:ext cx="6324600" cy="179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4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5D2FFE3-C98B-481D-8747-64F2B8BCD3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367" y="251792"/>
                <a:ext cx="11567094" cy="1036095"/>
              </a:xfrm>
            </p:spPr>
            <p:txBody>
              <a:bodyPr>
                <a:normAutofit/>
              </a:bodyPr>
              <a:lstStyle/>
              <a:p>
                <a:pPr marL="38100" marR="12446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rgbClr val="0070C0"/>
                    </a:solidFill>
                    <a:cs typeface="Arial" panose="020B0604020202020204" pitchFamily="34" charset="0"/>
                  </a:rPr>
                  <a:t>Problem 27 : </a:t>
                </a:r>
                <a:r>
                  <a:rPr lang="en-US" sz="2400" i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Calculate the minimum amount of energy, in joules, required to completely melt 130 g of silver initially at 15.0</a:t>
                </a:r>
                <a:r>
                  <a:rPr lang="en-US" sz="2400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° </a:t>
                </a:r>
                <a:r>
                  <a:rPr lang="en-US" sz="2400" i="1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C. </a:t>
                </a:r>
                <a:r>
                  <a:rPr 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2.91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10</a:t>
                </a:r>
                <a:r>
                  <a:rPr lang="en-US" sz="18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 </a:t>
                </a: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J      </a:t>
                </a:r>
                <a:r>
                  <a:rPr lang="en-US" sz="1800" b="1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sz="1800" b="1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= 105</a:t>
                </a:r>
                <a:r>
                  <a:rPr 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10</a:t>
                </a:r>
                <a:r>
                  <a:rPr lang="en-US" sz="18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J/kg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1.36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10</a:t>
                </a:r>
                <a:r>
                  <a:rPr lang="en-US" sz="18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 </a:t>
                </a: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J   </a:t>
                </a:r>
                <a:r>
                  <a:rPr 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4.27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10</a:t>
                </a:r>
                <a:r>
                  <a:rPr lang="en-US" sz="18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 </a:t>
                </a: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19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5D2FFE3-C98B-481D-8747-64F2B8BCD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367" y="251792"/>
                <a:ext cx="11567094" cy="1036095"/>
              </a:xfrm>
              <a:blipFill rotWithShape="0">
                <a:blip r:embed="rId2"/>
                <a:stretch>
                  <a:fillRect l="-474" t="-1765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1746" y="4353058"/>
                <a:ext cx="46041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Given,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𝑴𝒂𝒔𝒔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𝒔𝒊𝒍𝒗𝒆𝒓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𝟏𝟑𝟎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err="1" smtClean="0">
                          <a:latin typeface="Cambria Math" panose="02040503050406030204" pitchFamily="18" charset="0"/>
                        </a:rPr>
                        <m:t>𝒈𝒎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𝑲𝒈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46" y="4353058"/>
                <a:ext cx="4604198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058" t="-471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8033" y="1609860"/>
                <a:ext cx="4134120" cy="2583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We know,</a:t>
                </a:r>
              </a:p>
              <a:p>
                <a:endParaRPr lang="en-US" sz="2000" b="1" dirty="0" smtClean="0"/>
              </a:p>
              <a:p>
                <a:r>
                  <a:rPr lang="en-US" sz="2000" b="1" dirty="0" smtClean="0"/>
                  <a:t>Specific heat of silver, S=236 J/Kg-K</a:t>
                </a:r>
              </a:p>
              <a:p>
                <a:r>
                  <a:rPr lang="en-US" sz="2000" b="1" dirty="0" smtClean="0"/>
                  <a:t>   </a:t>
                </a:r>
              </a:p>
              <a:p>
                <a:r>
                  <a:rPr lang="en-US" sz="2000" b="1" dirty="0" smtClean="0"/>
                  <a:t> Latent heat of fusion of silver,</a:t>
                </a:r>
              </a:p>
              <a:p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prstClr val="black"/>
                        </a:solidFill>
                        <a:cs typeface="Arial" panose="020B0604020202020204" pitchFamily="34" charset="0"/>
                      </a:rPr>
                      <m:t>105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prstClr val="black"/>
                        </a:solidFill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prstClr val="black"/>
                        </a:solidFill>
                        <a:cs typeface="Arial" panose="020B0604020202020204" pitchFamily="34" charset="0"/>
                      </a:rPr>
                      <m:t> 10</m:t>
                    </m:r>
                    <m:r>
                      <m:rPr>
                        <m:nor/>
                      </m:rPr>
                      <a:rPr lang="en-US" sz="2000" b="1" baseline="30000" dirty="0">
                        <a:solidFill>
                          <a:prstClr val="black"/>
                        </a:solidFill>
                        <a:cs typeface="Arial" panose="020B0604020202020204" pitchFamily="34" charset="0"/>
                      </a:rPr>
                      <m:t>3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prstClr val="black"/>
                        </a:solidFill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prstClr val="black"/>
                        </a:solidFill>
                        <a:cs typeface="Arial" panose="020B0604020202020204" pitchFamily="34" charset="0"/>
                      </a:rPr>
                      <m:t>J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prstClr val="black"/>
                        </a:solidFill>
                        <a:cs typeface="Arial" panose="020B0604020202020204" pitchFamily="34" charset="0"/>
                      </a:rPr>
                      <m:t>/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prstClr val="black"/>
                        </a:solidFill>
                        <a:cs typeface="Arial" panose="020B0604020202020204" pitchFamily="34" charset="0"/>
                      </a:rPr>
                      <m:t>kg</m:t>
                    </m:r>
                  </m:oMath>
                </a14:m>
                <a:endParaRPr lang="en-US" sz="2000" b="1" dirty="0" smtClean="0"/>
              </a:p>
              <a:p>
                <a:r>
                  <a:rPr lang="en-US" sz="2000" b="1" dirty="0" smtClean="0"/>
                  <a:t>           </a:t>
                </a:r>
              </a:p>
              <a:p>
                <a:r>
                  <a:rPr lang="en-US" sz="2000" b="1" dirty="0" smtClean="0"/>
                  <a:t>Melting point of silver= 1235 K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3" y="1609860"/>
                <a:ext cx="4134120" cy="2583656"/>
              </a:xfrm>
              <a:prstGeom prst="rect">
                <a:avLst/>
              </a:prstGeom>
              <a:blipFill rotWithShape="0">
                <a:blip r:embed="rId4"/>
                <a:stretch>
                  <a:fillRect l="-1622" t="-1179" b="-3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746" y="5158931"/>
                <a:ext cx="405040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Initial temperature=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𝟐𝟖𝟖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46" y="5158931"/>
                <a:ext cx="4050407" cy="375552"/>
              </a:xfrm>
              <a:prstGeom prst="rect">
                <a:avLst/>
              </a:prstGeom>
              <a:blipFill rotWithShape="0">
                <a:blip r:embed="rId5"/>
                <a:stretch>
                  <a:fillRect l="-1203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1746" y="5694025"/>
                <a:ext cx="28719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Energy,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46" y="5694025"/>
                <a:ext cx="287198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9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H="1">
            <a:off x="5576552" y="1867437"/>
            <a:ext cx="38637" cy="3826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69914" y="1867437"/>
                <a:ext cx="4622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Solid silver at 288 K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 smtClean="0"/>
                  <a:t>Solid silver at 1235 K</a:t>
                </a:r>
                <a:endParaRPr 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914" y="1867437"/>
                <a:ext cx="462258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05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954591" y="2383158"/>
                <a:ext cx="1261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𝒎𝑺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591" y="2383158"/>
                <a:ext cx="126149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5797" r="-4348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54971" y="2901688"/>
                <a:ext cx="4830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𝟐𝟑𝟔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𝟏𝟐𝟑𝟓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𝟐𝟖𝟖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2.91 </m:t>
                      </m:r>
                      <m:r>
                        <a:rPr lang="en-US" b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10</m:t>
                      </m:r>
                      <m:r>
                        <m:rPr>
                          <m:nor/>
                        </m:rPr>
                        <a:rPr lang="en-US" b="1" baseline="300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4 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J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971" y="2901688"/>
                <a:ext cx="4830681" cy="276999"/>
              </a:xfrm>
              <a:prstGeom prst="rect">
                <a:avLst/>
              </a:prstGeom>
              <a:blipFill rotWithShape="0">
                <a:blip r:embed="rId9"/>
                <a:stretch>
                  <a:fillRect r="-75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72011" y="3515932"/>
                <a:ext cx="4739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Solid silver at 1235 K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 smtClean="0"/>
                  <a:t>Liquid silver at 1235 K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011" y="3515932"/>
                <a:ext cx="4739426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15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375160" y="4062291"/>
                <a:ext cx="1266565" cy="395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160" y="4062291"/>
                <a:ext cx="1266565" cy="395558"/>
              </a:xfrm>
              <a:prstGeom prst="rect">
                <a:avLst/>
              </a:prstGeom>
              <a:blipFill rotWithShape="0"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130343" y="4607822"/>
                <a:ext cx="3905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105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1.36 </m:t>
                      </m:r>
                      <m:r>
                        <a:rPr 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10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4 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J</m:t>
                      </m:r>
                    </m:oMath>
                  </m:oMathPara>
                </a14:m>
                <a:endParaRPr 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343" y="4607822"/>
                <a:ext cx="3905172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529588" y="5121630"/>
            <a:ext cx="251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Total energy,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09518" y="5611195"/>
                <a:ext cx="2920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4.27 </m:t>
                    </m:r>
                    <m:r>
                      <a:rPr lang="en-US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10</m:t>
                    </m:r>
                    <m:r>
                      <m:rPr>
                        <m:nor/>
                      </m:rPr>
                      <a:rPr lang="en-US" b="1" baseline="30000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4</m:t>
                    </m:r>
                  </m:oMath>
                </a14:m>
                <a:r>
                  <a:rPr lang="en-US" b="1" dirty="0" smtClean="0"/>
                  <a:t> J</a:t>
                </a:r>
                <a:endParaRPr lang="en-US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518" y="5611195"/>
                <a:ext cx="292054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542" t="-28261" r="-395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5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F2612F3-D615-44E4-BC0C-B7E22AACC5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2123" y="496958"/>
                <a:ext cx="11078818" cy="4777408"/>
              </a:xfrm>
            </p:spPr>
            <p:txBody>
              <a:bodyPr>
                <a:normAutofit fontScale="62500" lnSpcReduction="20000"/>
              </a:bodyPr>
              <a:lstStyle/>
              <a:p>
                <a:pPr marL="38100" marR="12446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800" b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Problem 28 </a:t>
                </a:r>
                <a:r>
                  <a:rPr lang="en-US" sz="3800" i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3800" i="1" dirty="0">
                    <a:solidFill>
                      <a:srgbClr val="7030A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How much water remains unfrozen after 50.2 kJ is transferred as heat from 260 g of liquid water initially at its freezing point?</a:t>
                </a:r>
              </a:p>
              <a:p>
                <a:pPr marL="0" lvl="0" indent="0">
                  <a:buNone/>
                </a:pPr>
                <a:endParaRPr lang="en-US" sz="24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3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Solution : </a:t>
                </a:r>
              </a:p>
              <a:p>
                <a:pPr marL="0" indent="0">
                  <a:buNone/>
                </a:pPr>
                <a:r>
                  <a:rPr lang="en-US" sz="3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heat of fusion is </a:t>
                </a:r>
                <a:r>
                  <a:rPr lang="en-US" sz="38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sz="3800" b="1" i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3800" dirty="0">
                    <a:latin typeface="Arial" panose="020B0604020202020204" pitchFamily="34" charset="0"/>
                    <a:cs typeface="Arial" panose="020B0604020202020204" pitchFamily="34" charset="0"/>
                  </a:rPr>
                  <a:t> = 333 kJ/kg </a:t>
                </a:r>
              </a:p>
              <a:p>
                <a:pPr marL="0" indent="0">
                  <a:buNone/>
                </a:pPr>
                <a:r>
                  <a:rPr lang="en-US" sz="3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amount of water m that is frozen is, </a:t>
                </a:r>
              </a:p>
              <a:p>
                <a:pPr marL="0" indent="0">
                  <a:buNone/>
                </a:pPr>
                <a:r>
                  <a:rPr lang="en-US" sz="3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sz="3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3800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den>
                    </m:f>
                  </m:oMath>
                </a14:m>
                <a:r>
                  <a:rPr lang="en-US" sz="3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3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𝟓𝟎</m:t>
                        </m:r>
                        <m:r>
                          <a:rPr lang="en-US" sz="3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3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sSup>
                          <m:sSupPr>
                            <m:ctrlPr>
                              <a:rPr lang="en-US" sz="3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en-US" sz="3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sz="3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sz="3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3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𝟑𝟑𝟑</m:t>
                        </m:r>
                        <m:sSup>
                          <m:sSupPr>
                            <m:ctrlPr>
                              <a:rPr lang="en-US" sz="3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en-US" sz="3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sz="3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3800" dirty="0">
                    <a:latin typeface="Arial" panose="020B0604020202020204" pitchFamily="34" charset="0"/>
                    <a:cs typeface="Arial" panose="020B0604020202020204" pitchFamily="34" charset="0"/>
                  </a:rPr>
                  <a:t>0.151 kg = 151 g</a:t>
                </a:r>
              </a:p>
              <a:p>
                <a:pPr marL="0" indent="0">
                  <a:buNone/>
                </a:pPr>
                <a:endParaRPr lang="en-US" sz="3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3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Therefore the amount of water that remains unfrozen is 260 g – 151 g = 109 g</a:t>
                </a:r>
              </a:p>
              <a:p>
                <a:pPr marL="0" indent="0">
                  <a:buNone/>
                </a:pP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F2612F3-D615-44E4-BC0C-B7E22AACC5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2123" y="496958"/>
                <a:ext cx="11078818" cy="4777408"/>
              </a:xfrm>
              <a:blipFill rotWithShape="0">
                <a:blip r:embed="rId2"/>
                <a:stretch>
                  <a:fillRect l="-881" t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9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EA885DE740EF4080AD70DC73B84BCF" ma:contentTypeVersion="2" ma:contentTypeDescription="Create a new document." ma:contentTypeScope="" ma:versionID="9a219b4bb3e15509d21612dbdd22231b">
  <xsd:schema xmlns:xsd="http://www.w3.org/2001/XMLSchema" xmlns:xs="http://www.w3.org/2001/XMLSchema" xmlns:p="http://schemas.microsoft.com/office/2006/metadata/properties" xmlns:ns2="dbf19b3b-843d-4b52-ad7d-742a0ec8d4e5" targetNamespace="http://schemas.microsoft.com/office/2006/metadata/properties" ma:root="true" ma:fieldsID="d50660228dec7ad7ad1ff7bde8f18064" ns2:_="">
    <xsd:import namespace="dbf19b3b-843d-4b52-ad7d-742a0ec8d4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f19b3b-843d-4b52-ad7d-742a0ec8d4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F552CF-C84B-4EDA-A0E3-403171CE2B0C}"/>
</file>

<file path=customXml/itemProps2.xml><?xml version="1.0" encoding="utf-8"?>
<ds:datastoreItem xmlns:ds="http://schemas.openxmlformats.org/officeDocument/2006/customXml" ds:itemID="{59CCBD8A-F738-4D05-943C-DC74D2398B8F}"/>
</file>

<file path=customXml/itemProps3.xml><?xml version="1.0" encoding="utf-8"?>
<ds:datastoreItem xmlns:ds="http://schemas.openxmlformats.org/officeDocument/2006/customXml" ds:itemID="{2C735BED-4D13-483F-952F-06384FC0A7F2}"/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514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TimesTen-Roman</vt:lpstr>
      <vt:lpstr>1_Office Theme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Lubna</dc:creator>
  <cp:lastModifiedBy>Lubna</cp:lastModifiedBy>
  <cp:revision>6</cp:revision>
  <dcterms:created xsi:type="dcterms:W3CDTF">2020-07-04T11:04:47Z</dcterms:created>
  <dcterms:modified xsi:type="dcterms:W3CDTF">2020-07-06T15:19:34Z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0x01010070EA885DE740EF4080AD70DC73B84BCF</vt:lpwstr>
  </property>
</Properties>
</file>