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79" r:id="rId4"/>
    <p:sldId id="280" r:id="rId5"/>
    <p:sldId id="285" r:id="rId6"/>
    <p:sldId id="281" r:id="rId7"/>
    <p:sldId id="267" r:id="rId8"/>
    <p:sldId id="268" r:id="rId9"/>
    <p:sldId id="269" r:id="rId10"/>
    <p:sldId id="270" r:id="rId11"/>
    <p:sldId id="271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E1466-F250-4016-816E-2460B99E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BC97F4-5E3F-4C51-B3B2-D4FA503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A17528-DF0F-4F7F-9D5D-CCDCDC75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8563EA-8ADC-44A5-A43F-8B7E8D19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4E298-472D-40C7-9F9E-AE4B3588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6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BB22-4D24-45E2-B0EF-42EE7C13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88009-32B4-4CE5-8E93-1445D90D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31414C-E7E8-4399-8575-C03ED211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EBC6AB-C0AE-496F-94B4-B19EC13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9E5F65-4A42-4E98-AB1C-4B29395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8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644B8-56F0-40B1-A623-C08C111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3F45FB-5AAE-4603-80E2-AF115257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188973-5AE6-41AC-A50F-B6BB73B7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979B9A-144B-4BDF-9AAF-3DA9B0D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3194E0-5A6E-4121-899E-E6225EA6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664EE-1AB5-43B7-ABAB-D3F4FDC0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08DFD9-3799-4411-ABE1-776E0896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896E67-E1CD-4A63-847D-B1455B2AA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F810F4-2CFA-4AF3-A508-FE26893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913277-AD63-424D-B0F1-861C54D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6E756E-A8B6-4168-B4AD-E6ADD656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8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DA581-B64A-4CC7-80BC-25011B53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6AC154-8258-466F-B0F1-D04E2EF8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7D95E7-6A92-4ED8-BE32-B5C5D3D4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8B1B53-3B8F-4336-84F8-B2E87A79B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2F444E-CB82-41E9-803E-F38F5BAC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BA480A-93E6-43AC-BECC-8CDF9DF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8458E6-CC6A-4DDB-A5DB-2FAEAD2D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078400-5AD7-4605-AEB4-0D35AF24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3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3DE6B-D171-4F19-B22E-D91B8053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EF73A3-AD11-46D8-9825-B5096515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40F5E8-F48B-460E-BDA3-473F0C0F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6A1593-85D0-43E5-AB89-866A042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13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346B8B-5EF6-4BA7-B352-D571B2B2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57F76C-2900-44B3-BAF2-658043D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09992C-337B-4A62-85A9-0EA2A512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23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E6A1C-EF82-4FB6-ACF3-1D9CCB82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7DEFC-4BA2-435A-B7F3-6F66C406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E1A1F4-D1BC-4E06-9958-81631259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05170F-8DA3-49A5-846B-9A85CF70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67DD5C-3862-4A8F-9D45-5EF185B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E20B03-9225-46C2-91F2-175452B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9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A04E6-59AE-48E5-90F7-E9BE6C7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19A162-89BB-473F-98B3-1B5A0930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0BA16C-4E30-4595-A58B-B482EE5A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ACBA05-6720-4359-9A36-EC90C8F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7AE0AA-659F-40B1-8D2B-7F756A9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DC1B73-6C1A-4D35-9434-BAFA561B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38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9FC4B-E5EC-4A81-850F-AE75AEAA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C4CD7E-D533-44B3-A631-6C86E915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B1FD5C-2A47-4BFD-884F-2858B020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5454F2-98A1-4016-BC36-392A11A5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488942-0160-41B0-A950-BCB8CD0D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64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9C850E-2702-4E6A-A8CE-3189A558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06C916-09FA-40AD-92DB-7FA6BB19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1BCCA-2CC6-4A06-8F87-E86A8DB3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9225F-437A-434E-8460-4EDD39F1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DB584-D722-45B4-AF64-D5411F04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0F19A9-7252-4F97-A747-20C33CE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47FB64-28A3-4202-AD21-5EDBE046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2E07AA-7D95-480C-AB1B-4C2D4BAFA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A102B1-7B80-4918-A8D6-F0BB98B4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0D287-2207-4B37-B4E2-82218B8B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07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u="sng" dirty="0" smtClean="0"/>
              <a:t>Evaluation of Work Done by P-V Diagram</a:t>
            </a:r>
            <a:endParaRPr lang="en-US" sz="36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229600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 system can change from initial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 smtClean="0"/>
                  <a:t> to final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b="1" dirty="0" smtClean="0"/>
                  <a:t> by many ways which are described bellow by various P-V diagrams: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2296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85" t="-5882" r="-1333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4073" y="2743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 </a:t>
            </a:r>
            <a:endParaRPr lang="en-US" sz="4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76600"/>
            <a:ext cx="307156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0164" y="3083748"/>
            <a:ext cx="4551218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Here, the pressure decreases as volume increases.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80164" y="4615190"/>
            <a:ext cx="4572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So, the work done is positive.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20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16" y="3352800"/>
            <a:ext cx="349008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43000"/>
            <a:ext cx="800100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Ten-BoldItalic"/>
              </a:rPr>
              <a:t>Free Expansion: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ea typeface="Calibri"/>
                <a:cs typeface="TimesTen-BoldItalic"/>
              </a:rPr>
              <a:t>These are the adiabatic processes in which no transfer of heat occurs between the system and its environment and no work is done on or by the system.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7315200" cy="517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Thus,</a:t>
            </a:r>
            <a:r>
              <a:rPr lang="en-US" sz="2400" b="1" dirty="0">
                <a:latin typeface="Cambria Math"/>
                <a:ea typeface="Cambria Math"/>
              </a:rPr>
              <a:t> △Q</a:t>
            </a:r>
            <a:r>
              <a:rPr lang="en-US" sz="2400" dirty="0">
                <a:ea typeface="Calibri"/>
                <a:cs typeface="MathematicalPi-One"/>
              </a:rPr>
              <a:t> =</a:t>
            </a:r>
            <a:r>
              <a:rPr lang="en-US" sz="2400" b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△W=</a:t>
            </a:r>
            <a:r>
              <a:rPr lang="en-US" sz="2400" b="1" dirty="0">
                <a:ea typeface="Calibri"/>
                <a:cs typeface="TimesTen-BoldItalic"/>
              </a:rPr>
              <a:t> 0 and the first law becomes</a:t>
            </a:r>
            <a:r>
              <a:rPr lang="en-US" sz="2400" b="1" dirty="0" smtClean="0">
                <a:ea typeface="Calibri"/>
                <a:cs typeface="TimesTen-BoldItalic"/>
              </a:rPr>
              <a:t>:</a:t>
            </a:r>
            <a:r>
              <a:rPr lang="en-US" sz="2400" dirty="0" smtClean="0">
                <a:ea typeface="Calibri"/>
                <a:cs typeface="Times New Roman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E=0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8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F23158-0A61-4AAC-A4A0-E2C175B546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70848"/>
            <a:ext cx="4503738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4FE190-AFF1-4FD8-A8C6-CA7170673C9A}"/>
              </a:ext>
            </a:extLst>
          </p:cNvPr>
          <p:cNvSpPr/>
          <p:nvPr/>
        </p:nvSpPr>
        <p:spPr>
          <a:xfrm>
            <a:off x="152400" y="382172"/>
            <a:ext cx="8382000" cy="2188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43. In Fig., a gas sample expands from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to 4.0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while its pressure decreases from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to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/4.0. If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= 1.0 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and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= 40 Pa, how much work is done by the gas if its pressure changes with volume via (a) path A, (b) path B, and (c) path C?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474" y="190500"/>
                <a:ext cx="8724363" cy="6477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 of 43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W </a:t>
                </a:r>
                <a:r>
                  <a:rPr lang="en-US" sz="24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𝑑𝑊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𝑉𝑓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𝑑𝑉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= Area under the curve of p-V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</a:t>
                </a:r>
                <a:r>
                  <a:rPr lang="en-US" sz="2400" dirty="0"/>
                  <a:t>a) W</a:t>
                </a:r>
                <a:r>
                  <a:rPr lang="en-US" sz="2400" baseline="-25000" dirty="0"/>
                  <a:t>A</a:t>
                </a:r>
                <a:r>
                  <a:rPr lang="en-US" sz="2400" dirty="0"/>
                  <a:t> = W</a:t>
                </a:r>
                <a:r>
                  <a:rPr lang="en-US" sz="2400" baseline="-25000" dirty="0"/>
                  <a:t>A1 </a:t>
                </a:r>
                <a:r>
                  <a:rPr lang="en-US" sz="2400" dirty="0"/>
                  <a:t>+ W</a:t>
                </a:r>
                <a:r>
                  <a:rPr lang="en-US" sz="2400" baseline="-25000" dirty="0"/>
                  <a:t>A2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A1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40 (4-1)  = 120 J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(constant pressure)</a:t>
                </a: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>
                    <a:solidFill>
                      <a:prstClr val="black"/>
                    </a:solidFill>
                  </a:rPr>
                  <a:t>   </a:t>
                </a: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A2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 0   (constant volume)</a:t>
                </a:r>
              </a:p>
              <a:p>
                <a:pPr marL="0" indent="0">
                  <a:buNone/>
                </a:pP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 120 +0  = 120 J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474" y="190500"/>
                <a:ext cx="8724363" cy="6477000"/>
              </a:xfrm>
              <a:blipFill rotWithShape="0">
                <a:blip r:embed="rId2"/>
                <a:stretch>
                  <a:fillRect l="-1118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d2nchlq0f2u6vy.cloudfront.net/14/11/25/b7c859daddfc8db0620fc50c23e056d6/481d2bca0a946fd854a3beb2eff3c894/image_sc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1523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7650" y="342900"/>
            <a:ext cx="86487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(b) The work done by the gas is the area</a:t>
            </a:r>
          </a:p>
          <a:p>
            <a:pPr marL="0" indent="0">
              <a:buNone/>
            </a:pPr>
            <a:r>
              <a:rPr lang="en-US" sz="2400" dirty="0"/>
              <a:t> under the curve  (yellow line)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B</a:t>
            </a:r>
            <a:r>
              <a:rPr lang="en-US" sz="2400" dirty="0"/>
              <a:t>=  ½ ×(4 - 1)(40 -10)  + (4 -1)(10 - 0)</a:t>
            </a:r>
          </a:p>
          <a:p>
            <a:pPr marL="0" indent="0">
              <a:buNone/>
            </a:pPr>
            <a:r>
              <a:rPr lang="en-US" sz="2400" dirty="0"/>
              <a:t>    = 75  J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(c) W</a:t>
            </a:r>
            <a:r>
              <a:rPr lang="en-US" sz="2400" baseline="-25000" dirty="0"/>
              <a:t>C</a:t>
            </a:r>
            <a:r>
              <a:rPr lang="en-US" sz="2400" dirty="0"/>
              <a:t>= W</a:t>
            </a:r>
            <a:r>
              <a:rPr lang="en-US" sz="2400" baseline="-25000" dirty="0"/>
              <a:t>C1 </a:t>
            </a:r>
            <a:r>
              <a:rPr lang="en-US" sz="2400" dirty="0"/>
              <a:t>+ W</a:t>
            </a:r>
            <a:r>
              <a:rPr lang="en-US" sz="2400" baseline="-25000" dirty="0"/>
              <a:t>C2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C1 </a:t>
            </a:r>
            <a:r>
              <a:rPr lang="en-US" sz="2400" dirty="0"/>
              <a:t>= 0 (constant volume)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C2 </a:t>
            </a:r>
            <a:r>
              <a:rPr lang="en-US" sz="2400" dirty="0"/>
              <a:t>= 10 (4 - 1) = 30 J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 </a:t>
            </a:r>
            <a:r>
              <a:rPr lang="en-US" sz="2400" dirty="0"/>
              <a:t>=  0 + 30  = 30 J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-76199"/>
            <a:ext cx="3581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234631"/>
            <a:ext cx="3810000" cy="3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290EB7-994A-4D3D-A8E0-7B0FA7E2C6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3684905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4C22F2-E5CD-45EA-AEA8-F78FDB06B34E}"/>
              </a:ext>
            </a:extLst>
          </p:cNvPr>
          <p:cNvSpPr/>
          <p:nvPr/>
        </p:nvSpPr>
        <p:spPr>
          <a:xfrm>
            <a:off x="304800" y="533400"/>
            <a:ext cx="8077200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45. A gas within a closed chamber undergoes the cycle shown in the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p-V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diagram of Fig. The horizontal scale is set by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i="1" baseline="-25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4.0 m</a:t>
            </a:r>
            <a:r>
              <a:rPr lang="en-US" sz="2400" baseline="30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Calculate the net energy added to the system as heat during one complete cycle.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62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of 45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The work done by the gas </a:t>
            </a:r>
            <a:r>
              <a:rPr lang="en-US" sz="2400" dirty="0" smtClean="0">
                <a:solidFill>
                  <a:prstClr val="black"/>
                </a:solidFill>
              </a:rPr>
              <a:t>from A to B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</a:rPr>
              <a:t>AB</a:t>
            </a:r>
            <a:r>
              <a:rPr lang="en-US" sz="2400" dirty="0" smtClean="0">
                <a:solidFill>
                  <a:prstClr val="black"/>
                </a:solidFill>
              </a:rPr>
              <a:t>=  ½ ×(4 - 1)(30 -10)  + (4 -1)(10 - 0) = 60  </a:t>
            </a:r>
            <a:r>
              <a:rPr lang="en-US" sz="2400" dirty="0">
                <a:solidFill>
                  <a:prstClr val="black"/>
                </a:solidFill>
              </a:rPr>
              <a:t>J</a:t>
            </a: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work done by the gas is </a:t>
            </a:r>
            <a:r>
              <a:rPr lang="en-US" sz="2400" dirty="0" smtClean="0">
                <a:solidFill>
                  <a:prstClr val="black"/>
                </a:solidFill>
              </a:rPr>
              <a:t>from B to C,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</a:rPr>
              <a:t>BC</a:t>
            </a:r>
            <a:r>
              <a:rPr lang="en-US" sz="2400" dirty="0" smtClean="0">
                <a:solidFill>
                  <a:prstClr val="black"/>
                </a:solidFill>
              </a:rPr>
              <a:t>=  (30 -0</a:t>
            </a:r>
            <a:r>
              <a:rPr lang="en-US" sz="2400" dirty="0">
                <a:solidFill>
                  <a:prstClr val="black"/>
                </a:solidFill>
              </a:rPr>
              <a:t>) ×</a:t>
            </a:r>
            <a:r>
              <a:rPr lang="en-US" sz="2400" dirty="0" smtClean="0">
                <a:solidFill>
                  <a:prstClr val="black"/>
                </a:solidFill>
              </a:rPr>
              <a:t> (1-4)= -90  </a:t>
            </a:r>
            <a:r>
              <a:rPr lang="en-US" sz="2400" dirty="0">
                <a:solidFill>
                  <a:prstClr val="black"/>
                </a:solidFill>
              </a:rPr>
              <a:t>J</a:t>
            </a: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work done by the gas is from </a:t>
            </a:r>
            <a:r>
              <a:rPr lang="en-US" sz="2400" dirty="0" smtClean="0">
                <a:solidFill>
                  <a:prstClr val="black"/>
                </a:solidFill>
              </a:rPr>
              <a:t>C to A,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</a:rPr>
              <a:t>CA</a:t>
            </a:r>
            <a:r>
              <a:rPr lang="en-US" sz="2400" dirty="0" smtClean="0">
                <a:solidFill>
                  <a:prstClr val="black"/>
                </a:solidFill>
              </a:rPr>
              <a:t>=  0</a:t>
            </a: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So the total work done, W= 60 J-90J+0=-30 J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/>
              <a:t>Since </a:t>
            </a:r>
            <a:r>
              <a:rPr lang="en-US" sz="2400" dirty="0"/>
              <a:t>for a closed cycle, </a:t>
            </a:r>
            <a:r>
              <a:rPr lang="el-GR" sz="2400" dirty="0"/>
              <a:t>Δ</a:t>
            </a:r>
            <a:r>
              <a:rPr lang="en-US" sz="2400" dirty="0" err="1"/>
              <a:t>E</a:t>
            </a:r>
            <a:r>
              <a:rPr lang="en-US" sz="2400" baseline="-25000" dirty="0" err="1"/>
              <a:t>int</a:t>
            </a:r>
            <a:r>
              <a:rPr lang="en-US" sz="2400" baseline="-25000" dirty="0"/>
              <a:t> </a:t>
            </a:r>
            <a:r>
              <a:rPr lang="en-US" sz="2400" dirty="0"/>
              <a:t>=   0  </a:t>
            </a:r>
          </a:p>
          <a:p>
            <a:pPr marL="0" lvl="0" indent="0">
              <a:buNone/>
            </a:pPr>
            <a:endParaRPr lang="en-US" sz="240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smtClean="0">
                <a:solidFill>
                  <a:prstClr val="black"/>
                </a:solidFill>
              </a:rPr>
              <a:t>1</a:t>
            </a:r>
            <a:r>
              <a:rPr lang="en-US" sz="2400" baseline="30000" smtClean="0">
                <a:solidFill>
                  <a:prstClr val="black"/>
                </a:solidFill>
              </a:rPr>
              <a:t>st</a:t>
            </a:r>
            <a:r>
              <a:rPr lang="en-US" sz="240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law of thermodynamics,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baseline="-250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= Q - W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                                  0  = Q - W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                                  Q = W =  - 30 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gas loses heat.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297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055" y="6858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748145"/>
            <a:ext cx="2721249" cy="219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8600" y="914400"/>
                <a:ext cx="4800600" cy="15696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Here, the change takes place in two steps.</a:t>
                </a:r>
              </a:p>
              <a:p>
                <a:r>
                  <a:rPr lang="en-US" sz="2400" b="1" dirty="0" smtClean="0"/>
                  <a:t>Step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𝒊𝒂</m:t>
                    </m:r>
                  </m:oMath>
                </a14:m>
                <a:r>
                  <a:rPr lang="en-US" sz="2400" b="1" dirty="0" smtClean="0"/>
                  <a:t> is carried out at constant pressure by increasing the volume.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914400"/>
                <a:ext cx="48006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033" t="-3113" r="-635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2712605"/>
            <a:ext cx="48006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positive work is done in this step.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429000"/>
                <a:ext cx="7924800" cy="8309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Second step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𝒂𝒇</m:t>
                    </m:r>
                  </m:oMath>
                </a14:m>
                <a:r>
                  <a:rPr lang="en-US" sz="2400" b="1" dirty="0" smtClean="0"/>
                  <a:t> is carried out at constant volume by decreasing the pressure. So, in this step, work done is zero.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79248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5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4343400"/>
                <a:ext cx="7924800" cy="83099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For the overall process, work done is positive and is carried out only during step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𝒊𝒂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3400"/>
                <a:ext cx="7924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15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89057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19549"/>
            <a:ext cx="3128671" cy="241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9490" y="789057"/>
            <a:ext cx="4828309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Here, the change </a:t>
            </a:r>
            <a:r>
              <a:rPr lang="en-US" sz="2400" b="1" dirty="0" smtClean="0">
                <a:solidFill>
                  <a:prstClr val="black"/>
                </a:solidFill>
              </a:rPr>
              <a:t>also takes </a:t>
            </a:r>
            <a:r>
              <a:rPr lang="en-US" sz="2400" b="1" dirty="0">
                <a:solidFill>
                  <a:prstClr val="black"/>
                </a:solidFill>
              </a:rPr>
              <a:t>place in two steps.</a:t>
            </a:r>
          </a:p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First step is </a:t>
            </a:r>
            <a:r>
              <a:rPr lang="en-US" sz="2400" b="1" dirty="0">
                <a:solidFill>
                  <a:prstClr val="black"/>
                </a:solidFill>
              </a:rPr>
              <a:t>carried out at constant </a:t>
            </a:r>
            <a:r>
              <a:rPr lang="en-US" sz="2400" b="1" dirty="0" smtClean="0">
                <a:solidFill>
                  <a:prstClr val="black"/>
                </a:solidFill>
              </a:rPr>
              <a:t>volume </a:t>
            </a:r>
            <a:r>
              <a:rPr lang="en-US" sz="2400" b="1" dirty="0">
                <a:solidFill>
                  <a:prstClr val="black"/>
                </a:solidFill>
              </a:rPr>
              <a:t>by </a:t>
            </a:r>
            <a:r>
              <a:rPr lang="en-US" sz="2400" b="1" dirty="0" smtClean="0">
                <a:solidFill>
                  <a:prstClr val="black"/>
                </a:solidFill>
              </a:rPr>
              <a:t>decreasing the pressure. </a:t>
            </a:r>
            <a:r>
              <a:rPr lang="en-US" sz="2400" b="1" dirty="0">
                <a:solidFill>
                  <a:prstClr val="black"/>
                </a:solidFill>
              </a:rPr>
              <a:t>So, in this step, work done is zero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490" y="2895600"/>
            <a:ext cx="4752110" cy="156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Second step is </a:t>
            </a:r>
            <a:r>
              <a:rPr lang="en-US" sz="2400" b="1" dirty="0">
                <a:solidFill>
                  <a:prstClr val="black"/>
                </a:solidFill>
              </a:rPr>
              <a:t>carried out at constant </a:t>
            </a:r>
            <a:r>
              <a:rPr lang="en-US" sz="2400" b="1" dirty="0" smtClean="0">
                <a:solidFill>
                  <a:prstClr val="black"/>
                </a:solidFill>
              </a:rPr>
              <a:t>pressure </a:t>
            </a:r>
            <a:r>
              <a:rPr lang="en-US" sz="2400" b="1" dirty="0">
                <a:solidFill>
                  <a:prstClr val="black"/>
                </a:solidFill>
              </a:rPr>
              <a:t>by </a:t>
            </a:r>
            <a:r>
              <a:rPr lang="en-US" sz="2400" b="1" dirty="0" smtClean="0">
                <a:solidFill>
                  <a:prstClr val="black"/>
                </a:solidFill>
              </a:rPr>
              <a:t>increasing </a:t>
            </a:r>
            <a:r>
              <a:rPr lang="en-US" sz="2400" b="1" dirty="0">
                <a:solidFill>
                  <a:prstClr val="black"/>
                </a:solidFill>
              </a:rPr>
              <a:t>the </a:t>
            </a:r>
            <a:r>
              <a:rPr lang="en-US" sz="2400" b="1" dirty="0" smtClean="0">
                <a:solidFill>
                  <a:prstClr val="black"/>
                </a:solidFill>
              </a:rPr>
              <a:t>volume.</a:t>
            </a:r>
            <a:r>
              <a:rPr lang="en-US" sz="2400" b="1" dirty="0">
                <a:solidFill>
                  <a:prstClr val="black"/>
                </a:solidFill>
              </a:rPr>
              <a:t> So, positive work is done in this step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572000"/>
            <a:ext cx="81534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For the overall process, work done is positive and is carried out only during </a:t>
            </a:r>
            <a:r>
              <a:rPr lang="en-US" sz="2400" b="1" dirty="0" smtClean="0">
                <a:solidFill>
                  <a:prstClr val="black"/>
                </a:solidFill>
              </a:rPr>
              <a:t>the second step.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4.</a:t>
            </a:r>
            <a:endParaRPr 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37377"/>
            <a:ext cx="2546553" cy="200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1137377"/>
            <a:ext cx="44958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Here, the pressure </a:t>
            </a:r>
            <a:r>
              <a:rPr lang="en-US" sz="2800" b="1" dirty="0" smtClean="0">
                <a:solidFill>
                  <a:prstClr val="black"/>
                </a:solidFill>
              </a:rPr>
              <a:t>increases </a:t>
            </a:r>
            <a:r>
              <a:rPr lang="en-US" sz="2800" b="1" dirty="0">
                <a:solidFill>
                  <a:prstClr val="black"/>
                </a:solidFill>
              </a:rPr>
              <a:t>as volume </a:t>
            </a:r>
            <a:r>
              <a:rPr lang="en-US" sz="2800" b="1" dirty="0" smtClean="0">
                <a:solidFill>
                  <a:prstClr val="black"/>
                </a:solidFill>
              </a:rPr>
              <a:t>decreases.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2667000"/>
            <a:ext cx="4495800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So, the work done is </a:t>
            </a:r>
            <a:r>
              <a:rPr lang="en-US" sz="2400" b="1" dirty="0" smtClean="0">
                <a:solidFill>
                  <a:prstClr val="black"/>
                </a:solidFill>
              </a:rPr>
              <a:t>negative.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</a:t>
            </a:r>
            <a:endParaRPr lang="en-US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29798"/>
            <a:ext cx="3002801" cy="234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49710" y="762000"/>
            <a:ext cx="4572000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Here, the </a:t>
            </a:r>
            <a:r>
              <a:rPr lang="en-US" sz="2400" b="1" dirty="0">
                <a:latin typeface="+mj-lt"/>
              </a:rPr>
              <a:t>system </a:t>
            </a:r>
            <a:r>
              <a:rPr lang="en-US" sz="2400" b="1" dirty="0" smtClean="0">
                <a:latin typeface="+mj-lt"/>
              </a:rPr>
              <a:t>is taken </a:t>
            </a:r>
            <a:r>
              <a:rPr lang="en-US" sz="2400" b="1" dirty="0">
                <a:latin typeface="+mj-lt"/>
              </a:rPr>
              <a:t>from some initial state </a:t>
            </a:r>
            <a:r>
              <a:rPr lang="en-US" sz="2400" b="1" i="1" dirty="0">
                <a:latin typeface="+mj-lt"/>
              </a:rPr>
              <a:t>i </a:t>
            </a:r>
            <a:r>
              <a:rPr lang="en-US" sz="2400" b="1" dirty="0">
                <a:latin typeface="+mj-lt"/>
              </a:rPr>
              <a:t>to some other state </a:t>
            </a:r>
            <a:r>
              <a:rPr lang="en-US" sz="2400" b="1" i="1" dirty="0">
                <a:latin typeface="+mj-lt"/>
              </a:rPr>
              <a:t>f </a:t>
            </a:r>
            <a:r>
              <a:rPr lang="en-US" sz="2400" b="1" dirty="0">
                <a:latin typeface="+mj-lt"/>
              </a:rPr>
              <a:t>and then back to </a:t>
            </a:r>
            <a:r>
              <a:rPr lang="en-US" sz="2400" b="1" i="1" dirty="0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. The </a:t>
            </a:r>
            <a:r>
              <a:rPr lang="en-US" sz="2400" b="1" dirty="0" smtClean="0">
                <a:latin typeface="+mj-lt"/>
              </a:rPr>
              <a:t>net work </a:t>
            </a:r>
            <a:r>
              <a:rPr lang="en-US" sz="2400" b="1" dirty="0">
                <a:latin typeface="+mj-lt"/>
              </a:rPr>
              <a:t>done by the system during the cycle is the sum of the </a:t>
            </a:r>
            <a:r>
              <a:rPr lang="en-US" sz="2400" b="1" i="1" dirty="0">
                <a:latin typeface="+mj-lt"/>
              </a:rPr>
              <a:t>positive </a:t>
            </a:r>
            <a:r>
              <a:rPr lang="en-US" sz="2400" b="1" dirty="0">
                <a:latin typeface="+mj-lt"/>
              </a:rPr>
              <a:t>work </a:t>
            </a:r>
            <a:r>
              <a:rPr lang="en-US" sz="2400" b="1" dirty="0" smtClean="0">
                <a:latin typeface="+mj-lt"/>
              </a:rPr>
              <a:t>done during </a:t>
            </a:r>
            <a:r>
              <a:rPr lang="en-US" sz="2400" b="1" dirty="0">
                <a:latin typeface="+mj-lt"/>
              </a:rPr>
              <a:t>the expansion and the </a:t>
            </a:r>
            <a:r>
              <a:rPr lang="en-US" sz="2400" b="1" i="1" dirty="0">
                <a:latin typeface="+mj-lt"/>
              </a:rPr>
              <a:t>negative </a:t>
            </a:r>
            <a:r>
              <a:rPr lang="en-US" sz="2400" b="1" dirty="0">
                <a:latin typeface="+mj-lt"/>
              </a:rPr>
              <a:t>work done during the compression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813591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The net work is positive because the area under the </a:t>
            </a:r>
            <a:r>
              <a:rPr lang="en-US" sz="2400" b="1" dirty="0" smtClean="0">
                <a:solidFill>
                  <a:prstClr val="black"/>
                </a:solidFill>
              </a:rPr>
              <a:t>expansion curve </a:t>
            </a:r>
            <a:r>
              <a:rPr lang="en-US" sz="2400" b="1" dirty="0">
                <a:solidFill>
                  <a:prstClr val="black"/>
                </a:solidFill>
              </a:rPr>
              <a:t>(</a:t>
            </a:r>
            <a:r>
              <a:rPr lang="en-US" sz="2400" b="1" i="1" dirty="0">
                <a:solidFill>
                  <a:prstClr val="black"/>
                </a:solidFill>
              </a:rPr>
              <a:t>i </a:t>
            </a:r>
            <a:r>
              <a:rPr lang="en-US" sz="2400" b="1" dirty="0">
                <a:solidFill>
                  <a:prstClr val="black"/>
                </a:solidFill>
              </a:rPr>
              <a:t>to </a:t>
            </a:r>
            <a:r>
              <a:rPr lang="en-US" sz="2400" b="1" i="1" dirty="0">
                <a:solidFill>
                  <a:prstClr val="black"/>
                </a:solidFill>
              </a:rPr>
              <a:t>f </a:t>
            </a:r>
            <a:r>
              <a:rPr lang="en-US" sz="2400" b="1" dirty="0">
                <a:solidFill>
                  <a:prstClr val="black"/>
                </a:solidFill>
              </a:rPr>
              <a:t>) is greater than the area under the compression curve (</a:t>
            </a:r>
            <a:r>
              <a:rPr lang="en-US" sz="2400" b="1" i="1" dirty="0">
                <a:solidFill>
                  <a:prstClr val="black"/>
                </a:solidFill>
              </a:rPr>
              <a:t>f </a:t>
            </a:r>
            <a:r>
              <a:rPr lang="en-US" sz="2400" b="1" dirty="0">
                <a:solidFill>
                  <a:prstClr val="black"/>
                </a:solidFill>
              </a:rPr>
              <a:t>to </a:t>
            </a:r>
            <a:r>
              <a:rPr lang="en-US" sz="2400" b="1" i="1" dirty="0">
                <a:solidFill>
                  <a:prstClr val="black"/>
                </a:solidFill>
              </a:rPr>
              <a:t>i</a:t>
            </a:r>
            <a:r>
              <a:rPr lang="en-US" sz="2400" b="1" dirty="0">
                <a:solidFill>
                  <a:prstClr val="black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29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645" y="2546306"/>
            <a:ext cx="8001000" cy="892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First Law of Thermodynamics: </a:t>
            </a:r>
            <a:r>
              <a:rPr lang="en-US" sz="2400" b="1" dirty="0" smtClean="0"/>
              <a:t>“The energy can neither be created nor destroyed, it can only change forms.”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3007" y="3581400"/>
            <a:ext cx="803563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we produce </a:t>
            </a:r>
            <a:r>
              <a:rPr lang="en-US" sz="2400" b="1" dirty="0" smtClean="0">
                <a:latin typeface="Cambria Math"/>
                <a:ea typeface="Cambria Math"/>
              </a:rPr>
              <a:t>△Q heat to a system and some part of it does △W work on the system then rest of the heat will change the internal energy ,△</a:t>
            </a:r>
            <a:r>
              <a:rPr lang="en-US" sz="2400" b="1" dirty="0">
                <a:latin typeface="Cambria Math"/>
                <a:ea typeface="Cambria Math"/>
              </a:rPr>
              <a:t>E </a:t>
            </a:r>
            <a:r>
              <a:rPr lang="en-US" sz="2400" b="1" dirty="0" smtClean="0">
                <a:latin typeface="Cambria Math"/>
                <a:ea typeface="Cambria Math"/>
              </a:rPr>
              <a:t>of the system.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7644" y="4918501"/>
            <a:ext cx="7980217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the form of an equation, the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Law is</a:t>
            </a:r>
          </a:p>
          <a:p>
            <a:r>
              <a:rPr lang="en-US" sz="2400" b="1" dirty="0" smtClean="0">
                <a:latin typeface="Cambria Math"/>
                <a:ea typeface="Cambria Math"/>
              </a:rPr>
              <a:t>                             △Q=</a:t>
            </a:r>
            <a:r>
              <a:rPr lang="en-US" sz="2400" b="1" dirty="0">
                <a:latin typeface="Cambria Math"/>
                <a:ea typeface="Cambria Math"/>
              </a:rPr>
              <a:t> △</a:t>
            </a:r>
            <a:r>
              <a:rPr lang="en-US" sz="2400" b="1" dirty="0" smtClean="0">
                <a:latin typeface="Cambria Math"/>
                <a:ea typeface="Cambria Math"/>
              </a:rPr>
              <a:t>W+</a:t>
            </a:r>
            <a:r>
              <a:rPr lang="en-US" sz="2400" b="1" dirty="0">
                <a:latin typeface="Cambria Math"/>
                <a:ea typeface="Cambria Math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△E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6863" y="838200"/>
            <a:ext cx="8000999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the previous situations, both W and Q depend on the nature of the process but the quantity Q-W is the same for all process which depends only on the initial and final states, not on the process.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86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2" y="345757"/>
            <a:ext cx="899160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u="sng" dirty="0" smtClean="0"/>
              <a:t>First law of Thermodynamics in Four Thermodynamic Processes</a:t>
            </a:r>
            <a:endParaRPr lang="en-US" sz="2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48553"/>
            <a:ext cx="7446818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Ten-BoldItalic"/>
              </a:rPr>
              <a:t>Adiabatic processes:</a:t>
            </a:r>
            <a:r>
              <a:rPr lang="en-US" sz="2400" b="1" dirty="0">
                <a:ea typeface="Calibri"/>
                <a:cs typeface="TimesTen-Roman"/>
              </a:rPr>
              <a:t> </a:t>
            </a:r>
            <a:r>
              <a:rPr lang="en-US" sz="2400" b="1" dirty="0" smtClean="0">
                <a:ea typeface="Calibri"/>
                <a:cs typeface="TimesTen-Roman"/>
              </a:rPr>
              <a:t>In an </a:t>
            </a:r>
            <a:r>
              <a:rPr lang="en-US" sz="2400" b="1" dirty="0">
                <a:ea typeface="Calibri"/>
                <a:cs typeface="TimesTen-Roman"/>
              </a:rPr>
              <a:t>adiabatic </a:t>
            </a:r>
            <a:r>
              <a:rPr lang="en-US" sz="2400" b="1" dirty="0" smtClean="0">
                <a:ea typeface="Calibri"/>
                <a:cs typeface="TimesTen-Roman"/>
              </a:rPr>
              <a:t>process, </a:t>
            </a:r>
            <a:r>
              <a:rPr lang="en-US" sz="2400" b="1" i="1" dirty="0" smtClean="0">
                <a:ea typeface="Calibri"/>
                <a:cs typeface="TimesTen-Italic"/>
              </a:rPr>
              <a:t>no </a:t>
            </a:r>
            <a:r>
              <a:rPr lang="en-US" sz="2400" b="1" i="1" dirty="0">
                <a:ea typeface="Calibri"/>
                <a:cs typeface="TimesTen-Italic"/>
              </a:rPr>
              <a:t>transfer of </a:t>
            </a:r>
            <a:r>
              <a:rPr lang="en-US" sz="2400" b="1" i="1" dirty="0" smtClean="0">
                <a:ea typeface="Calibri"/>
                <a:cs typeface="TimesTen-Italic"/>
              </a:rPr>
              <a:t>heat </a:t>
            </a:r>
            <a:r>
              <a:rPr lang="en-US" sz="2400" b="1" dirty="0">
                <a:ea typeface="Calibri"/>
                <a:cs typeface="TimesTen-Roman"/>
              </a:rPr>
              <a:t>occurs between the system and its environment.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5600"/>
            <a:ext cx="7446818" cy="5170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Roman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△Q</a:t>
            </a:r>
            <a:r>
              <a:rPr lang="en-US" sz="2400" b="1" dirty="0">
                <a:ea typeface="Calibri"/>
                <a:cs typeface="MathematicalPi-One"/>
              </a:rPr>
              <a:t> =</a:t>
            </a:r>
            <a:r>
              <a:rPr lang="en-US" sz="2400" b="1" dirty="0">
                <a:ea typeface="Calibri"/>
                <a:cs typeface="TimesTen-Roman"/>
              </a:rPr>
              <a:t>0 in the first law</a:t>
            </a:r>
            <a:r>
              <a:rPr lang="en-US" sz="2400" b="1" dirty="0" smtClean="0">
                <a:ea typeface="Calibri"/>
                <a:cs typeface="TimesTen-Roman"/>
              </a:rPr>
              <a:t>:</a:t>
            </a:r>
            <a:r>
              <a:rPr lang="en-US" sz="2400" b="1" dirty="0" smtClean="0">
                <a:ea typeface="Calibri"/>
                <a:cs typeface="Times New Roman"/>
              </a:rPr>
              <a:t>        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E=- △W</a:t>
            </a:r>
            <a:endParaRPr lang="en-US" sz="2400" b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10000"/>
            <a:ext cx="7446818" cy="13665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 smtClean="0">
                <a:ea typeface="Calibri"/>
                <a:cs typeface="TimesTen-Roman"/>
              </a:rPr>
              <a:t>Thus </a:t>
            </a:r>
            <a:r>
              <a:rPr lang="en-US" sz="2400" b="1" dirty="0">
                <a:ea typeface="Calibri"/>
                <a:cs typeface="TimesTen-Roman"/>
              </a:rPr>
              <a:t>if work is done </a:t>
            </a:r>
            <a:r>
              <a:rPr lang="en-US" sz="2400" b="1" i="1" dirty="0">
                <a:ea typeface="Calibri"/>
                <a:cs typeface="TimesTen-Italic"/>
              </a:rPr>
              <a:t>on </a:t>
            </a:r>
            <a:r>
              <a:rPr lang="en-US" sz="2400" b="1" dirty="0">
                <a:ea typeface="Calibri"/>
                <a:cs typeface="TimesTen-Roman"/>
              </a:rPr>
              <a:t>the </a:t>
            </a:r>
            <a:r>
              <a:rPr lang="en-US" sz="2400" b="1" dirty="0" smtClean="0">
                <a:ea typeface="Calibri"/>
                <a:cs typeface="TimesTen-Roman"/>
              </a:rPr>
              <a:t>system, </a:t>
            </a:r>
            <a:r>
              <a:rPr lang="en-US" sz="2400" b="1" dirty="0">
                <a:ea typeface="Calibri"/>
                <a:cs typeface="TimesTen-Roman"/>
              </a:rPr>
              <a:t>the internal energy </a:t>
            </a:r>
            <a:r>
              <a:rPr lang="en-US" sz="2400" b="1" dirty="0" smtClean="0">
                <a:ea typeface="Calibri"/>
                <a:cs typeface="TimesTen-Roman"/>
              </a:rPr>
              <a:t>increases and </a:t>
            </a:r>
            <a:r>
              <a:rPr lang="en-US" sz="2400" b="1" dirty="0">
                <a:ea typeface="Calibri"/>
                <a:cs typeface="TimesTen-Roman"/>
              </a:rPr>
              <a:t>if work is done </a:t>
            </a:r>
            <a:r>
              <a:rPr lang="en-US" sz="2400" b="1" i="1" dirty="0">
                <a:ea typeface="Calibri"/>
                <a:cs typeface="TimesTen-Italic"/>
              </a:rPr>
              <a:t>by </a:t>
            </a:r>
            <a:r>
              <a:rPr lang="en-US" sz="2400" b="1" dirty="0">
                <a:ea typeface="Calibri"/>
                <a:cs typeface="TimesTen-Roman"/>
              </a:rPr>
              <a:t>the </a:t>
            </a:r>
            <a:r>
              <a:rPr lang="en-US" sz="2400" b="1" dirty="0" smtClean="0">
                <a:ea typeface="Calibri"/>
                <a:cs typeface="TimesTen-Roman"/>
              </a:rPr>
              <a:t>system, </a:t>
            </a:r>
            <a:r>
              <a:rPr lang="en-US" sz="2400" b="1" dirty="0">
                <a:ea typeface="Calibri"/>
                <a:cs typeface="TimesTen-Roman"/>
              </a:rPr>
              <a:t>the internal energy of the system </a:t>
            </a:r>
            <a:r>
              <a:rPr lang="en-US" sz="2400" b="1" dirty="0" smtClean="0">
                <a:ea typeface="Calibri"/>
                <a:cs typeface="TimesTen-Roman"/>
              </a:rPr>
              <a:t>decreases</a:t>
            </a:r>
            <a:r>
              <a:rPr lang="en-US" sz="2400" dirty="0" smtClean="0">
                <a:ea typeface="Calibri"/>
                <a:cs typeface="TimesTen-Roman"/>
              </a:rPr>
              <a:t>. 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9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76400"/>
            <a:ext cx="76200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 New Roman"/>
              </a:rPr>
              <a:t>Constant-volume processes:</a:t>
            </a:r>
            <a:r>
              <a:rPr lang="en-US" sz="2400" b="1" dirty="0">
                <a:ea typeface="Calibri"/>
                <a:cs typeface="Times New Roman"/>
              </a:rPr>
              <a:t> If the volume of a system is held constant, that system can do no work.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109" y="2895600"/>
            <a:ext cx="7592291" cy="517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Calibri"/>
                <a:cs typeface="Times New Roman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△W=</a:t>
            </a:r>
            <a:r>
              <a:rPr lang="en-US" sz="2400" b="1" dirty="0">
                <a:ea typeface="Calibri"/>
                <a:cs typeface="Times New Roman"/>
              </a:rPr>
              <a:t> 0 in the first law</a:t>
            </a:r>
            <a:r>
              <a:rPr lang="en-US" sz="2400" b="1" dirty="0" smtClean="0">
                <a:ea typeface="Calibri"/>
                <a:cs typeface="Times New Roman"/>
              </a:rPr>
              <a:t>: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E=△Q</a:t>
            </a:r>
            <a:r>
              <a:rPr lang="en-US" sz="2400" b="1" dirty="0">
                <a:ea typeface="Calibri"/>
                <a:cs typeface="Times New Roman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44" y="3810000"/>
            <a:ext cx="7557655" cy="13665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Calibri"/>
                <a:cs typeface="Times New Roman"/>
              </a:rPr>
              <a:t>Thus, if heat is absorbed by a </a:t>
            </a:r>
            <a:r>
              <a:rPr lang="en-US" sz="2400" b="1" dirty="0" smtClean="0">
                <a:ea typeface="Calibri"/>
                <a:cs typeface="Times New Roman"/>
              </a:rPr>
              <a:t>system, </a:t>
            </a:r>
            <a:r>
              <a:rPr lang="en-US" sz="2400" b="1" dirty="0">
                <a:ea typeface="Calibri"/>
                <a:cs typeface="Times New Roman"/>
              </a:rPr>
              <a:t>the internal energy </a:t>
            </a:r>
            <a:r>
              <a:rPr lang="en-US" sz="2400" b="1" dirty="0" smtClean="0">
                <a:ea typeface="Calibri"/>
                <a:cs typeface="Times New Roman"/>
              </a:rPr>
              <a:t>increases and </a:t>
            </a:r>
            <a:r>
              <a:rPr lang="en-US" sz="2400" b="1" dirty="0">
                <a:ea typeface="Calibri"/>
                <a:cs typeface="Times New Roman"/>
              </a:rPr>
              <a:t>if heat is </a:t>
            </a:r>
            <a:r>
              <a:rPr lang="en-US" sz="2400" b="1" dirty="0" smtClean="0">
                <a:ea typeface="Calibri"/>
                <a:cs typeface="Times New Roman"/>
              </a:rPr>
              <a:t>lost, </a:t>
            </a:r>
            <a:r>
              <a:rPr lang="en-US" sz="2400" b="1" dirty="0">
                <a:ea typeface="Calibri"/>
                <a:cs typeface="Times New Roman"/>
              </a:rPr>
              <a:t>the internal energy of the system </a:t>
            </a:r>
            <a:r>
              <a:rPr lang="en-US" sz="2400" b="1" dirty="0" smtClean="0">
                <a:ea typeface="Calibri"/>
                <a:cs typeface="Times New Roman"/>
              </a:rPr>
              <a:t>decrease</a:t>
            </a:r>
            <a:r>
              <a:rPr lang="en-US" sz="2400" b="1" dirty="0">
                <a:ea typeface="Calibri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7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1" y="1143000"/>
            <a:ext cx="7349837" cy="17912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i="1" u="sng" dirty="0">
                <a:ea typeface="Calibri"/>
                <a:cs typeface="TimesTen-BoldItalic"/>
              </a:rPr>
              <a:t>Cyclical processes</a:t>
            </a:r>
            <a:r>
              <a:rPr lang="en-US" sz="2400" b="1" i="1" dirty="0">
                <a:ea typeface="Calibri"/>
                <a:cs typeface="TimesTen-BoldItalic"/>
              </a:rPr>
              <a:t>: </a:t>
            </a:r>
            <a:r>
              <a:rPr lang="en-US" sz="2400" b="1" dirty="0" smtClean="0">
                <a:ea typeface="Calibri"/>
                <a:cs typeface="TimesTen-BoldItalic"/>
              </a:rPr>
              <a:t>In this process, </a:t>
            </a:r>
            <a:r>
              <a:rPr lang="en-US" sz="2400" b="1" dirty="0">
                <a:ea typeface="Calibri"/>
                <a:cs typeface="TimesTen-BoldItalic"/>
              </a:rPr>
              <a:t>after certain interchanges of heat and work, the system is restored to its initial state</a:t>
            </a:r>
            <a:r>
              <a:rPr lang="en-US" sz="2400" b="1" dirty="0" smtClean="0">
                <a:ea typeface="Calibri"/>
                <a:cs typeface="TimesTen-BoldItalic"/>
              </a:rPr>
              <a:t>. Thus the internal energy does not </a:t>
            </a:r>
            <a:r>
              <a:rPr lang="en-US" sz="2400" b="1" dirty="0">
                <a:ea typeface="Calibri"/>
                <a:cs typeface="TimesTen-BoldItalic"/>
              </a:rPr>
              <a:t>change.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62" y="3435927"/>
            <a:ext cx="7349837" cy="5170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△E</a:t>
            </a:r>
            <a:r>
              <a:rPr lang="en-US" sz="2400" b="1" dirty="0">
                <a:ea typeface="Calibri"/>
                <a:cs typeface="TimesTen-BoldItalic"/>
              </a:rPr>
              <a:t> =0 in the first law: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Q</a:t>
            </a:r>
            <a:r>
              <a:rPr lang="en-US" sz="2400" dirty="0">
                <a:ea typeface="Calibri"/>
                <a:cs typeface="MathematicalPi-One"/>
              </a:rPr>
              <a:t> =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△W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9036" y="4572000"/>
            <a:ext cx="7356764" cy="9417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Thus, the net work done </a:t>
            </a:r>
            <a:r>
              <a:rPr lang="en-US" sz="2400" b="1" dirty="0" smtClean="0">
                <a:ea typeface="Calibri"/>
                <a:cs typeface="TimesTen-BoldItalic"/>
              </a:rPr>
              <a:t>must be </a:t>
            </a:r>
            <a:r>
              <a:rPr lang="en-US" sz="2400" b="1" dirty="0">
                <a:ea typeface="Calibri"/>
                <a:cs typeface="TimesTen-BoldItalic"/>
              </a:rPr>
              <a:t>equal </a:t>
            </a:r>
            <a:r>
              <a:rPr lang="en-US" sz="2400" b="1" dirty="0" smtClean="0">
                <a:ea typeface="Calibri"/>
                <a:cs typeface="TimesTen-BoldItalic"/>
              </a:rPr>
              <a:t>to the net transferred </a:t>
            </a:r>
            <a:r>
              <a:rPr lang="en-US" sz="2400" b="1" dirty="0">
                <a:ea typeface="Calibri"/>
                <a:cs typeface="TimesTen-BoldItalic"/>
              </a:rPr>
              <a:t>heat.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6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D1E895-FEAB-4802-97DD-A40AD876C4B3}"/>
</file>

<file path=customXml/itemProps2.xml><?xml version="1.0" encoding="utf-8"?>
<ds:datastoreItem xmlns:ds="http://schemas.openxmlformats.org/officeDocument/2006/customXml" ds:itemID="{3ADC4508-B7E0-4998-8E14-F970E85A3DC7}"/>
</file>

<file path=customXml/itemProps3.xml><?xml version="1.0" encoding="utf-8"?>
<ds:datastoreItem xmlns:ds="http://schemas.openxmlformats.org/officeDocument/2006/customXml" ds:itemID="{71AC9B18-19B3-488C-9116-0A95B2AD0E29}"/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1009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MathematicalPi-One</vt:lpstr>
      <vt:lpstr>Times New Roman</vt:lpstr>
      <vt:lpstr>TimesTen-BoldItalic</vt:lpstr>
      <vt:lpstr>TimesTen-Italic</vt:lpstr>
      <vt:lpstr>TimesTen-Roman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Lubna</cp:lastModifiedBy>
  <cp:revision>68</cp:revision>
  <cp:lastPrinted>2020-01-29T17:32:47Z</cp:lastPrinted>
  <dcterms:created xsi:type="dcterms:W3CDTF">2019-05-19T19:01:49Z</dcterms:created>
  <dcterms:modified xsi:type="dcterms:W3CDTF">2020-07-07T10:31:24Z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