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9" r:id="rId4"/>
    <p:sldId id="262" r:id="rId5"/>
    <p:sldId id="263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C0037-ECED-45BC-9906-0F1626802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7B6FE0-C967-4C52-9F42-7AC30DBF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9FA80E-1F45-4551-B1AA-FDCC0F8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A25E1A-867D-48C9-B50B-908648A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FE3767-1F26-43A6-9579-4ABCC395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51B5F0-F3DC-4DDA-A20F-609F4B53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EF7770-6FD3-46EE-84DE-F748846B6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894238-6654-455A-B95B-FC1BEFE5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3198BC-1B1A-421A-ADCB-1E7203BB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5E6A9F-C7C8-4C0A-BDD6-B927B70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C97DFE-BFF6-4FC5-8D92-9FEF9071F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7AB767-C83A-4AB7-9204-0E953888D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2A7BC8-6FB1-4E6F-A1EA-47E66940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E69FA-AC3D-4807-9363-E346A5F1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8686FB-E4A3-40DC-A44C-4432DCFB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4F06-32B0-4CBC-BDCE-3CF4FF0D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93168C-1904-4B11-8450-25A03E4D9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00D165-2246-444E-971A-9E8566FF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5B9EE8-5C0D-47A9-A1B2-41334BDE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5875FD-6984-4E5F-B6B1-1CB9BAFA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25D8A-79B2-48C9-9088-0AA5741A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4B7E35-014C-4EB3-8CC4-7B2C5210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D07ED1-7E14-473E-81E5-92C2F54F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FE021B-371F-4E37-A9A8-35A3115E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58A6BD-8ED4-47CE-8352-329FE2C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0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70F87-CC20-4105-87AB-33BD907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DEF884-2072-4145-804E-2A00F0DC0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629C6D-2C72-4D98-834D-F09BA3F81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0F35B9-3FF0-4949-9F01-0848E902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F7B3C0-F941-4B56-AB66-2E7272C1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211868-22F1-4020-BD31-AD51CC71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24BB88-FFB9-4A76-86C6-50D37A0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EB1801-FA5C-4B77-9E4D-88AFBD43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A5A3EB-9DE9-4C9F-9D06-B0C22821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73082C5-E821-40E4-895C-54EDC3647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9947DC9-13FF-4FC0-835E-5ABC4410B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CFFF6F3-A180-40E3-95A5-60066722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7BE5EBE-C029-41A3-BFFF-B0674BBE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1373289-723C-4CB2-88CB-2F47151A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3DECD-44A0-4973-983E-0D896F60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74B3FA-E309-4C51-9392-F1AEE0E8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97C56C-23C5-4DDA-AB1C-7B33F683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686568-DB0F-4EFF-928F-DAA33D2E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166E56-FF53-4901-AFC2-579939AF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90F185-8E5B-4F48-A3E0-8B86F8F6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4926D0-C1E8-448E-99D2-BC3FC4CA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59DA0B-F242-45A6-AF21-F75D318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C9F070-2F53-4FAB-BD03-9221868E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9D45C6-766D-43F7-80C6-FE2A0ECC8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31457B-37C7-4BB0-846E-F32549EC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AF2B76-3EF5-4802-BF24-B89A60AA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D18ED6-CDC3-4B83-AE5C-C013230F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04348-5C5E-474F-B52C-616612AF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784CD70-FC64-4BF0-A60F-1C09C6462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DC0C04-FFC2-4286-9398-027B99596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2F0AFD-2A96-4E2A-9CD9-EF31AF1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02E010-F5D8-4ED4-8C4F-BEFC2A95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727F9-558C-4493-8FA0-DA9CFEF1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24D7DA7-38D8-4521-B2E6-FB9891BB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AB7CAB-1389-4CB7-BFF3-F24D9874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561DE7-19BD-4AA6-ADCF-8CCA06A15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ED773-3AA1-4F35-82DF-1B8FDADBEC80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288DCB-7298-4544-9AF9-8229FEB01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32E816-7265-4233-89A8-E80B7F62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BF21-61EB-41A4-BD0F-0CADE6C3B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Bookshelves/Physical_and_Theoretical_Chemistry_Textbook_Maps/Supplemental_Modules_(Physical_and_Theoretical_Chemistry)/Physical_Properties_of_Matter/States_of_Matter/Properties_of_Gases/Gas_Laws/Charles's_Law_(Law_of_Volumes)" TargetMode="External"/><Relationship Id="rId2" Type="http://schemas.openxmlformats.org/officeDocument/2006/relationships/hyperlink" Target="https://chem.libretexts.org/Bookshelves/Physical_and_Theoretical_Chemistry_Textbook_Maps/Supplemental_Modules_(Physical_and_Theoretical_Chemistry)/Physical_Properties_of_Matter/States_of_Matter/Properties_of_Gases/Gas_Laws/Boyle's_La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82B953B-043B-40F0-B866-3750CF66A89E}"/>
              </a:ext>
            </a:extLst>
          </p:cNvPr>
          <p:cNvSpPr/>
          <p:nvPr/>
        </p:nvSpPr>
        <p:spPr>
          <a:xfrm>
            <a:off x="3680499" y="371567"/>
            <a:ext cx="40791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Lecture-5 </a:t>
            </a:r>
          </a:p>
          <a:p>
            <a:pPr algn="ctr"/>
            <a:r>
              <a:rPr lang="en-US" sz="24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 Theory of Gases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104B13-91FE-4080-BDCA-258F7D32106A}"/>
              </a:ext>
            </a:extLst>
          </p:cNvPr>
          <p:cNvSpPr/>
          <p:nvPr/>
        </p:nvSpPr>
        <p:spPr>
          <a:xfrm>
            <a:off x="986149" y="1711422"/>
            <a:ext cx="10588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AVOGADRO’S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NUMBER: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 of a substance contains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6.023 x 10</a:t>
            </a:r>
            <a:r>
              <a:rPr lang="en-US" sz="20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elementary units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atoms or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molecules.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number is called Avogadro Numbers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</a:t>
            </a:r>
            <a:r>
              <a:rPr lang="en-US" sz="2000" baseline="-25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96345A-1958-4EA0-AA40-5827D7A139BB}"/>
              </a:ext>
            </a:extLst>
          </p:cNvPr>
          <p:cNvSpPr/>
          <p:nvPr/>
        </p:nvSpPr>
        <p:spPr>
          <a:xfrm>
            <a:off x="1044889" y="4052416"/>
            <a:ext cx="11147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Molar Mass: Molar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 M of any substance is the mass of one mole of the substance.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162CA5-015D-4AA5-8448-EC8A66820F33}"/>
              </a:ext>
            </a:extLst>
          </p:cNvPr>
          <p:cNvSpPr/>
          <p:nvPr/>
        </p:nvSpPr>
        <p:spPr>
          <a:xfrm>
            <a:off x="647324" y="1569277"/>
            <a:ext cx="10588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AD0B098-195D-4AA8-8889-5CF59415E343}"/>
              </a:ext>
            </a:extLst>
          </p:cNvPr>
          <p:cNvSpPr/>
          <p:nvPr/>
        </p:nvSpPr>
        <p:spPr>
          <a:xfrm>
            <a:off x="1044889" y="3119602"/>
            <a:ext cx="10588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So, the total number of atoms or molecules in n mole substance, N=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= 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sz="2000" baseline="-25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5CC7E4E-1B9D-44B1-80DC-0E1FC74EFAC6}"/>
              </a:ext>
            </a:extLst>
          </p:cNvPr>
          <p:cNvSpPr/>
          <p:nvPr/>
        </p:nvSpPr>
        <p:spPr>
          <a:xfrm>
            <a:off x="986149" y="5383146"/>
            <a:ext cx="9910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m is the mass of one atom then the molar mass,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sz="2000" baseline="-25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8B1E20BE-F13C-47D5-BA28-F06371569599}"/>
              </a:ext>
            </a:extLst>
          </p:cNvPr>
          <p:cNvSpPr/>
          <p:nvPr/>
        </p:nvSpPr>
        <p:spPr>
          <a:xfrm>
            <a:off x="654438" y="1567685"/>
            <a:ext cx="10941215" cy="99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val="tx"/>
                    </a:ext>
                  </a:extLst>
                </a:hlinkClick>
              </a:rPr>
              <a:t>Boyle’s Law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∝1/V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----------------------------------(1)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:a14="http://schemas.microsoft.com/office/drawing/2010/main" xmlns:mc="http://schemas.openxmlformats.org/markup-compatibility/2006" xmlns="" val="tx"/>
                    </a:ext>
                  </a:extLst>
                </a:hlinkClick>
              </a:rPr>
              <a:t>Charles's Law</a:t>
            </a:r>
            <a:r>
              <a:rPr lang="en-US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∝T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------------------------------------------(2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3782189-084B-4806-9604-CA0CAFBC9DD9}"/>
              </a:ext>
            </a:extLst>
          </p:cNvPr>
          <p:cNvSpPr/>
          <p:nvPr/>
        </p:nvSpPr>
        <p:spPr>
          <a:xfrm>
            <a:off x="3799267" y="402604"/>
            <a:ext cx="3181082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lvl="0" algn="just">
              <a:lnSpc>
                <a:spcPct val="115000"/>
              </a:lnSpc>
              <a:spcAft>
                <a:spcPts val="750"/>
              </a:spcAft>
            </a:pPr>
            <a:r>
              <a:rPr lang="en-US" sz="2400" b="1" i="1" u="sng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2400" b="1" i="1" u="sng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 </a:t>
            </a:r>
            <a:r>
              <a:rPr lang="en-US" sz="2400" b="1" i="1" u="sng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ideal gas </a:t>
            </a:r>
            <a:r>
              <a:rPr lang="en-US" sz="2400" b="1" i="1" u="sng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law</a:t>
            </a:r>
            <a:endParaRPr lang="en-US" sz="2400" b="1" i="1" u="sng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4438" y="2927903"/>
            <a:ext cx="1047290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combining two equations and the fact that </a:t>
            </a: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∝ n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we can write the ideal gas equation as, </a:t>
            </a:r>
          </a:p>
          <a:p>
            <a:pPr lvl="0"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PV=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[R in terms of mole]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9267" y="4014114"/>
            <a:ext cx="489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Or, PV=</a:t>
            </a:r>
            <a:r>
              <a:rPr lang="en-US" sz="2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NkT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 in terms of molecule]   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323" y="4919751"/>
            <a:ext cx="5078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the Boltzmann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constant, k =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R/N</a:t>
            </a:r>
            <a:r>
              <a:rPr lang="en-US" sz="2000" baseline="-25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7442" y="412124"/>
            <a:ext cx="636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Work Done by Gas in Isothermal Process</a:t>
            </a:r>
            <a:endParaRPr lang="en-US" sz="2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4247" y="1442433"/>
                <a:ext cx="5830506" cy="658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𝐾𝑛𝑜𝑤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𝑃𝑑𝑣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…………………(1)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47" y="1442433"/>
                <a:ext cx="5830506" cy="6588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05247" y="2608420"/>
                <a:ext cx="4645548" cy="947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7" y="2608420"/>
                <a:ext cx="4645548" cy="947439"/>
              </a:xfrm>
              <a:prstGeom prst="rect">
                <a:avLst/>
              </a:prstGeom>
              <a:blipFill rotWithShape="0">
                <a:blip r:embed="rId3"/>
                <a:stretch>
                  <a:fillRect t="-645"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3858" y="4026715"/>
                <a:ext cx="4033412" cy="658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𝑛𝑅𝑇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58" y="4026715"/>
                <a:ext cx="4033412" cy="658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80564" y="5071814"/>
                <a:ext cx="2254656" cy="658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64" y="5071814"/>
                <a:ext cx="2254656" cy="6588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641433" y="4100781"/>
                <a:ext cx="252819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𝑛𝑅𝑇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433" y="4100781"/>
                <a:ext cx="2528193" cy="299249"/>
              </a:xfrm>
              <a:prstGeom prst="rect">
                <a:avLst/>
              </a:prstGeom>
              <a:blipFill rotWithShape="0">
                <a:blip r:embed="rId6"/>
                <a:stretch>
                  <a:fillRect l="-1208" t="-2041" r="-314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802826" y="5071814"/>
                <a:ext cx="1717201" cy="573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𝑛𝑅𝑇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26" y="5071814"/>
                <a:ext cx="1717201" cy="5732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6748530" y="2867721"/>
            <a:ext cx="25757" cy="295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541824" y="2926553"/>
                <a:ext cx="2239203" cy="502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𝑛𝑅𝑇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𝑙𝑛𝑉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824" y="2926553"/>
                <a:ext cx="2239203" cy="502445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39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3B71F7-57D1-4CED-BDD7-0EF78D4F4B5C}"/>
              </a:ext>
            </a:extLst>
          </p:cNvPr>
          <p:cNvSpPr/>
          <p:nvPr/>
        </p:nvSpPr>
        <p:spPr>
          <a:xfrm>
            <a:off x="644797" y="299993"/>
            <a:ext cx="10604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Done at Constant Volume and at Constant Pressure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6F22BD-B746-4EFE-904B-628A64B212AB}"/>
              </a:ext>
            </a:extLst>
          </p:cNvPr>
          <p:cNvSpPr/>
          <p:nvPr/>
        </p:nvSpPr>
        <p:spPr>
          <a:xfrm>
            <a:off x="644797" y="1220450"/>
            <a:ext cx="974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en-US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gas is constant, </a:t>
            </a:r>
            <a:r>
              <a:rPr lang="en-US" sz="2400" dirty="0" smtClean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4B5DD03-28BE-4353-A93E-A5CA77E1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84" y="1872071"/>
            <a:ext cx="5768749" cy="8680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EA4F47-A931-4ADC-95D3-C2F0F59A4AD2}"/>
              </a:ext>
            </a:extLst>
          </p:cNvPr>
          <p:cNvSpPr/>
          <p:nvPr/>
        </p:nvSpPr>
        <p:spPr>
          <a:xfrm>
            <a:off x="735209" y="2930052"/>
            <a:ext cx="10798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pressure is constant then the work done,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334267" y="2859327"/>
                <a:ext cx="1567031" cy="751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𝑃𝑑𝑣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67" y="2859327"/>
                <a:ext cx="1567031" cy="7512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088533" y="3736810"/>
                <a:ext cx="1758879" cy="502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33" y="3736810"/>
                <a:ext cx="1758879" cy="502445"/>
              </a:xfrm>
              <a:prstGeom prst="rect">
                <a:avLst/>
              </a:prstGeom>
              <a:blipFill rotWithShape="0"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941858" y="4591979"/>
                <a:ext cx="209884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858" y="4591979"/>
                <a:ext cx="2098843" cy="391582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941858" y="5387370"/>
                <a:ext cx="4083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                (Constant Pressure)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858" y="5387370"/>
                <a:ext cx="408361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5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22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4D8A9C71-8CB9-4837-9549-AD67AF4A1275}"/>
                  </a:ext>
                </a:extLst>
              </p:cNvPr>
              <p:cNvSpPr/>
              <p:nvPr/>
            </p:nvSpPr>
            <p:spPr>
              <a:xfrm>
                <a:off x="369393" y="376169"/>
                <a:ext cx="11822607" cy="11001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25000" lnSpcReduction="20000"/>
              </a:bodyPr>
              <a:lstStyle/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Problems 4: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quantity of ideal gas at 10.0 </a:t>
                </a:r>
                <a:r>
                  <a:rPr lang="en-US" sz="8000" b="1" baseline="30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8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and 100 kPa occupies a volume of 2.50 m</a:t>
                </a:r>
                <a:r>
                  <a:rPr lang="en-US" sz="8000" b="1" baseline="30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8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(a) How many moles of the gas are present? (b) If the pressure is now raised to 300 kPa and the temperature is raised to 30.0 </a:t>
                </a:r>
                <a:r>
                  <a:rPr lang="en-US" sz="8000" b="1" baseline="30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8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C, how much volume does the gas occupy? Assume no leaks.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(a) </a:t>
                </a:r>
                <a:r>
                  <a:rPr lang="en-US" sz="9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96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9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96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9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96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r>
                  <a:rPr lang="en-US" sz="9600" baseline="-250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9600" baseline="-25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1×</m:t>
                        </m:r>
                        <m:sSup>
                          <m:sSupPr>
                            <m:ctrlPr>
                              <a:rPr lang="en-US" sz="1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 ×2.5</m:t>
                        </m:r>
                        <m:r>
                          <a:rPr lang="en-US" sz="1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12800" i="1">
                            <a:latin typeface="Cambria Math" panose="02040503050406030204" pitchFamily="18" charset="0"/>
                          </a:rPr>
                          <m:t>8.31 ×283.1</m:t>
                        </m:r>
                        <m:r>
                          <a:rPr lang="en-US" sz="128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8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106.24 mol</a:t>
                </a: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8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66700" marR="124460" indent="-22860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800" b="1" dirty="0"/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8000" dirty="0"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  <a:r>
                  <a:rPr lang="en-US" sz="96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sz="96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9600" baseline="-250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96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9600" baseline="-250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96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96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r>
                  <a:rPr lang="en-US" sz="9600" baseline="-250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en-US" sz="9600" baseline="-25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endParaRPr lang="en-US" sz="9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endParaRPr lang="en-US" sz="9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>
                  <a:lnSpc>
                    <a:spcPct val="90000"/>
                  </a:lnSpc>
                  <a:spcAft>
                    <a:spcPts val="600"/>
                  </a:spcAft>
                </a:pPr>
                <a:endParaRPr lang="en-US" sz="96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8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17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8A9C71-8CB9-4837-9549-AD67AF4A1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3" y="376169"/>
                <a:ext cx="11822607" cy="1100138"/>
              </a:xfrm>
              <a:prstGeom prst="rect">
                <a:avLst/>
              </a:prstGeom>
              <a:blipFill>
                <a:blip r:embed="rId2"/>
                <a:stretch>
                  <a:fillRect l="-258" t="-11111" b="-2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E9BBCBC1-7CBB-487D-BE48-87A59A813A3A}"/>
                  </a:ext>
                </a:extLst>
              </p:cNvPr>
              <p:cNvSpPr/>
              <p:nvPr/>
            </p:nvSpPr>
            <p:spPr>
              <a:xfrm>
                <a:off x="369393" y="4514530"/>
                <a:ext cx="7133620" cy="942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×2.5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×303.15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 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×283.15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9BBCBC1-7CBB-487D-BE48-87A59A813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93" y="4514530"/>
                <a:ext cx="7133620" cy="9428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67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FAC6015-69D6-42A7-AE20-5CAAD246321D}"/>
              </a:ext>
            </a:extLst>
          </p:cNvPr>
          <p:cNvSpPr/>
          <p:nvPr/>
        </p:nvSpPr>
        <p:spPr>
          <a:xfrm>
            <a:off x="203200" y="929561"/>
            <a:ext cx="11785600" cy="102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Problem 7: Suppose 1.80 mol of an ideal gas is taken from a volume of 3.00 m</a:t>
            </a:r>
            <a:r>
              <a:rPr lang="en-US" sz="2400" b="1" baseline="30000" dirty="0">
                <a:solidFill>
                  <a:srgbClr val="0070C0"/>
                </a:solidFill>
              </a:rPr>
              <a:t>3</a:t>
            </a:r>
            <a:r>
              <a:rPr lang="en-US" sz="2400" b="1" dirty="0">
                <a:solidFill>
                  <a:srgbClr val="0070C0"/>
                </a:solidFill>
              </a:rPr>
              <a:t> to a volume of 1.50 m</a:t>
            </a:r>
            <a:r>
              <a:rPr lang="en-US" sz="2400" b="1" baseline="30000" dirty="0">
                <a:solidFill>
                  <a:srgbClr val="0070C0"/>
                </a:solidFill>
              </a:rPr>
              <a:t>3</a:t>
            </a:r>
            <a:r>
              <a:rPr lang="en-US" sz="2400" b="1" dirty="0">
                <a:solidFill>
                  <a:srgbClr val="0070C0"/>
                </a:solidFill>
              </a:rPr>
              <a:t> via an isothermal compression at 30 </a:t>
            </a:r>
            <a:r>
              <a:rPr lang="en-US" sz="2400" b="1" baseline="30000" dirty="0">
                <a:solidFill>
                  <a:srgbClr val="0070C0"/>
                </a:solidFill>
              </a:rPr>
              <a:t>0</a:t>
            </a:r>
            <a:r>
              <a:rPr lang="en-US" sz="2400" b="1" dirty="0">
                <a:solidFill>
                  <a:srgbClr val="0070C0"/>
                </a:solidFill>
              </a:rPr>
              <a:t>C. (a) How much energy is transferred as heat during the compression, and (b) is the transfer </a:t>
            </a:r>
            <a:r>
              <a:rPr lang="en-US" sz="2400" b="1" i="1" dirty="0">
                <a:solidFill>
                  <a:srgbClr val="0070C0"/>
                </a:solidFill>
              </a:rPr>
              <a:t>to</a:t>
            </a:r>
            <a:r>
              <a:rPr lang="en-US" sz="2400" b="1" dirty="0">
                <a:solidFill>
                  <a:srgbClr val="0070C0"/>
                </a:solidFill>
              </a:rPr>
              <a:t> or </a:t>
            </a:r>
            <a:r>
              <a:rPr lang="en-US" sz="2400" b="1" i="1" dirty="0">
                <a:solidFill>
                  <a:srgbClr val="0070C0"/>
                </a:solidFill>
              </a:rPr>
              <a:t>from</a:t>
            </a:r>
            <a:r>
              <a:rPr lang="en-US" sz="2400" b="1" dirty="0">
                <a:solidFill>
                  <a:srgbClr val="0070C0"/>
                </a:solidFill>
              </a:rPr>
              <a:t> the gas?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C4219043-F2C3-4AA6-8E32-31DE4CADB672}"/>
                  </a:ext>
                </a:extLst>
              </p:cNvPr>
              <p:cNvSpPr/>
              <p:nvPr/>
            </p:nvSpPr>
            <p:spPr>
              <a:xfrm>
                <a:off x="2322565" y="2868568"/>
                <a:ext cx="6794931" cy="2984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8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nRT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"/>
                              <m:endChr m:val="("/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e>
                          </m:d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=1.80 ×8.314 ×303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1.50</m:t>
                                  </m:r>
                                </m:num>
                                <m:den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3.00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=−3140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(b) The energy is being transferred from the gas.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4219043-F2C3-4AA6-8E32-31DE4CAD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65" y="2868568"/>
                <a:ext cx="6794931" cy="2984022"/>
              </a:xfrm>
              <a:prstGeom prst="rect">
                <a:avLst/>
              </a:prstGeom>
              <a:blipFill>
                <a:blip r:embed="rId2"/>
                <a:stretch>
                  <a:fillRect b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53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A885DE740EF4080AD70DC73B84BCF" ma:contentTypeVersion="2" ma:contentTypeDescription="Create a new document." ma:contentTypeScope="" ma:versionID="9a219b4bb3e15509d21612dbdd22231b">
  <xsd:schema xmlns:xsd="http://www.w3.org/2001/XMLSchema" xmlns:xs="http://www.w3.org/2001/XMLSchema" xmlns:p="http://schemas.microsoft.com/office/2006/metadata/properties" xmlns:ns2="dbf19b3b-843d-4b52-ad7d-742a0ec8d4e5" targetNamespace="http://schemas.microsoft.com/office/2006/metadata/properties" ma:root="true" ma:fieldsID="d50660228dec7ad7ad1ff7bde8f18064" ns2:_="">
    <xsd:import namespace="dbf19b3b-843d-4b52-ad7d-742a0ec8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19b3b-843d-4b52-ad7d-742a0ec8d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EEE4AF-E62B-4136-9A7E-2E278469B3DB}"/>
</file>

<file path=customXml/itemProps2.xml><?xml version="1.0" encoding="utf-8"?>
<ds:datastoreItem xmlns:ds="http://schemas.openxmlformats.org/officeDocument/2006/customXml" ds:itemID="{E4F1120C-36A5-4152-8FF5-0ACBF191C90A}"/>
</file>

<file path=customXml/itemProps3.xml><?xml version="1.0" encoding="utf-8"?>
<ds:datastoreItem xmlns:ds="http://schemas.openxmlformats.org/officeDocument/2006/customXml" ds:itemID="{4BF662C4-2894-4354-87EA-76283F73F45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390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Masud parvez</dc:creator>
  <cp:lastModifiedBy>Lubna</cp:lastModifiedBy>
  <cp:revision>76</cp:revision>
  <dcterms:created xsi:type="dcterms:W3CDTF">2020-06-20T07:29:33Z</dcterms:created>
  <dcterms:modified xsi:type="dcterms:W3CDTF">2020-07-18T18:01:43Z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0x01010070EA885DE740EF4080AD70DC73B84BCF</vt:lpwstr>
  </property>
</Properties>
</file>