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22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53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5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29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9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95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6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6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00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82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8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CB34-AC50-4117-84C2-9FB49C71501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AF07DCAF-1D1A-451D-ABED-D05858DFFF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7/20/2020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5CAE513-A805-49FD-89C3-9F5FE5943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6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872" y="554182"/>
            <a:ext cx="7239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 smtClean="0"/>
              <a:t>Root-Mean-Square Speed (RMS Speed)</a:t>
            </a:r>
            <a:endParaRPr lang="en-US" sz="3200" b="1" i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73186" y="1307982"/>
            <a:ext cx="3614752" cy="3611333"/>
            <a:chOff x="5072048" y="1039099"/>
            <a:chExt cx="3614752" cy="3611333"/>
          </a:xfrm>
        </p:grpSpPr>
        <p:sp>
          <p:nvSpPr>
            <p:cNvPr id="3" name="Rectangle 2"/>
            <p:cNvSpPr/>
            <p:nvPr/>
          </p:nvSpPr>
          <p:spPr>
            <a:xfrm>
              <a:off x="6096000" y="1752600"/>
              <a:ext cx="1905000" cy="167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396836"/>
              <a:ext cx="1931987" cy="1700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5410200" y="1752600"/>
              <a:ext cx="685800" cy="644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48" y="3429000"/>
              <a:ext cx="1044589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563" y="3429000"/>
              <a:ext cx="706437" cy="669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060" y="1775402"/>
              <a:ext cx="706437" cy="669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6096000" y="1295400"/>
              <a:ext cx="0" cy="4800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972497" y="3429000"/>
              <a:ext cx="5619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382000" y="3429000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3429000"/>
                  <a:ext cx="30480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667" r="-70000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019800" y="1039099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1039099"/>
                  <a:ext cx="53340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667" r="-14773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72048" y="4188767"/>
                  <a:ext cx="4122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048" y="4188767"/>
                  <a:ext cx="41229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526" r="-30882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24878" y="4097049"/>
                  <a:ext cx="4283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878" y="4097049"/>
                  <a:ext cx="428322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0526" r="-2857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/>
          <p:cNvSpPr txBox="1"/>
          <p:nvPr/>
        </p:nvSpPr>
        <p:spPr>
          <a:xfrm>
            <a:off x="685800" y="1783321"/>
            <a:ext cx="3733800" cy="15696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Let n moles of an ideal gas be confined in a cubical box of volume V and edge length L at temperature T.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8872" y="3942389"/>
            <a:ext cx="3740727" cy="15696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Consider, a gas molecule of mass m and velocity v in one wall is about to collide with the opposite wall.</a:t>
            </a:r>
            <a:endParaRPr lang="en-US" sz="2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5791200" y="3263956"/>
            <a:ext cx="453513" cy="550509"/>
            <a:chOff x="5791200" y="3263956"/>
            <a:chExt cx="453513" cy="550509"/>
          </a:xfrm>
        </p:grpSpPr>
        <p:sp>
          <p:nvSpPr>
            <p:cNvPr id="17" name="Flowchart: Connector 16"/>
            <p:cNvSpPr/>
            <p:nvPr/>
          </p:nvSpPr>
          <p:spPr>
            <a:xfrm>
              <a:off x="5842667" y="3263956"/>
              <a:ext cx="206146" cy="17804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91200" y="3352800"/>
                  <a:ext cx="4535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352800"/>
                  <a:ext cx="453513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0526" r="-3783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018624" y="2761749"/>
            <a:ext cx="777677" cy="528282"/>
            <a:chOff x="6018624" y="2761749"/>
            <a:chExt cx="777677" cy="528282"/>
          </a:xfrm>
        </p:grpSpPr>
        <p:cxnSp>
          <p:nvCxnSpPr>
            <p:cNvPr id="19" name="Straight Arrow Connector 18"/>
            <p:cNvCxnSpPr>
              <a:stCxn id="17" idx="7"/>
            </p:cNvCxnSpPr>
            <p:nvPr/>
          </p:nvCxnSpPr>
          <p:spPr>
            <a:xfrm flipV="1">
              <a:off x="6018624" y="2873358"/>
              <a:ext cx="516201" cy="4166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358361" y="2761749"/>
                  <a:ext cx="4379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361" y="2761749"/>
                  <a:ext cx="43794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0526" r="-2916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Connector 26"/>
          <p:cNvCxnSpPr/>
          <p:nvPr/>
        </p:nvCxnSpPr>
        <p:spPr>
          <a:xfrm>
            <a:off x="5945740" y="3352981"/>
            <a:ext cx="1481152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E9C1BA5-3580-495F-8BC6-9F327D22DCB3}"/>
              </a:ext>
            </a:extLst>
          </p:cNvPr>
          <p:cNvSpPr/>
          <p:nvPr/>
        </p:nvSpPr>
        <p:spPr>
          <a:xfrm>
            <a:off x="366138" y="688710"/>
            <a:ext cx="8368506" cy="1411434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/>
          <a:p>
            <a:pPr marL="28575" marR="93345" algn="just" defTabSz="342900">
              <a:lnSpc>
                <a:spcPct val="120000"/>
              </a:lnSpc>
              <a:spcAft>
                <a:spcPts val="450"/>
              </a:spcAft>
            </a:pPr>
            <a:r>
              <a:rPr lang="en-US" sz="2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25</a:t>
            </a:r>
          </a:p>
          <a:p>
            <a:pPr marL="28575" marR="93345" algn="just" defTabSz="342900">
              <a:lnSpc>
                <a:spcPct val="120000"/>
              </a:lnSpc>
              <a:spcAft>
                <a:spcPts val="450"/>
              </a:spcAft>
            </a:pPr>
            <a:r>
              <a:rPr lang="en-US" sz="2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average value of the translational kinetic energy of the molecules of an ideal gas at temperatures (a) 0.00 </a:t>
            </a:r>
            <a:r>
              <a:rPr lang="en-US" sz="26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and (b) 100 </a:t>
            </a:r>
            <a:r>
              <a:rPr lang="en-US" sz="26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What is the translational kinetic energy per mole of an ideal gas at (c) 0.00 </a:t>
            </a:r>
            <a:r>
              <a:rPr lang="en-US" sz="26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and (d) 100 </a:t>
            </a:r>
            <a:r>
              <a:rPr lang="en-US" sz="26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C?</a:t>
            </a:r>
          </a:p>
          <a:p>
            <a:pPr marL="200025" marR="93345" indent="-171450" defTabSz="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F1E3725D-39E8-43E9-8AF5-19CDB4AA2271}"/>
                  </a:ext>
                </a:extLst>
              </p:cNvPr>
              <p:cNvSpPr/>
              <p:nvPr/>
            </p:nvSpPr>
            <p:spPr>
              <a:xfrm>
                <a:off x="387747" y="3278153"/>
                <a:ext cx="8706678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:r>
                  <a:rPr lang="en-US" dirty="0">
                    <a:solidFill>
                      <a:prstClr val="black"/>
                    </a:solidFill>
                  </a:rPr>
                  <a:t>(b) </a:t>
                </a:r>
                <a:r>
                  <a:rPr lang="en-US" dirty="0" err="1">
                    <a:solidFill>
                      <a:prstClr val="black"/>
                    </a:solidFill>
                  </a:rPr>
                  <a:t>K</a:t>
                </a:r>
                <a:r>
                  <a:rPr lang="en-US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molecule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×1.38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373.0</m:t>
                        </m:r>
                      </m:e>
                    </m:d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=7.724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1E3725D-39E8-43E9-8AF5-19CDB4AA2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7" y="3278153"/>
                <a:ext cx="8706678" cy="506870"/>
              </a:xfrm>
              <a:prstGeom prst="rect">
                <a:avLst/>
              </a:prstGeom>
              <a:blipFill rotWithShape="0">
                <a:blip r:embed="rId2"/>
                <a:stretch>
                  <a:fillRect l="-630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D3BC8B7C-B460-4595-A021-A45943255979}"/>
                  </a:ext>
                </a:extLst>
              </p:cNvPr>
              <p:cNvSpPr/>
              <p:nvPr/>
            </p:nvSpPr>
            <p:spPr>
              <a:xfrm>
                <a:off x="355547" y="2445167"/>
                <a:ext cx="8537592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:r>
                  <a:rPr lang="en-US" dirty="0" smtClean="0">
                    <a:solidFill>
                      <a:prstClr val="black"/>
                    </a:solidFill>
                  </a:rPr>
                  <a:t>(a) </a:t>
                </a:r>
                <a:r>
                  <a:rPr lang="en-US" dirty="0" err="1">
                    <a:solidFill>
                      <a:prstClr val="black"/>
                    </a:solidFill>
                  </a:rPr>
                  <a:t>K</a:t>
                </a:r>
                <a:r>
                  <a:rPr lang="en-US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moleule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1.38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273.0</m:t>
                        </m:r>
                      </m:e>
                    </m:d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=5.654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BC8B7C-B460-4595-A021-A45943255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7" y="2445167"/>
                <a:ext cx="8537592" cy="506870"/>
              </a:xfrm>
              <a:prstGeom prst="rect">
                <a:avLst/>
              </a:prstGeom>
              <a:blipFill rotWithShape="0">
                <a:blip r:embed="rId3"/>
                <a:stretch>
                  <a:fillRect l="-571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2F4D047-8B22-4C09-A2EA-CCD872C56A16}"/>
                  </a:ext>
                </a:extLst>
              </p:cNvPr>
              <p:cNvSpPr/>
              <p:nvPr/>
            </p:nvSpPr>
            <p:spPr>
              <a:xfrm>
                <a:off x="387747" y="4020107"/>
                <a:ext cx="69870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:r>
                  <a:rPr lang="en-US" dirty="0">
                    <a:solidFill>
                      <a:prstClr val="black"/>
                    </a:solidFill>
                  </a:rPr>
                  <a:t>(c) </a:t>
                </a:r>
                <a:r>
                  <a:rPr lang="en-US" dirty="0" err="1">
                    <a:solidFill>
                      <a:prstClr val="black"/>
                    </a:solidFill>
                  </a:rPr>
                  <a:t>K</a:t>
                </a:r>
                <a:r>
                  <a:rPr lang="en-US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Ka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𝑣𝑔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=5.654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6.023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1023 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= 3405 J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F4D047-8B22-4C09-A2EA-CCD872C56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7" y="4020107"/>
                <a:ext cx="698708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320EB15E-4220-44FA-A9F2-89D90589F750}"/>
                  </a:ext>
                </a:extLst>
              </p:cNvPr>
              <p:cNvSpPr/>
              <p:nvPr/>
            </p:nvSpPr>
            <p:spPr>
              <a:xfrm>
                <a:off x="387747" y="4734462"/>
                <a:ext cx="69175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:r>
                  <a:rPr lang="en-US" dirty="0">
                    <a:solidFill>
                      <a:prstClr val="black"/>
                    </a:solidFill>
                  </a:rPr>
                  <a:t>(d) </a:t>
                </a:r>
                <a:r>
                  <a:rPr lang="en-US" dirty="0" err="1">
                    <a:solidFill>
                      <a:prstClr val="black"/>
                    </a:solidFill>
                  </a:rPr>
                  <a:t>K</a:t>
                </a:r>
                <a:r>
                  <a:rPr lang="en-US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Ka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𝑣𝑔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=7.724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6.023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1023 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= 4651 J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0EB15E-4220-44FA-A9F2-89D90589F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7" y="4734462"/>
                <a:ext cx="691751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1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762000"/>
                <a:ext cx="8077200" cy="830997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The  change in the particle’s momentum is along the x axis 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=(−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)−(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62000"/>
                <a:ext cx="80772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3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1828800"/>
                <a:ext cx="2195729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828800"/>
                <a:ext cx="2195729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52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4038600"/>
                <a:ext cx="5181600" cy="12177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𝒕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𝒊𝒔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time between </a:t>
                </a:r>
                <a:r>
                  <a:rPr lang="en-US" sz="2400" b="1" dirty="0" smtClean="0">
                    <a:solidFill>
                      <a:prstClr val="black"/>
                    </a:solidFill>
                  </a:rPr>
                  <a:t>collisions 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𝑳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038600"/>
                <a:ext cx="5181600" cy="1217706"/>
              </a:xfrm>
              <a:prstGeom prst="rect">
                <a:avLst/>
              </a:prstGeom>
              <a:blipFill rotWithShape="1">
                <a:blip r:embed="rId4"/>
                <a:stretch>
                  <a:fillRect l="-1882" t="-4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667000"/>
                <a:ext cx="5867400" cy="8309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The change in momentum on the wall,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67000"/>
                <a:ext cx="58674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558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838200"/>
                <a:ext cx="7772400" cy="11555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According to Newton’s 2</a:t>
                </a:r>
                <a:r>
                  <a:rPr lang="en-US" sz="2400" b="1" baseline="30000" dirty="0">
                    <a:solidFill>
                      <a:prstClr val="black"/>
                    </a:solidFill>
                  </a:rPr>
                  <a:t>nd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law, the force acting on the wall,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7772400" cy="1155509"/>
              </a:xfrm>
              <a:prstGeom prst="rect">
                <a:avLst/>
              </a:prstGeom>
              <a:blipFill rotWithShape="1">
                <a:blip r:embed="rId2"/>
                <a:stretch>
                  <a:fillRect l="-1255" t="-4233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43100" y="2133600"/>
                <a:ext cx="4648200" cy="114633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2133600"/>
                <a:ext cx="4648200" cy="11463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426714"/>
                <a:ext cx="3200400" cy="8404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6714"/>
                <a:ext cx="3200400" cy="840486"/>
              </a:xfrm>
              <a:prstGeom prst="rect">
                <a:avLst/>
              </a:prstGeom>
              <a:blipFill rotWithShape="1">
                <a:blip r:embed="rId4"/>
                <a:stretch>
                  <a:fillRect b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4419600"/>
                <a:ext cx="7620000" cy="18666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If N is the number of molecules in the box then the total force along x-axis,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………….+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</a:endParaRPr>
              </a:p>
              <a:p>
                <a:pPr lvl="0"/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7620000" cy="1866665"/>
              </a:xfrm>
              <a:prstGeom prst="rect">
                <a:avLst/>
              </a:prstGeom>
              <a:blipFill rotWithShape="1">
                <a:blip r:embed="rId5"/>
                <a:stretch>
                  <a:fillRect l="-1280" t="-2614" b="-4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678873"/>
                <a:ext cx="7543800" cy="11507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Thus the pressure along x-axis,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78873"/>
                <a:ext cx="7543800" cy="1150700"/>
              </a:xfrm>
              <a:prstGeom prst="rect">
                <a:avLst/>
              </a:prstGeom>
              <a:blipFill rotWithShape="1">
                <a:blip r:embed="rId2"/>
                <a:stretch>
                  <a:fillRect l="-1293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2057400"/>
                <a:ext cx="7696200" cy="110280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+………….+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𝒙𝑵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7696200" cy="1102802"/>
              </a:xfrm>
              <a:prstGeom prst="rect">
                <a:avLst/>
              </a:prstGeom>
              <a:blipFill rotWithShape="1">
                <a:blip r:embed="rId3"/>
                <a:stretch>
                  <a:fillRect b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5874" y="3446118"/>
                <a:ext cx="7696200" cy="72776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/>
                        </a:rPr>
                        <m:t>+………+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𝒙𝑵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74" y="3446118"/>
                <a:ext cx="7696200" cy="727763"/>
              </a:xfrm>
              <a:prstGeom prst="rect">
                <a:avLst/>
              </a:prstGeom>
              <a:blipFill rotWithShape="1">
                <a:blip r:embed="rId4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6745" y="4458301"/>
                <a:ext cx="3229923" cy="727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45" y="4458301"/>
                <a:ext cx="3229923" cy="727763"/>
              </a:xfrm>
              <a:prstGeom prst="rect">
                <a:avLst/>
              </a:prstGeom>
              <a:blipFill rotWithShape="1">
                <a:blip r:embed="rId5"/>
                <a:stretch>
                  <a:fillRect r="-3585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2600" y="4521274"/>
                <a:ext cx="2667000" cy="4616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[ as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𝑵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𝒏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 ]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521274"/>
                <a:ext cx="266700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66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18309" y="5486400"/>
                <a:ext cx="4239491" cy="9549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𝒏𝑴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sub>
                                    <m:sup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𝒂𝒗𝒈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……..(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9" y="5486400"/>
                <a:ext cx="4239491" cy="9549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27964" y="5601465"/>
                <a:ext cx="3429000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[ Molar mass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𝑴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𝒎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b="1" dirty="0" smtClean="0"/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64" y="5601465"/>
                <a:ext cx="342900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847" t="-10526" r="-44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0" y="381000"/>
                <a:ext cx="4724400" cy="88171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For any molecule,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𝒛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1000"/>
                <a:ext cx="4724400" cy="881716"/>
              </a:xfrm>
              <a:prstGeom prst="rect">
                <a:avLst/>
              </a:prstGeom>
              <a:blipFill rotWithShape="1">
                <a:blip r:embed="rId2"/>
                <a:stretch>
                  <a:fillRect l="-1935" t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33600" y="1572063"/>
                <a:ext cx="3509550" cy="513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𝒂𝒏𝒅</m:t>
                      </m:r>
                      <m:r>
                        <a:rPr lang="en-US" sz="24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572063"/>
                <a:ext cx="3509550" cy="513474"/>
              </a:xfrm>
              <a:prstGeom prst="rect">
                <a:avLst/>
              </a:prstGeom>
              <a:blipFill rotWithShape="1">
                <a:blip r:embed="rId3"/>
                <a:stretch>
                  <a:fillRect t="-5952" r="-2951" b="-2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2266" y="2286000"/>
                <a:ext cx="2952218" cy="8586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𝒂𝒗𝒈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66" y="2286000"/>
                <a:ext cx="2952218" cy="858697"/>
              </a:xfrm>
              <a:prstGeom prst="rect">
                <a:avLst/>
              </a:prstGeom>
              <a:blipFill rotWithShape="1">
                <a:blip r:embed="rId4"/>
                <a:stretch>
                  <a:fillRect r="-3719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4217" y="3505200"/>
                <a:ext cx="3080267" cy="132427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𝑭𝒓𝒐𝒎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𝒆𝒒𝒖𝒂𝒕𝒊𝒐𝒏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𝒏𝑴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𝒂𝒗𝒈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17" y="3505200"/>
                <a:ext cx="3080267" cy="1324273"/>
              </a:xfrm>
              <a:prstGeom prst="rect">
                <a:avLst/>
              </a:prstGeom>
              <a:blipFill rotWithShape="1">
                <a:blip r:embed="rId5"/>
                <a:stretch>
                  <a:fillRect t="-3687" r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5029200"/>
                <a:ext cx="4191000" cy="13242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𝑭𝒓𝒐𝒎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𝒆𝒒𝒖𝒂𝒕𝒊𝒐𝒏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𝒏𝑴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𝒂𝒗𝒈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029200"/>
                <a:ext cx="4191000" cy="1324273"/>
              </a:xfrm>
              <a:prstGeom prst="rect">
                <a:avLst/>
              </a:prstGeom>
              <a:blipFill rotWithShape="1">
                <a:blip r:embed="rId6"/>
                <a:stretch>
                  <a:fillRect t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0" y="914400"/>
                <a:ext cx="3962400" cy="81567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𝑷𝑽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𝒏𝑴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914400"/>
                <a:ext cx="3962400" cy="8156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76944" y="1905000"/>
                <a:ext cx="2658292" cy="11835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𝒂𝒗𝒈</m:t>
                              </m:r>
                            </m:sub>
                          </m:sSub>
                        </m:e>
                      </m:rad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𝑷𝑽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𝒏𝑴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44" y="1905000"/>
                <a:ext cx="2658292" cy="1183529"/>
              </a:xfrm>
              <a:prstGeom prst="rect">
                <a:avLst/>
              </a:prstGeom>
              <a:blipFill rotWithShape="1">
                <a:blip r:embed="rId3"/>
                <a:stretch>
                  <a:fillRect r="-4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7439" y="3200400"/>
                <a:ext cx="2317301" cy="118352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𝒓𝒎𝒔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𝒏𝑹𝑻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𝒏𝑴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39" y="3200400"/>
                <a:ext cx="2317301" cy="1183529"/>
              </a:xfrm>
              <a:prstGeom prst="rect">
                <a:avLst/>
              </a:prstGeom>
              <a:blipFill rotWithShape="1">
                <a:blip r:embed="rId4"/>
                <a:stretch>
                  <a:fillRect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7438" y="4724400"/>
                <a:ext cx="2118529" cy="118352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𝒓𝒎𝒔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𝑹𝑻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38" y="4724400"/>
                <a:ext cx="2118529" cy="1183529"/>
              </a:xfrm>
              <a:prstGeom prst="rect">
                <a:avLst/>
              </a:prstGeom>
              <a:blipFill rotWithShape="1">
                <a:blip r:embed="rId5"/>
                <a:stretch>
                  <a:fillRect r="-5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4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57200"/>
            <a:ext cx="6248400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Translational Kinetic Energy</a:t>
            </a:r>
            <a:endParaRPr lang="en-US" sz="4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447800"/>
                <a:ext cx="7848600" cy="1891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Consider a single molecule of an ideal gas moving around in a box. If its speed changes when colliding with other molecule then its average translational kinetic energy,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47800"/>
                <a:ext cx="7848600" cy="1891800"/>
              </a:xfrm>
              <a:prstGeom prst="rect">
                <a:avLst/>
              </a:prstGeom>
              <a:blipFill rotWithShape="1">
                <a:blip r:embed="rId2"/>
                <a:stretch>
                  <a:fillRect l="-1243" t="-2581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505200"/>
                <a:ext cx="7848600" cy="1252138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We assume, the average speed of the molecule is the same as the average speed of all the molecules. 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𝒓𝒎𝒔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05200"/>
                <a:ext cx="7848600" cy="1252138"/>
              </a:xfrm>
              <a:prstGeom prst="rect">
                <a:avLst/>
              </a:prstGeom>
              <a:blipFill rotWithShape="1">
                <a:blip r:embed="rId3"/>
                <a:stretch>
                  <a:fillRect l="-1243" t="-3902" b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5181600"/>
                <a:ext cx="3220497" cy="7838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𝒓𝒎𝒔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181600"/>
                <a:ext cx="3220497" cy="783804"/>
              </a:xfrm>
              <a:prstGeom prst="rect">
                <a:avLst/>
              </a:prstGeom>
              <a:blipFill rotWithShape="1">
                <a:blip r:embed="rId4"/>
                <a:stretch>
                  <a:fillRect r="-3409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3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79542" y="1219200"/>
                <a:ext cx="2627001" cy="7838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𝑹𝑻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42" y="1219200"/>
                <a:ext cx="2627001" cy="783804"/>
              </a:xfrm>
              <a:prstGeom prst="rect">
                <a:avLst/>
              </a:prstGeom>
              <a:blipFill rotWithShape="1">
                <a:blip r:embed="rId2"/>
                <a:stretch>
                  <a:fillRect r="-4408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92420" y="2438400"/>
                <a:ext cx="2205412" cy="7838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𝒎𝑹𝑻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20" y="2438400"/>
                <a:ext cx="2205412" cy="783804"/>
              </a:xfrm>
              <a:prstGeom prst="rect">
                <a:avLst/>
              </a:prstGeom>
              <a:blipFill rotWithShape="1">
                <a:blip r:embed="rId3"/>
                <a:stretch>
                  <a:fillRect r="-5263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92420" y="3657600"/>
                <a:ext cx="1920076" cy="8466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𝑹𝑻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20" y="3657600"/>
                <a:ext cx="1920076" cy="846642"/>
              </a:xfrm>
              <a:prstGeom prst="rect">
                <a:avLst/>
              </a:prstGeom>
              <a:blipFill rotWithShape="1">
                <a:blip r:embed="rId4"/>
                <a:stretch>
                  <a:fillRect r="-6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91200" y="3776676"/>
                <a:ext cx="2096408" cy="78374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[ </m:t>
                      </m:r>
                      <m:r>
                        <a:rPr lang="en-US" sz="2400" b="1" i="1" smtClean="0">
                          <a:latin typeface="Cambria Math"/>
                        </a:rPr>
                        <m:t>𝒂𝒔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𝑴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 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776676"/>
                <a:ext cx="2096408" cy="783741"/>
              </a:xfrm>
              <a:prstGeom prst="rect">
                <a:avLst/>
              </a:prstGeom>
              <a:blipFill rotWithShape="1">
                <a:blip r:embed="rId5"/>
                <a:stretch>
                  <a:fillRect r="-5233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6057" y="5105400"/>
                <a:ext cx="2126864" cy="7838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𝑲𝑻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57" y="5105400"/>
                <a:ext cx="2126864" cy="783804"/>
              </a:xfrm>
              <a:prstGeom prst="rect">
                <a:avLst/>
              </a:prstGeom>
              <a:blipFill rotWithShape="1">
                <a:blip r:embed="rId6"/>
                <a:stretch>
                  <a:fillRect r="-5158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7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DDB039-D3F3-4895-B159-76D064DA026D}"/>
              </a:ext>
            </a:extLst>
          </p:cNvPr>
          <p:cNvSpPr/>
          <p:nvPr/>
        </p:nvSpPr>
        <p:spPr>
          <a:xfrm>
            <a:off x="457200" y="762000"/>
            <a:ext cx="8366236" cy="10162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algn="just" defTabSz="342900">
              <a:lnSpc>
                <a:spcPct val="90000"/>
              </a:lnSpc>
              <a:spcAft>
                <a:spcPts val="450"/>
              </a:spcAft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18: </a:t>
            </a:r>
          </a:p>
          <a:p>
            <a:pPr algn="just" defTabSz="342900">
              <a:lnSpc>
                <a:spcPct val="90000"/>
              </a:lnSpc>
              <a:spcAft>
                <a:spcPts val="450"/>
              </a:spcAft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temperature and pressure in the Sun’s atmosphere are 2.00x10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and 0.0300 Pa. Calculate the rms speed of free electrons (mass 9.11x10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-31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kg) there, assuming they are an ideal gas.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789830CC-66BB-430D-B110-A2A06F8DF1C6}"/>
                  </a:ext>
                </a:extLst>
              </p:cNvPr>
              <p:cNvSpPr/>
              <p:nvPr/>
            </p:nvSpPr>
            <p:spPr>
              <a:xfrm>
                <a:off x="1676400" y="2743200"/>
                <a:ext cx="4818460" cy="2325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  <m: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×8.31 ×2.00 ×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5.49 ×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  <m:r>
                                <a:rPr lang="en-US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rad>
                      <m: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=9.53 × 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9830CC-66BB-430D-B110-A2A06F8DF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818460" cy="23251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7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A885DE740EF4080AD70DC73B84BCF" ma:contentTypeVersion="2" ma:contentTypeDescription="Create a new document." ma:contentTypeScope="" ma:versionID="9a219b4bb3e15509d21612dbdd22231b">
  <xsd:schema xmlns:xsd="http://www.w3.org/2001/XMLSchema" xmlns:xs="http://www.w3.org/2001/XMLSchema" xmlns:p="http://schemas.microsoft.com/office/2006/metadata/properties" xmlns:ns2="dbf19b3b-843d-4b52-ad7d-742a0ec8d4e5" targetNamespace="http://schemas.microsoft.com/office/2006/metadata/properties" ma:root="true" ma:fieldsID="d50660228dec7ad7ad1ff7bde8f18064" ns2:_="">
    <xsd:import namespace="dbf19b3b-843d-4b52-ad7d-742a0ec8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19b3b-843d-4b52-ad7d-742a0ec8d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D27449-3E5C-48B4-862A-E3F5F75F483E}"/>
</file>

<file path=customXml/itemProps2.xml><?xml version="1.0" encoding="utf-8"?>
<ds:datastoreItem xmlns:ds="http://schemas.openxmlformats.org/officeDocument/2006/customXml" ds:itemID="{B3AE48DC-E1FF-4544-A028-4D9B76FE2ACF}"/>
</file>

<file path=customXml/itemProps3.xml><?xml version="1.0" encoding="utf-8"?>
<ds:datastoreItem xmlns:ds="http://schemas.openxmlformats.org/officeDocument/2006/customXml" ds:itemID="{EB4CA156-EA19-4B2A-8007-5980A03C42B8}"/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368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Lubna</cp:lastModifiedBy>
  <cp:revision>38</cp:revision>
  <cp:lastPrinted>2020-02-13T17:21:30Z</cp:lastPrinted>
  <dcterms:created xsi:type="dcterms:W3CDTF">2020-02-10T19:57:19Z</dcterms:created>
  <dcterms:modified xsi:type="dcterms:W3CDTF">2020-07-20T05:57:46Z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0x01010070EA885DE740EF4080AD70DC73B84BCF</vt:lpwstr>
  </property>
</Properties>
</file>