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4" r:id="rId3"/>
    <p:sldId id="275" r:id="rId4"/>
    <p:sldId id="277" r:id="rId5"/>
    <p:sldId id="278" r:id="rId6"/>
    <p:sldId id="279" r:id="rId7"/>
    <p:sldId id="276" r:id="rId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8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4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2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7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3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7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2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7CB34-AC50-4117-84C2-9FB49C715017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4564" y="533400"/>
            <a:ext cx="6781800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i="1" u="sng" dirty="0" smtClean="0"/>
              <a:t>Internal Energy of an Ideal Gas</a:t>
            </a:r>
            <a:endParaRPr lang="en-US" sz="4000" b="1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23594" y="1524000"/>
            <a:ext cx="815340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Consider n mole of monatomic ideal gas</a:t>
            </a:r>
            <a:r>
              <a:rPr lang="en-US" sz="2400" b="1" dirty="0"/>
              <a:t>. </a:t>
            </a:r>
            <a:r>
              <a:rPr lang="en-US" sz="2400" b="1" dirty="0" smtClean="0"/>
              <a:t>The internal energy of the gas is </a:t>
            </a:r>
            <a:r>
              <a:rPr lang="en-US" sz="2400" b="1" dirty="0"/>
              <a:t>the sum of the </a:t>
            </a:r>
            <a:r>
              <a:rPr lang="en-US" sz="2400" b="1" dirty="0" smtClean="0"/>
              <a:t>translational </a:t>
            </a:r>
            <a:r>
              <a:rPr lang="en-US" sz="2400" b="1" dirty="0"/>
              <a:t>kinetic energies of the atoms.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5191" y="2935996"/>
                <a:ext cx="4267200" cy="123527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If N is the total number of atoms then the internal energy,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𝑵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𝒂𝒗𝒈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91" y="2935996"/>
                <a:ext cx="4267200" cy="1235275"/>
              </a:xfrm>
              <a:prstGeom prst="rect">
                <a:avLst/>
              </a:prstGeom>
              <a:blipFill rotWithShape="1">
                <a:blip r:embed="rId2"/>
                <a:stretch>
                  <a:fillRect l="-2286" t="-3960" r="-1429" b="-8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94" y="4428969"/>
                <a:ext cx="2125197" cy="49661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𝒏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𝑨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𝒂𝒗𝒈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94" y="4428969"/>
                <a:ext cx="2125197" cy="496611"/>
              </a:xfrm>
              <a:prstGeom prst="rect">
                <a:avLst/>
              </a:prstGeom>
              <a:blipFill rotWithShape="1">
                <a:blip r:embed="rId3"/>
                <a:stretch>
                  <a:fillRect t="-8642" r="-544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5190" y="5257800"/>
                <a:ext cx="2574679" cy="7838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𝑲𝑻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90" y="5257800"/>
                <a:ext cx="2574679" cy="783804"/>
              </a:xfrm>
              <a:prstGeom prst="rect">
                <a:avLst/>
              </a:prstGeom>
              <a:blipFill rotWithShape="1">
                <a:blip r:embed="rId4"/>
                <a:stretch>
                  <a:fillRect r="-4502"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27495" y="3305328"/>
                <a:ext cx="2761462" cy="112364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𝑻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495" y="3305328"/>
                <a:ext cx="2761462" cy="1123641"/>
              </a:xfrm>
              <a:prstGeom prst="rect">
                <a:avLst/>
              </a:prstGeom>
              <a:blipFill rotWithShape="1">
                <a:blip r:embed="rId5"/>
                <a:stretch>
                  <a:fillRect l="-1766" r="-662" b="-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70619" y="4659443"/>
                <a:ext cx="1626599" cy="71885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[</m:t>
                      </m:r>
                      <m:r>
                        <a:rPr lang="en-US" sz="2000" b="1" i="1" smtClean="0">
                          <a:latin typeface="Cambria Math"/>
                        </a:rPr>
                        <m:t>𝒂𝒔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𝑲</m:t>
                      </m:r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</a:rPr>
                            <m:t>𝑹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19" y="4659443"/>
                <a:ext cx="1626599" cy="718851"/>
              </a:xfrm>
              <a:prstGeom prst="rect">
                <a:avLst/>
              </a:prstGeom>
              <a:blipFill rotWithShape="1">
                <a:blip r:embed="rId6"/>
                <a:stretch>
                  <a:fillRect r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53000" y="5257825"/>
                <a:ext cx="1959126" cy="78380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𝒏𝑹𝑻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257825"/>
                <a:ext cx="1959126" cy="783804"/>
              </a:xfrm>
              <a:prstGeom prst="rect">
                <a:avLst/>
              </a:prstGeom>
              <a:blipFill rotWithShape="1">
                <a:blip r:embed="rId7"/>
                <a:stretch>
                  <a:fillRect r="-5919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2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660507"/>
            <a:ext cx="7239000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3200" b="1" i="1" u="sng" dirty="0" smtClean="0"/>
              <a:t>Molar Specific </a:t>
            </a:r>
            <a:r>
              <a:rPr lang="en-US" sz="3200" b="1" i="1" u="sng" dirty="0" err="1" smtClean="0"/>
              <a:t>Hea</a:t>
            </a:r>
            <a:r>
              <a:rPr lang="en-US" sz="3200" b="1" i="1" u="sng" dirty="0" smtClean="0"/>
              <a:t> tat Constant Volume</a:t>
            </a:r>
            <a:endParaRPr lang="en-US" sz="32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800" y="1600200"/>
                <a:ext cx="7924800" cy="18941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sz="2400" b="1" dirty="0" smtClean="0"/>
                  <a:t>Q amount of heat is added to 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n mole of ideal gas </a:t>
                </a:r>
                <a:r>
                  <a:rPr lang="en-US" sz="2400" b="1" dirty="0" smtClean="0"/>
                  <a:t>to increase the temperature by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US" sz="2400" b="1" dirty="0" smtClean="0"/>
                  <a:t>keeping the volume constant then the molar specific heat,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𝑽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𝑸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00200"/>
                <a:ext cx="7924800" cy="1894173"/>
              </a:xfrm>
              <a:prstGeom prst="rect">
                <a:avLst/>
              </a:prstGeom>
              <a:blipFill rotWithShape="1">
                <a:blip r:embed="rId2"/>
                <a:stretch>
                  <a:fillRect l="-1231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4200" y="3747589"/>
                <a:ext cx="1987404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 smtClean="0">
                          <a:latin typeface="Cambria Math"/>
                        </a:rPr>
                        <m:t>𝑸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𝒏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𝑽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𝑻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747589"/>
                <a:ext cx="1987404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667" r="-5828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0" y="5453368"/>
                <a:ext cx="5867400" cy="11531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The change in internal energy of the system,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𝒏𝑹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453368"/>
                <a:ext cx="5867400" cy="1153136"/>
              </a:xfrm>
              <a:prstGeom prst="rect">
                <a:avLst/>
              </a:prstGeom>
              <a:blipFill rotWithShape="1">
                <a:blip r:embed="rId4"/>
                <a:stretch>
                  <a:fillRect l="-1558" t="-4233" r="-831" b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86345" y="4429705"/>
                <a:ext cx="5881255" cy="830997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b="1" dirty="0" smtClean="0">
                    <a:solidFill>
                      <a:prstClr val="black"/>
                    </a:solidFill>
                    <a:latin typeface="Cambria Math"/>
                    <a:ea typeface="Cambria Math"/>
                  </a:rPr>
                  <a:t>The Work done at constant volume,</a:t>
                </a:r>
                <a:endParaRPr lang="en-US" sz="2400" b="1" dirty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𝑾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400" b="1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345" y="4429705"/>
                <a:ext cx="5881255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554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52600" y="1066800"/>
                <a:ext cx="5410200" cy="83099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black"/>
                    </a:solidFill>
                  </a:rPr>
                  <a:t>From the 1</a:t>
                </a:r>
                <a:r>
                  <a:rPr lang="en-US" sz="2400" b="1" baseline="30000" dirty="0">
                    <a:solidFill>
                      <a:prstClr val="black"/>
                    </a:solidFill>
                  </a:rPr>
                  <a:t>st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 law </a:t>
                </a:r>
                <a:r>
                  <a:rPr lang="en-US" sz="2400" b="1" dirty="0" smtClean="0">
                    <a:solidFill>
                      <a:prstClr val="black"/>
                    </a:solidFill>
                  </a:rPr>
                  <a:t>of thermodynamics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+∆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𝑬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066800"/>
                <a:ext cx="541020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804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0400" y="2286000"/>
                <a:ext cx="3203056" cy="106080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𝒏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𝑽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𝒏𝑹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286000"/>
                <a:ext cx="3203056" cy="1060803"/>
              </a:xfrm>
              <a:prstGeom prst="rect">
                <a:avLst/>
              </a:prstGeom>
              <a:blipFill rotWithShape="1">
                <a:blip r:embed="rId3"/>
                <a:stretch>
                  <a:fillRect l="-1524" r="-2667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7078" y="3733800"/>
                <a:ext cx="1455206" cy="78380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𝑽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078" y="3733800"/>
                <a:ext cx="1455206" cy="783804"/>
              </a:xfrm>
              <a:prstGeom prst="rect">
                <a:avLst/>
              </a:prstGeom>
              <a:blipFill rotWithShape="1">
                <a:blip r:embed="rId4"/>
                <a:stretch>
                  <a:fillRect r="-8403"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4059" y="4953000"/>
                <a:ext cx="2646237" cy="46166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𝑽</m:t>
                        </m:r>
                      </m:sub>
                    </m:sSub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/>
                      </a:rPr>
                      <m:t>𝟏𝟐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/>
                      </a:rPr>
                      <m:t>.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/>
                      </a:rPr>
                      <m:t>𝟓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 smtClean="0"/>
                  <a:t>J/mol.K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059" y="4953000"/>
                <a:ext cx="2646237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691" t="-10667" r="-4839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2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33400"/>
            <a:ext cx="7467600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3200" b="1" i="1" u="sng" dirty="0">
                <a:solidFill>
                  <a:prstClr val="black"/>
                </a:solidFill>
              </a:rPr>
              <a:t>Molar Specific </a:t>
            </a:r>
            <a:r>
              <a:rPr lang="en-US" sz="3200" b="1" i="1" u="sng" dirty="0" smtClean="0">
                <a:solidFill>
                  <a:prstClr val="black"/>
                </a:solidFill>
              </a:rPr>
              <a:t>Heat at </a:t>
            </a:r>
            <a:r>
              <a:rPr lang="en-US" sz="3200" b="1" i="1" u="sng" dirty="0">
                <a:solidFill>
                  <a:prstClr val="black"/>
                </a:solidFill>
              </a:rPr>
              <a:t>Constant </a:t>
            </a:r>
            <a:r>
              <a:rPr lang="en-US" sz="3200" b="1" i="1" u="sng" dirty="0" smtClean="0">
                <a:solidFill>
                  <a:prstClr val="black"/>
                </a:solidFill>
              </a:rPr>
              <a:t>Pressure</a:t>
            </a:r>
            <a:endParaRPr lang="en-US" sz="3200" b="1" i="1" u="sng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1295400"/>
                <a:ext cx="7543800" cy="18941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 smtClean="0">
                    <a:solidFill>
                      <a:prstClr val="black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sz="2400" b="1" dirty="0" smtClean="0">
                    <a:solidFill>
                      <a:prstClr val="black"/>
                    </a:solidFill>
                  </a:rPr>
                  <a:t>Q amount of heat is added to 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n mole of ideal gas </a:t>
                </a:r>
                <a:r>
                  <a:rPr lang="en-US" sz="2400" b="1" dirty="0" smtClean="0">
                    <a:solidFill>
                      <a:prstClr val="black"/>
                    </a:solidFill>
                  </a:rPr>
                  <a:t>to increase the temperature by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</a:rPr>
                  <a:t>keeping the </a:t>
                </a:r>
                <a:r>
                  <a:rPr lang="en-US" sz="2400" b="1" dirty="0" smtClean="0">
                    <a:solidFill>
                      <a:prstClr val="black"/>
                    </a:solidFill>
                  </a:rPr>
                  <a:t>pressure 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constant then the molar specific heat,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𝑸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95400"/>
                <a:ext cx="7543800" cy="1894173"/>
              </a:xfrm>
              <a:prstGeom prst="rect">
                <a:avLst/>
              </a:prstGeom>
              <a:blipFill rotWithShape="1">
                <a:blip r:embed="rId2"/>
                <a:stretch>
                  <a:fillRect l="-1212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68971" y="3325319"/>
                <a:ext cx="3733800" cy="46166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𝒏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971" y="3325319"/>
                <a:ext cx="3733800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0" y="4953000"/>
                <a:ext cx="6324600" cy="1153136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black"/>
                    </a:solidFill>
                  </a:rPr>
                  <a:t>The change in internal energy of the system,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𝒏𝑹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53000"/>
                <a:ext cx="6324600" cy="1153136"/>
              </a:xfrm>
              <a:prstGeom prst="rect">
                <a:avLst/>
              </a:prstGeom>
              <a:blipFill rotWithShape="1">
                <a:blip r:embed="rId4"/>
                <a:stretch>
                  <a:fillRect l="-1445" t="-4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26940" y="3944493"/>
                <a:ext cx="4918719" cy="83099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Cambria Math"/>
                    <a:ea typeface="Cambria Math"/>
                  </a:rPr>
                  <a:t>The Work done at constant pressure,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𝑾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𝑽</m:t>
                      </m:r>
                    </m:oMath>
                  </m:oMathPara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940" y="3944493"/>
                <a:ext cx="4918719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859" t="-5882" r="-285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5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1600" y="685800"/>
                <a:ext cx="5715000" cy="83099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black"/>
                    </a:solidFill>
                  </a:rPr>
                  <a:t>From the 1</a:t>
                </a:r>
                <a:r>
                  <a:rPr lang="en-US" sz="2400" b="1" baseline="30000" dirty="0">
                    <a:solidFill>
                      <a:prstClr val="black"/>
                    </a:solidFill>
                  </a:rPr>
                  <a:t>st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 law </a:t>
                </a:r>
                <a:r>
                  <a:rPr lang="en-US" sz="2400" b="1" dirty="0" smtClean="0">
                    <a:solidFill>
                      <a:prstClr val="black"/>
                    </a:solidFill>
                  </a:rPr>
                  <a:t>of thermodynamics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+∆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𝑬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85800"/>
                <a:ext cx="571500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599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89130" y="1600200"/>
                <a:ext cx="4343400" cy="78380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𝒏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𝑽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𝒏𝑹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130" y="1600200"/>
                <a:ext cx="4343400" cy="783804"/>
              </a:xfrm>
              <a:prstGeom prst="rect">
                <a:avLst/>
              </a:prstGeom>
              <a:blipFill rotWithShape="1">
                <a:blip r:embed="rId3"/>
                <a:stretch>
                  <a:fillRect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74577" y="2514600"/>
                <a:ext cx="5410200" cy="106080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𝒏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𝒏𝑹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𝒏𝑹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577" y="2514600"/>
                <a:ext cx="5410200" cy="1060803"/>
              </a:xfrm>
              <a:prstGeom prst="rect">
                <a:avLst/>
              </a:prstGeom>
              <a:blipFill rotWithShape="1">
                <a:blip r:embed="rId4"/>
                <a:stretch>
                  <a:fillRect l="-901" b="-7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80387" y="3733800"/>
                <a:ext cx="2287742" cy="106080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87" y="3733800"/>
                <a:ext cx="2287742" cy="1060803"/>
              </a:xfrm>
              <a:prstGeom prst="rect">
                <a:avLst/>
              </a:prstGeom>
              <a:blipFill rotWithShape="1">
                <a:blip r:embed="rId5"/>
                <a:stretch>
                  <a:fillRect l="-2133" b="-7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72309" y="5952759"/>
                <a:ext cx="2723181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𝟖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prstClr val="black"/>
                          </a:solidFill>
                        </a:rPr>
                        <m:t>J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prstClr val="black"/>
                          </a:solidFill>
                        </a:rPr>
                        <m:t>/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prstClr val="black"/>
                          </a:solidFill>
                        </a:rPr>
                        <m:t>mol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prstClr val="black"/>
                          </a:solidFill>
                        </a:rPr>
                        <m:t>.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prstClr val="black"/>
                          </a:solidFill>
                        </a:rPr>
                        <m:t>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309" y="5952759"/>
                <a:ext cx="2723181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667" r="-425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46504" y="4953000"/>
                <a:ext cx="1463221" cy="79130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504" y="4953000"/>
                <a:ext cx="1463221" cy="791307"/>
              </a:xfrm>
              <a:prstGeom prst="rect">
                <a:avLst/>
              </a:prstGeom>
              <a:blipFill rotWithShape="1">
                <a:blip r:embed="rId7"/>
                <a:stretch>
                  <a:fillRect r="-8333" b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7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19200" y="762000"/>
                <a:ext cx="6553200" cy="707886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000" b="1" i="1" u="sng" dirty="0" smtClean="0"/>
                  <a:t>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u="sng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4000" b="1" i="1" u="sng" smtClean="0"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sz="4000" b="1" i="1" u="sng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4000" b="1" i="1" u="sng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u="sng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4000" b="1" i="1" u="sng" smtClean="0">
                            <a:latin typeface="Cambria Math"/>
                          </a:rPr>
                          <m:t>𝑽</m:t>
                        </m:r>
                      </m:sub>
                    </m:sSub>
                  </m:oMath>
                </a14:m>
                <a:endParaRPr lang="en-US" sz="4000" b="1" i="1" u="sng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762000"/>
                <a:ext cx="655320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3256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05000" y="2064327"/>
                <a:ext cx="4038600" cy="14301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We Know,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064327"/>
                <a:ext cx="4038600" cy="1430135"/>
              </a:xfrm>
              <a:prstGeom prst="rect">
                <a:avLst/>
              </a:prstGeom>
              <a:blipFill rotWithShape="1">
                <a:blip r:embed="rId3"/>
                <a:stretch>
                  <a:fillRect l="-2417" t="-341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23678" y="3515244"/>
                <a:ext cx="2095317" cy="73866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𝑽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678" y="3515244"/>
                <a:ext cx="2095317" cy="738664"/>
              </a:xfrm>
              <a:prstGeom prst="rect">
                <a:avLst/>
              </a:prstGeom>
              <a:blipFill rotWithShape="1">
                <a:blip r:embed="rId4"/>
                <a:stretch>
                  <a:fillRect l="-2326" t="-6612" r="-2035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23678" y="4495800"/>
                <a:ext cx="2155077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∴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𝑽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678" y="4495800"/>
                <a:ext cx="2155077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667" r="-53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0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0" y="762000"/>
                <a:ext cx="6172200" cy="64633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3600" b="1" i="1" u="sng" dirty="0" smtClean="0"/>
                  <a:t>Internal Energy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u="sng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3600" b="1" i="1" u="sng" smtClean="0">
                            <a:latin typeface="Cambria Math"/>
                          </a:rPr>
                          <m:t>𝑽</m:t>
                        </m:r>
                      </m:sub>
                    </m:sSub>
                  </m:oMath>
                </a14:m>
                <a:endParaRPr lang="en-US" sz="3600" b="1" i="1" u="sng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762000"/>
                <a:ext cx="61722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2962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43000" y="1905000"/>
                <a:ext cx="4724400" cy="11531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Internal energy,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𝒏𝑹𝑻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905000"/>
                <a:ext cx="4724400" cy="1153136"/>
              </a:xfrm>
              <a:prstGeom prst="rect">
                <a:avLst/>
              </a:prstGeom>
              <a:blipFill rotWithShape="1">
                <a:blip r:embed="rId3"/>
                <a:stretch>
                  <a:fillRect l="-2065" t="-4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90800" y="3163393"/>
                <a:ext cx="1748556" cy="73866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𝒏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𝑽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163393"/>
                <a:ext cx="1748556" cy="738664"/>
              </a:xfrm>
              <a:prstGeom prst="rect">
                <a:avLst/>
              </a:prstGeom>
              <a:blipFill rotWithShape="1">
                <a:blip r:embed="rId4"/>
                <a:stretch>
                  <a:fillRect l="-2787" t="-6612" r="-2091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0" y="3952550"/>
                <a:ext cx="4572000" cy="830997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 smtClean="0">
                    <a:solidFill>
                      <a:prstClr val="black"/>
                    </a:solidFill>
                  </a:rPr>
                  <a:t>The change in internal 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energy,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𝒏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𝑽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952550"/>
                <a:ext cx="4572000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2000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EA885DE740EF4080AD70DC73B84BCF" ma:contentTypeVersion="2" ma:contentTypeDescription="Create a new document." ma:contentTypeScope="" ma:versionID="9a219b4bb3e15509d21612dbdd22231b">
  <xsd:schema xmlns:xsd="http://www.w3.org/2001/XMLSchema" xmlns:xs="http://www.w3.org/2001/XMLSchema" xmlns:p="http://schemas.microsoft.com/office/2006/metadata/properties" xmlns:ns2="dbf19b3b-843d-4b52-ad7d-742a0ec8d4e5" targetNamespace="http://schemas.microsoft.com/office/2006/metadata/properties" ma:root="true" ma:fieldsID="d50660228dec7ad7ad1ff7bde8f18064" ns2:_="">
    <xsd:import namespace="dbf19b3b-843d-4b52-ad7d-742a0ec8d4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19b3b-843d-4b52-ad7d-742a0ec8d4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D405F3-9A7A-4C9C-A183-12C22B4A7298}"/>
</file>

<file path=customXml/itemProps2.xml><?xml version="1.0" encoding="utf-8"?>
<ds:datastoreItem xmlns:ds="http://schemas.openxmlformats.org/officeDocument/2006/customXml" ds:itemID="{FB3857C7-1F74-483C-988A-49E1FDF90E1A}"/>
</file>

<file path=customXml/itemProps3.xml><?xml version="1.0" encoding="utf-8"?>
<ds:datastoreItem xmlns:ds="http://schemas.openxmlformats.org/officeDocument/2006/customXml" ds:itemID="{BA2B1289-F772-4EBA-AB73-42610E4C0B25}"/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269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Lubna</cp:lastModifiedBy>
  <cp:revision>36</cp:revision>
  <cp:lastPrinted>2020-02-13T17:21:30Z</cp:lastPrinted>
  <dcterms:created xsi:type="dcterms:W3CDTF">2020-02-10T19:57:19Z</dcterms:created>
  <dcterms:modified xsi:type="dcterms:W3CDTF">2020-07-23T06:27:35Z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0x01010070EA885DE740EF4080AD70DC73B84BCF</vt:lpwstr>
  </property>
</Properties>
</file>