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7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A34EB-A3F3-4E13-B34B-B4CE9C96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C4E053-FE9F-445B-9CB4-4286324E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36D5DF-22F5-492B-BD7A-A75A26E9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3EEA4F-0EDC-484A-890E-E8F6B968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BCF72-E0CE-4339-9422-702163D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2BB65-3005-448B-8CBC-41A83AA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2A83C4-5A80-4D7C-BB61-EB487A3C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E6D170-ECF0-4204-A7BB-CE9A791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30F402-728B-4407-A756-BEEA274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BB47A9-CBB2-49F1-84AC-9B5AA1F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1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96BBA-D10C-4C6B-AECF-D1A4F42F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AF5AF-8110-46FB-90D7-68ACED89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9E9D04-A961-4945-8421-FB18F8B5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1AA77-5B16-4E66-8F48-7FB6E6F2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EEF5AD-53B1-4569-8D4E-EC40736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7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4565E-DCAC-4E4C-847C-8D467C9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F3F35-7147-46C1-8A0D-8D17FEB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F6E979-030C-4D48-AEBD-656E04ED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098684-E366-4BDC-8E41-91739D58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32DB5F-C82C-4E79-8EF5-E000CCE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17C395-C13B-4E39-A0B2-F1110D77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5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CCD41-646A-4772-8B01-06632B7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FF46E9-BE84-4636-BEAE-1076A037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AE6112-FF6F-4840-93D4-98A4852F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F8407D-D5D8-47F4-925F-103BD1C76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C00081-F071-4B23-A662-F01EA163A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3C1C4C-E5C8-48E3-A189-9BB582B0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096328-EA39-4A37-BFF7-CD51762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F00DA4-784F-4DC8-9856-BC97DC8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2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D1C1E-64ED-428F-89FC-1AF3C71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56A987-73EE-45F4-BD2C-E0972D2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78414F-25A0-437D-B59D-0017146E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52AAC5-A674-493D-836A-515A60E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2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A76F52-4B4E-4A4A-9CAD-A9434F8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F3052C-B61A-47FF-BADE-66B1B940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C75350-6F11-40A5-949C-C0BC6FA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0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9D770-16A8-4F90-974E-B4932794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05ABF-1542-4ABE-9F47-CAE0AF22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DC204B-AC61-4861-8CFC-3D6E1BAD4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85C98D-3780-466A-8FF8-FCAA4B4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C69E3A-8F24-4BBA-BA08-8186C50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6243AC-0706-47E5-BDD2-A597C9F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E1D49-57DB-4294-87F8-71238E42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7CA3ED-9207-46D5-8F88-C34D76C0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981691-03EB-41C7-A969-9EA7410E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2BD887-557B-418A-92FA-173341CE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13CF17-B2FE-413C-938B-68B8802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BB5918-F02C-4A28-86D8-F4946CA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27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AED36-9F55-48D3-9309-1A623C8A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5126E8-7D27-46B8-A1CC-D026DAB3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2B158C-5084-4BFC-8DBB-9614533D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417346-90B2-43F9-ADBC-965DEB7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27E2F-FE62-455D-AEA5-44FB9189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0C678B-D4F0-4451-A743-E998288DF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19EC24-0490-4A73-AA43-3B4F2506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0D8882-6D68-46B9-882C-F2ED3BF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B7295-6582-40A3-8A07-463C4647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801B7-7EEA-4750-B0FD-7BCEFEE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3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CB34-AC50-4117-84C2-9FB49C71501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A1B7C0-F9C1-4910-A6EB-692C0675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0D71AE-E520-49B0-B86E-CCFDAA8D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9D12BC-4BE2-4AFC-B49E-E9DD17B0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BD18-3A7C-41AF-A839-207B596D22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4A76FB-9362-4882-BC54-FDA6290F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7C98A5-ABAE-422A-9DCF-9A181D3A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5936-F3A3-4FEF-91C8-1D445034AF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61060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Relation Between P and V in Adiabatic Expansion</a:t>
            </a:r>
            <a:endParaRPr lang="en-US" sz="32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600200"/>
            <a:ext cx="64008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consider n mole of gas increasing its volume by a differential amount </a:t>
            </a:r>
            <a:r>
              <a:rPr lang="en-US" sz="2400" b="1" dirty="0" err="1" smtClean="0"/>
              <a:t>dV</a:t>
            </a:r>
            <a:r>
              <a:rPr lang="en-US" sz="2400" b="1" dirty="0" smtClean="0"/>
              <a:t> at constant pressure.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0764" y="2667000"/>
                <a:ext cx="6019800" cy="83099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From the 1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st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 </a:t>
                </a:r>
                <a:r>
                  <a:rPr lang="en-US" sz="2400" b="1" dirty="0" smtClean="0">
                    <a:solidFill>
                      <a:prstClr val="black"/>
                    </a:solidFill>
                  </a:rPr>
                  <a:t>of thermodynamics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4" y="2667000"/>
                <a:ext cx="60198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621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3853934"/>
                <a:ext cx="2755819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𝑷𝒅𝑽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𝒅𝑻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53934"/>
                <a:ext cx="275581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420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1964" y="4953000"/>
                <a:ext cx="3689536" cy="6686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𝒏𝒅𝑻</m:t>
                    </m:r>
                    <m:r>
                      <a:rPr lang="en-US" sz="2400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</a:rPr>
                          <m:t>𝑷</m:t>
                        </m:r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</a:rPr>
                      <m:t>𝒅𝑽</m:t>
                    </m:r>
                  </m:oMath>
                </a14:m>
                <a:r>
                  <a:rPr lang="en-US" sz="2400" b="1" dirty="0" smtClean="0"/>
                  <a:t>……………(1)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964" y="4953000"/>
                <a:ext cx="3689536" cy="668645"/>
              </a:xfrm>
              <a:prstGeom prst="rect">
                <a:avLst/>
              </a:prstGeom>
              <a:blipFill rotWithShape="1">
                <a:blip r:embed="rId4"/>
                <a:stretch>
                  <a:fillRect r="-3636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990600"/>
                <a:ext cx="5715000" cy="830997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Again,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𝑷𝑽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𝒏𝑹𝑻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990600"/>
                <a:ext cx="5715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599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133600"/>
                <a:ext cx="304602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𝑽𝒅𝑷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𝒏𝑹𝒅𝑻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133600"/>
                <a:ext cx="3046027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80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75536" y="2787134"/>
                <a:ext cx="3835730" cy="6296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𝒏𝒅𝑻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</a:rPr>
                          <m:t>𝑷𝒅𝑽</m:t>
                        </m:r>
                        <m:r>
                          <a:rPr lang="en-US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b="1" dirty="0" smtClean="0"/>
                  <a:t>……………..(2)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36" y="2787134"/>
                <a:ext cx="3835730" cy="629660"/>
              </a:xfrm>
              <a:prstGeom prst="rect">
                <a:avLst/>
              </a:prstGeom>
              <a:blipFill rotWithShape="1">
                <a:blip r:embed="rId4"/>
                <a:stretch>
                  <a:fillRect r="-349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810000"/>
                <a:ext cx="3733800" cy="128798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prstClr val="black"/>
                    </a:solidFill>
                    <a:latin typeface="Cambria Math"/>
                  </a:rPr>
                  <a:t>From equation (1) and (2),</a:t>
                </a:r>
              </a:p>
              <a:p>
                <a:pPr algn="ctr"/>
                <a:endParaRPr lang="en-US" sz="1000" b="1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𝑷𝒅𝑽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den>
                    </m:f>
                    <m:r>
                      <a:rPr lang="en-US" sz="2800" b="1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𝒅𝑽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10000"/>
                <a:ext cx="3733800" cy="1287981"/>
              </a:xfrm>
              <a:prstGeom prst="rect">
                <a:avLst/>
              </a:prstGeom>
              <a:blipFill rotWithShape="1">
                <a:blip r:embed="rId5"/>
                <a:stretch>
                  <a:fillRect l="-2447" t="-3791" r="-1958" b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400" y="5486400"/>
                <a:ext cx="3276600" cy="7939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𝑷𝒅𝑽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𝑷</m:t>
                        </m:r>
                      </m:den>
                    </m:f>
                    <m:r>
                      <a:rPr lang="en-US" sz="2800" b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𝒅𝑽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3276600" cy="793935"/>
              </a:xfrm>
              <a:prstGeom prst="rect">
                <a:avLst/>
              </a:prstGeom>
              <a:blipFill rotWithShape="1">
                <a:blip r:embed="rId6"/>
                <a:stretch>
                  <a:fillRect r="-3532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2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6900" y="457200"/>
                <a:ext cx="4648200" cy="79393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𝑷𝒅𝑽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</m:t>
                        </m:r>
                      </m:den>
                    </m:f>
                    <m:r>
                      <a:rPr lang="en-US" sz="2800" b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𝒅𝑽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457200"/>
                <a:ext cx="4648200" cy="793935"/>
              </a:xfrm>
              <a:prstGeom prst="rect">
                <a:avLst/>
              </a:prstGeom>
              <a:blipFill rotWithShape="1">
                <a:blip r:embed="rId2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0" y="1371600"/>
                <a:ext cx="4724400" cy="8550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𝑽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𝒅𝑽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371600"/>
                <a:ext cx="4724400" cy="8550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721401"/>
                <a:ext cx="2473113" cy="85504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𝑽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𝒅𝑽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1401"/>
                <a:ext cx="2473113" cy="855042"/>
              </a:xfrm>
              <a:prstGeom prst="rect">
                <a:avLst/>
              </a:prstGeom>
              <a:blipFill rotWithShape="1">
                <a:blip r:embed="rId4"/>
                <a:stretch>
                  <a:fillRect r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9094" y="3733800"/>
                <a:ext cx="2491323" cy="855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𝒅𝑽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94" y="3733800"/>
                <a:ext cx="2491323" cy="855042"/>
              </a:xfrm>
              <a:prstGeom prst="rect">
                <a:avLst/>
              </a:prstGeom>
              <a:blipFill rotWithShape="1">
                <a:blip r:embed="rId5"/>
                <a:stretch>
                  <a:fillRect r="-4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886190"/>
                <a:ext cx="3724096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𝑽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𝑪𝒐𝒏𝒔𝒕𝒂𝒏𝒕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6190"/>
                <a:ext cx="372409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r="-29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5422" y="2964256"/>
                <a:ext cx="2928366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𝜸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𝑪𝒐𝒏𝒔𝒕𝒂𝒏𝒕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22" y="2964256"/>
                <a:ext cx="2928366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39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78983" y="3976655"/>
                <a:ext cx="2763257" cy="46166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𝑷</m:t>
                    </m:r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sup>
                    </m:sSup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𝑪𝒐𝒏𝒔𝒕𝒂𝒏𝒕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83" y="3976655"/>
                <a:ext cx="2763257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0526" r="-507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5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3200" b="1" i="1" u="sng" dirty="0">
                <a:solidFill>
                  <a:prstClr val="black"/>
                </a:solidFill>
              </a:rPr>
              <a:t>Relation Between </a:t>
            </a:r>
            <a:r>
              <a:rPr lang="en-US" sz="3200" b="1" i="1" u="sng" dirty="0" smtClean="0">
                <a:solidFill>
                  <a:prstClr val="black"/>
                </a:solidFill>
              </a:rPr>
              <a:t>T </a:t>
            </a:r>
            <a:r>
              <a:rPr lang="en-US" sz="3200" b="1" i="1" u="sng" dirty="0">
                <a:solidFill>
                  <a:prstClr val="black"/>
                </a:solidFill>
              </a:rPr>
              <a:t>and V in Adiabatic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0" y="1295400"/>
                <a:ext cx="5105400" cy="83099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We know,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295400"/>
                <a:ext cx="51054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79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3438" y="2438400"/>
                <a:ext cx="3032561" cy="78245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𝒏𝑹𝑻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den>
                      </m:f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38" y="2438400"/>
                <a:ext cx="3032561" cy="782458"/>
              </a:xfrm>
              <a:prstGeom prst="rect">
                <a:avLst/>
              </a:prstGeom>
              <a:blipFill rotWithShape="1">
                <a:blip r:embed="rId3"/>
                <a:stretch>
                  <a:fillRect r="-3614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0006" y="3498800"/>
                <a:ext cx="3346749" cy="47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𝒏𝑹𝑻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006" y="3498800"/>
                <a:ext cx="3346749" cy="470000"/>
              </a:xfrm>
              <a:prstGeom prst="rect">
                <a:avLst/>
              </a:prstGeom>
              <a:blipFill rotWithShape="1">
                <a:blip r:embed="rId4"/>
                <a:stretch>
                  <a:fillRect t="-7792" r="-3279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2825" y="4543764"/>
                <a:ext cx="2933174" cy="47000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𝑻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25" y="4543764"/>
                <a:ext cx="2933174" cy="470000"/>
              </a:xfrm>
              <a:prstGeom prst="rect">
                <a:avLst/>
              </a:prstGeom>
              <a:blipFill rotWithShape="1">
                <a:blip r:embed="rId5"/>
                <a:stretch>
                  <a:fillRect t="-7792" r="-3734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34B470-A499-4118-873A-BB64FF37B11A}"/>
              </a:ext>
            </a:extLst>
          </p:cNvPr>
          <p:cNvSpPr/>
          <p:nvPr/>
        </p:nvSpPr>
        <p:spPr>
          <a:xfrm>
            <a:off x="119270" y="1043878"/>
            <a:ext cx="849795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marR="93345" algn="just">
              <a:lnSpc>
                <a:spcPct val="115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54. We know that for an adiabatic process </a:t>
            </a:r>
            <a:r>
              <a:rPr lang="en-US" i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pV</a:t>
            </a:r>
            <a:r>
              <a:rPr lang="en-US" i="1" baseline="300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a constant. Evaluate “a constant” for an adiabatic process involving exactly 2.0 mol of an ideal gas passing through the state having exactly 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1.0 atm and 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300 K. Assume a diatomic gas whose molecules rotate but do not oscillate.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C78355-E6EE-45F5-9C59-618DD24A7EF8}"/>
              </a:ext>
            </a:extLst>
          </p:cNvPr>
          <p:cNvSpPr/>
          <p:nvPr/>
        </p:nvSpPr>
        <p:spPr>
          <a:xfrm>
            <a:off x="646335" y="2462438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n = 2 mol 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F13367-C286-4D9D-8285-7C857264816E}"/>
              </a:ext>
            </a:extLst>
          </p:cNvPr>
          <p:cNvSpPr/>
          <p:nvPr/>
        </p:nvSpPr>
        <p:spPr>
          <a:xfrm>
            <a:off x="1234432" y="2859157"/>
            <a:ext cx="275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1.0 atm = 1.0x10</a:t>
            </a:r>
            <a:r>
              <a:rPr lang="en-US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2F3033-7D62-49DD-88F3-DA25868A3A1F}"/>
              </a:ext>
            </a:extLst>
          </p:cNvPr>
          <p:cNvSpPr/>
          <p:nvPr/>
        </p:nvSpPr>
        <p:spPr>
          <a:xfrm>
            <a:off x="1202650" y="3255875"/>
            <a:ext cx="123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300 K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176531-E808-4D85-9959-AAD08990D065}"/>
              </a:ext>
            </a:extLst>
          </p:cNvPr>
          <p:cNvSpPr/>
          <p:nvPr/>
        </p:nvSpPr>
        <p:spPr>
          <a:xfrm>
            <a:off x="487016" y="3553674"/>
            <a:ext cx="767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Diatomic gas whose molecules rotate but do not oscillate, f = 3+2 = 5</a:t>
            </a:r>
            <a:endParaRPr lang="en-US" sz="135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E5A0F39-2C18-4091-AE15-A09A49D342D9}"/>
                  </a:ext>
                </a:extLst>
              </p:cNvPr>
              <p:cNvSpPr/>
              <p:nvPr/>
            </p:nvSpPr>
            <p:spPr>
              <a:xfrm>
                <a:off x="1087673" y="3901066"/>
                <a:ext cx="3174248" cy="407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5A0F39-2C18-4091-AE15-A09A49D34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73" y="3901066"/>
                <a:ext cx="3174248" cy="407484"/>
              </a:xfrm>
              <a:prstGeom prst="rect">
                <a:avLst/>
              </a:prstGeom>
              <a:blipFill rotWithShape="0">
                <a:blip r:embed="rId2"/>
                <a:stretch>
                  <a:fillRect l="-1536" t="-746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58598A-383B-493B-A567-B432EC6F5055}"/>
              </a:ext>
            </a:extLst>
          </p:cNvPr>
          <p:cNvSpPr/>
          <p:nvPr/>
        </p:nvSpPr>
        <p:spPr>
          <a:xfrm>
            <a:off x="1123464" y="4289966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</a:t>
            </a:r>
            <a:endParaRPr lang="en-US" sz="135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081B67CD-7A35-4083-94A4-98DD4539EEF6}"/>
                  </a:ext>
                </a:extLst>
              </p:cNvPr>
              <p:cNvSpPr/>
              <p:nvPr/>
            </p:nvSpPr>
            <p:spPr>
              <a:xfrm>
                <a:off x="1087673" y="4723684"/>
                <a:ext cx="3174248" cy="396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 C</a:t>
                </a:r>
                <a:r>
                  <a:rPr lang="en-US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R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R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1B67CD-7A35-4083-94A4-98DD4539E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73" y="4723684"/>
                <a:ext cx="3174248" cy="396199"/>
              </a:xfrm>
              <a:prstGeom prst="rect">
                <a:avLst/>
              </a:prstGeom>
              <a:blipFill rotWithShape="0">
                <a:blip r:embed="rId3"/>
                <a:stretch>
                  <a:fillRect l="-1536" t="-923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707B2DD-B60A-41E0-9C4E-9457BE24889E}"/>
                  </a:ext>
                </a:extLst>
              </p:cNvPr>
              <p:cNvSpPr/>
              <p:nvPr/>
            </p:nvSpPr>
            <p:spPr>
              <a:xfrm>
                <a:off x="1087673" y="4998082"/>
                <a:ext cx="2780256" cy="705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7 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1.4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07B2DD-B60A-41E0-9C4E-9457BE248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73" y="4998082"/>
                <a:ext cx="2780256" cy="705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6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1EF0440C-060D-48EE-B29F-0B1CFB47CA56}"/>
                  </a:ext>
                </a:extLst>
              </p:cNvPr>
              <p:cNvSpPr/>
              <p:nvPr/>
            </p:nvSpPr>
            <p:spPr>
              <a:xfrm>
                <a:off x="1265069" y="1123277"/>
                <a:ext cx="1782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 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F0440C-060D-48EE-B29F-0B1CFB47C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69" y="1123277"/>
                <a:ext cx="17823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082" t="-9836" r="-205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0255E361-B9A0-4504-B8C1-A29DDFFE629A}"/>
                  </a:ext>
                </a:extLst>
              </p:cNvPr>
              <p:cNvSpPr/>
              <p:nvPr/>
            </p:nvSpPr>
            <p:spPr>
              <a:xfrm>
                <a:off x="1423935" y="1518971"/>
                <a:ext cx="10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55E361-B9A0-4504-B8C1-A29DDFFE6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35" y="1518971"/>
                <a:ext cx="10385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94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235698-136D-4304-A534-54A7A2A7F4C4}"/>
              </a:ext>
            </a:extLst>
          </p:cNvPr>
          <p:cNvSpPr/>
          <p:nvPr/>
        </p:nvSpPr>
        <p:spPr>
          <a:xfrm>
            <a:off x="4965629" y="1441311"/>
            <a:ext cx="3353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[Ideal gas equation, pV =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35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C4291496-F093-4F01-A8C1-041CF4A82078}"/>
                  </a:ext>
                </a:extLst>
              </p:cNvPr>
              <p:cNvSpPr/>
              <p:nvPr/>
            </p:nvSpPr>
            <p:spPr>
              <a:xfrm>
                <a:off x="7135211" y="1869490"/>
                <a:ext cx="1184061" cy="757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[V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𝑛𝑅𝑇</m:t>
                        </m:r>
                      </m:num>
                      <m:den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91496-F093-4F01-A8C1-041CF4A82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11" y="1869490"/>
                <a:ext cx="1184061" cy="757259"/>
              </a:xfrm>
              <a:prstGeom prst="rect">
                <a:avLst/>
              </a:prstGeom>
              <a:blipFill rotWithShape="0">
                <a:blip r:embed="rId4"/>
                <a:stretch>
                  <a:fillRect l="-4103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12AD812-8715-41FF-AB52-FC1E0773BA31}"/>
                  </a:ext>
                </a:extLst>
              </p:cNvPr>
              <p:cNvSpPr/>
              <p:nvPr/>
            </p:nvSpPr>
            <p:spPr>
              <a:xfrm>
                <a:off x="1409940" y="1869489"/>
                <a:ext cx="4285182" cy="1029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nRT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aseline="300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endParaRPr lang="en-US" sz="2100" baseline="30000" dirty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1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1.0x10</a:t>
                </a:r>
                <a:r>
                  <a:rPr lang="en-US" sz="21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2(8.31)(33)</m:t>
                        </m:r>
                      </m:num>
                      <m:den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</m:t>
                        </m:r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en-US" sz="2100" i="1" baseline="30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r>
                  <a:rPr lang="en-US" sz="21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1.4</a:t>
                </a:r>
                <a:endParaRPr lang="en-US" sz="1350" baseline="30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12AD812-8715-41FF-AB52-FC1E0773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40" y="1869489"/>
                <a:ext cx="4285182" cy="1029384"/>
              </a:xfrm>
              <a:prstGeom prst="rect">
                <a:avLst/>
              </a:prstGeom>
              <a:blipFill rotWithShape="0">
                <a:blip r:embed="rId5"/>
                <a:stretch>
                  <a:fillRect l="-1138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918133-84B1-42E3-9B8F-C9884C9289F9}"/>
              </a:ext>
            </a:extLst>
          </p:cNvPr>
          <p:cNvSpPr/>
          <p:nvPr/>
        </p:nvSpPr>
        <p:spPr>
          <a:xfrm>
            <a:off x="1779105" y="2875774"/>
            <a:ext cx="27206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1.0x10</a:t>
            </a:r>
            <a:r>
              <a:rPr lang="en-US" sz="21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{0.04986}</a:t>
            </a:r>
            <a:r>
              <a:rPr lang="en-US" sz="21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C67DB6-A5CC-472D-B8B8-02B327130AB8}"/>
              </a:ext>
            </a:extLst>
          </p:cNvPr>
          <p:cNvSpPr/>
          <p:nvPr/>
        </p:nvSpPr>
        <p:spPr>
          <a:xfrm>
            <a:off x="1523194" y="3351932"/>
            <a:ext cx="294198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1.5x10</a:t>
            </a:r>
            <a:r>
              <a:rPr lang="en-US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n-US" sz="21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dirty="0">
              <a:solidFill>
                <a:srgbClr val="0070C0"/>
              </a:solidFill>
            </a:endParaRPr>
          </a:p>
          <a:p>
            <a:endParaRPr lang="en-US" sz="135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5CA064EF-AA61-44E1-9897-FB9777B851C7}"/>
                  </a:ext>
                </a:extLst>
              </p:cNvPr>
              <p:cNvSpPr/>
              <p:nvPr/>
            </p:nvSpPr>
            <p:spPr>
              <a:xfrm>
                <a:off x="430934" y="4000172"/>
                <a:ext cx="8186292" cy="81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of a</a:t>
                </a:r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US" sz="2100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100" baseline="300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d>
                          <m:dPr>
                            <m:ctrlP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1.4</m:t>
                            </m:r>
                          </m:e>
                        </m:d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−2 </m:t>
                        </m:r>
                      </m:sup>
                    </m:sSup>
                  </m:oMath>
                </a14:m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4.2</m:t>
                        </m:r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−2.0 </m:t>
                        </m:r>
                      </m:sup>
                    </m:sSup>
                  </m:oMath>
                </a14:m>
                <a:r>
                  <a:rPr lang="en-US" sz="2100" baseline="300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</a:t>
                </a:r>
              </a:p>
              <a:p>
                <a:r>
                  <a:rPr lang="en-US" sz="21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endParaRPr lang="en-US" sz="1350" baseline="30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A064EF-AA61-44E1-9897-FB9777B85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4" y="4000172"/>
                <a:ext cx="8186292" cy="811632"/>
              </a:xfrm>
              <a:prstGeom prst="rect">
                <a:avLst/>
              </a:prstGeom>
              <a:blipFill rotWithShape="0">
                <a:blip r:embed="rId6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D07A191C-6C55-4D22-901A-4EE36B62E92A}"/>
                  </a:ext>
                </a:extLst>
              </p:cNvPr>
              <p:cNvSpPr/>
              <p:nvPr/>
            </p:nvSpPr>
            <p:spPr>
              <a:xfrm>
                <a:off x="1265068" y="4684079"/>
                <a:ext cx="135479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2.2</m:t>
                        </m:r>
                      </m:sup>
                    </m:sSup>
                  </m:oMath>
                </a14:m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7A191C-6C55-4D22-901A-4EE36B62E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68" y="4684079"/>
                <a:ext cx="1354794" cy="415498"/>
              </a:xfrm>
              <a:prstGeom prst="rect">
                <a:avLst/>
              </a:prstGeom>
              <a:blipFill rotWithShape="0">
                <a:blip r:embed="rId7"/>
                <a:stretch>
                  <a:fillRect l="-5405" t="-11594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53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1F0E94-CBB3-4C95-891A-2213AC3859FA}"/>
              </a:ext>
            </a:extLst>
          </p:cNvPr>
          <p:cNvSpPr/>
          <p:nvPr/>
        </p:nvSpPr>
        <p:spPr>
          <a:xfrm>
            <a:off x="119270" y="954426"/>
            <a:ext cx="869673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marR="93345" algn="just">
              <a:lnSpc>
                <a:spcPct val="115000"/>
              </a:lnSpc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55. A certain gas occupies a volume of 4.3 L at a pressure of 1.2 atm and a temperature of 310 K. It is compressed adiabatically to a volume of 0.76 L. Determine (a) the final pressure and (b) the final temperature, assuming the gas to be an ideal gas for which </a:t>
            </a:r>
            <a:r>
              <a:rPr lang="en-US" i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1.4.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21A99F1-5A69-4634-BCF0-92FA3B88AEF6}"/>
                  </a:ext>
                </a:extLst>
              </p:cNvPr>
              <p:cNvSpPr/>
              <p:nvPr/>
            </p:nvSpPr>
            <p:spPr>
              <a:xfrm>
                <a:off x="379192" y="4278936"/>
                <a:ext cx="2064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  <a:endParaRPr lang="en-US" sz="135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1A99F1-5A69-4634-BCF0-92FA3B88A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2" y="4278936"/>
                <a:ext cx="206447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60" t="-11475" r="-236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436C34E-2C7C-462E-B47B-1DACF6E1F75D}"/>
              </a:ext>
            </a:extLst>
          </p:cNvPr>
          <p:cNvSpPr/>
          <p:nvPr/>
        </p:nvSpPr>
        <p:spPr>
          <a:xfrm>
            <a:off x="1271701" y="2713455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1.2 atm = 1.2x10</a:t>
            </a:r>
            <a:r>
              <a:rPr lang="en-US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0725315-FF32-4E5B-A777-F8453F5E4E3B}"/>
              </a:ext>
            </a:extLst>
          </p:cNvPr>
          <p:cNvSpPr/>
          <p:nvPr/>
        </p:nvSpPr>
        <p:spPr>
          <a:xfrm>
            <a:off x="654267" y="2367206"/>
            <a:ext cx="177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V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4.3 L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1F4F07-4877-4773-938B-0C17B7E35863}"/>
              </a:ext>
            </a:extLst>
          </p:cNvPr>
          <p:cNvSpPr/>
          <p:nvPr/>
        </p:nvSpPr>
        <p:spPr>
          <a:xfrm>
            <a:off x="1243362" y="3092222"/>
            <a:ext cx="119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310 K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A018FF-F2F3-4A8A-89DA-C891EC05F749}"/>
              </a:ext>
            </a:extLst>
          </p:cNvPr>
          <p:cNvSpPr/>
          <p:nvPr/>
        </p:nvSpPr>
        <p:spPr>
          <a:xfrm>
            <a:off x="1220529" y="3470988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0.76 L</a:t>
            </a:r>
            <a:endParaRPr lang="en-US" sz="135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D36FA0F-BD93-46D7-A6AA-622C5AF59868}"/>
                  </a:ext>
                </a:extLst>
              </p:cNvPr>
              <p:cNvSpPr/>
              <p:nvPr/>
            </p:nvSpPr>
            <p:spPr>
              <a:xfrm>
                <a:off x="1236354" y="3822223"/>
                <a:ext cx="1456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1.4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36FA0F-BD93-46D7-A6AA-622C5AF59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54" y="3822223"/>
                <a:ext cx="1456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A103E06A-9FEC-4412-A1AE-AFB67519C243}"/>
                  </a:ext>
                </a:extLst>
              </p:cNvPr>
              <p:cNvSpPr/>
              <p:nvPr/>
            </p:nvSpPr>
            <p:spPr>
              <a:xfrm>
                <a:off x="654267" y="4699322"/>
                <a:ext cx="1519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baseline="-25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baseline="-25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35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103E06A-9FEC-4412-A1AE-AFB67519C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67" y="4699322"/>
                <a:ext cx="151939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00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6DA0746-5E50-4D25-985E-32B07BD18351}"/>
                  </a:ext>
                </a:extLst>
              </p:cNvPr>
              <p:cNvSpPr/>
              <p:nvPr/>
            </p:nvSpPr>
            <p:spPr>
              <a:xfrm>
                <a:off x="473776" y="5086885"/>
                <a:ext cx="8464804" cy="829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=p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=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1.2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105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4.3 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0.76 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1.4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1.2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105(11.3166)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</a:t>
                </a:r>
                <a:r>
                  <a:rPr lang="en-US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1.36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106 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Pa</m:t>
                    </m:r>
                  </m:oMath>
                </a14:m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DA0746-5E50-4D25-985E-32B07BD1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6" y="5086885"/>
                <a:ext cx="8464804" cy="8295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6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231ED158-E7A1-40BD-A20D-768C5AB072F6}"/>
                  </a:ext>
                </a:extLst>
              </p:cNvPr>
              <p:cNvSpPr/>
              <p:nvPr/>
            </p:nvSpPr>
            <p:spPr>
              <a:xfrm>
                <a:off x="706744" y="1030009"/>
                <a:ext cx="2254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T</a:t>
                </a:r>
                <a:r>
                  <a:rPr lang="en-US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T</a:t>
                </a:r>
                <a:r>
                  <a:rPr lang="en-US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31ED158-E7A1-40BD-A20D-768C5AB07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44" y="1030009"/>
                <a:ext cx="225401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43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0457A03-B53D-430C-B54E-7ECE491CFE5F}"/>
                  </a:ext>
                </a:extLst>
              </p:cNvPr>
              <p:cNvSpPr/>
              <p:nvPr/>
            </p:nvSpPr>
            <p:spPr>
              <a:xfrm>
                <a:off x="840922" y="1661144"/>
                <a:ext cx="1911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457A03-B53D-430C-B54E-7ECE491CF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22" y="1661144"/>
                <a:ext cx="19119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672FEA8-5C8C-4B7C-B9C2-676DB9035C3F}"/>
                  </a:ext>
                </a:extLst>
              </p:cNvPr>
              <p:cNvSpPr/>
              <p:nvPr/>
            </p:nvSpPr>
            <p:spPr>
              <a:xfrm>
                <a:off x="877776" y="2119154"/>
                <a:ext cx="6884686" cy="552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310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4.3 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0.76 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1.4−1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310(2.00) = 620 K</a:t>
                </a:r>
                <a:endParaRPr lang="en-US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72FEA8-5C8C-4B7C-B9C2-676DB9035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" y="2119154"/>
                <a:ext cx="6884686" cy="552587"/>
              </a:xfrm>
              <a:prstGeom prst="rect">
                <a:avLst/>
              </a:prstGeom>
              <a:blipFill rotWithShape="0">
                <a:blip r:embed="rId4"/>
                <a:stretch>
                  <a:fillRect l="-797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13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A885DE740EF4080AD70DC73B84BCF" ma:contentTypeVersion="2" ma:contentTypeDescription="Create a new document." ma:contentTypeScope="" ma:versionID="9a219b4bb3e15509d21612dbdd22231b">
  <xsd:schema xmlns:xsd="http://www.w3.org/2001/XMLSchema" xmlns:xs="http://www.w3.org/2001/XMLSchema" xmlns:p="http://schemas.microsoft.com/office/2006/metadata/properties" xmlns:ns2="dbf19b3b-843d-4b52-ad7d-742a0ec8d4e5" targetNamespace="http://schemas.microsoft.com/office/2006/metadata/properties" ma:root="true" ma:fieldsID="d50660228dec7ad7ad1ff7bde8f18064" ns2:_="">
    <xsd:import namespace="dbf19b3b-843d-4b52-ad7d-742a0ec8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9b3b-843d-4b52-ad7d-742a0ec8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F4E02B-B576-4F21-92B3-B1DFDE665238}"/>
</file>

<file path=customXml/itemProps2.xml><?xml version="1.0" encoding="utf-8"?>
<ds:datastoreItem xmlns:ds="http://schemas.openxmlformats.org/officeDocument/2006/customXml" ds:itemID="{E5BAD463-EDF3-48C5-B4B9-CADD197F5AF5}"/>
</file>

<file path=customXml/itemProps3.xml><?xml version="1.0" encoding="utf-8"?>
<ds:datastoreItem xmlns:ds="http://schemas.openxmlformats.org/officeDocument/2006/customXml" ds:itemID="{1815674C-C058-4BB2-B7C8-180606075327}"/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347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Lubna</cp:lastModifiedBy>
  <cp:revision>38</cp:revision>
  <cp:lastPrinted>2020-02-13T17:21:30Z</cp:lastPrinted>
  <dcterms:created xsi:type="dcterms:W3CDTF">2020-02-10T19:57:19Z</dcterms:created>
  <dcterms:modified xsi:type="dcterms:W3CDTF">2020-07-26T04:32:28Z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0x01010070EA885DE740EF4080AD70DC73B84BCF</vt:lpwstr>
  </property>
</Properties>
</file>