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EEB97B-8814-45C4-8407-128AECAD7CC0}"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55254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EB97B-8814-45C4-8407-128AECAD7CC0}"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75613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EB97B-8814-45C4-8407-128AECAD7CC0}"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80321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EB97B-8814-45C4-8407-128AECAD7CC0}"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5681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B97B-8814-45C4-8407-128AECAD7CC0}" type="datetimeFigureOut">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550735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EEB97B-8814-45C4-8407-128AECAD7CC0}"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0474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EEB97B-8814-45C4-8407-128AECAD7CC0}" type="datetimeFigureOut">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07365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EEB97B-8814-45C4-8407-128AECAD7CC0}" type="datetimeFigureOut">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20738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B97B-8814-45C4-8407-128AECAD7CC0}" type="datetimeFigureOut">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48183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EB97B-8814-45C4-8407-128AECAD7CC0}"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340802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EB97B-8814-45C4-8407-128AECAD7CC0}" type="datetimeFigureOut">
              <a:rPr lang="en-US" smtClean="0"/>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2242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EB97B-8814-45C4-8407-128AECAD7CC0}" type="datetimeFigureOut">
              <a:rPr lang="en-US" smtClean="0"/>
              <a:t>6/30/2020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D75-D2CB-40D4-BA43-99AB63C541A4}" type="slidenum">
              <a:rPr lang="en-US" smtClean="0"/>
              <a:t>‹#›</a:t>
            </a:fld>
            <a:endParaRPr lang="en-US"/>
          </a:p>
        </p:txBody>
      </p:sp>
    </p:spTree>
    <p:extLst>
      <p:ext uri="{BB962C8B-B14F-4D97-AF65-F5344CB8AC3E}">
        <p14:creationId xmlns:p14="http://schemas.microsoft.com/office/powerpoint/2010/main" val="137059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198099" y="2236207"/>
            <a:ext cx="9781735"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rPr>
              <a:t>On the basis of direction, there are two types of thermodynamic processes:</a:t>
            </a:r>
          </a:p>
        </p:txBody>
      </p:sp>
      <p:sp>
        <p:nvSpPr>
          <p:cNvPr id="3" name="Rectangle 2"/>
          <p:cNvSpPr/>
          <p:nvPr/>
        </p:nvSpPr>
        <p:spPr>
          <a:xfrm>
            <a:off x="888608" y="2969512"/>
            <a:ext cx="10337410" cy="830997"/>
          </a:xfrm>
          <a:prstGeom prst="rect">
            <a:avLst/>
          </a:prstGeom>
        </p:spPr>
        <p:txBody>
          <a:bodyPr wrap="square">
            <a:spAutoFit/>
          </a:bodyPr>
          <a:lstStyle/>
          <a:p>
            <a:pPr lvl="0"/>
            <a:r>
              <a:rPr kumimoji="0" lang="en-US" sz="2400" b="1" i="0" u="none" strike="noStrike" kern="0" cap="none" spc="0" normalizeH="0" baseline="0" noProof="0" dirty="0">
                <a:ln>
                  <a:noFill/>
                </a:ln>
                <a:solidFill>
                  <a:prstClr val="black"/>
                </a:solidFill>
                <a:effectLst/>
                <a:uLnTx/>
                <a:uFillTx/>
              </a:rPr>
              <a:t>Irreversible Process</a:t>
            </a:r>
            <a:r>
              <a:rPr lang="en-US" sz="2400" b="1" kern="0" dirty="0">
                <a:solidFill>
                  <a:prstClr val="black"/>
                </a:solidFill>
              </a:rPr>
              <a:t>: An irreversible process is one that cannot be reversed by means of small changes in the environment.</a:t>
            </a:r>
            <a:endParaRPr kumimoji="0" lang="en-US" sz="2400" b="1" i="0" u="none" strike="noStrike" kern="0" cap="none" spc="0" normalizeH="0" baseline="0" noProof="0" dirty="0">
              <a:ln>
                <a:noFill/>
              </a:ln>
              <a:solidFill>
                <a:prstClr val="black"/>
              </a:solidFill>
              <a:effectLst/>
              <a:uLnTx/>
              <a:uFillTx/>
            </a:endParaRPr>
          </a:p>
        </p:txBody>
      </p:sp>
      <p:sp>
        <p:nvSpPr>
          <p:cNvPr id="4" name="Rectangle 3"/>
          <p:cNvSpPr/>
          <p:nvPr/>
        </p:nvSpPr>
        <p:spPr>
          <a:xfrm>
            <a:off x="888608" y="4212828"/>
            <a:ext cx="10091226" cy="1200329"/>
          </a:xfrm>
          <a:prstGeom prst="rect">
            <a:avLst/>
          </a:prstGeom>
        </p:spPr>
        <p:txBody>
          <a:bodyPr wrap="square">
            <a:spAutoFit/>
          </a:bodyPr>
          <a:lstStyle/>
          <a:p>
            <a:pPr lvl="0" algn="just"/>
            <a:r>
              <a:rPr kumimoji="0" lang="en-US" sz="2400" b="1" i="0" u="none" strike="noStrike" kern="0" cap="none" spc="0" normalizeH="0" baseline="0" noProof="0" dirty="0">
                <a:ln>
                  <a:noFill/>
                </a:ln>
                <a:solidFill>
                  <a:prstClr val="black"/>
                </a:solidFill>
                <a:effectLst/>
                <a:uLnTx/>
                <a:uFillTx/>
              </a:rPr>
              <a:t>Reversible Process: A reversible </a:t>
            </a:r>
            <a:r>
              <a:rPr lang="en-US" sz="2400" b="1" kern="0" dirty="0">
                <a:solidFill>
                  <a:prstClr val="black"/>
                </a:solidFill>
              </a:rPr>
              <a:t>process is one that </a:t>
            </a:r>
            <a:r>
              <a:rPr kumimoji="0" lang="en-US" sz="2400" b="1" i="0" u="none" strike="noStrike" kern="0" cap="none" spc="0" normalizeH="0" baseline="0" noProof="0" dirty="0">
                <a:ln>
                  <a:noFill/>
                </a:ln>
                <a:solidFill>
                  <a:prstClr val="black"/>
                </a:solidFill>
                <a:effectLst/>
                <a:uLnTx/>
                <a:uFillTx/>
              </a:rPr>
              <a:t>can be </a:t>
            </a:r>
            <a:r>
              <a:rPr lang="en-US" sz="2400" b="1" kern="0" dirty="0">
                <a:solidFill>
                  <a:prstClr val="black"/>
                </a:solidFill>
              </a:rPr>
              <a:t>reversed to the original conditions from the final state without producing any changes in the thermodynamics properties of the environment.</a:t>
            </a:r>
            <a:endParaRPr kumimoji="0" lang="en-US" sz="2400" b="1" i="0" u="none" strike="noStrike" kern="0" cap="none" spc="0" normalizeH="0" baseline="0" noProof="0" dirty="0">
              <a:ln>
                <a:noFill/>
              </a:ln>
              <a:solidFill>
                <a:prstClr val="black"/>
              </a:solidFill>
              <a:effectLst/>
              <a:uLnTx/>
              <a:uFillTx/>
            </a:endParaRPr>
          </a:p>
        </p:txBody>
      </p:sp>
      <p:sp>
        <p:nvSpPr>
          <p:cNvPr id="5" name="TextBox 4"/>
          <p:cNvSpPr txBox="1"/>
          <p:nvPr/>
        </p:nvSpPr>
        <p:spPr>
          <a:xfrm>
            <a:off x="4518430" y="345743"/>
            <a:ext cx="3155140" cy="461665"/>
          </a:xfrm>
          <a:prstGeom prst="rect">
            <a:avLst/>
          </a:prstGeom>
          <a:solidFill>
            <a:schemeClr val="accent2"/>
          </a:solidFill>
        </p:spPr>
        <p:txBody>
          <a:bodyPr wrap="square" rtlCol="0">
            <a:spAutoFit/>
          </a:bodyPr>
          <a:lstStyle/>
          <a:p>
            <a:r>
              <a:rPr lang="en-US" sz="2400" b="1" dirty="0">
                <a:latin typeface="Arial" panose="020B0604020202020204" pitchFamily="34" charset="0"/>
                <a:cs typeface="Arial" panose="020B0604020202020204" pitchFamily="34" charset="0"/>
              </a:rPr>
              <a:t>Lesson plan 09</a:t>
            </a:r>
          </a:p>
        </p:txBody>
      </p:sp>
      <p:sp>
        <p:nvSpPr>
          <p:cNvPr id="6" name="TextBox 5"/>
          <p:cNvSpPr txBox="1"/>
          <p:nvPr/>
        </p:nvSpPr>
        <p:spPr>
          <a:xfrm>
            <a:off x="1960098" y="1174060"/>
            <a:ext cx="7751299" cy="523220"/>
          </a:xfrm>
          <a:prstGeom prst="rect">
            <a:avLst/>
          </a:prstGeom>
          <a:solidFill>
            <a:schemeClr val="accent6"/>
          </a:solidFill>
        </p:spPr>
        <p:txBody>
          <a:bodyPr wrap="square" rtlCol="0">
            <a:spAutoFit/>
          </a:bodyPr>
          <a:lstStyle/>
          <a:p>
            <a:r>
              <a:rPr lang="en-US" sz="2800" b="1" i="1" u="sng" dirty="0"/>
              <a:t>Entropy and the Second Law of Thermodynamics</a:t>
            </a:r>
          </a:p>
        </p:txBody>
      </p:sp>
    </p:spTree>
    <p:extLst>
      <p:ext uri="{BB962C8B-B14F-4D97-AF65-F5344CB8AC3E}">
        <p14:creationId xmlns:p14="http://schemas.microsoft.com/office/powerpoint/2010/main" val="227151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05132" y="1293280"/>
                <a:ext cx="9626991" cy="830997"/>
              </a:xfrm>
              <a:prstGeom prst="rect">
                <a:avLst/>
              </a:prstGeom>
            </p:spPr>
            <p:txBody>
              <a:bodyPr wrap="square">
                <a:spAutoFit/>
              </a:bodyPr>
              <a:lstStyle/>
              <a:p>
                <a:r>
                  <a:rPr lang="en-US" sz="2400" b="1" dirty="0"/>
                  <a:t>The change in entropy of a system during a process that takes the system from an initial state </a:t>
                </a:r>
                <a14:m>
                  <m:oMath xmlns:m="http://schemas.openxmlformats.org/officeDocument/2006/math">
                    <m:r>
                      <a:rPr lang="en-US" sz="2400" b="1" i="1" dirty="0" smtClean="0">
                        <a:latin typeface="Cambria Math" panose="02040503050406030204" pitchFamily="18" charset="0"/>
                      </a:rPr>
                      <m:t>𝒊</m:t>
                    </m:r>
                    <m:r>
                      <a:rPr lang="en-US" sz="2400" b="1" i="1" dirty="0" smtClean="0">
                        <a:latin typeface="Cambria Math" panose="02040503050406030204" pitchFamily="18" charset="0"/>
                      </a:rPr>
                      <m:t> </m:t>
                    </m:r>
                  </m:oMath>
                </a14:m>
                <a:r>
                  <a:rPr lang="en-US" sz="2400" b="1" dirty="0"/>
                  <a:t>to a final state </a:t>
                </a:r>
                <a14:m>
                  <m:oMath xmlns:m="http://schemas.openxmlformats.org/officeDocument/2006/math">
                    <m:r>
                      <a:rPr lang="en-US" sz="2400" b="1" i="1" dirty="0" smtClean="0">
                        <a:latin typeface="Cambria Math" panose="02040503050406030204" pitchFamily="18" charset="0"/>
                      </a:rPr>
                      <m:t>𝒇</m:t>
                    </m:r>
                  </m:oMath>
                </a14:m>
                <a:r>
                  <a:rPr lang="en-US" sz="2400" b="1" dirty="0"/>
                  <a:t> is defined as,</a:t>
                </a:r>
              </a:p>
            </p:txBody>
          </p:sp>
        </mc:Choice>
        <mc:Fallback xmlns="">
          <p:sp>
            <p:nvSpPr>
              <p:cNvPr id="2" name="Rectangle 1"/>
              <p:cNvSpPr>
                <a:spLocks noRot="1" noChangeAspect="1" noMove="1" noResize="1" noEditPoints="1" noAdjustHandles="1" noChangeArrowheads="1" noChangeShapeType="1" noTextEdit="1"/>
              </p:cNvSpPr>
              <p:nvPr/>
            </p:nvSpPr>
            <p:spPr>
              <a:xfrm>
                <a:off x="1205132" y="1293280"/>
                <a:ext cx="9626991" cy="830997"/>
              </a:xfrm>
              <a:prstGeom prst="rect">
                <a:avLst/>
              </a:prstGeom>
              <a:blipFill rotWithShape="0">
                <a:blip r:embed="rId2"/>
                <a:stretch>
                  <a:fillRect l="-1013" t="-5882" b="-16176"/>
                </a:stretch>
              </a:blipFill>
            </p:spPr>
            <p:txBody>
              <a:bodyPr/>
              <a:lstStyle/>
              <a:p>
                <a:r>
                  <a:rPr lang="en-US">
                    <a:noFill/>
                  </a:rPr>
                  <a:t> </a:t>
                </a:r>
              </a:p>
            </p:txBody>
          </p:sp>
        </mc:Fallback>
      </mc:AlternateContent>
      <p:sp>
        <p:nvSpPr>
          <p:cNvPr id="3" name="TextBox 2"/>
          <p:cNvSpPr txBox="1"/>
          <p:nvPr/>
        </p:nvSpPr>
        <p:spPr>
          <a:xfrm>
            <a:off x="4121834" y="647114"/>
            <a:ext cx="2630658" cy="461665"/>
          </a:xfrm>
          <a:prstGeom prst="rect">
            <a:avLst/>
          </a:prstGeom>
          <a:solidFill>
            <a:schemeClr val="accent2"/>
          </a:solidFill>
        </p:spPr>
        <p:txBody>
          <a:bodyPr wrap="square" rtlCol="0">
            <a:spAutoFit/>
          </a:bodyPr>
          <a:lstStyle/>
          <a:p>
            <a:r>
              <a:rPr lang="en-US" sz="2400" b="1" i="1" u="sng" dirty="0"/>
              <a:t>Change in Entropy</a:t>
            </a:r>
          </a:p>
        </p:txBody>
      </p:sp>
      <mc:AlternateContent xmlns:mc="http://schemas.openxmlformats.org/markup-compatibility/2006" xmlns:a14="http://schemas.microsoft.com/office/drawing/2010/main">
        <mc:Choice Requires="a14">
          <p:sp>
            <p:nvSpPr>
              <p:cNvPr id="4" name="TextBox 3"/>
              <p:cNvSpPr txBox="1"/>
              <p:nvPr/>
            </p:nvSpPr>
            <p:spPr>
              <a:xfrm>
                <a:off x="4121834" y="2504049"/>
                <a:ext cx="3028778"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m:t>
                      </m:r>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𝑺</m:t>
                          </m:r>
                        </m:e>
                        <m:sub>
                          <m:r>
                            <a:rPr lang="en-US" sz="2400" b="1" i="1" smtClean="0">
                              <a:latin typeface="Cambria Math" panose="02040503050406030204" pitchFamily="18" charset="0"/>
                              <a:ea typeface="Cambria Math" panose="02040503050406030204" pitchFamily="18" charset="0"/>
                            </a:rPr>
                            <m:t>𝒇</m:t>
                          </m:r>
                        </m:sub>
                      </m:sSub>
                      <m:r>
                        <a:rPr lang="en-US" sz="2400" b="1" i="1" smtClean="0">
                          <a:latin typeface="Cambria Math" panose="02040503050406030204" pitchFamily="18" charset="0"/>
                          <a:ea typeface="Cambria Math" panose="02040503050406030204" pitchFamily="18" charset="0"/>
                        </a:rPr>
                        <m:t>−</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𝑺</m:t>
                          </m:r>
                        </m:e>
                        <m:sub>
                          <m:r>
                            <a:rPr lang="en-US" sz="2400" b="1" i="1" smtClean="0">
                              <a:latin typeface="Cambria Math" panose="02040503050406030204" pitchFamily="18" charset="0"/>
                              <a:ea typeface="Cambria Math" panose="02040503050406030204" pitchFamily="18" charset="0"/>
                            </a:rPr>
                            <m:t>𝒊</m:t>
                          </m:r>
                        </m:sub>
                      </m:sSub>
                      <m:r>
                        <a:rPr lang="en-US" sz="2400" b="1" i="1" smtClean="0">
                          <a:latin typeface="Cambria Math" panose="02040503050406030204" pitchFamily="18" charset="0"/>
                          <a:ea typeface="Cambria Math" panose="02040503050406030204" pitchFamily="18" charset="0"/>
                        </a:rPr>
                        <m:t>=</m:t>
                      </m:r>
                      <m:nary>
                        <m:naryPr>
                          <m:ctrlPr>
                            <a:rPr lang="en-US" sz="2400" b="1" i="1" smtClean="0">
                              <a:latin typeface="Cambria Math" panose="02040503050406030204" pitchFamily="18" charset="0"/>
                              <a:ea typeface="Cambria Math" panose="02040503050406030204" pitchFamily="18" charset="0"/>
                            </a:rPr>
                          </m:ctrlPr>
                        </m:naryPr>
                        <m:sub>
                          <m:r>
                            <m:rPr>
                              <m:brk m:alnAt="23"/>
                            </m:rP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e>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𝒅𝑸</m:t>
                              </m:r>
                            </m:num>
                            <m:den>
                              <m:r>
                                <a:rPr lang="en-US" sz="2400" b="1" i="1" smtClean="0">
                                  <a:latin typeface="Cambria Math" panose="02040503050406030204" pitchFamily="18" charset="0"/>
                                  <a:ea typeface="Cambria Math" panose="02040503050406030204" pitchFamily="18" charset="0"/>
                                </a:rPr>
                                <m:t>𝑻</m:t>
                              </m:r>
                            </m:den>
                          </m:f>
                        </m:e>
                      </m:nary>
                    </m:oMath>
                  </m:oMathPara>
                </a14:m>
                <a:endParaRPr lang="en-US" sz="2400" b="1" dirty="0">
                  <a:latin typeface="Calibri" panose="020F0502020204030204" pitchFamily="34" charset="0"/>
                  <a:cs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4121834" y="2504049"/>
                <a:ext cx="3028778" cy="84529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87900" y="3729117"/>
                <a:ext cx="9842697" cy="830997"/>
              </a:xfrm>
              <a:prstGeom prst="rect">
                <a:avLst/>
              </a:prstGeom>
            </p:spPr>
            <p:txBody>
              <a:bodyPr wrap="square">
                <a:spAutoFit/>
              </a:bodyPr>
              <a:lstStyle/>
              <a:p>
                <a:r>
                  <a:rPr lang="en-US" sz="2400" b="1" dirty="0"/>
                  <a:t>Here </a:t>
                </a:r>
                <a14:m>
                  <m:oMath xmlns:m="http://schemas.openxmlformats.org/officeDocument/2006/math">
                    <m:r>
                      <a:rPr lang="en-US" sz="2400" b="1" i="1" dirty="0" smtClean="0">
                        <a:latin typeface="Cambria Math" panose="02040503050406030204" pitchFamily="18" charset="0"/>
                      </a:rPr>
                      <m:t>𝑸</m:t>
                    </m:r>
                  </m:oMath>
                </a14:m>
                <a:r>
                  <a:rPr lang="en-US" sz="2400" b="1" dirty="0"/>
                  <a:t> is the energy transferred as heat to or from the system during the process, and </a:t>
                </a:r>
                <a14:m>
                  <m:oMath xmlns:m="http://schemas.openxmlformats.org/officeDocument/2006/math">
                    <m:r>
                      <a:rPr lang="en-US" sz="2400" b="1" i="1" dirty="0" smtClean="0">
                        <a:latin typeface="Cambria Math" panose="02040503050406030204" pitchFamily="18" charset="0"/>
                      </a:rPr>
                      <m:t>𝑻</m:t>
                    </m:r>
                  </m:oMath>
                </a14:m>
                <a:r>
                  <a:rPr lang="en-US" sz="2400" b="1" dirty="0"/>
                  <a:t> is the temperature of the system in kelvins.</a:t>
                </a:r>
              </a:p>
            </p:txBody>
          </p:sp>
        </mc:Choice>
        <mc:Fallback xmlns="">
          <p:sp>
            <p:nvSpPr>
              <p:cNvPr id="5" name="Rectangle 4"/>
              <p:cNvSpPr>
                <a:spLocks noRot="1" noChangeAspect="1" noMove="1" noResize="1" noEditPoints="1" noAdjustHandles="1" noChangeArrowheads="1" noChangeShapeType="1" noTextEdit="1"/>
              </p:cNvSpPr>
              <p:nvPr/>
            </p:nvSpPr>
            <p:spPr>
              <a:xfrm>
                <a:off x="1087900" y="3729117"/>
                <a:ext cx="9842697" cy="830997"/>
              </a:xfrm>
              <a:prstGeom prst="rect">
                <a:avLst/>
              </a:prstGeom>
              <a:blipFill rotWithShape="0">
                <a:blip r:embed="rId4"/>
                <a:stretch>
                  <a:fillRect l="-929"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54611" y="4631019"/>
                <a:ext cx="9341413" cy="461665"/>
              </a:xfrm>
              <a:prstGeom prst="rect">
                <a:avLst/>
              </a:prstGeom>
            </p:spPr>
            <p:txBody>
              <a:bodyPr wrap="square">
                <a:spAutoFit/>
              </a:bodyPr>
              <a:lstStyle/>
              <a:p>
                <a:r>
                  <a:rPr lang="en-US" sz="2400" b="1" dirty="0"/>
                  <a:t>Because </a:t>
                </a:r>
                <a14:m>
                  <m:oMath xmlns:m="http://schemas.openxmlformats.org/officeDocument/2006/math">
                    <m:r>
                      <a:rPr lang="en-US" sz="2400" b="1" i="1" dirty="0" smtClean="0">
                        <a:latin typeface="Cambria Math" panose="02040503050406030204" pitchFamily="18" charset="0"/>
                      </a:rPr>
                      <m:t>𝑻</m:t>
                    </m:r>
                  </m:oMath>
                </a14:m>
                <a:r>
                  <a:rPr lang="en-US" sz="2400" b="1" dirty="0"/>
                  <a:t> is always positive, the sign of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rPr>
                      <m:t>𝑺</m:t>
                    </m:r>
                  </m:oMath>
                </a14:m>
                <a:r>
                  <a:rPr lang="en-US" sz="2400" b="1" dirty="0"/>
                  <a:t> is the same as that of </a:t>
                </a:r>
                <a14:m>
                  <m:oMath xmlns:m="http://schemas.openxmlformats.org/officeDocument/2006/math">
                    <m:r>
                      <a:rPr lang="en-US" sz="2400" b="1" i="1" dirty="0" smtClean="0">
                        <a:latin typeface="Cambria Math" panose="02040503050406030204" pitchFamily="18" charset="0"/>
                      </a:rPr>
                      <m:t>𝑸</m:t>
                    </m:r>
                  </m:oMath>
                </a14:m>
                <a:r>
                  <a:rPr lang="en-US" sz="2400" b="1" dirty="0"/>
                  <a:t>.</a:t>
                </a:r>
              </a:p>
            </p:txBody>
          </p:sp>
        </mc:Choice>
        <mc:Fallback xmlns="">
          <p:sp>
            <p:nvSpPr>
              <p:cNvPr id="6" name="Rectangle 5"/>
              <p:cNvSpPr>
                <a:spLocks noRot="1" noChangeAspect="1" noMove="1" noResize="1" noEditPoints="1" noAdjustHandles="1" noChangeArrowheads="1" noChangeShapeType="1" noTextEdit="1"/>
              </p:cNvSpPr>
              <p:nvPr/>
            </p:nvSpPr>
            <p:spPr>
              <a:xfrm>
                <a:off x="1054611" y="4631019"/>
                <a:ext cx="9341413" cy="461665"/>
              </a:xfrm>
              <a:prstGeom prst="rect">
                <a:avLst/>
              </a:prstGeom>
              <a:blipFill>
                <a:blip r:embed="rId5"/>
                <a:stretch>
                  <a:fillRect l="-979" t="-10667" b="-30667"/>
                </a:stretch>
              </a:blipFill>
            </p:spPr>
            <p:txBody>
              <a:bodyPr/>
              <a:lstStyle/>
              <a:p>
                <a:r>
                  <a:rPr lang="en-US">
                    <a:noFill/>
                  </a:rPr>
                  <a:t> </a:t>
                </a:r>
              </a:p>
            </p:txBody>
          </p:sp>
        </mc:Fallback>
      </mc:AlternateContent>
      <p:sp>
        <p:nvSpPr>
          <p:cNvPr id="7" name="TextBox 6"/>
          <p:cNvSpPr txBox="1"/>
          <p:nvPr/>
        </p:nvSpPr>
        <p:spPr>
          <a:xfrm>
            <a:off x="3938954" y="5430130"/>
            <a:ext cx="3924886" cy="461665"/>
          </a:xfrm>
          <a:prstGeom prst="rect">
            <a:avLst/>
          </a:prstGeom>
          <a:noFill/>
        </p:spPr>
        <p:txBody>
          <a:bodyPr wrap="square" rtlCol="0">
            <a:spAutoFit/>
          </a:bodyPr>
          <a:lstStyle/>
          <a:p>
            <a:r>
              <a:rPr lang="en-US" sz="2400" b="1" dirty="0"/>
              <a:t>SI unit of entropy: J/K</a:t>
            </a:r>
          </a:p>
        </p:txBody>
      </p:sp>
    </p:spTree>
    <p:extLst>
      <p:ext uri="{BB962C8B-B14F-4D97-AF65-F5344CB8AC3E}">
        <p14:creationId xmlns:p14="http://schemas.microsoft.com/office/powerpoint/2010/main" val="38293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4121964" y="585540"/>
            <a:ext cx="4240007" cy="523220"/>
          </a:xfrm>
          <a:prstGeom prst="rect">
            <a:avLst/>
          </a:prstGeom>
          <a:solidFill>
            <a:schemeClr val="accent2"/>
          </a:solidFill>
        </p:spPr>
        <p:txBody>
          <a:bodyPr wrap="none">
            <a:spAutoFit/>
          </a:bodyPr>
          <a:lstStyle/>
          <a:p>
            <a:r>
              <a:rPr lang="en-US" sz="2800" b="1" i="1" u="sng" dirty="0"/>
              <a:t>Entropy as a State Function</a:t>
            </a:r>
          </a:p>
        </p:txBody>
      </p:sp>
      <p:sp>
        <p:nvSpPr>
          <p:cNvPr id="3" name="Rectangle 2"/>
          <p:cNvSpPr/>
          <p:nvPr/>
        </p:nvSpPr>
        <p:spPr>
          <a:xfrm>
            <a:off x="647113" y="1443668"/>
            <a:ext cx="7734105" cy="461665"/>
          </a:xfrm>
          <a:prstGeom prst="rect">
            <a:avLst/>
          </a:prstGeom>
        </p:spPr>
        <p:txBody>
          <a:bodyPr wrap="none">
            <a:spAutoFit/>
          </a:bodyPr>
          <a:lstStyle/>
          <a:p>
            <a:r>
              <a:rPr lang="en-US" sz="2400" b="1" dirty="0"/>
              <a:t>Consider, an ideal gas is taken through a reversible process.</a:t>
            </a:r>
          </a:p>
        </p:txBody>
      </p:sp>
      <mc:AlternateContent xmlns:mc="http://schemas.openxmlformats.org/markup-compatibility/2006" xmlns:a14="http://schemas.microsoft.com/office/drawing/2010/main">
        <mc:Choice Requires="a14">
          <p:sp>
            <p:nvSpPr>
              <p:cNvPr id="4" name="Rectangle 3"/>
              <p:cNvSpPr/>
              <p:nvPr/>
            </p:nvSpPr>
            <p:spPr>
              <a:xfrm>
                <a:off x="647113" y="2019443"/>
                <a:ext cx="10916529" cy="1569660"/>
              </a:xfrm>
              <a:prstGeom prst="rect">
                <a:avLst/>
              </a:prstGeom>
            </p:spPr>
            <p:txBody>
              <a:bodyPr wrap="square">
                <a:spAutoFit/>
              </a:bodyPr>
              <a:lstStyle/>
              <a:p>
                <a:r>
                  <a:rPr lang="en-US" sz="2400" b="1" dirty="0"/>
                  <a:t>To make the process reversible, it is done slowly in a series of small steps, with the gas in an equilibrium state at the end of each step. For each small step, the energy transferred as heat to or from the gas is </a:t>
                </a:r>
                <a14:m>
                  <m:oMath xmlns:m="http://schemas.openxmlformats.org/officeDocument/2006/math">
                    <m:r>
                      <a:rPr lang="en-US" sz="2400" b="1" i="1" dirty="0" smtClean="0">
                        <a:latin typeface="Cambria Math" panose="02040503050406030204" pitchFamily="18" charset="0"/>
                      </a:rPr>
                      <m:t>𝒅𝑸</m:t>
                    </m:r>
                  </m:oMath>
                </a14:m>
                <a:r>
                  <a:rPr lang="en-US" sz="2400" b="1" dirty="0"/>
                  <a:t>, the work done by the gas is </a:t>
                </a:r>
                <a14:m>
                  <m:oMath xmlns:m="http://schemas.openxmlformats.org/officeDocument/2006/math">
                    <m:r>
                      <a:rPr lang="en-US" sz="2400" b="1" i="1" dirty="0" smtClean="0">
                        <a:latin typeface="Cambria Math" panose="02040503050406030204" pitchFamily="18" charset="0"/>
                      </a:rPr>
                      <m:t>𝒅𝑾</m:t>
                    </m:r>
                  </m:oMath>
                </a14:m>
                <a:r>
                  <a:rPr lang="en-US" sz="2400" b="1" dirty="0"/>
                  <a:t>, and the change in internal energy is </a:t>
                </a:r>
                <a14:m>
                  <m:oMath xmlns:m="http://schemas.openxmlformats.org/officeDocument/2006/math">
                    <m:r>
                      <a:rPr lang="en-US" sz="2400" b="1" i="1" dirty="0" smtClean="0">
                        <a:latin typeface="Cambria Math" panose="02040503050406030204" pitchFamily="18" charset="0"/>
                      </a:rPr>
                      <m:t>𝒅</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𝑬</m:t>
                        </m:r>
                      </m:e>
                      <m:sub>
                        <m:r>
                          <a:rPr lang="en-US" sz="2400" b="1" i="1" dirty="0" smtClean="0">
                            <a:latin typeface="Cambria Math" panose="02040503050406030204" pitchFamily="18" charset="0"/>
                          </a:rPr>
                          <m:t>𝒊𝒏𝒕</m:t>
                        </m:r>
                      </m:sub>
                    </m:sSub>
                  </m:oMath>
                </a14:m>
                <a:r>
                  <a:rPr lang="en-US" sz="24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647113" y="2019443"/>
                <a:ext cx="10916529" cy="1569660"/>
              </a:xfrm>
              <a:prstGeom prst="rect">
                <a:avLst/>
              </a:prstGeom>
              <a:blipFill rotWithShape="0">
                <a:blip r:embed="rId2"/>
                <a:stretch>
                  <a:fillRect l="-838" t="-3101" b="-7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647113" y="3703213"/>
                <a:ext cx="9186204" cy="830997"/>
              </a:xfrm>
              <a:prstGeom prst="rect">
                <a:avLst/>
              </a:prstGeom>
            </p:spPr>
            <p:txBody>
              <a:bodyPr wrap="square">
                <a:spAutoFit/>
              </a:bodyPr>
              <a:lstStyle/>
              <a:p>
                <a:r>
                  <a:rPr lang="en-US" sz="2400" b="1" dirty="0"/>
                  <a:t>From the first law of thermodynamics in differential form,</a:t>
                </a:r>
              </a:p>
              <a:p>
                <a:pPr/>
                <a14:m>
                  <m:oMathPara xmlns:m="http://schemas.openxmlformats.org/officeDocument/2006/math">
                    <m:oMathParaPr>
                      <m:jc m:val="centerGroup"/>
                    </m:oMathParaPr>
                    <m:oMath xmlns:m="http://schemas.openxmlformats.org/officeDocument/2006/math">
                      <m:r>
                        <a:rPr lang="en-US" sz="2400" b="1" i="1" dirty="0" err="1" smtClean="0">
                          <a:latin typeface="Cambria Math" panose="02040503050406030204" pitchFamily="18" charset="0"/>
                        </a:rPr>
                        <m:t>𝒅𝑸</m:t>
                      </m:r>
                      <m:r>
                        <a:rPr lang="en-US" sz="2400" b="1" i="1" dirty="0" smtClean="0">
                          <a:latin typeface="Cambria Math" panose="02040503050406030204" pitchFamily="18" charset="0"/>
                        </a:rPr>
                        <m:t>= </m:t>
                      </m:r>
                      <m:r>
                        <a:rPr lang="en-US" sz="2400" b="1" i="1" dirty="0" err="1" smtClean="0">
                          <a:latin typeface="Cambria Math" panose="02040503050406030204" pitchFamily="18" charset="0"/>
                        </a:rPr>
                        <m:t>𝒅𝑾</m:t>
                      </m:r>
                      <m:r>
                        <a:rPr lang="en-US" sz="2400" b="1" i="1" dirty="0" smtClean="0">
                          <a:latin typeface="Cambria Math" panose="02040503050406030204" pitchFamily="18" charset="0"/>
                        </a:rPr>
                        <m:t>+</m:t>
                      </m:r>
                      <m:r>
                        <a:rPr lang="en-US" sz="2400" b="1" i="1" dirty="0">
                          <a:solidFill>
                            <a:prstClr val="black"/>
                          </a:solidFill>
                          <a:latin typeface="Cambria Math" panose="02040503050406030204" pitchFamily="18" charset="0"/>
                        </a:rPr>
                        <m:t>𝒅</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𝑬</m:t>
                          </m:r>
                        </m:e>
                        <m:sub>
                          <m:r>
                            <a:rPr lang="en-US" sz="2400" b="1" i="1" dirty="0">
                              <a:solidFill>
                                <a:prstClr val="black"/>
                              </a:solidFill>
                              <a:latin typeface="Cambria Math" panose="02040503050406030204" pitchFamily="18" charset="0"/>
                            </a:rPr>
                            <m:t>𝒊𝒏𝒕</m:t>
                          </m:r>
                        </m:sub>
                      </m:sSub>
                      <m:r>
                        <a:rPr lang="en-US" sz="2400" b="1" i="1" dirty="0" smtClean="0">
                          <a:solidFill>
                            <a:prstClr val="black"/>
                          </a:solidFill>
                          <a:latin typeface="Cambria Math" panose="02040503050406030204" pitchFamily="18" charset="0"/>
                        </a:rPr>
                        <m:t>……………(</m:t>
                      </m:r>
                      <m:r>
                        <a:rPr lang="en-US" sz="2400" b="1" i="1" dirty="0" smtClean="0">
                          <a:solidFill>
                            <a:prstClr val="black"/>
                          </a:solidFill>
                          <a:latin typeface="Cambria Math" panose="02040503050406030204" pitchFamily="18" charset="0"/>
                        </a:rPr>
                        <m:t>𝟏</m:t>
                      </m:r>
                      <m:r>
                        <a:rPr lang="en-US" sz="2400" b="1" i="1" dirty="0" smtClean="0">
                          <a:solidFill>
                            <a:prstClr val="black"/>
                          </a:solidFill>
                          <a:latin typeface="Cambria Math" panose="02040503050406030204" pitchFamily="18" charset="0"/>
                        </a:rPr>
                        <m:t>)</m:t>
                      </m:r>
                    </m:oMath>
                  </m:oMathPara>
                </a14:m>
                <a:endParaRPr lang="en-US" sz="2400" b="1" dirty="0"/>
              </a:p>
            </p:txBody>
          </p:sp>
        </mc:Choice>
        <mc:Fallback xmlns="">
          <p:sp>
            <p:nvSpPr>
              <p:cNvPr id="5" name="Rectangle 4"/>
              <p:cNvSpPr>
                <a:spLocks noRot="1" noChangeAspect="1" noMove="1" noResize="1" noEditPoints="1" noAdjustHandles="1" noChangeArrowheads="1" noChangeShapeType="1" noTextEdit="1"/>
              </p:cNvSpPr>
              <p:nvPr/>
            </p:nvSpPr>
            <p:spPr>
              <a:xfrm>
                <a:off x="647113" y="3703213"/>
                <a:ext cx="9186204" cy="830997"/>
              </a:xfrm>
              <a:prstGeom prst="rect">
                <a:avLst/>
              </a:prstGeom>
              <a:blipFill rotWithShape="0">
                <a:blip r:embed="rId3"/>
                <a:stretch>
                  <a:fillRect l="-995"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29994" y="4895557"/>
                <a:ext cx="6555544" cy="461665"/>
              </a:xfrm>
              <a:prstGeom prst="rect">
                <a:avLst/>
              </a:prstGeom>
              <a:noFill/>
            </p:spPr>
            <p:txBody>
              <a:bodyPr wrap="square" rtlCol="0">
                <a:spAutoFit/>
              </a:bodyPr>
              <a:lstStyle/>
              <a:p>
                <a:r>
                  <a:rPr lang="en-US" sz="2400" b="1" dirty="0"/>
                  <a:t>We know for reversible process, </a:t>
                </a:r>
                <a14:m>
                  <m:oMath xmlns:m="http://schemas.openxmlformats.org/officeDocument/2006/math">
                    <m:r>
                      <a:rPr lang="en-US" sz="2400" b="1" i="1" u="none" strike="noStrike" baseline="0" dirty="0" smtClean="0">
                        <a:latin typeface="Cambria Math" panose="02040503050406030204" pitchFamily="18" charset="0"/>
                      </a:rPr>
                      <m:t>𝒅𝑾</m:t>
                    </m:r>
                    <m:r>
                      <a:rPr lang="en-US" sz="2400" b="1" i="1" u="none" strike="noStrike" baseline="0" dirty="0" smtClean="0">
                        <a:latin typeface="Cambria Math" panose="02040503050406030204" pitchFamily="18" charset="0"/>
                      </a:rPr>
                      <m:t> = </m:t>
                    </m:r>
                    <m:r>
                      <a:rPr lang="en-US" sz="2400" b="1" i="1" u="none" strike="noStrike" baseline="0" dirty="0" smtClean="0">
                        <a:latin typeface="Cambria Math" panose="02040503050406030204" pitchFamily="18" charset="0"/>
                      </a:rPr>
                      <m:t>𝒑</m:t>
                    </m:r>
                    <m:r>
                      <a:rPr lang="en-US" sz="2400" b="1" i="1" u="none" strike="noStrike" baseline="0" dirty="0" smtClean="0">
                        <a:latin typeface="Cambria Math" panose="02040503050406030204" pitchFamily="18" charset="0"/>
                      </a:rPr>
                      <m:t> </m:t>
                    </m:r>
                    <m:r>
                      <a:rPr lang="en-US" sz="2400" b="1" i="1" u="none" strike="noStrike" baseline="0" dirty="0" err="1" smtClean="0">
                        <a:latin typeface="Cambria Math" panose="02040503050406030204" pitchFamily="18" charset="0"/>
                      </a:rPr>
                      <m:t>𝒅𝑽</m:t>
                    </m:r>
                  </m:oMath>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829994" y="4895557"/>
                <a:ext cx="6555544" cy="461665"/>
              </a:xfrm>
              <a:prstGeom prst="rect">
                <a:avLst/>
              </a:prstGeom>
              <a:blipFill rotWithShape="0">
                <a:blip r:embed="rId4"/>
                <a:stretch>
                  <a:fillRect l="-139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944995" y="5602485"/>
                <a:ext cx="23207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𝒅</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𝑬</m:t>
                          </m:r>
                        </m:e>
                        <m:sub>
                          <m:r>
                            <a:rPr lang="en-US" sz="2400" b="1" i="1" dirty="0">
                              <a:solidFill>
                                <a:prstClr val="black"/>
                              </a:solidFill>
                              <a:latin typeface="Cambria Math" panose="02040503050406030204" pitchFamily="18" charset="0"/>
                            </a:rPr>
                            <m:t>𝒊𝒏𝒕</m:t>
                          </m:r>
                        </m:sub>
                      </m:sSub>
                      <m:r>
                        <a:rPr lang="en-US" sz="2400" b="1" i="1" dirty="0" smtClean="0">
                          <a:solidFill>
                            <a:prstClr val="black"/>
                          </a:solidFill>
                          <a:latin typeface="Cambria Math" panose="02040503050406030204" pitchFamily="18" charset="0"/>
                        </a:rPr>
                        <m:t>=</m:t>
                      </m:r>
                      <m:r>
                        <a:rPr lang="en-US" sz="2400" b="1" i="1" dirty="0" smtClean="0">
                          <a:solidFill>
                            <a:prstClr val="black"/>
                          </a:solidFill>
                          <a:latin typeface="Cambria Math" panose="02040503050406030204" pitchFamily="18" charset="0"/>
                        </a:rPr>
                        <m:t>𝒏</m:t>
                      </m:r>
                      <m:sSub>
                        <m:sSubPr>
                          <m:ctrlPr>
                            <a:rPr lang="en-US" sz="2400" b="1" i="1" dirty="0" smtClean="0">
                              <a:solidFill>
                                <a:prstClr val="black"/>
                              </a:solidFill>
                              <a:latin typeface="Cambria Math" panose="02040503050406030204" pitchFamily="18" charset="0"/>
                            </a:rPr>
                          </m:ctrlPr>
                        </m:sSubPr>
                        <m:e>
                          <m:r>
                            <a:rPr lang="en-US" sz="2400" b="1" i="1" dirty="0" smtClean="0">
                              <a:solidFill>
                                <a:prstClr val="black"/>
                              </a:solidFill>
                              <a:latin typeface="Cambria Math" panose="02040503050406030204" pitchFamily="18" charset="0"/>
                            </a:rPr>
                            <m:t>𝑪</m:t>
                          </m:r>
                        </m:e>
                        <m:sub>
                          <m:r>
                            <a:rPr lang="en-US" sz="2400" b="1" i="1" dirty="0" smtClean="0">
                              <a:solidFill>
                                <a:prstClr val="black"/>
                              </a:solidFill>
                              <a:latin typeface="Cambria Math" panose="02040503050406030204" pitchFamily="18" charset="0"/>
                            </a:rPr>
                            <m:t>𝒗</m:t>
                          </m:r>
                        </m:sub>
                      </m:sSub>
                      <m:r>
                        <a:rPr lang="en-US" sz="2400" b="1" i="1" dirty="0" smtClean="0">
                          <a:solidFill>
                            <a:prstClr val="black"/>
                          </a:solidFill>
                          <a:latin typeface="Cambria Math" panose="02040503050406030204" pitchFamily="18" charset="0"/>
                        </a:rPr>
                        <m:t>𝒅𝑻</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944995" y="5602485"/>
                <a:ext cx="2320764" cy="461665"/>
              </a:xfrm>
              <a:prstGeom prst="rect">
                <a:avLst/>
              </a:prstGeom>
              <a:blipFill rotWithShape="0">
                <a:blip r:embed="rId5"/>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20743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689315" y="531509"/>
            <a:ext cx="2715065" cy="461665"/>
          </a:xfrm>
          <a:prstGeom prst="rect">
            <a:avLst/>
          </a:prstGeom>
          <a:noFill/>
        </p:spPr>
        <p:txBody>
          <a:bodyPr wrap="square" rtlCol="0">
            <a:spAutoFit/>
          </a:bodyPr>
          <a:lstStyle/>
          <a:p>
            <a:r>
              <a:rPr lang="en-US" sz="2400" b="1" dirty="0"/>
              <a:t>From equation (1),</a:t>
            </a:r>
          </a:p>
        </p:txBody>
      </p:sp>
      <mc:AlternateContent xmlns:mc="http://schemas.openxmlformats.org/markup-compatibility/2006" xmlns:a14="http://schemas.microsoft.com/office/drawing/2010/main">
        <mc:Choice Requires="a14">
          <p:sp>
            <p:nvSpPr>
              <p:cNvPr id="3" name="Rectangle 2"/>
              <p:cNvSpPr/>
              <p:nvPr/>
            </p:nvSpPr>
            <p:spPr>
              <a:xfrm>
                <a:off x="3868615" y="555913"/>
                <a:ext cx="3031536"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𝒅𝑸</m:t>
                      </m:r>
                      <m:r>
                        <a:rPr lang="en-US" sz="2400" b="1" i="1" dirty="0" smtClean="0">
                          <a:solidFill>
                            <a:prstClr val="black"/>
                          </a:solidFill>
                          <a:latin typeface="Cambria Math" panose="02040503050406030204" pitchFamily="18" charset="0"/>
                        </a:rPr>
                        <m:t>=</m:t>
                      </m:r>
                      <m:r>
                        <a:rPr lang="en-US" sz="2400" b="1" i="1" dirty="0" smtClean="0">
                          <a:solidFill>
                            <a:srgbClr val="FF0000"/>
                          </a:solidFill>
                          <a:latin typeface="Cambria Math" panose="02040503050406030204" pitchFamily="18" charset="0"/>
                        </a:rPr>
                        <m:t>𝒑</m:t>
                      </m:r>
                      <m:r>
                        <a:rPr lang="en-US" sz="2400" b="1" i="1" dirty="0" smtClean="0">
                          <a:solidFill>
                            <a:srgbClr val="FF0000"/>
                          </a:solidFill>
                          <a:latin typeface="Cambria Math" panose="02040503050406030204" pitchFamily="18" charset="0"/>
                        </a:rPr>
                        <m:t> </m:t>
                      </m:r>
                      <m:r>
                        <a:rPr lang="en-US" sz="2400" b="1" i="1" dirty="0" err="1">
                          <a:solidFill>
                            <a:prstClr val="black"/>
                          </a:solidFill>
                          <a:latin typeface="Cambria Math" panose="02040503050406030204" pitchFamily="18" charset="0"/>
                        </a:rPr>
                        <m:t>𝒅𝑽</m:t>
                      </m:r>
                      <m:r>
                        <a:rPr lang="en-US" sz="2400" b="1" i="1" dirty="0" smtClean="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𝒏</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𝑪</m:t>
                          </m:r>
                        </m:e>
                        <m:sub>
                          <m:r>
                            <a:rPr lang="en-US" sz="2400" b="1" i="1" dirty="0">
                              <a:solidFill>
                                <a:prstClr val="black"/>
                              </a:solidFill>
                              <a:latin typeface="Cambria Math" panose="02040503050406030204" pitchFamily="18" charset="0"/>
                            </a:rPr>
                            <m:t>𝒗</m:t>
                          </m:r>
                        </m:sub>
                      </m:sSub>
                      <m:r>
                        <a:rPr lang="en-US" sz="2400" b="1" i="1" dirty="0">
                          <a:solidFill>
                            <a:prstClr val="black"/>
                          </a:solidFill>
                          <a:latin typeface="Cambria Math" panose="02040503050406030204" pitchFamily="18" charset="0"/>
                        </a:rPr>
                        <m:t>𝒅𝑻</m:t>
                      </m:r>
                    </m:oMath>
                  </m:oMathPara>
                </a14:m>
                <a:endParaRPr lang="en-US" dirty="0">
                  <a:solidFill>
                    <a:prstClr val="black"/>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868615" y="555913"/>
                <a:ext cx="3031536" cy="461665"/>
              </a:xfrm>
              <a:prstGeom prst="rect">
                <a:avLst/>
              </a:prstGeom>
              <a:blipFill>
                <a:blip r:embed="rId2"/>
                <a:stretch>
                  <a:fillRect b="-14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55673" y="1254497"/>
                <a:ext cx="10649243" cy="623056"/>
              </a:xfrm>
              <a:prstGeom prst="rect">
                <a:avLst/>
              </a:prstGeom>
            </p:spPr>
            <p:txBody>
              <a:bodyPr wrap="square">
                <a:spAutoFit/>
              </a:bodyPr>
              <a:lstStyle/>
              <a:p>
                <a:r>
                  <a:rPr lang="en-US" sz="2400" b="1" dirty="0"/>
                  <a:t>Using the ideal gas law, </a:t>
                </a:r>
                <a14:m>
                  <m:oMath xmlns:m="http://schemas.openxmlformats.org/officeDocument/2006/math">
                    <m:r>
                      <a:rPr lang="en-US" sz="2400" b="1" i="1" smtClean="0">
                        <a:solidFill>
                          <a:srgbClr val="FF0000"/>
                        </a:solidFill>
                        <a:latin typeface="Cambria Math" panose="02040503050406030204" pitchFamily="18" charset="0"/>
                      </a:rPr>
                      <m:t>𝒑</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𝒏𝑹𝑻</m:t>
                        </m:r>
                      </m:num>
                      <m:den>
                        <m:r>
                          <a:rPr lang="en-US" sz="2400" b="1" i="1" smtClean="0">
                            <a:latin typeface="Cambria Math" panose="02040503050406030204" pitchFamily="18" charset="0"/>
                          </a:rPr>
                          <m:t>𝑽</m:t>
                        </m:r>
                      </m:den>
                    </m:f>
                  </m:oMath>
                </a14:m>
                <a:r>
                  <a:rPr lang="en-US" sz="2400" b="1" dirty="0"/>
                  <a:t> and dividing each term by T, we get </a:t>
                </a:r>
              </a:p>
            </p:txBody>
          </p:sp>
        </mc:Choice>
        <mc:Fallback xmlns="">
          <p:sp>
            <p:nvSpPr>
              <p:cNvPr id="4" name="Rectangle 3"/>
              <p:cNvSpPr>
                <a:spLocks noRot="1" noChangeAspect="1" noMove="1" noResize="1" noEditPoints="1" noAdjustHandles="1" noChangeArrowheads="1" noChangeShapeType="1" noTextEdit="1"/>
              </p:cNvSpPr>
              <p:nvPr/>
            </p:nvSpPr>
            <p:spPr>
              <a:xfrm>
                <a:off x="555673" y="1254497"/>
                <a:ext cx="10649243" cy="623056"/>
              </a:xfrm>
              <a:prstGeom prst="rect">
                <a:avLst/>
              </a:prstGeom>
              <a:blipFill>
                <a:blip r:embed="rId3"/>
                <a:stretch>
                  <a:fillRect l="-859"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98243" y="2126468"/>
                <a:ext cx="3172279" cy="7001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𝒅𝑸</m:t>
                          </m:r>
                        </m:num>
                        <m:den>
                          <m:r>
                            <a:rPr lang="en-US" sz="2400" b="1" i="1" smtClean="0">
                              <a:latin typeface="Cambria Math" panose="02040503050406030204" pitchFamily="18" charset="0"/>
                            </a:rPr>
                            <m:t>𝑻</m:t>
                          </m:r>
                        </m:den>
                      </m:f>
                      <m:r>
                        <a:rPr lang="en-US" sz="2400" b="1" i="1" smtClean="0">
                          <a:latin typeface="Cambria Math" panose="02040503050406030204" pitchFamily="18" charset="0"/>
                        </a:rPr>
                        <m:t>= </m:t>
                      </m:r>
                      <m:r>
                        <a:rPr lang="en-US" sz="2400" b="1" i="1" smtClean="0">
                          <a:latin typeface="Cambria Math" panose="02040503050406030204" pitchFamily="18" charset="0"/>
                        </a:rPr>
                        <m:t>𝒏𝑹</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𝒅𝑽</m:t>
                          </m:r>
                        </m:num>
                        <m:den>
                          <m:r>
                            <a:rPr lang="en-US" sz="2400" b="1" i="1" smtClean="0">
                              <a:latin typeface="Cambria Math" panose="02040503050406030204" pitchFamily="18" charset="0"/>
                            </a:rPr>
                            <m:t>𝑽</m:t>
                          </m:r>
                        </m:den>
                      </m:f>
                      <m:r>
                        <a:rPr lang="en-US" sz="2400" b="1" i="1" smtClean="0">
                          <a:latin typeface="Cambria Math" panose="02040503050406030204" pitchFamily="18" charset="0"/>
                        </a:rPr>
                        <m:t>+</m:t>
                      </m:r>
                      <m:r>
                        <a:rPr lang="en-US" sz="2400" b="1" i="1" smtClean="0">
                          <a:latin typeface="Cambria Math" panose="02040503050406030204" pitchFamily="18" charset="0"/>
                        </a:rPr>
                        <m:t>𝒏</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𝑪</m:t>
                          </m:r>
                        </m:e>
                        <m:sub>
                          <m:r>
                            <a:rPr lang="en-US" sz="2400" b="1" i="1" smtClean="0">
                              <a:latin typeface="Cambria Math" panose="02040503050406030204" pitchFamily="18" charset="0"/>
                            </a:rPr>
                            <m:t>𝒗</m:t>
                          </m:r>
                        </m:sub>
                      </m:sSub>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𝒅𝑻</m:t>
                          </m:r>
                        </m:num>
                        <m:den>
                          <m:r>
                            <a:rPr lang="en-US" sz="2400" b="1" i="1" smtClean="0">
                              <a:latin typeface="Cambria Math" panose="02040503050406030204" pitchFamily="18" charset="0"/>
                            </a:rPr>
                            <m:t>𝑻</m:t>
                          </m:r>
                        </m:den>
                      </m:f>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798243" y="2126468"/>
                <a:ext cx="3172279" cy="70019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23555" y="3049959"/>
                <a:ext cx="11113477" cy="461665"/>
              </a:xfrm>
              <a:prstGeom prst="rect">
                <a:avLst/>
              </a:prstGeom>
            </p:spPr>
            <p:txBody>
              <a:bodyPr wrap="square">
                <a:spAutoFit/>
              </a:bodyPr>
              <a:lstStyle/>
              <a:p>
                <a:r>
                  <a:rPr lang="en-US" sz="2400" b="1" dirty="0"/>
                  <a:t>Integrating each term between an arbitrary initial state </a:t>
                </a:r>
                <a14:m>
                  <m:oMath xmlns:m="http://schemas.openxmlformats.org/officeDocument/2006/math">
                    <m:r>
                      <a:rPr lang="en-US" sz="2400" b="1" i="1" dirty="0" smtClean="0">
                        <a:latin typeface="Cambria Math" panose="02040503050406030204" pitchFamily="18" charset="0"/>
                      </a:rPr>
                      <m:t>𝒊</m:t>
                    </m:r>
                  </m:oMath>
                </a14:m>
                <a:r>
                  <a:rPr lang="en-US" sz="2400" b="1" dirty="0"/>
                  <a:t> and an arbitrary final state </a:t>
                </a:r>
                <a14:m>
                  <m:oMath xmlns:m="http://schemas.openxmlformats.org/officeDocument/2006/math">
                    <m:r>
                      <a:rPr lang="en-US" sz="2400" b="1" i="1" dirty="0" smtClean="0">
                        <a:latin typeface="Cambria Math" panose="02040503050406030204" pitchFamily="18" charset="0"/>
                      </a:rPr>
                      <m:t>𝒇</m:t>
                    </m:r>
                  </m:oMath>
                </a14:m>
                <a:r>
                  <a:rPr lang="en-US" sz="2400" b="1" dirty="0"/>
                  <a:t>,</a:t>
                </a:r>
              </a:p>
            </p:txBody>
          </p:sp>
        </mc:Choice>
        <mc:Fallback xmlns="">
          <p:sp>
            <p:nvSpPr>
              <p:cNvPr id="6" name="Rectangle 5"/>
              <p:cNvSpPr>
                <a:spLocks noRot="1" noChangeAspect="1" noMove="1" noResize="1" noEditPoints="1" noAdjustHandles="1" noChangeArrowheads="1" noChangeShapeType="1" noTextEdit="1"/>
              </p:cNvSpPr>
              <p:nvPr/>
            </p:nvSpPr>
            <p:spPr>
              <a:xfrm>
                <a:off x="323555" y="3049959"/>
                <a:ext cx="11113477" cy="461665"/>
              </a:xfrm>
              <a:prstGeom prst="rect">
                <a:avLst/>
              </a:prstGeom>
              <a:blipFill rotWithShape="0">
                <a:blip r:embed="rId5"/>
                <a:stretch>
                  <a:fillRect l="-823" t="-10526" r="-43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98243" y="3699704"/>
                <a:ext cx="4383572"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𝒅𝑸</m:t>
                              </m:r>
                            </m:num>
                            <m:den>
                              <m:r>
                                <a:rPr lang="en-US" sz="2400" b="1" i="1">
                                  <a:solidFill>
                                    <a:prstClr val="black"/>
                                  </a:solidFill>
                                  <a:latin typeface="Cambria Math" panose="02040503050406030204" pitchFamily="18" charset="0"/>
                                </a:rPr>
                                <m:t>𝑻</m:t>
                              </m:r>
                            </m:den>
                          </m:f>
                        </m:e>
                      </m:nary>
                      <m:r>
                        <a:rPr lang="en-US" sz="2400" b="1" i="1" smtClean="0">
                          <a:latin typeface="Cambria Math" panose="02040503050406030204" pitchFamily="18" charset="0"/>
                        </a:rPr>
                        <m:t>=</m:t>
                      </m:r>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r>
                            <a:rPr lang="en-US" sz="2400" b="1" i="1">
                              <a:solidFill>
                                <a:prstClr val="black"/>
                              </a:solidFill>
                              <a:latin typeface="Cambria Math" panose="02040503050406030204" pitchFamily="18" charset="0"/>
                            </a:rPr>
                            <m:t>𝒏𝑹</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𝒅𝑽</m:t>
                              </m:r>
                            </m:num>
                            <m:den>
                              <m:r>
                                <a:rPr lang="en-US" sz="2400" b="1" i="1">
                                  <a:solidFill>
                                    <a:prstClr val="black"/>
                                  </a:solidFill>
                                  <a:latin typeface="Cambria Math" panose="02040503050406030204" pitchFamily="18" charset="0"/>
                                </a:rPr>
                                <m:t>𝑽</m:t>
                              </m:r>
                            </m:den>
                          </m:f>
                        </m:e>
                      </m:nary>
                      <m:r>
                        <a:rPr lang="en-US" sz="2400" b="1" i="1" smtClean="0">
                          <a:latin typeface="Cambria Math" panose="02040503050406030204" pitchFamily="18" charset="0"/>
                        </a:rPr>
                        <m:t>+</m:t>
                      </m:r>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r>
                            <a:rPr lang="en-US" sz="2400" b="1" i="1">
                              <a:solidFill>
                                <a:prstClr val="black"/>
                              </a:solidFill>
                              <a:latin typeface="Cambria Math" panose="02040503050406030204" pitchFamily="18" charset="0"/>
                            </a:rPr>
                            <m:t>𝒏</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𝑪</m:t>
                              </m:r>
                            </m:e>
                            <m:sub>
                              <m:r>
                                <a:rPr lang="en-US" sz="2400" b="1" i="1">
                                  <a:solidFill>
                                    <a:prstClr val="black"/>
                                  </a:solidFill>
                                  <a:latin typeface="Cambria Math" panose="02040503050406030204" pitchFamily="18" charset="0"/>
                                </a:rPr>
                                <m:t>𝒗</m:t>
                              </m:r>
                            </m:sub>
                          </m:sSub>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𝒅𝑻</m:t>
                              </m:r>
                            </m:num>
                            <m:den>
                              <m:r>
                                <a:rPr lang="en-US" sz="2400" b="1" i="1">
                                  <a:solidFill>
                                    <a:prstClr val="black"/>
                                  </a:solidFill>
                                  <a:latin typeface="Cambria Math" panose="02040503050406030204" pitchFamily="18" charset="0"/>
                                </a:rPr>
                                <m:t>𝑻</m:t>
                              </m:r>
                            </m:den>
                          </m:f>
                        </m:e>
                      </m:nary>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3798243" y="3699704"/>
                <a:ext cx="4383572" cy="84529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977179" y="4960055"/>
                <a:ext cx="4085798" cy="466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𝒏𝑹</m:t>
                      </m:r>
                      <m:sSubSup>
                        <m:sSubSupPr>
                          <m:ctrlPr>
                            <a:rPr lang="en-US" sz="2400" b="1" i="1" smtClean="0">
                              <a:latin typeface="Cambria Math" panose="02040503050406030204" pitchFamily="18" charset="0"/>
                              <a:ea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𝒍𝒏𝑽</m:t>
                          </m:r>
                          <m:r>
                            <a:rPr lang="en-US" sz="2400" b="1" i="1" smtClean="0">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sSubSup>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𝑪</m:t>
                          </m:r>
                        </m:e>
                        <m:sub>
                          <m:r>
                            <a:rPr lang="en-US" sz="2400" b="1" i="1" smtClean="0">
                              <a:latin typeface="Cambria Math" panose="02040503050406030204" pitchFamily="18" charset="0"/>
                              <a:ea typeface="Cambria Math" panose="02040503050406030204" pitchFamily="18" charset="0"/>
                            </a:rPr>
                            <m:t>𝒗</m:t>
                          </m:r>
                        </m:sub>
                      </m:sSub>
                      <m:sSubSup>
                        <m:sSubSupPr>
                          <m:ctrlPr>
                            <a:rPr lang="en-US" sz="2400" b="1" i="1" smtClean="0">
                              <a:latin typeface="Cambria Math" panose="02040503050406030204" pitchFamily="18" charset="0"/>
                              <a:ea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𝒍𝒏𝑻</m:t>
                          </m:r>
                          <m:r>
                            <a:rPr lang="en-US" sz="2400" b="1" i="1" smtClean="0">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sSubSup>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3977179" y="4960055"/>
                <a:ext cx="4085798" cy="46679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024820" y="5603503"/>
                <a:ext cx="3990516"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𝑺</m:t>
                      </m:r>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𝒏𝑹𝒍𝒏</m:t>
                      </m:r>
                      <m:f>
                        <m:fPr>
                          <m:ctrlPr>
                            <a:rPr lang="en-US" sz="2400" b="1" i="1">
                              <a:solidFill>
                                <a:prstClr val="black"/>
                              </a:solidFill>
                              <a:latin typeface="Cambria Math" panose="02040503050406030204" pitchFamily="18" charset="0"/>
                              <a:ea typeface="Cambria Math" panose="02040503050406030204" pitchFamily="18" charset="0"/>
                            </a:rPr>
                          </m:ctrlPr>
                        </m:fPr>
                        <m:num>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𝑽</m:t>
                              </m:r>
                            </m:e>
                            <m:sub>
                              <m:r>
                                <a:rPr lang="en-US" sz="2400" b="1" i="1">
                                  <a:solidFill>
                                    <a:prstClr val="black"/>
                                  </a:solidFill>
                                  <a:latin typeface="Cambria Math" panose="02040503050406030204" pitchFamily="18" charset="0"/>
                                  <a:ea typeface="Cambria Math" panose="02040503050406030204" pitchFamily="18" charset="0"/>
                                </a:rPr>
                                <m:t>𝒇</m:t>
                              </m:r>
                            </m:sub>
                          </m:sSub>
                        </m:num>
                        <m:den>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𝑽</m:t>
                              </m:r>
                            </m:e>
                            <m:sub>
                              <m:r>
                                <a:rPr lang="en-US" sz="2400" b="1" i="1">
                                  <a:solidFill>
                                    <a:prstClr val="black"/>
                                  </a:solidFill>
                                  <a:latin typeface="Cambria Math" panose="02040503050406030204" pitchFamily="18" charset="0"/>
                                  <a:ea typeface="Cambria Math" panose="02040503050406030204" pitchFamily="18" charset="0"/>
                                </a:rPr>
                                <m:t>𝒊</m:t>
                              </m:r>
                            </m:sub>
                          </m:sSub>
                        </m:den>
                      </m:f>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𝒏</m:t>
                      </m:r>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𝑪</m:t>
                          </m:r>
                        </m:e>
                        <m:sub>
                          <m:r>
                            <a:rPr lang="en-US" sz="2400" b="1" i="1">
                              <a:solidFill>
                                <a:prstClr val="black"/>
                              </a:solidFill>
                              <a:latin typeface="Cambria Math" panose="02040503050406030204" pitchFamily="18" charset="0"/>
                              <a:ea typeface="Cambria Math" panose="02040503050406030204" pitchFamily="18" charset="0"/>
                            </a:rPr>
                            <m:t>𝒗</m:t>
                          </m:r>
                        </m:sub>
                      </m:sSub>
                      <m:r>
                        <a:rPr lang="en-US" sz="2400" b="1" i="1">
                          <a:solidFill>
                            <a:prstClr val="black"/>
                          </a:solidFill>
                          <a:latin typeface="Cambria Math" panose="02040503050406030204" pitchFamily="18" charset="0"/>
                          <a:ea typeface="Cambria Math" panose="02040503050406030204" pitchFamily="18" charset="0"/>
                        </a:rPr>
                        <m:t>𝒍𝒏</m:t>
                      </m:r>
                      <m:f>
                        <m:fPr>
                          <m:ctrlPr>
                            <a:rPr lang="en-US" sz="2400" b="1" i="1">
                              <a:solidFill>
                                <a:prstClr val="black"/>
                              </a:solidFill>
                              <a:latin typeface="Cambria Math" panose="02040503050406030204" pitchFamily="18" charset="0"/>
                              <a:ea typeface="Cambria Math" panose="02040503050406030204" pitchFamily="18" charset="0"/>
                            </a:rPr>
                          </m:ctrlPr>
                        </m:fPr>
                        <m:num>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𝑻</m:t>
                              </m:r>
                            </m:e>
                            <m:sub>
                              <m:r>
                                <a:rPr lang="en-US" sz="2400" b="1" i="1">
                                  <a:solidFill>
                                    <a:prstClr val="black"/>
                                  </a:solidFill>
                                  <a:latin typeface="Cambria Math" panose="02040503050406030204" pitchFamily="18" charset="0"/>
                                  <a:ea typeface="Cambria Math" panose="02040503050406030204" pitchFamily="18" charset="0"/>
                                </a:rPr>
                                <m:t>𝒇</m:t>
                              </m:r>
                            </m:sub>
                          </m:sSub>
                        </m:num>
                        <m:den>
                          <m:sSub>
                            <m:sSubPr>
                              <m:ctrlPr>
                                <a:rPr lang="en-US" sz="2400" b="1" i="1">
                                  <a:solidFill>
                                    <a:prstClr val="black"/>
                                  </a:solidFill>
                                  <a:latin typeface="Cambria Math" panose="02040503050406030204" pitchFamily="18" charset="0"/>
                                  <a:ea typeface="Cambria Math" panose="02040503050406030204" pitchFamily="18" charset="0"/>
                                </a:rPr>
                              </m:ctrlPr>
                            </m:sSubPr>
                            <m:e>
                              <m:r>
                                <a:rPr lang="en-US" sz="2400" b="1" i="1">
                                  <a:solidFill>
                                    <a:prstClr val="black"/>
                                  </a:solidFill>
                                  <a:latin typeface="Cambria Math" panose="02040503050406030204" pitchFamily="18" charset="0"/>
                                  <a:ea typeface="Cambria Math" panose="02040503050406030204" pitchFamily="18" charset="0"/>
                                </a:rPr>
                                <m:t>𝑻</m:t>
                              </m:r>
                            </m:e>
                            <m:sub>
                              <m:r>
                                <a:rPr lang="en-US" sz="2400" b="1" i="1">
                                  <a:solidFill>
                                    <a:prstClr val="black"/>
                                  </a:solidFill>
                                  <a:latin typeface="Cambria Math" panose="02040503050406030204" pitchFamily="18" charset="0"/>
                                  <a:ea typeface="Cambria Math" panose="02040503050406030204" pitchFamily="18" charset="0"/>
                                </a:rPr>
                                <m:t>𝒊</m:t>
                              </m:r>
                            </m:sub>
                          </m:sSub>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024820" y="5603503"/>
                <a:ext cx="3990516" cy="861839"/>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028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824249" y="620006"/>
            <a:ext cx="10805374" cy="1200329"/>
          </a:xfrm>
          <a:prstGeom prst="rect">
            <a:avLst/>
          </a:prstGeom>
        </p:spPr>
        <p:txBody>
          <a:bodyPr wrap="square">
            <a:spAutoFit/>
          </a:bodyPr>
          <a:lstStyle/>
          <a:p>
            <a:r>
              <a:rPr lang="en-US" sz="2400" b="1" dirty="0"/>
              <a:t>Sample Problem 20.02: Suppose 1.0 </a:t>
            </a:r>
            <a:r>
              <a:rPr lang="en-US" sz="2400" b="1" dirty="0" err="1"/>
              <a:t>mol</a:t>
            </a:r>
            <a:r>
              <a:rPr lang="en-US" sz="2400" b="1" dirty="0"/>
              <a:t> of nitrogen gas is confined to the left side of the container of Fig. 20-1a. You open the stopcock, and the volume of the gas doubles. What is the entropy change of the gas for this irreversible process? </a:t>
            </a:r>
          </a:p>
        </p:txBody>
      </p:sp>
      <mc:AlternateContent xmlns:mc="http://schemas.openxmlformats.org/markup-compatibility/2006" xmlns:a14="http://schemas.microsoft.com/office/drawing/2010/main">
        <mc:Choice Requires="a14">
          <p:sp>
            <p:nvSpPr>
              <p:cNvPr id="3" name="Rectangle 2"/>
              <p:cNvSpPr/>
              <p:nvPr/>
            </p:nvSpPr>
            <p:spPr>
              <a:xfrm>
                <a:off x="824249" y="2629166"/>
                <a:ext cx="8770512" cy="2747419"/>
              </a:xfrm>
              <a:prstGeom prst="rect">
                <a:avLst/>
              </a:prstGeom>
            </p:spPr>
            <p:txBody>
              <a:bodyPr wrap="square">
                <a:spAutoFit/>
              </a:bodyPr>
              <a:lstStyle/>
              <a:p>
                <a:pPr marL="266700" marR="124460" lvl="0" indent="0" algn="just" defTabSz="914400" eaLnBrk="0" fontAlgn="base" latinLnBrk="0" hangingPunct="0">
                  <a:lnSpc>
                    <a:spcPct val="115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0000"/>
                    </a:solidFill>
                    <a:effectLst/>
                    <a:uLnTx/>
                    <a:uFillTx/>
                    <a:ea typeface="Times New Roman" panose="02020603050405020304" pitchFamily="18" charset="0"/>
                  </a:rPr>
                  <a:t>We know the change of entropy,</a:t>
                </a:r>
              </a:p>
              <a:p>
                <a:pPr marL="266700" marR="124460" lvl="0" indent="0" algn="just" defTabSz="914400" eaLnBrk="0" fontAlgn="base" latinLnBrk="0" hangingPunct="0">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𝑺</m:t>
                      </m:r>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𝒏𝑹𝑰𝒏</m:t>
                      </m:r>
                      <m:f>
                        <m:fPr>
                          <m:ctrlP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fPr>
                        <m:num>
                          <m:sSub>
                            <m:sSubPr>
                              <m:ctrlP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𝒗</m:t>
                              </m:r>
                            </m:e>
                            <m:sub>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𝒇</m:t>
                              </m:r>
                            </m:sub>
                          </m:sSub>
                        </m:num>
                        <m:den>
                          <m:sSub>
                            <m:sSubPr>
                              <m:ctrlP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𝒗</m:t>
                              </m:r>
                            </m:e>
                            <m:sub>
                              <m:r>
                                <a:rPr kumimoji="0" lang="en-US" sz="32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𝒊</m:t>
                              </m:r>
                            </m:sub>
                          </m:sSub>
                        </m:den>
                      </m:f>
                    </m:oMath>
                  </m:oMathPara>
                </a14:m>
                <a:endParaRPr kumimoji="0" lang="en-US" sz="1800" b="1" i="0" u="none" strike="noStrike" kern="0" cap="none" spc="0" normalizeH="0" baseline="0" noProof="0" dirty="0">
                  <a:ln>
                    <a:noFill/>
                  </a:ln>
                  <a:solidFill>
                    <a:sysClr val="windowText" lastClr="000000"/>
                  </a:solidFill>
                  <a:effectLst/>
                  <a:uLnTx/>
                  <a:uFillTx/>
                </a:endParaRPr>
              </a:p>
              <a:p>
                <a:pPr marL="266700" marR="124460" lvl="0" algn="just" eaLnBrk="0" fontAlgn="base" hangingPunct="0">
                  <a:lnSpc>
                    <a:spcPct val="115000"/>
                  </a:lnSpc>
                </a:pPr>
                <a14:m>
                  <m:oMathPara xmlns:m="http://schemas.openxmlformats.org/officeDocument/2006/math">
                    <m:oMathParaPr>
                      <m:jc m:val="centerGroup"/>
                    </m:oMathParaPr>
                    <m:oMath xmlns:m="http://schemas.openxmlformats.org/officeDocument/2006/math">
                      <m:r>
                        <a:rPr lang="en-US" sz="3200" b="1" i="1" ker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𝟏</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𝟎</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𝟖</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𝟑𝟏</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a:solidFill>
                            <a:srgbClr val="FF0000"/>
                          </a:solidFill>
                          <a:latin typeface="Cambria Math" panose="02040503050406030204" pitchFamily="18" charset="0"/>
                          <a:ea typeface="Cambria Math" panose="02040503050406030204" pitchFamily="18" charset="0"/>
                        </a:rPr>
                        <m:t>𝑰𝒏</m:t>
                      </m:r>
                      <m:r>
                        <a:rPr lang="en-US" sz="3200" b="1" i="1" kern="0" smtClean="0">
                          <a:solidFill>
                            <a:srgbClr val="FF0000"/>
                          </a:solidFill>
                          <a:latin typeface="Cambria Math" panose="02040503050406030204" pitchFamily="18" charset="0"/>
                          <a:ea typeface="Cambria Math" panose="02040503050406030204" pitchFamily="18" charset="0"/>
                        </a:rPr>
                        <m:t> </m:t>
                      </m:r>
                      <m:r>
                        <a:rPr lang="en-US" sz="3200" b="1" i="1" kern="0" smtClean="0">
                          <a:solidFill>
                            <a:srgbClr val="FF0000"/>
                          </a:solidFill>
                          <a:latin typeface="Cambria Math" panose="02040503050406030204" pitchFamily="18" charset="0"/>
                          <a:ea typeface="Cambria Math" panose="02040503050406030204" pitchFamily="18" charset="0"/>
                        </a:rPr>
                        <m:t>𝟐</m:t>
                      </m:r>
                    </m:oMath>
                  </m:oMathPara>
                </a14:m>
                <a:endParaRPr kumimoji="0" lang="en-US" sz="1800" b="1" i="0" u="none" strike="noStrike" kern="0" cap="none" spc="0" normalizeH="0" baseline="0" noProof="0" dirty="0">
                  <a:ln>
                    <a:noFill/>
                  </a:ln>
                  <a:solidFill>
                    <a:sysClr val="windowText" lastClr="000000"/>
                  </a:solidFill>
                  <a:effectLst/>
                  <a:uLnTx/>
                  <a:uFillTx/>
                </a:endParaRPr>
              </a:p>
              <a:p>
                <a:pPr marL="266700" marR="124460" lvl="0" algn="just" eaLnBrk="0" fontAlgn="base" hangingPunct="0">
                  <a:lnSpc>
                    <a:spcPct val="115000"/>
                  </a:lnSpc>
                </a:pPr>
                <a14:m>
                  <m:oMathPara xmlns:m="http://schemas.openxmlformats.org/officeDocument/2006/math">
                    <m:oMathParaPr>
                      <m:jc m:val="centerGroup"/>
                    </m:oMathParaPr>
                    <m:oMath xmlns:m="http://schemas.openxmlformats.org/officeDocument/2006/math">
                      <m:r>
                        <a:rPr lang="en-US" sz="3200" b="1" i="1" ker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𝟓</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𝟕𝟔</m:t>
                      </m:r>
                      <m:r>
                        <a:rPr lang="en-US" sz="3200" b="1" i="1" kern="0" smtClean="0">
                          <a:solidFill>
                            <a:srgbClr val="FF0000"/>
                          </a:solidFill>
                          <a:latin typeface="Cambria Math" panose="02040503050406030204" pitchFamily="18" charset="0"/>
                          <a:ea typeface="Cambria Math" panose="02040503050406030204" pitchFamily="18" charset="0"/>
                        </a:rPr>
                        <m:t> </m:t>
                      </m:r>
                      <m:r>
                        <a:rPr lang="en-US" sz="3200" b="1" i="1" kern="0" smtClean="0">
                          <a:solidFill>
                            <a:srgbClr val="FF0000"/>
                          </a:solidFill>
                          <a:latin typeface="Cambria Math" panose="02040503050406030204" pitchFamily="18" charset="0"/>
                          <a:ea typeface="Cambria Math" panose="02040503050406030204" pitchFamily="18" charset="0"/>
                        </a:rPr>
                        <m:t>𝑱</m:t>
                      </m:r>
                      <m:r>
                        <a:rPr lang="en-US" sz="3200" b="1" i="1" kern="0" smtClean="0">
                          <a:solidFill>
                            <a:srgbClr val="FF0000"/>
                          </a:solidFill>
                          <a:latin typeface="Cambria Math" panose="02040503050406030204" pitchFamily="18" charset="0"/>
                          <a:ea typeface="Cambria Math" panose="02040503050406030204" pitchFamily="18" charset="0"/>
                        </a:rPr>
                        <m:t>/</m:t>
                      </m:r>
                      <m:r>
                        <a:rPr lang="en-US" sz="3200" b="1" i="1" kern="0" smtClean="0">
                          <a:solidFill>
                            <a:srgbClr val="FF0000"/>
                          </a:solidFill>
                          <a:latin typeface="Cambria Math" panose="02040503050406030204" pitchFamily="18" charset="0"/>
                          <a:ea typeface="Cambria Math" panose="02040503050406030204" pitchFamily="18" charset="0"/>
                        </a:rPr>
                        <m:t>𝑲</m:t>
                      </m:r>
                    </m:oMath>
                  </m:oMathPara>
                </a14:m>
                <a:endParaRPr kumimoji="0" lang="en-US" sz="1800" b="1" i="0" u="none" strike="noStrike" kern="0" cap="none" spc="0" normalizeH="0" baseline="0" noProof="0" dirty="0">
                  <a:ln>
                    <a:noFill/>
                  </a:ln>
                  <a:solidFill>
                    <a:sysClr val="windowText" lastClr="000000"/>
                  </a:solidFill>
                  <a:effectLst/>
                  <a:uLnTx/>
                  <a:uFillTx/>
                </a:endParaRPr>
              </a:p>
            </p:txBody>
          </p:sp>
        </mc:Choice>
        <mc:Fallback xmlns="">
          <p:sp>
            <p:nvSpPr>
              <p:cNvPr id="3" name="Rectangle 2"/>
              <p:cNvSpPr>
                <a:spLocks noRot="1" noChangeAspect="1" noMove="1" noResize="1" noEditPoints="1" noAdjustHandles="1" noChangeArrowheads="1" noChangeShapeType="1" noTextEdit="1"/>
              </p:cNvSpPr>
              <p:nvPr/>
            </p:nvSpPr>
            <p:spPr>
              <a:xfrm>
                <a:off x="824249" y="2629166"/>
                <a:ext cx="8770512" cy="2747419"/>
              </a:xfrm>
              <a:prstGeom prst="rect">
                <a:avLst/>
              </a:prstGeom>
              <a:blipFill rotWithShape="0">
                <a:blip r:embed="rId2"/>
                <a:stretch>
                  <a:fillRect t="-665"/>
                </a:stretch>
              </a:blipFill>
            </p:spPr>
            <p:txBody>
              <a:bodyPr/>
              <a:lstStyle/>
              <a:p>
                <a:r>
                  <a:rPr lang="en-US">
                    <a:noFill/>
                  </a:rPr>
                  <a:t> </a:t>
                </a:r>
              </a:p>
            </p:txBody>
          </p:sp>
        </mc:Fallback>
      </mc:AlternateContent>
    </p:spTree>
    <p:extLst>
      <p:ext uri="{BB962C8B-B14F-4D97-AF65-F5344CB8AC3E}">
        <p14:creationId xmlns:p14="http://schemas.microsoft.com/office/powerpoint/2010/main" val="20447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631065" y="602090"/>
                <a:ext cx="10921283" cy="5641288"/>
              </a:xfrm>
              <a:prstGeom prst="rect">
                <a:avLst/>
              </a:prstGeom>
            </p:spPr>
            <p:txBody>
              <a:bodyPr wrap="square">
                <a:spAutoFit/>
              </a:bodyPr>
              <a:lstStyle/>
              <a:p>
                <a:pPr marL="266700" marR="124460" lvl="0" algn="just" eaLnBrk="0" fontAlgn="base" hangingPunct="0">
                  <a:lnSpc>
                    <a:spcPct val="115000"/>
                  </a:lnSpc>
                </a:pPr>
                <a:r>
                  <a:rPr lang="en-US" sz="2400" b="1" dirty="0">
                    <a:solidFill>
                      <a:srgbClr val="000000"/>
                    </a:solidFill>
                    <a:ea typeface="Times New Roman" panose="02020603050405020304" pitchFamily="18" charset="0"/>
                  </a:rPr>
                  <a:t>2. An ideal gas undergoes a reversible isothermal expansion at 77.0 </a:t>
                </a:r>
                <a:r>
                  <a:rPr lang="en-US" sz="2400" b="1" baseline="30000" dirty="0">
                    <a:solidFill>
                      <a:srgbClr val="000000"/>
                    </a:solidFill>
                    <a:ea typeface="Times New Roman" panose="02020603050405020304" pitchFamily="18" charset="0"/>
                  </a:rPr>
                  <a:t>0</a:t>
                </a:r>
                <a:r>
                  <a:rPr lang="en-US" sz="2400" b="1" dirty="0">
                    <a:solidFill>
                      <a:srgbClr val="000000"/>
                    </a:solidFill>
                    <a:ea typeface="Times New Roman" panose="02020603050405020304" pitchFamily="18" charset="0"/>
                  </a:rPr>
                  <a:t>C, increasing its volume from 1.30 L to 3.40 L. The entropy change of the gas is 22.0 J/K. How many moles of gas are present? </a:t>
                </a:r>
              </a:p>
              <a:p>
                <a:pPr marL="266700" marR="124460" lvl="0" algn="just" eaLnBrk="0" fontAlgn="base" hangingPunct="0">
                  <a:lnSpc>
                    <a:spcPct val="115000"/>
                  </a:lnSpc>
                </a:pPr>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Answer: We know the change of entropy,</a:t>
                </a:r>
              </a:p>
              <a:p>
                <a:pPr marL="266700" marR="124460" lvl="0" algn="just" eaLnBrk="0" fontAlgn="base" hangingPunct="0">
                  <a:lnSpc>
                    <a:spcPct val="115000"/>
                  </a:lnSpc>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𝑺</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𝒏𝑹𝑰𝒏</m:t>
                      </m:r>
                      <m:f>
                        <m:fPr>
                          <m:ctrlPr>
                            <a:rPr lang="en-US" sz="2400" b="1" i="1">
                              <a:solidFill>
                                <a:srgbClr val="FF0000"/>
                              </a:solidFill>
                              <a:latin typeface="Cambria Math" panose="02040503050406030204" pitchFamily="18" charset="0"/>
                              <a:ea typeface="Cambria Math" panose="02040503050406030204" pitchFamily="18" charset="0"/>
                            </a:rPr>
                          </m:ctrlPr>
                        </m:fPr>
                        <m:num>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𝑽</m:t>
                              </m:r>
                            </m:e>
                            <m:sub>
                              <m:r>
                                <a:rPr lang="en-US" sz="2400" b="1" i="1">
                                  <a:solidFill>
                                    <a:srgbClr val="FF0000"/>
                                  </a:solidFill>
                                  <a:latin typeface="Cambria Math" panose="02040503050406030204" pitchFamily="18" charset="0"/>
                                  <a:ea typeface="Cambria Math" panose="02040503050406030204" pitchFamily="18" charset="0"/>
                                </a:rPr>
                                <m:t>𝒇</m:t>
                              </m:r>
                            </m:sub>
                          </m:sSub>
                        </m:num>
                        <m:den>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𝑽</m:t>
                              </m:r>
                            </m:e>
                            <m:sub>
                              <m:r>
                                <a:rPr lang="en-US" sz="2400" b="1" i="1">
                                  <a:solidFill>
                                    <a:srgbClr val="FF0000"/>
                                  </a:solidFill>
                                  <a:latin typeface="Cambria Math" panose="02040503050406030204" pitchFamily="18" charset="0"/>
                                  <a:ea typeface="Cambria Math" panose="02040503050406030204" pitchFamily="18" charset="0"/>
                                </a:rPr>
                                <m:t>𝒊</m:t>
                              </m:r>
                            </m:sub>
                          </m:sSub>
                        </m:den>
                      </m:f>
                    </m:oMath>
                  </m:oMathPara>
                </a14:m>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                        Or, </a:t>
                </a:r>
                <a14:m>
                  <m:oMath xmlns:m="http://schemas.openxmlformats.org/officeDocument/2006/math">
                    <m:r>
                      <a:rPr lang="en-US" sz="2400" b="1" i="1">
                        <a:solidFill>
                          <a:srgbClr val="FF0000"/>
                        </a:solidFill>
                        <a:latin typeface="Cambria Math" panose="02040503050406030204" pitchFamily="18" charset="0"/>
                        <a:ea typeface="Times New Roman" panose="02020603050405020304" pitchFamily="18" charset="0"/>
                      </a:rPr>
                      <m:t>𝒏</m:t>
                    </m:r>
                    <m:r>
                      <a:rPr lang="en-US" sz="2400" b="1" i="1">
                        <a:solidFill>
                          <a:srgbClr val="FF0000"/>
                        </a:solidFill>
                        <a:latin typeface="Cambria Math" panose="02040503050406030204" pitchFamily="18" charset="0"/>
                        <a:ea typeface="Times New Roman" panose="02020603050405020304" pitchFamily="18" charset="0"/>
                      </a:rPr>
                      <m:t>=</m:t>
                    </m:r>
                    <m:f>
                      <m:fPr>
                        <m:ctrlPr>
                          <a:rPr lang="en-US" sz="2400" b="1" i="1">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𝑺</m:t>
                        </m:r>
                      </m:num>
                      <m:den>
                        <m:r>
                          <a:rPr lang="en-US" sz="2400" b="1" i="1">
                            <a:solidFill>
                              <a:srgbClr val="FF0000"/>
                            </a:solidFill>
                            <a:latin typeface="Cambria Math" panose="02040503050406030204" pitchFamily="18" charset="0"/>
                            <a:ea typeface="Cambria Math" panose="02040503050406030204" pitchFamily="18" charset="0"/>
                          </a:rPr>
                          <m:t>𝑹𝑰𝒏</m:t>
                        </m:r>
                        <m:f>
                          <m:fPr>
                            <m:ctrlPr>
                              <a:rPr lang="en-US" sz="2400" b="1" i="1">
                                <a:solidFill>
                                  <a:srgbClr val="FF0000"/>
                                </a:solidFill>
                                <a:latin typeface="Cambria Math" panose="02040503050406030204" pitchFamily="18" charset="0"/>
                                <a:ea typeface="Cambria Math" panose="02040503050406030204" pitchFamily="18" charset="0"/>
                              </a:rPr>
                            </m:ctrlPr>
                          </m:fPr>
                          <m:num>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𝑽</m:t>
                                </m:r>
                              </m:e>
                              <m:sub>
                                <m:r>
                                  <a:rPr lang="en-US" sz="2400" b="1" i="1">
                                    <a:solidFill>
                                      <a:srgbClr val="FF0000"/>
                                    </a:solidFill>
                                    <a:latin typeface="Cambria Math" panose="02040503050406030204" pitchFamily="18" charset="0"/>
                                    <a:ea typeface="Cambria Math" panose="02040503050406030204" pitchFamily="18" charset="0"/>
                                  </a:rPr>
                                  <m:t>𝒇</m:t>
                                </m:r>
                              </m:sub>
                            </m:sSub>
                          </m:num>
                          <m:den>
                            <m:sSub>
                              <m:sSubPr>
                                <m:ctrlPr>
                                  <a:rPr lang="en-US" sz="2400" b="1" i="1">
                                    <a:solidFill>
                                      <a:srgbClr val="FF0000"/>
                                    </a:solidFill>
                                    <a:latin typeface="Cambria Math" panose="02040503050406030204" pitchFamily="18" charset="0"/>
                                    <a:ea typeface="Cambria Math" panose="02040503050406030204" pitchFamily="18" charset="0"/>
                                  </a:rPr>
                                </m:ctrlPr>
                              </m:sSubPr>
                              <m:e>
                                <m:r>
                                  <a:rPr lang="en-US" sz="2400" b="1" i="1" smtClean="0">
                                    <a:solidFill>
                                      <a:srgbClr val="FF0000"/>
                                    </a:solidFill>
                                    <a:latin typeface="Cambria Math" panose="02040503050406030204" pitchFamily="18" charset="0"/>
                                    <a:ea typeface="Cambria Math" panose="02040503050406030204" pitchFamily="18" charset="0"/>
                                  </a:rPr>
                                  <m:t>𝑽</m:t>
                                </m:r>
                              </m:e>
                              <m:sub>
                                <m:r>
                                  <a:rPr lang="en-US" sz="2400" b="1" i="1">
                                    <a:solidFill>
                                      <a:srgbClr val="FF0000"/>
                                    </a:solidFill>
                                    <a:latin typeface="Cambria Math" panose="02040503050406030204" pitchFamily="18" charset="0"/>
                                    <a:ea typeface="Cambria Math" panose="02040503050406030204" pitchFamily="18" charset="0"/>
                                  </a:rPr>
                                  <m:t>𝒊</m:t>
                                </m:r>
                              </m:sub>
                            </m:sSub>
                          </m:den>
                        </m:f>
                      </m:den>
                    </m:f>
                  </m:oMath>
                </a14:m>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                        Or, n = </a:t>
                </a:r>
                <a14:m>
                  <m:oMath xmlns:m="http://schemas.openxmlformats.org/officeDocument/2006/math">
                    <m:f>
                      <m:fPr>
                        <m:ctrlPr>
                          <a:rPr lang="en-US" sz="2400" b="1" i="1">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rPr>
                          <m:t>𝟐𝟐</m:t>
                        </m:r>
                      </m:num>
                      <m:den>
                        <m:r>
                          <a:rPr lang="en-US" sz="2400" b="1" i="1">
                            <a:solidFill>
                              <a:srgbClr val="FF0000"/>
                            </a:solidFill>
                            <a:latin typeface="Cambria Math" panose="02040503050406030204" pitchFamily="18" charset="0"/>
                          </a:rPr>
                          <m:t>𝟖</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𝟑𝟏</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𝑰𝒏</m:t>
                        </m:r>
                        <m:r>
                          <a:rPr lang="en-US" sz="2400" b="1" i="1">
                            <a:solidFill>
                              <a:srgbClr val="FF0000"/>
                            </a:solidFill>
                            <a:latin typeface="Cambria Math" panose="02040503050406030204" pitchFamily="18" charset="0"/>
                            <a:ea typeface="Cambria Math" panose="02040503050406030204" pitchFamily="18" charset="0"/>
                          </a:rPr>
                          <m:t>(</m:t>
                        </m:r>
                        <m:f>
                          <m:fPr>
                            <m:ctrlPr>
                              <a:rPr lang="en-US" sz="2400" b="1" i="1">
                                <a:solidFill>
                                  <a:srgbClr val="FF0000"/>
                                </a:solidFill>
                                <a:latin typeface="Cambria Math" panose="02040503050406030204" pitchFamily="18" charset="0"/>
                                <a:ea typeface="Cambria Math" panose="02040503050406030204" pitchFamily="18" charset="0"/>
                              </a:rPr>
                            </m:ctrlPr>
                          </m:fPr>
                          <m:num>
                            <m:r>
                              <a:rPr lang="en-US" sz="2400" b="1" i="1">
                                <a:solidFill>
                                  <a:srgbClr val="FF0000"/>
                                </a:solidFill>
                                <a:latin typeface="Cambria Math" panose="02040503050406030204" pitchFamily="18" charset="0"/>
                                <a:ea typeface="Cambria Math" panose="02040503050406030204" pitchFamily="18" charset="0"/>
                              </a:rPr>
                              <m:t>𝟑</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𝟒</m:t>
                            </m:r>
                            <m:r>
                              <a:rPr lang="en-US" sz="2400" b="1" i="1">
                                <a:solidFill>
                                  <a:srgbClr val="FF0000"/>
                                </a:solidFill>
                                <a:latin typeface="Cambria Math" panose="02040503050406030204" pitchFamily="18" charset="0"/>
                                <a:ea typeface="Cambria Math" panose="02040503050406030204" pitchFamily="18" charset="0"/>
                              </a:rPr>
                              <m:t>𝑳</m:t>
                            </m:r>
                          </m:num>
                          <m:den>
                            <m:r>
                              <a:rPr lang="en-US" sz="2400" b="1" i="1">
                                <a:solidFill>
                                  <a:srgbClr val="FF0000"/>
                                </a:solidFill>
                                <a:latin typeface="Cambria Math" panose="02040503050406030204" pitchFamily="18" charset="0"/>
                                <a:ea typeface="Cambria Math" panose="02040503050406030204" pitchFamily="18" charset="0"/>
                              </a:rPr>
                              <m:t>𝟏</m:t>
                            </m:r>
                            <m:r>
                              <a:rPr lang="en-US" sz="2400" b="1" i="1">
                                <a:solidFill>
                                  <a:srgbClr val="FF0000"/>
                                </a:solidFill>
                                <a:latin typeface="Cambria Math" panose="02040503050406030204" pitchFamily="18" charset="0"/>
                                <a:ea typeface="Cambria Math" panose="02040503050406030204" pitchFamily="18" charset="0"/>
                              </a:rPr>
                              <m:t>.</m:t>
                            </m:r>
                            <m:r>
                              <a:rPr lang="en-US" sz="2400" b="1" i="1">
                                <a:solidFill>
                                  <a:srgbClr val="FF0000"/>
                                </a:solidFill>
                                <a:latin typeface="Cambria Math" panose="02040503050406030204" pitchFamily="18" charset="0"/>
                                <a:ea typeface="Cambria Math" panose="02040503050406030204" pitchFamily="18" charset="0"/>
                              </a:rPr>
                              <m:t>𝟑</m:t>
                            </m:r>
                            <m:r>
                              <a:rPr lang="en-US" sz="2400" b="1" i="1">
                                <a:solidFill>
                                  <a:srgbClr val="FF0000"/>
                                </a:solidFill>
                                <a:latin typeface="Cambria Math" panose="02040503050406030204" pitchFamily="18" charset="0"/>
                                <a:ea typeface="Cambria Math" panose="02040503050406030204" pitchFamily="18" charset="0"/>
                              </a:rPr>
                              <m:t>𝑳</m:t>
                            </m:r>
                          </m:den>
                        </m:f>
                        <m:r>
                          <a:rPr lang="en-US" sz="2400" b="1" i="1">
                            <a:solidFill>
                              <a:srgbClr val="FF0000"/>
                            </a:solidFill>
                            <a:latin typeface="Cambria Math" panose="02040503050406030204" pitchFamily="18" charset="0"/>
                            <a:ea typeface="Cambria Math" panose="02040503050406030204" pitchFamily="18" charset="0"/>
                          </a:rPr>
                          <m:t>)</m:t>
                        </m:r>
                      </m:den>
                    </m:f>
                  </m:oMath>
                </a14:m>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                        Or, n = 2.754 mol    </a:t>
                </a:r>
                <a:r>
                  <a:rPr lang="en-US" sz="2400" b="1" dirty="0">
                    <a:solidFill>
                      <a:srgbClr val="000000"/>
                    </a:solidFill>
                    <a:ea typeface="Times New Roman" panose="02020603050405020304" pitchFamily="18" charset="0"/>
                  </a:rPr>
                  <a:t>(Answer)</a:t>
                </a:r>
              </a:p>
            </p:txBody>
          </p:sp>
        </mc:Choice>
        <mc:Fallback xmlns="">
          <p:sp>
            <p:nvSpPr>
              <p:cNvPr id="2" name="Rectangle 1"/>
              <p:cNvSpPr>
                <a:spLocks noRot="1" noChangeAspect="1" noMove="1" noResize="1" noEditPoints="1" noAdjustHandles="1" noChangeArrowheads="1" noChangeShapeType="1" noTextEdit="1"/>
              </p:cNvSpPr>
              <p:nvPr/>
            </p:nvSpPr>
            <p:spPr>
              <a:xfrm>
                <a:off x="631065" y="602090"/>
                <a:ext cx="10921283" cy="5641288"/>
              </a:xfrm>
              <a:prstGeom prst="rect">
                <a:avLst/>
              </a:prstGeom>
              <a:blipFill>
                <a:blip r:embed="rId2"/>
                <a:stretch>
                  <a:fillRect t="-324" b="-1514"/>
                </a:stretch>
              </a:blipFill>
            </p:spPr>
            <p:txBody>
              <a:bodyPr/>
              <a:lstStyle/>
              <a:p>
                <a:r>
                  <a:rPr lang="en-US">
                    <a:noFill/>
                  </a:rPr>
                  <a:t> </a:t>
                </a:r>
              </a:p>
            </p:txBody>
          </p:sp>
        </mc:Fallback>
      </mc:AlternateContent>
    </p:spTree>
    <p:extLst>
      <p:ext uri="{BB962C8B-B14F-4D97-AF65-F5344CB8AC3E}">
        <p14:creationId xmlns:p14="http://schemas.microsoft.com/office/powerpoint/2010/main" val="17395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A885DE740EF4080AD70DC73B84BCF" ma:contentTypeVersion="2" ma:contentTypeDescription="Create a new document." ma:contentTypeScope="" ma:versionID="9a219b4bb3e15509d21612dbdd22231b">
  <xsd:schema xmlns:xsd="http://www.w3.org/2001/XMLSchema" xmlns:xs="http://www.w3.org/2001/XMLSchema" xmlns:p="http://schemas.microsoft.com/office/2006/metadata/properties" xmlns:ns2="dbf19b3b-843d-4b52-ad7d-742a0ec8d4e5" targetNamespace="http://schemas.microsoft.com/office/2006/metadata/properties" ma:root="true" ma:fieldsID="d50660228dec7ad7ad1ff7bde8f18064" ns2:_="">
    <xsd:import namespace="dbf19b3b-843d-4b52-ad7d-742a0ec8d4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f19b3b-843d-4b52-ad7d-742a0ec8d4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59F230-89F7-4F57-873F-ABCA1E7E6FCD}"/>
</file>

<file path=customXml/itemProps2.xml><?xml version="1.0" encoding="utf-8"?>
<ds:datastoreItem xmlns:ds="http://schemas.openxmlformats.org/officeDocument/2006/customXml" ds:itemID="{F6D79A80-79B1-478B-9504-237B8AA4F1B2}"/>
</file>

<file path=customXml/itemProps3.xml><?xml version="1.0" encoding="utf-8"?>
<ds:datastoreItem xmlns:ds="http://schemas.openxmlformats.org/officeDocument/2006/customXml" ds:itemID="{976D9184-6FCE-4758-80F6-C1ABAF5C2E09}"/>
</file>

<file path=docProps/app.xml><?xml version="1.0" encoding="utf-8"?>
<Properties xmlns="http://schemas.openxmlformats.org/officeDocument/2006/extended-properties" xmlns:vt="http://schemas.openxmlformats.org/officeDocument/2006/docPropsVTypes">
  <TotalTime>96</TotalTime>
  <Words>423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Lubna</dc:creator>
  <cp:lastModifiedBy>Lubna</cp:lastModifiedBy>
  <cp:revision>24</cp:revision>
  <dcterms:created xsi:type="dcterms:W3CDTF">2020-06-23T15:22:42Z</dcterms:created>
  <dcterms:modified xsi:type="dcterms:W3CDTF">2020-06-30T14:26:31Z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0x01010070EA885DE740EF4080AD70DC73B84BCF</vt:lpwstr>
  </property>
</Properties>
</file>