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9" r:id="rId7"/>
    <p:sldId id="266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0" r:id="rId18"/>
    <p:sldId id="281" r:id="rId19"/>
    <p:sldId id="282" r:id="rId20"/>
    <p:sldId id="283" r:id="rId21"/>
    <p:sldId id="277" r:id="rId22"/>
    <p:sldId id="284" r:id="rId23"/>
    <p:sldId id="285" r:id="rId24"/>
    <p:sldId id="286" r:id="rId25"/>
    <p:sldId id="287" r:id="rId26"/>
    <p:sldId id="288" r:id="rId27"/>
    <p:sldId id="289" r:id="rId28"/>
    <p:sldId id="291" r:id="rId29"/>
    <p:sldId id="290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264" r:id="rId48"/>
    <p:sldId id="26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dfsbfs?slide=1" TargetMode="External"/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Graph Traversing and Searching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97590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9523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5202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7968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Fall 2020-2021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/>
                        <a:t>MAHFUJUR RAHMAN,   </a:t>
                      </a:r>
                      <a:r>
                        <a:rPr lang="en-US" b="1" i="1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2" name="Rectangle 38"/>
          <p:cNvSpPr>
            <a:spLocks noChangeArrowheads="1"/>
          </p:cNvSpPr>
          <p:nvPr/>
        </p:nvSpPr>
        <p:spPr bwMode="auto">
          <a:xfrm>
            <a:off x="228600" y="5259388"/>
            <a:ext cx="7086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vertex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9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grpSp>
        <p:nvGrpSpPr>
          <p:cNvPr id="33" name="Group 41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6" name="Group 44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7" name="Oval 42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9" name="Line 4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0" name="Group 48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1" name="Oval 46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" name="Rectangle 47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3" name="Group 51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4" name="Oval 49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" name="Rectangle 5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6" name="Line 52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" name="Group 55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8" name="Oval 53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9" name="Rectangle 54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50" name="Group 58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1" name="Oval 56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4" name="Group 62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5" name="Oval 60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" name="Rectangle 6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7" name="Group 65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8" name="Oval 63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9" name="Rectangle 64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0" name="Line 66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1" name="Group 69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2" name="Oval 6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3" name="Rectangle 68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5" name="Group 74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  <a:solidFill>
            <a:schemeClr val="accent1"/>
          </a:solidFill>
        </p:grpSpPr>
        <p:sp>
          <p:nvSpPr>
            <p:cNvPr id="66" name="Oval 72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7" name="Rectangle 73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dirty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8" name="Line 75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0" name="テキスト ボックス 78"/>
          <p:cNvSpPr txBox="1"/>
          <p:nvPr/>
        </p:nvSpPr>
        <p:spPr>
          <a:xfrm>
            <a:off x="7754333" y="35110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287058" y="3124200"/>
            <a:ext cx="1593706" cy="419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1 2 5 9 8</a:t>
            </a:r>
          </a:p>
        </p:txBody>
      </p:sp>
      <p:sp>
        <p:nvSpPr>
          <p:cNvPr id="72" name="Subtitle 2"/>
          <p:cNvSpPr txBox="1">
            <a:spLocks/>
          </p:cNvSpPr>
          <p:nvPr/>
        </p:nvSpPr>
        <p:spPr>
          <a:xfrm>
            <a:off x="335494" y="611807"/>
            <a:ext cx="4693706" cy="239025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29531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2" name="Rectangle 38"/>
          <p:cNvSpPr>
            <a:spLocks noChangeArrowheads="1"/>
          </p:cNvSpPr>
          <p:nvPr/>
        </p:nvSpPr>
        <p:spPr bwMode="auto">
          <a:xfrm>
            <a:off x="228600" y="5259388"/>
            <a:ext cx="7086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vertex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9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grpSp>
        <p:nvGrpSpPr>
          <p:cNvPr id="33" name="Group 41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6" name="Group 44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7" name="Oval 42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9" name="Line 4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0" name="Group 48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1" name="Oval 46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" name="Rectangle 47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3" name="Group 51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4" name="Oval 49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" name="Rectangle 5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6" name="Line 52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" name="Group 55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8" name="Oval 53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9" name="Rectangle 54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50" name="Group 58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1" name="Oval 56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4" name="Group 62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5" name="Oval 60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" name="Rectangle 6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7" name="Group 65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8" name="Oval 63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9" name="Rectangle 64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0" name="Line 66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1" name="Group 69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2" name="Oval 6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3" name="Rectangle 68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4" name="Line 70"/>
          <p:cNvSpPr>
            <a:spLocks noChangeShapeType="1"/>
          </p:cNvSpPr>
          <p:nvPr/>
        </p:nvSpPr>
        <p:spPr bwMode="auto">
          <a:xfrm flipV="1">
            <a:off x="5867400" y="2362200"/>
            <a:ext cx="1600200" cy="6858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5" name="Rectangle 71"/>
          <p:cNvSpPr txBox="1">
            <a:spLocks noChangeArrowheads="1"/>
          </p:cNvSpPr>
          <p:nvPr/>
        </p:nvSpPr>
        <p:spPr>
          <a:xfrm>
            <a:off x="304800" y="59436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vertex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9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do a </a:t>
            </a:r>
            <a:r>
              <a:rPr lang="en-US" altLang="ja-JP" sz="3200" dirty="0" err="1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dfs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(6).</a:t>
            </a:r>
          </a:p>
        </p:txBody>
      </p:sp>
      <p:grpSp>
        <p:nvGrpSpPr>
          <p:cNvPr id="66" name="Group 74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8" name="Rectangle 73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9" name="Line 75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1" name="テキスト ボックス 78"/>
          <p:cNvSpPr txBox="1"/>
          <p:nvPr/>
        </p:nvSpPr>
        <p:spPr>
          <a:xfrm>
            <a:off x="7792094" y="342390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465723" y="2971800"/>
            <a:ext cx="1311898" cy="4442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1 2 5 9</a:t>
            </a:r>
          </a:p>
        </p:txBody>
      </p:sp>
      <p:sp>
        <p:nvSpPr>
          <p:cNvPr id="73" name="Subtitle 2"/>
          <p:cNvSpPr txBox="1">
            <a:spLocks/>
          </p:cNvSpPr>
          <p:nvPr/>
        </p:nvSpPr>
        <p:spPr>
          <a:xfrm>
            <a:off x="335494" y="595100"/>
            <a:ext cx="4693706" cy="374718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23931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build="p" autoUpdateAnimBg="0"/>
      <p:bldP spid="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3" name="Rectangle 69"/>
          <p:cNvSpPr txBox="1">
            <a:spLocks noChangeArrowheads="1"/>
          </p:cNvSpPr>
          <p:nvPr/>
        </p:nvSpPr>
        <p:spPr>
          <a:xfrm>
            <a:off x="381000" y="50292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6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 from either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4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or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7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5" name="Rectangle 81"/>
          <p:cNvSpPr>
            <a:spLocks noChangeArrowheads="1"/>
          </p:cNvSpPr>
          <p:nvPr/>
        </p:nvSpPr>
        <p:spPr bwMode="auto">
          <a:xfrm>
            <a:off x="381000" y="60198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</a:p>
        </p:txBody>
      </p:sp>
      <p:sp>
        <p:nvSpPr>
          <p:cNvPr id="77" name="テキスト ボックス 82"/>
          <p:cNvSpPr txBox="1"/>
          <p:nvPr/>
        </p:nvSpPr>
        <p:spPr>
          <a:xfrm>
            <a:off x="7788888" y="35110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321613" y="3002082"/>
            <a:ext cx="1593706" cy="4283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1 2 5 9 6</a:t>
            </a:r>
          </a:p>
        </p:txBody>
      </p:sp>
      <p:sp>
        <p:nvSpPr>
          <p:cNvPr id="78" name="Subtitle 2"/>
          <p:cNvSpPr txBox="1">
            <a:spLocks/>
          </p:cNvSpPr>
          <p:nvPr/>
        </p:nvSpPr>
        <p:spPr>
          <a:xfrm>
            <a:off x="335494" y="595100"/>
            <a:ext cx="4693706" cy="36086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403644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3" name="Rectangle 69"/>
          <p:cNvSpPr txBox="1">
            <a:spLocks noChangeArrowheads="1"/>
          </p:cNvSpPr>
          <p:nvPr/>
        </p:nvSpPr>
        <p:spPr>
          <a:xfrm>
            <a:off x="381000" y="54102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4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6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5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7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8" name="Line 84"/>
          <p:cNvSpPr>
            <a:spLocks noChangeShapeType="1"/>
          </p:cNvSpPr>
          <p:nvPr/>
        </p:nvSpPr>
        <p:spPr bwMode="auto">
          <a:xfrm flipH="1">
            <a:off x="1150938" y="4302125"/>
            <a:ext cx="1736725" cy="63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auto">
          <a:xfrm>
            <a:off x="441325" y="6034088"/>
            <a:ext cx="444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vertex 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do a </a:t>
            </a:r>
            <a:r>
              <a:rPr kumimoji="0" lang="en-US" altLang="ja-JP" sz="3200" dirty="0" err="1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dfs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(7)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80" name="Oval 86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24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  <a:endParaRPr kumimoji="0" lang="ja-JP" altLang="en-US" sz="2400" dirty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1" name="Line 8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3" name="テキスト ボックス 90"/>
          <p:cNvSpPr txBox="1"/>
          <p:nvPr/>
        </p:nvSpPr>
        <p:spPr>
          <a:xfrm>
            <a:off x="7510286" y="34025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902108" y="3041650"/>
            <a:ext cx="1875513" cy="3744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1 2 5 9 6 4</a:t>
            </a:r>
          </a:p>
        </p:txBody>
      </p:sp>
      <p:sp>
        <p:nvSpPr>
          <p:cNvPr id="85" name="Subtitle 2"/>
          <p:cNvSpPr txBox="1">
            <a:spLocks/>
          </p:cNvSpPr>
          <p:nvPr/>
        </p:nvSpPr>
        <p:spPr>
          <a:xfrm>
            <a:off x="335494" y="595100"/>
            <a:ext cx="4693706" cy="36086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75507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3" name="Rectangle 69"/>
          <p:cNvSpPr txBox="1">
            <a:spLocks noChangeArrowheads="1"/>
          </p:cNvSpPr>
          <p:nvPr/>
        </p:nvSpPr>
        <p:spPr>
          <a:xfrm>
            <a:off x="381000" y="5410200"/>
            <a:ext cx="7924800" cy="38100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454025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Tx/>
              <a:buNone/>
              <a:defRPr sz="3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 marL="914400" indent="-4572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60475" indent="-346075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00200" indent="-339725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939925" indent="-331788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290763" indent="-344488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2625725" indent="-344488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2970213" indent="-344488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3313113" indent="-344488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r>
              <a:rPr lang="en-US" altLang="ja-JP" dirty="0"/>
              <a:t>Label vertex 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en-US" altLang="ja-JP" dirty="0"/>
              <a:t> and return to </a:t>
            </a:r>
            <a:r>
              <a:rPr lang="en-US" altLang="ja-JP" dirty="0">
                <a:solidFill>
                  <a:srgbClr val="FF0000"/>
                </a:solidFill>
              </a:rPr>
              <a:t>6.</a:t>
            </a:r>
          </a:p>
        </p:txBody>
      </p: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5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7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8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9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1" name="Line 87"/>
          <p:cNvSpPr>
            <a:spLocks noChangeShapeType="1"/>
          </p:cNvSpPr>
          <p:nvPr/>
        </p:nvSpPr>
        <p:spPr bwMode="auto">
          <a:xfrm>
            <a:off x="3429000" y="431165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2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3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5" name="Line 91"/>
          <p:cNvSpPr>
            <a:spLocks noChangeShapeType="1"/>
          </p:cNvSpPr>
          <p:nvPr/>
        </p:nvSpPr>
        <p:spPr bwMode="auto">
          <a:xfrm flipH="1">
            <a:off x="1150938" y="4302125"/>
            <a:ext cx="1736725" cy="63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" name="テキスト ボックス 93"/>
          <p:cNvSpPr txBox="1"/>
          <p:nvPr/>
        </p:nvSpPr>
        <p:spPr>
          <a:xfrm>
            <a:off x="7510286" y="345324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902108" y="2799195"/>
            <a:ext cx="1875513" cy="654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1 2 5 9 6 7</a:t>
            </a:r>
          </a:p>
        </p:txBody>
      </p:sp>
      <p:sp>
        <p:nvSpPr>
          <p:cNvPr id="89" name="Subtitle 2"/>
          <p:cNvSpPr txBox="1">
            <a:spLocks/>
          </p:cNvSpPr>
          <p:nvPr/>
        </p:nvSpPr>
        <p:spPr>
          <a:xfrm>
            <a:off x="335494" y="595100"/>
            <a:ext cx="4693706" cy="36086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49296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3" name="Rectangle 69"/>
          <p:cNvSpPr txBox="1">
            <a:spLocks noChangeArrowheads="1"/>
          </p:cNvSpPr>
          <p:nvPr/>
        </p:nvSpPr>
        <p:spPr>
          <a:xfrm>
            <a:off x="381000" y="54102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7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6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5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7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8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9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1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2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3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5" name="Line 91"/>
          <p:cNvSpPr>
            <a:spLocks noChangeShapeType="1"/>
          </p:cNvSpPr>
          <p:nvPr/>
        </p:nvSpPr>
        <p:spPr bwMode="auto">
          <a:xfrm flipH="1">
            <a:off x="1150938" y="4302125"/>
            <a:ext cx="1736725" cy="63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auto">
          <a:xfrm>
            <a:off x="390525" y="5957888"/>
            <a:ext cx="211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88" name="テキスト ボックス 93"/>
          <p:cNvSpPr txBox="1"/>
          <p:nvPr/>
        </p:nvSpPr>
        <p:spPr>
          <a:xfrm>
            <a:off x="8118466" y="29012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183915" y="2514600"/>
            <a:ext cx="1593706" cy="457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1  2 5 9 6</a:t>
            </a:r>
          </a:p>
        </p:txBody>
      </p:sp>
      <p:sp>
        <p:nvSpPr>
          <p:cNvPr id="90" name="Subtitle 2"/>
          <p:cNvSpPr txBox="1">
            <a:spLocks/>
          </p:cNvSpPr>
          <p:nvPr/>
        </p:nvSpPr>
        <p:spPr>
          <a:xfrm>
            <a:off x="335494" y="595100"/>
            <a:ext cx="4693706" cy="478050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71828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3" name="Rectangle 69"/>
          <p:cNvSpPr txBox="1">
            <a:spLocks noChangeArrowheads="1"/>
          </p:cNvSpPr>
          <p:nvPr/>
        </p:nvSpPr>
        <p:spPr>
          <a:xfrm>
            <a:off x="381000" y="54102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7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6.</a:t>
            </a:r>
          </a:p>
        </p:txBody>
      </p: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5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7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8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9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1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2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3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5" name="Rectangle 92"/>
          <p:cNvSpPr>
            <a:spLocks noChangeArrowheads="1"/>
          </p:cNvSpPr>
          <p:nvPr/>
        </p:nvSpPr>
        <p:spPr bwMode="auto">
          <a:xfrm>
            <a:off x="390525" y="5957888"/>
            <a:ext cx="211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87" name="テキスト ボックス 93"/>
          <p:cNvSpPr txBox="1"/>
          <p:nvPr/>
        </p:nvSpPr>
        <p:spPr>
          <a:xfrm>
            <a:off x="7795815" y="278012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88" name="Line 91"/>
          <p:cNvSpPr>
            <a:spLocks noChangeShapeType="1"/>
          </p:cNvSpPr>
          <p:nvPr/>
        </p:nvSpPr>
        <p:spPr bwMode="auto">
          <a:xfrm flipV="1">
            <a:off x="5819775" y="2308225"/>
            <a:ext cx="1543050" cy="7937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465723" y="2308225"/>
            <a:ext cx="1311898" cy="59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1 2 5 9</a:t>
            </a:r>
          </a:p>
        </p:txBody>
      </p:sp>
      <p:sp>
        <p:nvSpPr>
          <p:cNvPr id="90" name="Subtitle 2"/>
          <p:cNvSpPr txBox="1">
            <a:spLocks/>
          </p:cNvSpPr>
          <p:nvPr/>
        </p:nvSpPr>
        <p:spPr>
          <a:xfrm>
            <a:off x="335494" y="595100"/>
            <a:ext cx="4693706" cy="374718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1385208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4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8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1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5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8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2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4" name="Rectangle 92"/>
          <p:cNvSpPr>
            <a:spLocks noChangeArrowheads="1"/>
          </p:cNvSpPr>
          <p:nvPr/>
        </p:nvSpPr>
        <p:spPr bwMode="auto">
          <a:xfrm>
            <a:off x="390525" y="5957888"/>
            <a:ext cx="211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86" name="テキスト ボックス 92"/>
          <p:cNvSpPr txBox="1"/>
          <p:nvPr/>
        </p:nvSpPr>
        <p:spPr>
          <a:xfrm>
            <a:off x="7655999" y="36692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193533" y="3216275"/>
            <a:ext cx="1584088" cy="3270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</a:t>
            </a:r>
          </a:p>
        </p:txBody>
      </p:sp>
      <p:sp>
        <p:nvSpPr>
          <p:cNvPr id="88" name="Subtitle 2"/>
          <p:cNvSpPr txBox="1">
            <a:spLocks/>
          </p:cNvSpPr>
          <p:nvPr/>
        </p:nvSpPr>
        <p:spPr>
          <a:xfrm>
            <a:off x="335494" y="595100"/>
            <a:ext cx="4693706" cy="246707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7211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4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8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1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5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8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2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4" name="Line 91"/>
          <p:cNvSpPr>
            <a:spLocks noChangeShapeType="1"/>
          </p:cNvSpPr>
          <p:nvPr/>
        </p:nvSpPr>
        <p:spPr bwMode="auto">
          <a:xfrm flipV="1">
            <a:off x="4143375" y="2003425"/>
            <a:ext cx="1543050" cy="7937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5" name="Rectangle 92"/>
          <p:cNvSpPr>
            <a:spLocks noChangeArrowheads="1"/>
          </p:cNvSpPr>
          <p:nvPr/>
        </p:nvSpPr>
        <p:spPr bwMode="auto">
          <a:xfrm>
            <a:off x="390525" y="5957888"/>
            <a:ext cx="2136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Do a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dfs(3)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86" name="Group 95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7" name="Oval 93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8" name="Rectangle 94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9" name="Line 96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1" name="テキスト ボックス 92"/>
          <p:cNvSpPr txBox="1"/>
          <p:nvPr/>
        </p:nvSpPr>
        <p:spPr>
          <a:xfrm>
            <a:off x="7655999" y="36692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193533" y="3216275"/>
            <a:ext cx="1584088" cy="3270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</a:t>
            </a:r>
          </a:p>
        </p:txBody>
      </p:sp>
      <p:sp>
        <p:nvSpPr>
          <p:cNvPr id="93" name="Subtitle 2"/>
          <p:cNvSpPr txBox="1">
            <a:spLocks/>
          </p:cNvSpPr>
          <p:nvPr/>
        </p:nvSpPr>
        <p:spPr>
          <a:xfrm>
            <a:off x="335494" y="595100"/>
            <a:ext cx="4693706" cy="374718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50528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 autoUpdateAnimBg="0"/>
      <p:bldP spid="8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2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5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8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1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79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5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6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89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4" name="Rectangle 90"/>
          <p:cNvSpPr>
            <a:spLocks noChangeArrowheads="1"/>
          </p:cNvSpPr>
          <p:nvPr/>
        </p:nvSpPr>
        <p:spPr bwMode="auto">
          <a:xfrm>
            <a:off x="390525" y="4891088"/>
            <a:ext cx="39989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85" name="Group 93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6" name="Oval 91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7" name="Rectangle 92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8" name="Line 94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9" name="Group 97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90" name="Oval 95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1" name="Rectangle 96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2" name="Line 98"/>
          <p:cNvSpPr>
            <a:spLocks noChangeShapeType="1"/>
          </p:cNvSpPr>
          <p:nvPr/>
        </p:nvSpPr>
        <p:spPr bwMode="auto">
          <a:xfrm flipV="1">
            <a:off x="4143375" y="2003425"/>
            <a:ext cx="1543050" cy="7937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4" name="テキスト ボックス 100"/>
          <p:cNvSpPr txBox="1"/>
          <p:nvPr/>
        </p:nvSpPr>
        <p:spPr>
          <a:xfrm>
            <a:off x="7792094" y="33586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747531" y="2819400"/>
            <a:ext cx="1030090" cy="527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 </a:t>
            </a:r>
          </a:p>
        </p:txBody>
      </p:sp>
      <p:sp>
        <p:nvSpPr>
          <p:cNvPr id="95" name="Subtitle 2"/>
          <p:cNvSpPr txBox="1">
            <a:spLocks/>
          </p:cNvSpPr>
          <p:nvPr/>
        </p:nvSpPr>
        <p:spPr>
          <a:xfrm>
            <a:off x="335494" y="595100"/>
            <a:ext cx="4693706" cy="34700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75046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Graph Search Methods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Depth-First-Search (DFS)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DFS Example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24239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5857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8905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21953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31097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32621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34145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5575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7861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960435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2036635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87483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56063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856035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226523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713035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646235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6556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8842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22652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24938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31034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33320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34844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6274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8560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348443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808035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2036635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789235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2423985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585785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960435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585785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3262185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2036635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3262185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3414585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3484435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3414585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2195385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646235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2195385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978150" y="4557585"/>
            <a:ext cx="444500" cy="466725"/>
            <a:chOff x="1876" y="2548"/>
            <a:chExt cx="280" cy="294"/>
          </a:xfrm>
        </p:grpSpPr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2"/>
          <p:cNvSpPr>
            <a:spLocks noChangeShapeType="1"/>
          </p:cNvSpPr>
          <p:nvPr/>
        </p:nvSpPr>
        <p:spPr bwMode="auto">
          <a:xfrm flipV="1">
            <a:off x="3429000" y="3789235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5"/>
          <p:cNvGrpSpPr>
            <a:grpSpLocks/>
          </p:cNvGrpSpPr>
          <p:nvPr/>
        </p:nvGrpSpPr>
        <p:grpSpPr bwMode="auto">
          <a:xfrm>
            <a:off x="2978150" y="4557585"/>
            <a:ext cx="444500" cy="466725"/>
            <a:chOff x="1876" y="2548"/>
            <a:chExt cx="280" cy="294"/>
          </a:xfrm>
        </p:grpSpPr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8"/>
          <p:cNvGrpSpPr>
            <a:grpSpLocks/>
          </p:cNvGrpSpPr>
          <p:nvPr/>
        </p:nvGrpSpPr>
        <p:grpSpPr bwMode="auto">
          <a:xfrm>
            <a:off x="2216150" y="3103435"/>
            <a:ext cx="444500" cy="450850"/>
            <a:chOff x="1396" y="1632"/>
            <a:chExt cx="280" cy="284"/>
          </a:xfrm>
        </p:grpSpPr>
        <p:sp>
          <p:nvSpPr>
            <p:cNvPr id="71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79"/>
          <p:cNvSpPr>
            <a:spLocks noChangeShapeType="1"/>
          </p:cNvSpPr>
          <p:nvPr/>
        </p:nvSpPr>
        <p:spPr bwMode="auto">
          <a:xfrm>
            <a:off x="2590800" y="3560635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2216150" y="3103435"/>
            <a:ext cx="444500" cy="450850"/>
            <a:chOff x="1396" y="1632"/>
            <a:chExt cx="280" cy="284"/>
          </a:xfrm>
        </p:grpSpPr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5"/>
          <p:cNvGrpSpPr>
            <a:grpSpLocks/>
          </p:cNvGrpSpPr>
          <p:nvPr/>
        </p:nvGrpSpPr>
        <p:grpSpPr bwMode="auto">
          <a:xfrm>
            <a:off x="4959350" y="4786185"/>
            <a:ext cx="444500" cy="466725"/>
            <a:chOff x="3124" y="2692"/>
            <a:chExt cx="280" cy="294"/>
          </a:xfrm>
        </p:grpSpPr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6"/>
          <p:cNvSpPr>
            <a:spLocks noChangeShapeType="1"/>
          </p:cNvSpPr>
          <p:nvPr/>
        </p:nvSpPr>
        <p:spPr bwMode="auto">
          <a:xfrm>
            <a:off x="3429000" y="4856035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89"/>
          <p:cNvGrpSpPr>
            <a:grpSpLocks/>
          </p:cNvGrpSpPr>
          <p:nvPr/>
        </p:nvGrpSpPr>
        <p:grpSpPr bwMode="auto">
          <a:xfrm>
            <a:off x="4959350" y="4786185"/>
            <a:ext cx="444500" cy="466725"/>
            <a:chOff x="3124" y="2692"/>
            <a:chExt cx="280" cy="294"/>
          </a:xfrm>
        </p:grpSpPr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84" name="Group 92"/>
          <p:cNvGrpSpPr>
            <a:grpSpLocks/>
          </p:cNvGrpSpPr>
          <p:nvPr/>
        </p:nvGrpSpPr>
        <p:grpSpPr bwMode="auto">
          <a:xfrm>
            <a:off x="4197350" y="1884235"/>
            <a:ext cx="444500" cy="450850"/>
            <a:chOff x="2644" y="864"/>
            <a:chExt cx="280" cy="284"/>
          </a:xfrm>
        </p:grpSpPr>
        <p:sp>
          <p:nvSpPr>
            <p:cNvPr id="85" name="Oval 90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6" name="Rectangle 91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7" name="Line 93"/>
          <p:cNvSpPr>
            <a:spLocks noChangeShapeType="1"/>
          </p:cNvSpPr>
          <p:nvPr/>
        </p:nvSpPr>
        <p:spPr bwMode="auto">
          <a:xfrm flipH="1">
            <a:off x="4038600" y="2265235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8" name="Group 96"/>
          <p:cNvGrpSpPr>
            <a:grpSpLocks/>
          </p:cNvGrpSpPr>
          <p:nvPr/>
        </p:nvGrpSpPr>
        <p:grpSpPr bwMode="auto">
          <a:xfrm>
            <a:off x="4197350" y="1884235"/>
            <a:ext cx="444500" cy="450850"/>
            <a:chOff x="2644" y="864"/>
            <a:chExt cx="280" cy="284"/>
          </a:xfrm>
        </p:grpSpPr>
        <p:sp>
          <p:nvSpPr>
            <p:cNvPr id="89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0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1" name="Line 97"/>
          <p:cNvSpPr>
            <a:spLocks noChangeShapeType="1"/>
          </p:cNvSpPr>
          <p:nvPr/>
        </p:nvSpPr>
        <p:spPr bwMode="auto">
          <a:xfrm flipH="1" flipV="1">
            <a:off x="927100" y="949198"/>
            <a:ext cx="1574800" cy="727075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2" name="Rectangle 98"/>
          <p:cNvSpPr txBox="1">
            <a:spLocks noChangeArrowheads="1"/>
          </p:cNvSpPr>
          <p:nvPr/>
        </p:nvSpPr>
        <p:spPr>
          <a:xfrm>
            <a:off x="381000" y="5770452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2.</a:t>
            </a:r>
          </a:p>
        </p:txBody>
      </p:sp>
      <p:sp>
        <p:nvSpPr>
          <p:cNvPr id="94" name="テキスト ボックス 99"/>
          <p:cNvSpPr txBox="1"/>
          <p:nvPr/>
        </p:nvSpPr>
        <p:spPr>
          <a:xfrm>
            <a:off x="7935402" y="393655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752340" y="3560635"/>
            <a:ext cx="1025281" cy="320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</a:t>
            </a:r>
          </a:p>
        </p:txBody>
      </p:sp>
      <p:sp>
        <p:nvSpPr>
          <p:cNvPr id="96" name="Subtitle 2"/>
          <p:cNvSpPr txBox="1">
            <a:spLocks/>
          </p:cNvSpPr>
          <p:nvPr/>
        </p:nvSpPr>
        <p:spPr>
          <a:xfrm>
            <a:off x="335494" y="595100"/>
            <a:ext cx="469370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185785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2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5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8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1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79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5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6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89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84" name="Group 92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5" name="Oval 90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6" name="Rectangle 91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7" name="Line 93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8" name="Group 96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9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0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1" name="Line 97"/>
          <p:cNvSpPr>
            <a:spLocks noChangeShapeType="1"/>
          </p:cNvSpPr>
          <p:nvPr/>
        </p:nvSpPr>
        <p:spPr bwMode="auto">
          <a:xfrm flipH="1" flipV="1">
            <a:off x="152400" y="1295400"/>
            <a:ext cx="1435100" cy="630238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2" name="Rectangle 98"/>
          <p:cNvSpPr txBox="1">
            <a:spLocks noChangeArrowheads="1"/>
          </p:cNvSpPr>
          <p:nvPr/>
        </p:nvSpPr>
        <p:spPr>
          <a:xfrm>
            <a:off x="381000" y="56388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93" name="テキスト ボックス 98"/>
          <p:cNvSpPr txBox="1"/>
          <p:nvPr/>
        </p:nvSpPr>
        <p:spPr>
          <a:xfrm>
            <a:off x="7460862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kumimoji="1" lang="en-US" altLang="ja-JP" b="1" dirty="0"/>
          </a:p>
          <a:p>
            <a:endParaRPr kumimoji="1" lang="en-US" altLang="ja-JP" b="1" dirty="0"/>
          </a:p>
          <a:p>
            <a:endParaRPr lang="en-US" altLang="ja-JP" b="1" dirty="0"/>
          </a:p>
          <a:p>
            <a:r>
              <a:rPr lang="en-US" altLang="ja-JP" b="1" dirty="0"/>
              <a:t> </a:t>
            </a:r>
            <a:endParaRPr kumimoji="1" lang="ja-JP" altLang="en-US" b="1" dirty="0"/>
          </a:p>
        </p:txBody>
      </p:sp>
      <p:sp>
        <p:nvSpPr>
          <p:cNvPr id="94" name="テキスト ボックス 99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95" name="テキスト ボックス 100"/>
          <p:cNvSpPr txBox="1"/>
          <p:nvPr/>
        </p:nvSpPr>
        <p:spPr>
          <a:xfrm>
            <a:off x="7701761" y="3216275"/>
            <a:ext cx="1051763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2000" b="1" dirty="0"/>
              <a:t>1</a:t>
            </a:r>
          </a:p>
          <a:p>
            <a:endParaRPr lang="en-US" altLang="ja-JP" b="1" dirty="0"/>
          </a:p>
          <a:p>
            <a:r>
              <a:rPr lang="en-US" altLang="ja-JP" b="1" dirty="0"/>
              <a:t> </a:t>
            </a:r>
            <a:endParaRPr kumimoji="1" lang="ja-JP" altLang="en-US" b="1" dirty="0"/>
          </a:p>
        </p:txBody>
      </p:sp>
      <p:sp>
        <p:nvSpPr>
          <p:cNvPr id="96" name="Subtitle 2"/>
          <p:cNvSpPr txBox="1">
            <a:spLocks/>
          </p:cNvSpPr>
          <p:nvPr/>
        </p:nvSpPr>
        <p:spPr>
          <a:xfrm>
            <a:off x="335494" y="595100"/>
            <a:ext cx="4693706" cy="34700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85491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2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5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8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1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79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5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6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89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84" name="Group 92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5" name="Oval 90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6" name="Rectangle 91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7" name="Line 93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8" name="Group 96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9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0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1" name="Rectangle 98"/>
          <p:cNvSpPr txBox="1">
            <a:spLocks noChangeArrowheads="1"/>
          </p:cNvSpPr>
          <p:nvPr/>
        </p:nvSpPr>
        <p:spPr>
          <a:xfrm>
            <a:off x="381000" y="56388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invoking method.</a:t>
            </a:r>
          </a:p>
        </p:txBody>
      </p:sp>
      <p:sp>
        <p:nvSpPr>
          <p:cNvPr id="92" name="テキスト ボックス 98"/>
          <p:cNvSpPr txBox="1"/>
          <p:nvPr/>
        </p:nvSpPr>
        <p:spPr>
          <a:xfrm>
            <a:off x="7460862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kumimoji="1" lang="en-US" altLang="ja-JP" b="1" dirty="0"/>
          </a:p>
          <a:p>
            <a:endParaRPr kumimoji="1" lang="en-US" altLang="ja-JP" b="1" dirty="0"/>
          </a:p>
          <a:p>
            <a:endParaRPr lang="en-US" altLang="ja-JP" b="1" dirty="0"/>
          </a:p>
          <a:p>
            <a:r>
              <a:rPr lang="en-US" altLang="ja-JP" b="1" dirty="0"/>
              <a:t> </a:t>
            </a:r>
            <a:endParaRPr kumimoji="1" lang="ja-JP" altLang="en-US" b="1" dirty="0"/>
          </a:p>
        </p:txBody>
      </p:sp>
      <p:sp>
        <p:nvSpPr>
          <p:cNvPr id="93" name="テキスト ボックス 99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94" name="Subtitle 2"/>
          <p:cNvSpPr txBox="1">
            <a:spLocks/>
          </p:cNvSpPr>
          <p:nvPr/>
        </p:nvSpPr>
        <p:spPr>
          <a:xfrm>
            <a:off x="335494" y="595100"/>
            <a:ext cx="4693706" cy="34700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154054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606550" y="2787375"/>
            <a:ext cx="444500" cy="466725"/>
            <a:chOff x="1012" y="1204"/>
            <a:chExt cx="280" cy="294"/>
          </a:xfrm>
        </p:grpSpPr>
        <p:sp>
          <p:nvSpPr>
            <p:cNvPr id="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981200" y="2323825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2597150" y="1949175"/>
            <a:ext cx="444500" cy="466725"/>
            <a:chOff x="1636" y="676"/>
            <a:chExt cx="280" cy="294"/>
          </a:xfrm>
        </p:grpSpPr>
        <p:sp>
          <p:nvSpPr>
            <p:cNvPr id="7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9" name="Line 51"/>
          <p:cNvSpPr>
            <a:spLocks noChangeShapeType="1"/>
          </p:cNvSpPr>
          <p:nvPr/>
        </p:nvSpPr>
        <p:spPr bwMode="auto">
          <a:xfrm>
            <a:off x="2895600" y="2400025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3740150" y="3625575"/>
            <a:ext cx="444500" cy="466725"/>
            <a:chOff x="2356" y="1732"/>
            <a:chExt cx="280" cy="294"/>
          </a:xfrm>
        </p:grpSpPr>
        <p:sp>
          <p:nvSpPr>
            <p:cNvPr id="11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2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13" name="Line 58"/>
          <p:cNvSpPr>
            <a:spLocks noChangeShapeType="1"/>
          </p:cNvSpPr>
          <p:nvPr/>
        </p:nvSpPr>
        <p:spPr bwMode="auto">
          <a:xfrm>
            <a:off x="4191000" y="3847825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4" name="Group 61"/>
          <p:cNvGrpSpPr>
            <a:grpSpLocks/>
          </p:cNvGrpSpPr>
          <p:nvPr/>
        </p:nvGrpSpPr>
        <p:grpSpPr bwMode="auto">
          <a:xfrm>
            <a:off x="5264150" y="3777975"/>
            <a:ext cx="444500" cy="466725"/>
            <a:chOff x="3316" y="1828"/>
            <a:chExt cx="280" cy="294"/>
          </a:xfrm>
        </p:grpSpPr>
        <p:sp>
          <p:nvSpPr>
            <p:cNvPr id="15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17" name="Line 65"/>
          <p:cNvSpPr>
            <a:spLocks noChangeShapeType="1"/>
          </p:cNvSpPr>
          <p:nvPr/>
        </p:nvSpPr>
        <p:spPr bwMode="auto">
          <a:xfrm flipH="1">
            <a:off x="5486400" y="3009625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8" name="Group 68"/>
          <p:cNvGrpSpPr>
            <a:grpSpLocks/>
          </p:cNvGrpSpPr>
          <p:nvPr/>
        </p:nvGrpSpPr>
        <p:grpSpPr bwMode="auto">
          <a:xfrm>
            <a:off x="5797550" y="2558775"/>
            <a:ext cx="444500" cy="466725"/>
            <a:chOff x="3652" y="1060"/>
            <a:chExt cx="280" cy="294"/>
          </a:xfrm>
        </p:grpSpPr>
        <p:sp>
          <p:nvSpPr>
            <p:cNvPr id="19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21" name="Line 72"/>
          <p:cNvSpPr>
            <a:spLocks noChangeShapeType="1"/>
          </p:cNvSpPr>
          <p:nvPr/>
        </p:nvSpPr>
        <p:spPr bwMode="auto">
          <a:xfrm flipV="1">
            <a:off x="3429000" y="4152625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2" name="Group 75"/>
          <p:cNvGrpSpPr>
            <a:grpSpLocks/>
          </p:cNvGrpSpPr>
          <p:nvPr/>
        </p:nvGrpSpPr>
        <p:grpSpPr bwMode="auto">
          <a:xfrm>
            <a:off x="2978150" y="4920975"/>
            <a:ext cx="444500" cy="466725"/>
            <a:chOff x="1876" y="2548"/>
            <a:chExt cx="280" cy="294"/>
          </a:xfrm>
        </p:grpSpPr>
        <p:sp>
          <p:nvSpPr>
            <p:cNvPr id="23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25" name="Line 79"/>
          <p:cNvSpPr>
            <a:spLocks noChangeShapeType="1"/>
          </p:cNvSpPr>
          <p:nvPr/>
        </p:nvSpPr>
        <p:spPr bwMode="auto">
          <a:xfrm>
            <a:off x="2590800" y="3924025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6" name="Group 82"/>
          <p:cNvGrpSpPr>
            <a:grpSpLocks/>
          </p:cNvGrpSpPr>
          <p:nvPr/>
        </p:nvGrpSpPr>
        <p:grpSpPr bwMode="auto">
          <a:xfrm>
            <a:off x="2216150" y="3466825"/>
            <a:ext cx="444500" cy="450850"/>
            <a:chOff x="1396" y="1632"/>
            <a:chExt cx="280" cy="284"/>
          </a:xfrm>
        </p:grpSpPr>
        <p:sp>
          <p:nvSpPr>
            <p:cNvPr id="27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8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29" name="Line 86"/>
          <p:cNvSpPr>
            <a:spLocks noChangeShapeType="1"/>
          </p:cNvSpPr>
          <p:nvPr/>
        </p:nvSpPr>
        <p:spPr bwMode="auto">
          <a:xfrm>
            <a:off x="3429000" y="5219425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0" name="Group 89"/>
          <p:cNvGrpSpPr>
            <a:grpSpLocks/>
          </p:cNvGrpSpPr>
          <p:nvPr/>
        </p:nvGrpSpPr>
        <p:grpSpPr bwMode="auto">
          <a:xfrm>
            <a:off x="4959350" y="5149575"/>
            <a:ext cx="444500" cy="466725"/>
            <a:chOff x="3124" y="2692"/>
            <a:chExt cx="280" cy="294"/>
          </a:xfrm>
        </p:grpSpPr>
        <p:sp>
          <p:nvSpPr>
            <p:cNvPr id="31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2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33" name="Line 93"/>
          <p:cNvSpPr>
            <a:spLocks noChangeShapeType="1"/>
          </p:cNvSpPr>
          <p:nvPr/>
        </p:nvSpPr>
        <p:spPr bwMode="auto">
          <a:xfrm flipH="1">
            <a:off x="4038600" y="2628625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4" name="Group 96"/>
          <p:cNvGrpSpPr>
            <a:grpSpLocks/>
          </p:cNvGrpSpPr>
          <p:nvPr/>
        </p:nvGrpSpPr>
        <p:grpSpPr bwMode="auto">
          <a:xfrm>
            <a:off x="4197350" y="2247625"/>
            <a:ext cx="444500" cy="450850"/>
            <a:chOff x="2644" y="864"/>
            <a:chExt cx="280" cy="284"/>
          </a:xfrm>
        </p:grpSpPr>
        <p:sp>
          <p:nvSpPr>
            <p:cNvPr id="35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6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37" name="正方形/長方形 36"/>
          <p:cNvSpPr/>
          <p:nvPr/>
        </p:nvSpPr>
        <p:spPr>
          <a:xfrm>
            <a:off x="498476" y="1263663"/>
            <a:ext cx="399732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en-US" altLang="ja-JP" sz="3200" b="1" dirty="0">
                <a:solidFill>
                  <a:srgbClr val="FF0000"/>
                </a:solidFill>
              </a:rPr>
              <a:t>OUTPUT:</a:t>
            </a:r>
            <a:endParaRPr lang="en-US" altLang="ja-JP" sz="3200" dirty="0">
              <a:solidFill>
                <a:srgbClr val="FF0000"/>
              </a:solidFill>
            </a:endParaRPr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335494" y="595100"/>
            <a:ext cx="469370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59746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Depth-First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227445" y="2130424"/>
                <a:ext cx="8611755" cy="37993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r>
                  <a:rPr lang="en-US" sz="2800" dirty="0">
                    <a:solidFill>
                      <a:schemeClr val="tx1"/>
                    </a:solidFill>
                  </a:rPr>
                  <a:t>Explore “</a:t>
                </a:r>
                <a:r>
                  <a:rPr lang="en-US" sz="2800" dirty="0">
                    <a:solidFill>
                      <a:srgbClr val="FF0000"/>
                    </a:solidFill>
                  </a:rPr>
                  <a:t>deeper</a:t>
                </a:r>
                <a:r>
                  <a:rPr lang="en-US" sz="2800" dirty="0">
                    <a:solidFill>
                      <a:schemeClr val="tx1"/>
                    </a:solidFill>
                  </a:rPr>
                  <a:t>” in the graph whenever possible - (Follows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LIFO</a:t>
                </a:r>
                <a:r>
                  <a:rPr lang="en-US" sz="2800" dirty="0">
                    <a:solidFill>
                      <a:schemeClr val="tx1"/>
                    </a:solidFill>
                  </a:rPr>
                  <a:t> mechanism)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tx1"/>
                    </a:solidFill>
                  </a:rPr>
                  <a:t>Edges are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explored/visited</a:t>
                </a:r>
                <a:r>
                  <a:rPr lang="en-US" sz="2400" dirty="0">
                    <a:solidFill>
                      <a:schemeClr val="tx1"/>
                    </a:solidFill>
                  </a:rPr>
                  <a:t> out of the most recently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discovered</a:t>
                </a:r>
                <a:r>
                  <a:rPr lang="en-US" sz="2400" dirty="0">
                    <a:solidFill>
                      <a:schemeClr val="tx1"/>
                    </a:solidFill>
                  </a:rPr>
                  <a:t> vertex v that still has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unexplored/unvisited</a:t>
                </a:r>
                <a:r>
                  <a:rPr lang="en-US" sz="2400" dirty="0">
                    <a:solidFill>
                      <a:schemeClr val="tx1"/>
                    </a:solidFill>
                  </a:rPr>
                  <a:t> edges.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tx1"/>
                    </a:solidFill>
                  </a:rPr>
                  <a:t>When all of v’s edges have been explored, backtrack to the vertex from which v was discovered.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tx1"/>
                    </a:solidFill>
                  </a:rPr>
                  <a:t>computes 2 timestamps: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 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(discovered)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 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(finished)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tx1"/>
                    </a:solidFill>
                  </a:rPr>
                  <a:t>builds one or more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depth-first tree(s)</a:t>
                </a:r>
                <a:r>
                  <a:rPr lang="en-US" sz="2400" dirty="0">
                    <a:solidFill>
                      <a:schemeClr val="tx1"/>
                    </a:solidFill>
                  </a:rPr>
                  <a:t> (</a:t>
                </a:r>
                <a:r>
                  <a:rPr lang="en-US" sz="2400" dirty="0">
                    <a:solidFill>
                      <a:srgbClr val="FF0000"/>
                    </a:solidFill>
                  </a:rPr>
                  <a:t>depth-first forest</a:t>
                </a:r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r>
                  <a:rPr lang="en-US" sz="2600" dirty="0">
                    <a:solidFill>
                      <a:schemeClr val="tx1"/>
                    </a:solidFill>
                  </a:rPr>
                  <a:t>Algorithm colors each vertex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WHITE</a:t>
                </a:r>
                <a:r>
                  <a:rPr lang="en-US" sz="2400" dirty="0">
                    <a:solidFill>
                      <a:srgbClr val="FF0000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undiscovered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GRAY</a:t>
                </a:r>
                <a:r>
                  <a:rPr lang="en-US" sz="2400" dirty="0">
                    <a:solidFill>
                      <a:srgbClr val="FF0000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discovered, in process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BLACK</a:t>
                </a:r>
                <a:r>
                  <a:rPr lang="en-US" sz="2400" dirty="0">
                    <a:solidFill>
                      <a:srgbClr val="FF0000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finished, all adjacent vertices have been discovered</a:t>
                </a:r>
              </a:p>
              <a:p>
                <a:pPr algn="just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45" y="2130424"/>
                <a:ext cx="8611755" cy="3799321"/>
              </a:xfrm>
              <a:prstGeom prst="rect">
                <a:avLst/>
              </a:prstGeom>
              <a:blipFill rotWithShape="1">
                <a:blip r:embed="rId2"/>
                <a:stretch>
                  <a:fillRect l="-566" t="-2564" r="-991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159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DFS: Classification of Edges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091" y="2275113"/>
            <a:ext cx="856210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DFS can be used to classify </a:t>
            </a:r>
            <a:r>
              <a:rPr lang="en-US" sz="2200" dirty="0">
                <a:solidFill>
                  <a:srgbClr val="FF0000"/>
                </a:solidFill>
              </a:rPr>
              <a:t>edges</a:t>
            </a:r>
            <a:r>
              <a:rPr lang="en-US" sz="2200" dirty="0"/>
              <a:t> of G: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</a:rPr>
              <a:t>Tree edges</a:t>
            </a:r>
            <a:r>
              <a:rPr lang="en-US" sz="2200" dirty="0">
                <a:solidFill>
                  <a:srgbClr val="FF0000"/>
                </a:solidFill>
              </a:rPr>
              <a:t>: </a:t>
            </a:r>
            <a:r>
              <a:rPr lang="en-US" sz="2200" dirty="0"/>
              <a:t>Edges in the depth-first forest.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</a:rPr>
              <a:t>Back edges</a:t>
            </a:r>
            <a:r>
              <a:rPr lang="en-US" sz="2200" dirty="0">
                <a:solidFill>
                  <a:srgbClr val="FF0000"/>
                </a:solidFill>
              </a:rPr>
              <a:t>:</a:t>
            </a:r>
            <a:r>
              <a:rPr lang="en-US" sz="2200" dirty="0"/>
              <a:t> Edges (u, v) connecting a vertex u to an ancestor v in a depth-first tree (where v is not the parent of u). It also applies for self loops.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</a:rPr>
              <a:t>Forward edges</a:t>
            </a:r>
            <a:r>
              <a:rPr lang="en-US" sz="2200" dirty="0">
                <a:solidFill>
                  <a:srgbClr val="FF0000"/>
                </a:solidFill>
              </a:rPr>
              <a:t>: </a:t>
            </a:r>
            <a:r>
              <a:rPr lang="en-US" sz="2200" dirty="0"/>
              <a:t>Non-tree edges (u, v) connecting a vertex u to a descendant v in a depth-first tree.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</a:rPr>
              <a:t>Cross edges</a:t>
            </a:r>
            <a:r>
              <a:rPr lang="en-US" sz="2200" dirty="0">
                <a:solidFill>
                  <a:srgbClr val="FF0000"/>
                </a:solidFill>
              </a:rPr>
              <a:t>: </a:t>
            </a:r>
            <a:r>
              <a:rPr lang="en-US" sz="2200" dirty="0"/>
              <a:t>All other edges.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DFS yields valuable information about the structure of a graph.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In DFS of an undirected graph we get only tree and back edges; no forward or back-edges.</a:t>
            </a:r>
          </a:p>
        </p:txBody>
      </p:sp>
    </p:spTree>
    <p:extLst>
      <p:ext uri="{BB962C8B-B14F-4D97-AF65-F5344CB8AC3E}">
        <p14:creationId xmlns:p14="http://schemas.microsoft.com/office/powerpoint/2010/main" val="833913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2" name="Rectangle 2"/>
          <p:cNvSpPr>
            <a:spLocks noChangeArrowheads="1"/>
          </p:cNvSpPr>
          <p:nvPr/>
        </p:nvSpPr>
        <p:spPr bwMode="auto">
          <a:xfrm>
            <a:off x="33938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73" name="Group 4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7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9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9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7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9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9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76" name="Group 7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9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9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9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9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7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8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9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7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8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8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8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" name="AutoShape 30"/>
          <p:cNvSpPr>
            <a:spLocks noChangeArrowheads="1"/>
          </p:cNvSpPr>
          <p:nvPr/>
        </p:nvSpPr>
        <p:spPr bwMode="auto">
          <a:xfrm rot="5748254">
            <a:off x="780619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100" name="Text Box 465"/>
          <p:cNvSpPr txBox="1">
            <a:spLocks noChangeArrowheads="1"/>
          </p:cNvSpPr>
          <p:nvPr/>
        </p:nvSpPr>
        <p:spPr bwMode="auto">
          <a:xfrm>
            <a:off x="1253785" y="1976438"/>
            <a:ext cx="1524000" cy="36671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01" name="Text Box 466"/>
          <p:cNvSpPr txBox="1">
            <a:spLocks noChangeArrowheads="1"/>
          </p:cNvSpPr>
          <p:nvPr/>
        </p:nvSpPr>
        <p:spPr bwMode="auto">
          <a:xfrm>
            <a:off x="125378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02" name="Text Box 467"/>
          <p:cNvSpPr txBox="1">
            <a:spLocks noChangeArrowheads="1"/>
          </p:cNvSpPr>
          <p:nvPr/>
        </p:nvSpPr>
        <p:spPr bwMode="auto">
          <a:xfrm>
            <a:off x="125378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03" name="Oval 468"/>
          <p:cNvSpPr>
            <a:spLocks noChangeArrowheads="1"/>
          </p:cNvSpPr>
          <p:nvPr/>
        </p:nvSpPr>
        <p:spPr bwMode="auto">
          <a:xfrm>
            <a:off x="41558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344129" y="4495800"/>
            <a:ext cx="1453456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starting the traversal with node </a:t>
            </a:r>
            <a:r>
              <a:rPr lang="en-US" sz="2800" b="1" i="1" dirty="0">
                <a:solidFill>
                  <a:srgbClr val="0000B0"/>
                </a:solidFill>
              </a:rPr>
              <a:t>u</a:t>
            </a:r>
            <a:endParaRPr lang="en-US" sz="2800" i="1" dirty="0">
              <a:solidFill>
                <a:srgbClr val="0000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3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480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4280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6161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4280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" name="Text Box 465"/>
          <p:cNvSpPr txBox="1">
            <a:spLocks noChangeArrowheads="1"/>
          </p:cNvSpPr>
          <p:nvPr/>
        </p:nvSpPr>
        <p:spPr bwMode="auto">
          <a:xfrm>
            <a:off x="130920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57" name="Text Box 466"/>
          <p:cNvSpPr txBox="1">
            <a:spLocks noChangeArrowheads="1"/>
          </p:cNvSpPr>
          <p:nvPr/>
        </p:nvSpPr>
        <p:spPr bwMode="auto">
          <a:xfrm>
            <a:off x="130920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58" name="Text Box 467"/>
          <p:cNvSpPr txBox="1">
            <a:spLocks noChangeArrowheads="1"/>
          </p:cNvSpPr>
          <p:nvPr/>
        </p:nvSpPr>
        <p:spPr bwMode="auto">
          <a:xfrm>
            <a:off x="130920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59" name="Oval 468"/>
          <p:cNvSpPr>
            <a:spLocks noChangeArrowheads="1"/>
          </p:cNvSpPr>
          <p:nvPr/>
        </p:nvSpPr>
        <p:spPr bwMode="auto">
          <a:xfrm>
            <a:off x="47100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16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480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4280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6161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4280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42806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sp>
        <p:nvSpPr>
          <p:cNvPr id="85" name="Text Box 465"/>
          <p:cNvSpPr txBox="1">
            <a:spLocks noChangeArrowheads="1"/>
          </p:cNvSpPr>
          <p:nvPr/>
        </p:nvSpPr>
        <p:spPr bwMode="auto">
          <a:xfrm>
            <a:off x="130920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86" name="Text Box 466"/>
          <p:cNvSpPr txBox="1">
            <a:spLocks noChangeArrowheads="1"/>
          </p:cNvSpPr>
          <p:nvPr/>
        </p:nvSpPr>
        <p:spPr bwMode="auto">
          <a:xfrm>
            <a:off x="130920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87" name="Text Box 467"/>
          <p:cNvSpPr txBox="1">
            <a:spLocks noChangeArrowheads="1"/>
          </p:cNvSpPr>
          <p:nvPr/>
        </p:nvSpPr>
        <p:spPr bwMode="auto">
          <a:xfrm>
            <a:off x="130920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88" name="Oval 468"/>
          <p:cNvSpPr>
            <a:spLocks noChangeArrowheads="1"/>
          </p:cNvSpPr>
          <p:nvPr/>
        </p:nvSpPr>
        <p:spPr bwMode="auto">
          <a:xfrm>
            <a:off x="47100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00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0866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5666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7546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5666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5666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5666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" name="Text Box 465"/>
          <p:cNvSpPr txBox="1">
            <a:spLocks noChangeArrowheads="1"/>
          </p:cNvSpPr>
          <p:nvPr/>
        </p:nvSpPr>
        <p:spPr bwMode="auto">
          <a:xfrm>
            <a:off x="132306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12" name="Text Box 466"/>
          <p:cNvSpPr txBox="1">
            <a:spLocks noChangeArrowheads="1"/>
          </p:cNvSpPr>
          <p:nvPr/>
        </p:nvSpPr>
        <p:spPr bwMode="auto">
          <a:xfrm>
            <a:off x="132306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13" name="Text Box 467"/>
          <p:cNvSpPr txBox="1">
            <a:spLocks noChangeArrowheads="1"/>
          </p:cNvSpPr>
          <p:nvPr/>
        </p:nvSpPr>
        <p:spPr bwMode="auto">
          <a:xfrm>
            <a:off x="132306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14" name="Oval 468"/>
          <p:cNvSpPr>
            <a:spLocks noChangeArrowheads="1"/>
          </p:cNvSpPr>
          <p:nvPr/>
        </p:nvSpPr>
        <p:spPr bwMode="auto">
          <a:xfrm>
            <a:off x="48486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5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Graph Search Methods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355325"/>
            <a:ext cx="8506691" cy="4800600"/>
          </a:xfrm>
          <a:noFill/>
          <a:ln/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Given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a graph G = (V, E), directed or undirected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Goal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methodically explore every vertex and edge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Ultimately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build a tree on the graph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Pick a vertex as the root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Choose certain edges to produce a tree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Note: might also build a forest if graph is not connected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095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4775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2895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7" name="Text Box 465"/>
          <p:cNvSpPr txBox="1">
            <a:spLocks noChangeArrowheads="1"/>
          </p:cNvSpPr>
          <p:nvPr/>
        </p:nvSpPr>
        <p:spPr bwMode="auto">
          <a:xfrm>
            <a:off x="129535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38" name="Text Box 466"/>
          <p:cNvSpPr txBox="1">
            <a:spLocks noChangeArrowheads="1"/>
          </p:cNvSpPr>
          <p:nvPr/>
        </p:nvSpPr>
        <p:spPr bwMode="auto">
          <a:xfrm>
            <a:off x="129535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39" name="Text Box 467"/>
          <p:cNvSpPr txBox="1">
            <a:spLocks noChangeArrowheads="1"/>
          </p:cNvSpPr>
          <p:nvPr/>
        </p:nvSpPr>
        <p:spPr bwMode="auto">
          <a:xfrm>
            <a:off x="129535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40" name="Oval 468"/>
          <p:cNvSpPr>
            <a:spLocks noChangeArrowheads="1"/>
          </p:cNvSpPr>
          <p:nvPr/>
        </p:nvSpPr>
        <p:spPr bwMode="auto">
          <a:xfrm>
            <a:off x="45715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1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54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709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3390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15096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15096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sp>
        <p:nvSpPr>
          <p:cNvPr id="166" name="Text Box 465"/>
          <p:cNvSpPr txBox="1">
            <a:spLocks noChangeArrowheads="1"/>
          </p:cNvSpPr>
          <p:nvPr/>
        </p:nvSpPr>
        <p:spPr bwMode="auto">
          <a:xfrm>
            <a:off x="128149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67" name="Text Box 466"/>
          <p:cNvSpPr txBox="1">
            <a:spLocks noChangeArrowheads="1"/>
          </p:cNvSpPr>
          <p:nvPr/>
        </p:nvSpPr>
        <p:spPr bwMode="auto">
          <a:xfrm>
            <a:off x="128149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68" name="Text Box 467"/>
          <p:cNvSpPr txBox="1">
            <a:spLocks noChangeArrowheads="1"/>
          </p:cNvSpPr>
          <p:nvPr/>
        </p:nvSpPr>
        <p:spPr bwMode="auto">
          <a:xfrm>
            <a:off x="128149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69" name="Oval 468"/>
          <p:cNvSpPr>
            <a:spLocks noChangeArrowheads="1"/>
          </p:cNvSpPr>
          <p:nvPr/>
        </p:nvSpPr>
        <p:spPr bwMode="auto">
          <a:xfrm>
            <a:off x="44329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0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783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324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2004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0124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0124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2" name="Text Box 465"/>
          <p:cNvSpPr txBox="1">
            <a:spLocks noChangeArrowheads="1"/>
          </p:cNvSpPr>
          <p:nvPr/>
        </p:nvSpPr>
        <p:spPr bwMode="auto">
          <a:xfrm>
            <a:off x="126764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93" name="Text Box 466"/>
          <p:cNvSpPr txBox="1">
            <a:spLocks noChangeArrowheads="1"/>
          </p:cNvSpPr>
          <p:nvPr/>
        </p:nvSpPr>
        <p:spPr bwMode="auto">
          <a:xfrm>
            <a:off x="126764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4" name="Text Box 467"/>
          <p:cNvSpPr txBox="1">
            <a:spLocks noChangeArrowheads="1"/>
          </p:cNvSpPr>
          <p:nvPr/>
        </p:nvSpPr>
        <p:spPr bwMode="auto">
          <a:xfrm>
            <a:off x="126764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95" name="Oval 468"/>
          <p:cNvSpPr>
            <a:spLocks noChangeArrowheads="1"/>
          </p:cNvSpPr>
          <p:nvPr/>
        </p:nvSpPr>
        <p:spPr bwMode="auto">
          <a:xfrm>
            <a:off x="42944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6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2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3938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0619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387386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387386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8" name="Text Box 465"/>
          <p:cNvSpPr txBox="1">
            <a:spLocks noChangeArrowheads="1"/>
          </p:cNvSpPr>
          <p:nvPr/>
        </p:nvSpPr>
        <p:spPr bwMode="auto">
          <a:xfrm>
            <a:off x="125378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19" name="Text Box 466"/>
          <p:cNvSpPr txBox="1">
            <a:spLocks noChangeArrowheads="1"/>
          </p:cNvSpPr>
          <p:nvPr/>
        </p:nvSpPr>
        <p:spPr bwMode="auto">
          <a:xfrm>
            <a:off x="125378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220" name="Text Box 467"/>
          <p:cNvSpPr txBox="1">
            <a:spLocks noChangeArrowheads="1"/>
          </p:cNvSpPr>
          <p:nvPr/>
        </p:nvSpPr>
        <p:spPr bwMode="auto">
          <a:xfrm>
            <a:off x="125378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221" name="Oval 468"/>
          <p:cNvSpPr>
            <a:spLocks noChangeArrowheads="1"/>
          </p:cNvSpPr>
          <p:nvPr/>
        </p:nvSpPr>
        <p:spPr bwMode="auto">
          <a:xfrm>
            <a:off x="41558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2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60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324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2004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0124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0124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4" name="Text Box 465"/>
          <p:cNvSpPr txBox="1">
            <a:spLocks noChangeArrowheads="1"/>
          </p:cNvSpPr>
          <p:nvPr/>
        </p:nvSpPr>
        <p:spPr bwMode="auto">
          <a:xfrm>
            <a:off x="126764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45" name="Text Box 466"/>
          <p:cNvSpPr txBox="1">
            <a:spLocks noChangeArrowheads="1"/>
          </p:cNvSpPr>
          <p:nvPr/>
        </p:nvSpPr>
        <p:spPr bwMode="auto">
          <a:xfrm>
            <a:off x="126764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246" name="Text Box 467"/>
          <p:cNvSpPr txBox="1">
            <a:spLocks noChangeArrowheads="1"/>
          </p:cNvSpPr>
          <p:nvPr/>
        </p:nvSpPr>
        <p:spPr bwMode="auto">
          <a:xfrm>
            <a:off x="126764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247" name="Oval 468"/>
          <p:cNvSpPr>
            <a:spLocks noChangeArrowheads="1"/>
          </p:cNvSpPr>
          <p:nvPr/>
        </p:nvSpPr>
        <p:spPr bwMode="auto">
          <a:xfrm>
            <a:off x="42944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8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805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095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4775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2895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2895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28951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sp>
        <p:nvSpPr>
          <p:cNvPr id="299" name="Text Box 465"/>
          <p:cNvSpPr txBox="1">
            <a:spLocks noChangeArrowheads="1"/>
          </p:cNvSpPr>
          <p:nvPr/>
        </p:nvSpPr>
        <p:spPr bwMode="auto">
          <a:xfrm>
            <a:off x="129535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00" name="Text Box 466"/>
          <p:cNvSpPr txBox="1">
            <a:spLocks noChangeArrowheads="1"/>
          </p:cNvSpPr>
          <p:nvPr/>
        </p:nvSpPr>
        <p:spPr bwMode="auto">
          <a:xfrm>
            <a:off x="129535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301" name="Text Box 467"/>
          <p:cNvSpPr txBox="1">
            <a:spLocks noChangeArrowheads="1"/>
          </p:cNvSpPr>
          <p:nvPr/>
        </p:nvSpPr>
        <p:spPr bwMode="auto">
          <a:xfrm>
            <a:off x="129535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302" name="Oval 468"/>
          <p:cNvSpPr>
            <a:spLocks noChangeArrowheads="1"/>
          </p:cNvSpPr>
          <p:nvPr/>
        </p:nvSpPr>
        <p:spPr bwMode="auto">
          <a:xfrm>
            <a:off x="45715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3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94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095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4775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2895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2895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5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0" name="Text Box 465"/>
          <p:cNvSpPr txBox="1">
            <a:spLocks noChangeArrowheads="1"/>
          </p:cNvSpPr>
          <p:nvPr/>
        </p:nvSpPr>
        <p:spPr bwMode="auto">
          <a:xfrm>
            <a:off x="129535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71" name="Text Box 466"/>
          <p:cNvSpPr txBox="1">
            <a:spLocks noChangeArrowheads="1"/>
          </p:cNvSpPr>
          <p:nvPr/>
        </p:nvSpPr>
        <p:spPr bwMode="auto">
          <a:xfrm>
            <a:off x="129535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272" name="Text Box 467"/>
          <p:cNvSpPr txBox="1">
            <a:spLocks noChangeArrowheads="1"/>
          </p:cNvSpPr>
          <p:nvPr/>
        </p:nvSpPr>
        <p:spPr bwMode="auto">
          <a:xfrm>
            <a:off x="129535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grpSp>
        <p:nvGrpSpPr>
          <p:cNvPr id="273" name="Group 469"/>
          <p:cNvGrpSpPr>
            <a:grpSpLocks/>
          </p:cNvGrpSpPr>
          <p:nvPr/>
        </p:nvGrpSpPr>
        <p:grpSpPr bwMode="auto">
          <a:xfrm>
            <a:off x="3428951" y="1581151"/>
            <a:ext cx="4437063" cy="3880077"/>
            <a:chOff x="1632" y="1392"/>
            <a:chExt cx="2025" cy="2281"/>
          </a:xfrm>
        </p:grpSpPr>
        <p:grpSp>
          <p:nvGrpSpPr>
            <p:cNvPr id="274" name="Group 470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7" name="Group 471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300" name="Oval 47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01" name="Text Box 47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8" name="Group 474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8" name="Oval 47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9" name="Text Box 47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9" name="Group 477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6" name="Oval 47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7" name="Text Box 47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80" name="Group 480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4" name="Oval 48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5" name="Text Box 48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81" name="Group 483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92" name="Oval 48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3" name="Text Box 48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82" name="Group 486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90" name="Oval 48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91" name="Text Box 48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3" name="Line 489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490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491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492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Line 493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Line 494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Line 495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5" name="Line 496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Text Box 497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sp>
        <p:nvSpPr>
          <p:cNvPr id="302" name="Oval 468"/>
          <p:cNvSpPr>
            <a:spLocks noChangeArrowheads="1"/>
          </p:cNvSpPr>
          <p:nvPr/>
        </p:nvSpPr>
        <p:spPr bwMode="auto">
          <a:xfrm>
            <a:off x="45715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3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3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709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3390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15096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15096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15096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299" name="Group 300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0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2" name="Group 30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5" name="Text Box 465"/>
          <p:cNvSpPr txBox="1">
            <a:spLocks noChangeArrowheads="1"/>
          </p:cNvSpPr>
          <p:nvPr/>
        </p:nvSpPr>
        <p:spPr bwMode="auto">
          <a:xfrm>
            <a:off x="128149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26" name="Text Box 466"/>
          <p:cNvSpPr txBox="1">
            <a:spLocks noChangeArrowheads="1"/>
          </p:cNvSpPr>
          <p:nvPr/>
        </p:nvSpPr>
        <p:spPr bwMode="auto">
          <a:xfrm>
            <a:off x="128149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327" name="Text Box 467"/>
          <p:cNvSpPr txBox="1">
            <a:spLocks noChangeArrowheads="1"/>
          </p:cNvSpPr>
          <p:nvPr/>
        </p:nvSpPr>
        <p:spPr bwMode="auto">
          <a:xfrm>
            <a:off x="128149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328" name="Oval 468"/>
          <p:cNvSpPr>
            <a:spLocks noChangeArrowheads="1"/>
          </p:cNvSpPr>
          <p:nvPr/>
        </p:nvSpPr>
        <p:spPr bwMode="auto">
          <a:xfrm>
            <a:off x="44329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9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84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324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2004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0124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0124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01241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299" name="Group 300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0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2" name="Group 30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5" name="Group 326"/>
          <p:cNvGrpSpPr>
            <a:grpSpLocks/>
          </p:cNvGrpSpPr>
          <p:nvPr/>
        </p:nvGrpSpPr>
        <p:grpSpPr bwMode="auto">
          <a:xfrm>
            <a:off x="3401241" y="1581151"/>
            <a:ext cx="4437063" cy="4367213"/>
            <a:chOff x="1632" y="1392"/>
            <a:chExt cx="2025" cy="2567"/>
          </a:xfrm>
        </p:grpSpPr>
        <p:grpSp>
          <p:nvGrpSpPr>
            <p:cNvPr id="326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9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2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3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0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0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1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1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8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9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2" name="Group 33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6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7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3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4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5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4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2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3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5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sp>
        <p:nvSpPr>
          <p:cNvPr id="354" name="Text Box 465"/>
          <p:cNvSpPr txBox="1">
            <a:spLocks noChangeArrowheads="1"/>
          </p:cNvSpPr>
          <p:nvPr/>
        </p:nvSpPr>
        <p:spPr bwMode="auto">
          <a:xfrm>
            <a:off x="126764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55" name="Text Box 466"/>
          <p:cNvSpPr txBox="1">
            <a:spLocks noChangeArrowheads="1"/>
          </p:cNvSpPr>
          <p:nvPr/>
        </p:nvSpPr>
        <p:spPr bwMode="auto">
          <a:xfrm>
            <a:off x="126764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356" name="Text Box 467"/>
          <p:cNvSpPr txBox="1">
            <a:spLocks noChangeArrowheads="1"/>
          </p:cNvSpPr>
          <p:nvPr/>
        </p:nvSpPr>
        <p:spPr bwMode="auto">
          <a:xfrm>
            <a:off x="126764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357" name="Oval 468"/>
          <p:cNvSpPr>
            <a:spLocks noChangeArrowheads="1"/>
          </p:cNvSpPr>
          <p:nvPr/>
        </p:nvSpPr>
        <p:spPr bwMode="auto">
          <a:xfrm>
            <a:off x="42944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828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709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3390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15096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15096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15096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299" name="Group 300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0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2" name="Group 30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5" name="Group 326"/>
          <p:cNvGrpSpPr>
            <a:grpSpLocks/>
          </p:cNvGrpSpPr>
          <p:nvPr/>
        </p:nvGrpSpPr>
        <p:grpSpPr bwMode="auto">
          <a:xfrm>
            <a:off x="3415096" y="1581151"/>
            <a:ext cx="4437063" cy="4367213"/>
            <a:chOff x="1632" y="1392"/>
            <a:chExt cx="2025" cy="2567"/>
          </a:xfrm>
        </p:grpSpPr>
        <p:grpSp>
          <p:nvGrpSpPr>
            <p:cNvPr id="326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9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2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3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0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0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1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1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8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9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2" name="Group 33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6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7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3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4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5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4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2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3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5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54" name="Group 355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55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78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79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6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76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77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7" name="Group 35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74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75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8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72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9/</a:t>
                </a:r>
              </a:p>
            </p:txBody>
          </p:sp>
          <p:sp>
            <p:nvSpPr>
              <p:cNvPr id="373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9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70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71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0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8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69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1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0" name="Text Box 465"/>
          <p:cNvSpPr txBox="1">
            <a:spLocks noChangeArrowheads="1"/>
          </p:cNvSpPr>
          <p:nvPr/>
        </p:nvSpPr>
        <p:spPr bwMode="auto">
          <a:xfrm>
            <a:off x="128149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81" name="Text Box 466"/>
          <p:cNvSpPr txBox="1">
            <a:spLocks noChangeArrowheads="1"/>
          </p:cNvSpPr>
          <p:nvPr/>
        </p:nvSpPr>
        <p:spPr bwMode="auto">
          <a:xfrm>
            <a:off x="128149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382" name="Text Box 467"/>
          <p:cNvSpPr txBox="1">
            <a:spLocks noChangeArrowheads="1"/>
          </p:cNvSpPr>
          <p:nvPr/>
        </p:nvSpPr>
        <p:spPr bwMode="auto">
          <a:xfrm>
            <a:off x="128149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383" name="Oval 468"/>
          <p:cNvSpPr>
            <a:spLocks noChangeArrowheads="1"/>
          </p:cNvSpPr>
          <p:nvPr/>
        </p:nvSpPr>
        <p:spPr bwMode="auto">
          <a:xfrm>
            <a:off x="44329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4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3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Graph Search Methods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126725"/>
            <a:ext cx="8506691" cy="4800600"/>
          </a:xfrm>
          <a:noFill/>
          <a:ln/>
        </p:spPr>
        <p:txBody>
          <a:bodyPr/>
          <a:lstStyle/>
          <a:p>
            <a:pPr marL="342900" indent="-342900" algn="l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Many graph problems solved using a search method.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Path from one vertex to another.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Is the graph connected?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Find a spanning tree.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Etc.</a:t>
            </a:r>
          </a:p>
          <a:p>
            <a:pPr marL="342900" indent="-342900" algn="l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Commonly used search methods: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rgbClr val="FF0000"/>
                </a:solidFill>
              </a:rPr>
              <a:t>Depth-first search.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rgbClr val="FF0000"/>
                </a:solidFill>
              </a:rPr>
              <a:t>Breadth-first search.</a:t>
            </a:r>
          </a:p>
          <a:p>
            <a:pPr marL="342900" indent="-342900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Other variants: </a:t>
            </a:r>
            <a:r>
              <a:rPr lang="en-US" sz="2400" dirty="0">
                <a:solidFill>
                  <a:srgbClr val="FF0000"/>
                </a:solidFill>
              </a:rPr>
              <a:t>best-first, iterated deepening search, etc.</a:t>
            </a:r>
          </a:p>
          <a:p>
            <a:pPr lvl="1" algn="l">
              <a:buClrTx/>
            </a:pPr>
            <a:endParaRPr lang="en-US" altLang="ja-JP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Rectangle 2"/>
          <p:cNvSpPr>
            <a:spLocks noChangeArrowheads="1"/>
          </p:cNvSpPr>
          <p:nvPr/>
        </p:nvSpPr>
        <p:spPr bwMode="auto">
          <a:xfrm>
            <a:off x="32553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413" name="Group 4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41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43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3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41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43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3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416" name="Group 41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43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3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1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3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3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41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2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3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41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2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2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42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9" name="AutoShape 30"/>
          <p:cNvSpPr>
            <a:spLocks noChangeArrowheads="1"/>
          </p:cNvSpPr>
          <p:nvPr/>
        </p:nvSpPr>
        <p:spPr bwMode="auto">
          <a:xfrm rot="5748254">
            <a:off x="779233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440" name="Group 31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44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46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6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44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46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6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443" name="Group 44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46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6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4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5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5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44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5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5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44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5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44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6" name="Group 57"/>
          <p:cNvGrpSpPr>
            <a:grpSpLocks/>
          </p:cNvGrpSpPr>
          <p:nvPr/>
        </p:nvGrpSpPr>
        <p:grpSpPr bwMode="auto">
          <a:xfrm>
            <a:off x="3373531" y="1581150"/>
            <a:ext cx="4437063" cy="2897188"/>
            <a:chOff x="1632" y="1392"/>
            <a:chExt cx="2025" cy="1703"/>
          </a:xfrm>
        </p:grpSpPr>
        <p:grpSp>
          <p:nvGrpSpPr>
            <p:cNvPr id="46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47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9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49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47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9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49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47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8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49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473" name="Group 47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8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48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47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48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48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47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48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48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47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495" name="Group 86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49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1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2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49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1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498" name="Group 49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1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51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9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1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50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1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51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50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0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1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50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1" name="Group 112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52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54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2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4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4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524" name="Group 52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4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54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52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3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4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52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3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53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52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3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3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52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7" name="Group 138"/>
          <p:cNvGrpSpPr>
            <a:grpSpLocks/>
          </p:cNvGrpSpPr>
          <p:nvPr/>
        </p:nvGrpSpPr>
        <p:grpSpPr bwMode="auto">
          <a:xfrm>
            <a:off x="3373531" y="1581151"/>
            <a:ext cx="4437063" cy="3387725"/>
            <a:chOff x="1632" y="1392"/>
            <a:chExt cx="2025" cy="1992"/>
          </a:xfrm>
        </p:grpSpPr>
        <p:grpSp>
          <p:nvGrpSpPr>
            <p:cNvPr id="54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55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57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57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55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57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57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55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57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57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554" name="Group 55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56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56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55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56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56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55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56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56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55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576" name="Group 167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57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0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60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7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9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9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579" name="Group 57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9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59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58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9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9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58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9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59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58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9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9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58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2" name="Group 193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60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2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62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60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62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2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05" name="Group 60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62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62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60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62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2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60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61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61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60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61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61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60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8" name="Group 219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62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5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65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63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65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5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31" name="Group 63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64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64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63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64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4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63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64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64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63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64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64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63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4" name="Group 245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65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7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67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65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67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7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57" name="Group 65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67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67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65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67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7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65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67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67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66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66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66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66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0" name="Group 271"/>
          <p:cNvGrpSpPr>
            <a:grpSpLocks/>
          </p:cNvGrpSpPr>
          <p:nvPr/>
        </p:nvGrpSpPr>
        <p:grpSpPr bwMode="auto">
          <a:xfrm>
            <a:off x="3373531" y="1581151"/>
            <a:ext cx="4437063" cy="3880077"/>
            <a:chOff x="1632" y="1392"/>
            <a:chExt cx="2025" cy="2281"/>
          </a:xfrm>
        </p:grpSpPr>
        <p:grpSp>
          <p:nvGrpSpPr>
            <p:cNvPr id="68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68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70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70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8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70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0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8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70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70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87" name="Group 68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0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70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8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69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70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8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69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69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9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709" name="Group 300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71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73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73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71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73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73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712" name="Group 7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72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73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1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72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72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71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72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72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71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72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72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71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5" name="Group 326"/>
          <p:cNvGrpSpPr>
            <a:grpSpLocks/>
          </p:cNvGrpSpPr>
          <p:nvPr/>
        </p:nvGrpSpPr>
        <p:grpSpPr bwMode="auto">
          <a:xfrm>
            <a:off x="3373531" y="1581151"/>
            <a:ext cx="4437063" cy="4367213"/>
            <a:chOff x="1632" y="1392"/>
            <a:chExt cx="2025" cy="2567"/>
          </a:xfrm>
        </p:grpSpPr>
        <p:grpSp>
          <p:nvGrpSpPr>
            <p:cNvPr id="736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739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762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763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740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760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61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741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58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759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742" name="Group 74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56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757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743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4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755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744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52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753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745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6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9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0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1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7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764" name="Group 355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765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788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789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766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786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787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767" name="Group 76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784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785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68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782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783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769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780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781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770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778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779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771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4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5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6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7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0" name="Group 381"/>
          <p:cNvGrpSpPr>
            <a:grpSpLocks/>
          </p:cNvGrpSpPr>
          <p:nvPr/>
        </p:nvGrpSpPr>
        <p:grpSpPr bwMode="auto">
          <a:xfrm>
            <a:off x="3373530" y="1581151"/>
            <a:ext cx="4941888" cy="2397125"/>
            <a:chOff x="2064" y="1392"/>
            <a:chExt cx="2256" cy="1409"/>
          </a:xfrm>
        </p:grpSpPr>
        <p:sp>
          <p:nvSpPr>
            <p:cNvPr id="791" name="AutoShape 382"/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792" name="Group 383"/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793" name="Group 384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16" name="Oval 38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817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794" name="Group 387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4" name="Oval 38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815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795" name="Group 79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812" name="Oval 39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813" name="Text Box 39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796" name="Group 39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810" name="Oval 39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811" name="Text Box 39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797" name="Group 396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808" name="Oval 39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809" name="Text Box 39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798" name="Group 399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806" name="Oval 40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807" name="Text Box 40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799" name="Line 402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" name="Line 403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" name="Line 404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" name="Line 405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" name="Line 406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4" name="Line 407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5" name="Line 408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18" name="Text Box 465"/>
          <p:cNvSpPr txBox="1">
            <a:spLocks noChangeArrowheads="1"/>
          </p:cNvSpPr>
          <p:nvPr/>
        </p:nvSpPr>
        <p:spPr bwMode="auto">
          <a:xfrm>
            <a:off x="123993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819" name="Text Box 466"/>
          <p:cNvSpPr txBox="1">
            <a:spLocks noChangeArrowheads="1"/>
          </p:cNvSpPr>
          <p:nvPr/>
        </p:nvSpPr>
        <p:spPr bwMode="auto">
          <a:xfrm>
            <a:off x="123993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820" name="Text Box 467"/>
          <p:cNvSpPr txBox="1">
            <a:spLocks noChangeArrowheads="1"/>
          </p:cNvSpPr>
          <p:nvPr/>
        </p:nvSpPr>
        <p:spPr bwMode="auto">
          <a:xfrm>
            <a:off x="123993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821" name="Oval 468"/>
          <p:cNvSpPr>
            <a:spLocks noChangeArrowheads="1"/>
          </p:cNvSpPr>
          <p:nvPr/>
        </p:nvSpPr>
        <p:spPr bwMode="auto">
          <a:xfrm>
            <a:off x="40173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2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448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324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2004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0124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0124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01241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299" name="Group 300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0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2" name="Group 30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5" name="Group 326"/>
          <p:cNvGrpSpPr>
            <a:grpSpLocks/>
          </p:cNvGrpSpPr>
          <p:nvPr/>
        </p:nvGrpSpPr>
        <p:grpSpPr bwMode="auto">
          <a:xfrm>
            <a:off x="3401241" y="1581151"/>
            <a:ext cx="4437063" cy="4367213"/>
            <a:chOff x="1632" y="1392"/>
            <a:chExt cx="2025" cy="2567"/>
          </a:xfrm>
        </p:grpSpPr>
        <p:grpSp>
          <p:nvGrpSpPr>
            <p:cNvPr id="326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9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2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3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0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0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1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1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8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9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2" name="Group 33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6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7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3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4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5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4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2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3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5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54" name="Group 355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55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78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79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6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76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77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7" name="Group 35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74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75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8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72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73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9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70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71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0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8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69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1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0" name="Group 381"/>
          <p:cNvGrpSpPr>
            <a:grpSpLocks/>
          </p:cNvGrpSpPr>
          <p:nvPr/>
        </p:nvGrpSpPr>
        <p:grpSpPr bwMode="auto">
          <a:xfrm>
            <a:off x="3401240" y="1581151"/>
            <a:ext cx="4941888" cy="2397125"/>
            <a:chOff x="2064" y="1392"/>
            <a:chExt cx="2256" cy="1409"/>
          </a:xfrm>
        </p:grpSpPr>
        <p:sp>
          <p:nvSpPr>
            <p:cNvPr id="381" name="AutoShape 382"/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82" name="Group 383"/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383" name="Group 384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06" name="Oval 38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07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84" name="Group 387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04" name="Oval 38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405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85" name="Group 38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02" name="Oval 39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03" name="Text Box 39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86" name="Group 39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00" name="Oval 39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401" name="Text Box 39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87" name="Group 396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98" name="Oval 39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99" name="Text Box 39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88" name="Group 399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96" name="Oval 40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97" name="Text Box 40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89" name="Line 402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Line 403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" name="Line 404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Line 405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Line 406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" name="Line 407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" name="Line 408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8" name="Group 409"/>
          <p:cNvGrpSpPr>
            <a:grpSpLocks/>
          </p:cNvGrpSpPr>
          <p:nvPr/>
        </p:nvGrpSpPr>
        <p:grpSpPr bwMode="auto">
          <a:xfrm>
            <a:off x="3401240" y="1581151"/>
            <a:ext cx="4941888" cy="2397125"/>
            <a:chOff x="1488" y="1488"/>
            <a:chExt cx="2256" cy="1409"/>
          </a:xfrm>
        </p:grpSpPr>
        <p:sp>
          <p:nvSpPr>
            <p:cNvPr id="409" name="AutoShape 410"/>
            <p:cNvSpPr>
              <a:spLocks noChangeArrowheads="1"/>
            </p:cNvSpPr>
            <p:nvPr/>
          </p:nvSpPr>
          <p:spPr bwMode="auto">
            <a:xfrm rot="5748254">
              <a:off x="3480" y="2520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410" name="Group 411"/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411" name="Group 412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34" name="Oval 41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35" name="Text Box 41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412" name="Group 415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32" name="Oval 41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10/11</a:t>
                  </a:r>
                </a:p>
              </p:txBody>
            </p:sp>
            <p:sp>
              <p:nvSpPr>
                <p:cNvPr id="433" name="Text Box 41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413" name="Group 412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30" name="Oval 41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31" name="Text Box 42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414" name="Group 42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28" name="Oval 42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429" name="Text Box 42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415" name="Group 424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426" name="Oval 42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427" name="Text Box 42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416" name="Group 427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424" name="Oval 42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425" name="Text Box 42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417" name="Line 430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Line 431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Line 432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" name="Line 433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Line 434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" name="Line 435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" name="Line 436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36" name="Text Box 465"/>
          <p:cNvSpPr txBox="1">
            <a:spLocks noChangeArrowheads="1"/>
          </p:cNvSpPr>
          <p:nvPr/>
        </p:nvSpPr>
        <p:spPr bwMode="auto">
          <a:xfrm>
            <a:off x="126764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437" name="Text Box 466"/>
          <p:cNvSpPr txBox="1">
            <a:spLocks noChangeArrowheads="1"/>
          </p:cNvSpPr>
          <p:nvPr/>
        </p:nvSpPr>
        <p:spPr bwMode="auto">
          <a:xfrm>
            <a:off x="126764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438" name="Text Box 467"/>
          <p:cNvSpPr txBox="1">
            <a:spLocks noChangeArrowheads="1"/>
          </p:cNvSpPr>
          <p:nvPr/>
        </p:nvSpPr>
        <p:spPr bwMode="auto">
          <a:xfrm>
            <a:off x="126764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439" name="Oval 468"/>
          <p:cNvSpPr>
            <a:spLocks noChangeArrowheads="1"/>
          </p:cNvSpPr>
          <p:nvPr/>
        </p:nvSpPr>
        <p:spPr bwMode="auto">
          <a:xfrm>
            <a:off x="42944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254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324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2004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0124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0124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01241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299" name="Group 300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0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2" name="Group 30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5" name="Group 326"/>
          <p:cNvGrpSpPr>
            <a:grpSpLocks/>
          </p:cNvGrpSpPr>
          <p:nvPr/>
        </p:nvGrpSpPr>
        <p:grpSpPr bwMode="auto">
          <a:xfrm>
            <a:off x="3401241" y="1581151"/>
            <a:ext cx="4437063" cy="4367213"/>
            <a:chOff x="1632" y="1392"/>
            <a:chExt cx="2025" cy="2567"/>
          </a:xfrm>
        </p:grpSpPr>
        <p:grpSp>
          <p:nvGrpSpPr>
            <p:cNvPr id="326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9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2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3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0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0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1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1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8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9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2" name="Group 33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6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7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3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4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5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4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2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3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5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54" name="Group 355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55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78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79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6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76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77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7" name="Group 35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74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75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8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72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73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9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70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71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0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8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69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1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0" name="Group 381"/>
          <p:cNvGrpSpPr>
            <a:grpSpLocks/>
          </p:cNvGrpSpPr>
          <p:nvPr/>
        </p:nvGrpSpPr>
        <p:grpSpPr bwMode="auto">
          <a:xfrm>
            <a:off x="3401240" y="1581151"/>
            <a:ext cx="4941888" cy="2397125"/>
            <a:chOff x="2064" y="1392"/>
            <a:chExt cx="2256" cy="1409"/>
          </a:xfrm>
        </p:grpSpPr>
        <p:sp>
          <p:nvSpPr>
            <p:cNvPr id="381" name="AutoShape 382"/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82" name="Group 383"/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383" name="Group 384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06" name="Oval 38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07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84" name="Group 387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04" name="Oval 38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405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85" name="Group 38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02" name="Oval 39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03" name="Text Box 39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86" name="Group 39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00" name="Oval 39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401" name="Text Box 39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87" name="Group 396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98" name="Oval 39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99" name="Text Box 39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88" name="Group 399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96" name="Oval 40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97" name="Text Box 40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89" name="Line 402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Line 403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" name="Line 404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Line 405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Line 406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" name="Line 407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" name="Line 408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8" name="Group 409"/>
          <p:cNvGrpSpPr>
            <a:grpSpLocks/>
          </p:cNvGrpSpPr>
          <p:nvPr/>
        </p:nvGrpSpPr>
        <p:grpSpPr bwMode="auto">
          <a:xfrm>
            <a:off x="3401240" y="1581151"/>
            <a:ext cx="4941888" cy="2397125"/>
            <a:chOff x="1488" y="1488"/>
            <a:chExt cx="2256" cy="1409"/>
          </a:xfrm>
        </p:grpSpPr>
        <p:sp>
          <p:nvSpPr>
            <p:cNvPr id="409" name="AutoShape 410"/>
            <p:cNvSpPr>
              <a:spLocks noChangeArrowheads="1"/>
            </p:cNvSpPr>
            <p:nvPr/>
          </p:nvSpPr>
          <p:spPr bwMode="auto">
            <a:xfrm rot="5748254">
              <a:off x="3480" y="2520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410" name="Group 411"/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411" name="Group 412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34" name="Oval 41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35" name="Text Box 41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412" name="Group 415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32" name="Oval 41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10/11</a:t>
                  </a:r>
                </a:p>
              </p:txBody>
            </p:sp>
            <p:sp>
              <p:nvSpPr>
                <p:cNvPr id="433" name="Text Box 41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413" name="Group 412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30" name="Oval 41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31" name="Text Box 42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414" name="Group 42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28" name="Oval 42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429" name="Text Box 42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415" name="Group 424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426" name="Oval 42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427" name="Text Box 42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416" name="Group 427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424" name="Oval 42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425" name="Text Box 42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417" name="Line 430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Line 431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Line 432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" name="Line 433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Line 434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" name="Line 435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" name="Line 436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36" name="Group 437"/>
          <p:cNvGrpSpPr>
            <a:grpSpLocks/>
          </p:cNvGrpSpPr>
          <p:nvPr/>
        </p:nvGrpSpPr>
        <p:grpSpPr bwMode="auto">
          <a:xfrm>
            <a:off x="3401240" y="1581151"/>
            <a:ext cx="4935538" cy="2397125"/>
            <a:chOff x="1488" y="1488"/>
            <a:chExt cx="2253" cy="1409"/>
          </a:xfrm>
        </p:grpSpPr>
        <p:sp>
          <p:nvSpPr>
            <p:cNvPr id="437" name="AutoShape 438"/>
            <p:cNvSpPr>
              <a:spLocks noChangeArrowheads="1"/>
            </p:cNvSpPr>
            <p:nvPr/>
          </p:nvSpPr>
          <p:spPr bwMode="auto">
            <a:xfrm rot="5748254">
              <a:off x="3477" y="2529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438" name="Group 439"/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439" name="Group 4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62" name="Oval 4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63" name="Text Box 4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440" name="Group 4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60" name="Oval 4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10/11</a:t>
                  </a:r>
                </a:p>
              </p:txBody>
            </p:sp>
            <p:sp>
              <p:nvSpPr>
                <p:cNvPr id="461" name="Text Box 4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441" name="Group 440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58" name="Oval 4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59" name="Text Box 4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442" name="Group 4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56" name="Oval 4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9/12</a:t>
                  </a:r>
                </a:p>
              </p:txBody>
            </p:sp>
            <p:sp>
              <p:nvSpPr>
                <p:cNvPr id="457" name="Text Box 4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443" name="Group 4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454" name="Oval 4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455" name="Text Box 4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444" name="Group 4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452" name="Oval 4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453" name="Text Box 4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445" name="Line 4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" name="Line 4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" name="Line 4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" name="Line 4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" name="Line 4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" name="Line 4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" name="Line 4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64" name="Text Box 465"/>
          <p:cNvSpPr txBox="1">
            <a:spLocks noChangeArrowheads="1"/>
          </p:cNvSpPr>
          <p:nvPr/>
        </p:nvSpPr>
        <p:spPr bwMode="auto">
          <a:xfrm>
            <a:off x="126764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465" name="Text Box 466"/>
          <p:cNvSpPr txBox="1">
            <a:spLocks noChangeArrowheads="1"/>
          </p:cNvSpPr>
          <p:nvPr/>
        </p:nvSpPr>
        <p:spPr bwMode="auto">
          <a:xfrm>
            <a:off x="126764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466" name="Text Box 467"/>
          <p:cNvSpPr txBox="1">
            <a:spLocks noChangeArrowheads="1"/>
          </p:cNvSpPr>
          <p:nvPr/>
        </p:nvSpPr>
        <p:spPr bwMode="auto">
          <a:xfrm>
            <a:off x="126764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467" name="Oval 468"/>
          <p:cNvSpPr>
            <a:spLocks noChangeArrowheads="1"/>
          </p:cNvSpPr>
          <p:nvPr/>
        </p:nvSpPr>
        <p:spPr bwMode="auto">
          <a:xfrm>
            <a:off x="42944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8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2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/>
              <a:t>Applications of Depth First Search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091" y="2275113"/>
            <a:ext cx="8562109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For a weighted graph, DFS traversal of the graph produces the minimum spanning tree and all pair shortest path tree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Detecting cycle in a graph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Path Finding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Topological Sorting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To test if a graph is bipartite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Finding Strongly Connected Components of a graph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Solving puzzles with only one solution, such as mazes.</a:t>
            </a:r>
          </a:p>
        </p:txBody>
      </p:sp>
    </p:spTree>
    <p:extLst>
      <p:ext uri="{BB962C8B-B14F-4D97-AF65-F5344CB8AC3E}">
        <p14:creationId xmlns:p14="http://schemas.microsoft.com/office/powerpoint/2010/main" val="31226236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3"/>
              </a:rPr>
              <a:t>https://visualgo.net/en/dfsbfs?slide=1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Depth-First Search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77091" y="2424544"/>
            <a:ext cx="8506691" cy="367145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2400" dirty="0" err="1">
                <a:solidFill>
                  <a:schemeClr val="bg2">
                    <a:lumMod val="25000"/>
                  </a:schemeClr>
                </a:solidFill>
              </a:rPr>
              <a:t>depthFirstSearch</a:t>
            </a: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(v)</a:t>
            </a:r>
          </a:p>
          <a:p>
            <a:pPr>
              <a:buFontTx/>
              <a:buNone/>
            </a:pP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>
              <a:buFontTx/>
              <a:buNone/>
            </a:pP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   Label vertex </a:t>
            </a:r>
            <a:r>
              <a:rPr lang="en-US" altLang="ja-JP" sz="2400" dirty="0">
                <a:solidFill>
                  <a:srgbClr val="FF0000"/>
                </a:solidFill>
              </a:rPr>
              <a:t>v</a:t>
            </a: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 as reached.</a:t>
            </a:r>
          </a:p>
          <a:p>
            <a:pPr>
              <a:buFontTx/>
              <a:buNone/>
            </a:pP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   for (each unreached vertex </a:t>
            </a:r>
            <a:r>
              <a:rPr lang="en-US" altLang="ja-JP" sz="2400" dirty="0">
                <a:solidFill>
                  <a:srgbClr val="FF0000"/>
                </a:solidFill>
              </a:rPr>
              <a:t>u </a:t>
            </a:r>
          </a:p>
          <a:p>
            <a:pPr>
              <a:buFontTx/>
              <a:buNone/>
            </a:pP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                                    </a:t>
            </a:r>
            <a:r>
              <a:rPr lang="en-US" altLang="ja-JP" sz="2400" dirty="0" err="1">
                <a:solidFill>
                  <a:schemeClr val="bg2">
                    <a:lumMod val="25000"/>
                  </a:schemeClr>
                </a:solidFill>
              </a:rPr>
              <a:t>adjacenct</a:t>
            </a: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 from </a:t>
            </a:r>
            <a:r>
              <a:rPr lang="en-US" altLang="ja-JP" sz="2400" dirty="0">
                <a:solidFill>
                  <a:srgbClr val="FF0000"/>
                </a:solidFill>
              </a:rPr>
              <a:t>v</a:t>
            </a: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n-US" altLang="ja-JP" sz="2400" dirty="0" err="1">
                <a:solidFill>
                  <a:schemeClr val="bg2">
                    <a:lumMod val="25000"/>
                  </a:schemeClr>
                </a:solidFill>
              </a:rPr>
              <a:t>depthFirstSearch</a:t>
            </a: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ja-JP" sz="2400" dirty="0">
                <a:solidFill>
                  <a:srgbClr val="FF0000"/>
                </a:solidFill>
              </a:rPr>
              <a:t>u</a:t>
            </a: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pPr>
              <a:buFontTx/>
              <a:buNone/>
            </a:pP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  <a:p>
            <a:pPr>
              <a:buFontTx/>
              <a:buNone/>
            </a:pPr>
            <a:endParaRPr lang="ja-JP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3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Depth-First Search Example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48756" y="5511047"/>
            <a:ext cx="7772400" cy="7112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lang="en-US" altLang="ja-JP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  <a:endParaRPr lang="en-US" altLang="ja-JP" dirty="0">
              <a:solidFill>
                <a:schemeClr val="tx1"/>
              </a:solidFill>
            </a:endParaRP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421555" y="2292391"/>
            <a:ext cx="4056563" cy="3209130"/>
            <a:chOff x="1012" y="676"/>
            <a:chExt cx="2920" cy="231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1248" y="912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824" y="960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248" y="1488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632" y="1920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160" y="2736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2544" y="1104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544" y="2016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3456" y="1344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2640" y="1872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1920" y="816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1728" y="960"/>
              <a:ext cx="336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 flipV="1">
              <a:off x="2160" y="2064"/>
              <a:ext cx="120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38" name="Group 42"/>
          <p:cNvGrpSpPr>
            <a:grpSpLocks/>
          </p:cNvGrpSpPr>
          <p:nvPr/>
        </p:nvGrpSpPr>
        <p:grpSpPr bwMode="auto">
          <a:xfrm>
            <a:off x="3421075" y="3024728"/>
            <a:ext cx="388985" cy="408434"/>
            <a:chOff x="1012" y="1204"/>
            <a:chExt cx="280" cy="294"/>
          </a:xfrm>
        </p:grpSpPr>
        <p:sp>
          <p:nvSpPr>
            <p:cNvPr id="39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1" name="Group 45"/>
          <p:cNvGrpSpPr>
            <a:grpSpLocks/>
          </p:cNvGrpSpPr>
          <p:nvPr/>
        </p:nvGrpSpPr>
        <p:grpSpPr bwMode="auto">
          <a:xfrm>
            <a:off x="4294965" y="2286041"/>
            <a:ext cx="388985" cy="408434"/>
            <a:chOff x="1636" y="676"/>
            <a:chExt cx="280" cy="294"/>
          </a:xfrm>
        </p:grpSpPr>
        <p:sp>
          <p:nvSpPr>
            <p:cNvPr id="42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4" name="Line 46"/>
          <p:cNvSpPr>
            <a:spLocks noChangeShapeType="1"/>
          </p:cNvSpPr>
          <p:nvPr/>
        </p:nvSpPr>
        <p:spPr bwMode="auto">
          <a:xfrm flipH="1">
            <a:off x="3749413" y="2611619"/>
            <a:ext cx="580257" cy="474235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" name="テキスト ボックス 1"/>
          <p:cNvSpPr txBox="1"/>
          <p:nvPr/>
        </p:nvSpPr>
        <p:spPr>
          <a:xfrm>
            <a:off x="8291859" y="4267240"/>
            <a:ext cx="461665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  <a:endParaRPr kumimoji="1" lang="ja-JP" altLang="en-US" b="1" dirty="0"/>
          </a:p>
        </p:txBody>
      </p:sp>
      <p:sp>
        <p:nvSpPr>
          <p:cNvPr id="47" name="テキスト ボックス 2"/>
          <p:cNvSpPr txBox="1"/>
          <p:nvPr/>
        </p:nvSpPr>
        <p:spPr>
          <a:xfrm>
            <a:off x="8118466" y="46353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48756" y="2462707"/>
            <a:ext cx="2457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Start search at vertex 1.</a:t>
            </a:r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42228" y="4804651"/>
            <a:ext cx="42407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lang="en-US" altLang="ja-JP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lang="en-US" altLang="ja-JP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lang="en-US" altLang="ja-JP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2 </a:t>
            </a:r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or </a:t>
            </a:r>
            <a:r>
              <a:rPr lang="en-US" altLang="ja-JP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5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44" grpId="0" animBg="1"/>
      <p:bldP spid="3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469370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3" name="Oval 6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5" name="Oval 9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6" name="Oval 10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7" name="Oval 11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8" name="Oval 13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9" name="Oval 14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0" name="Line 1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1" name="Line 16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2" name="Line 17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3" name="Line 18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" name="Line 1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5" name="Line 20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6" name="Line 21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69" name="Rectangle 25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70" name="Rectangle 26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71" name="Rectangle 28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73" name="Rectangle 30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74" name="Rectangle 31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75" name="Rectangle 33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76" name="Rectangle 34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77" name="Line 35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8" name="Line 36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9" name="Line 37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0" name="Line 38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1" name="Rectangle 39"/>
          <p:cNvSpPr>
            <a:spLocks noChangeArrowheads="1"/>
          </p:cNvSpPr>
          <p:nvPr/>
        </p:nvSpPr>
        <p:spPr bwMode="auto">
          <a:xfrm>
            <a:off x="152400" y="48768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3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5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 or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82" name="Group 42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83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85" name="Group 45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86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7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88" name="Line 46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9" name="Group 49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90" name="Oval 47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1" name="Rectangle 48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92" name="Group 52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93" name="Oval 5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4" name="Rectangle 51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95" name="Line 53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02" y="2901950"/>
            <a:ext cx="822325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テキスト ボックス 55"/>
          <p:cNvSpPr txBox="1"/>
          <p:nvPr/>
        </p:nvSpPr>
        <p:spPr>
          <a:xfrm>
            <a:off x="7901567" y="334645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101" name="Rectangle 54"/>
          <p:cNvSpPr>
            <a:spLocks noChangeArrowheads="1"/>
          </p:cNvSpPr>
          <p:nvPr/>
        </p:nvSpPr>
        <p:spPr bwMode="auto">
          <a:xfrm>
            <a:off x="152400" y="6019800"/>
            <a:ext cx="7086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</a:t>
            </a:r>
            <a:r>
              <a:rPr kumimoji="0" lang="en-US" altLang="ja-JP" sz="3200" dirty="0" err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selectd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256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0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5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6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7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152400" y="49530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3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7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 or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33" name="Group 42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4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6" name="Group 45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7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9" name="Line 46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0" name="Group 49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1" name="Oval 47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" name="Rectangle 48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3" name="Group 52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4" name="Oval 5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" name="Rectangle 51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6" name="Line 53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" name="Group 56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8" name="Oval 54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9" name="Rectangle 55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50" name="Group 59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1" name="Oval 57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2" name="Rectangle 58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3" name="Line 60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4" name="Rectangle 61"/>
          <p:cNvSpPr>
            <a:spLocks noChangeArrowheads="1"/>
          </p:cNvSpPr>
          <p:nvPr/>
        </p:nvSpPr>
        <p:spPr bwMode="auto">
          <a:xfrm>
            <a:off x="152400" y="60198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</a:p>
        </p:txBody>
      </p:sp>
      <p:sp>
        <p:nvSpPr>
          <p:cNvPr id="56" name="テキスト ボックス 64"/>
          <p:cNvSpPr txBox="1"/>
          <p:nvPr/>
        </p:nvSpPr>
        <p:spPr>
          <a:xfrm>
            <a:off x="7814468" y="33586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629001" y="2895600"/>
            <a:ext cx="1030090" cy="520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</a:t>
            </a:r>
          </a:p>
        </p:txBody>
      </p:sp>
      <p:sp>
        <p:nvSpPr>
          <p:cNvPr id="58" name="Subtitle 2"/>
          <p:cNvSpPr txBox="1">
            <a:spLocks/>
          </p:cNvSpPr>
          <p:nvPr/>
        </p:nvSpPr>
        <p:spPr>
          <a:xfrm>
            <a:off x="335494" y="595100"/>
            <a:ext cx="4693706" cy="374718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65171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228600" y="50292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6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or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152400" y="60198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</a:p>
        </p:txBody>
      </p:sp>
      <p:sp>
        <p:nvSpPr>
          <p:cNvPr id="56" name="テキスト ボックス 70"/>
          <p:cNvSpPr txBox="1"/>
          <p:nvPr/>
        </p:nvSpPr>
        <p:spPr>
          <a:xfrm>
            <a:off x="7964509" y="338233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638138" y="2895600"/>
            <a:ext cx="1311898" cy="520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1 2 5 9</a:t>
            </a:r>
          </a:p>
        </p:txBody>
      </p:sp>
      <p:sp>
        <p:nvSpPr>
          <p:cNvPr id="58" name="Oval 4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0" name="Oval 6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1" name="Oval 7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2" name="Oval 9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3" name="Oval 10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" name="Oval 11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5" name="Oval 13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6" name="Oval 14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9" name="Line 17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0" name="Line 18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1" name="Line 1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" name="Line 20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3" name="Line 21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79" name="Rectangle 29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80" name="Rectangle 30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81" name="Rectangle 31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82" name="Rectangle 33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83" name="Rectangle 34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84" name="Line 35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5" name="Line 36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6" name="Line 37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" name="Line 38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8" name="Group 42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89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0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91" name="Group 45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92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3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94" name="Line 46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95" name="Group 49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96" name="Oval 47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7" name="Rectangle 48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98" name="Group 52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99" name="Oval 5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0" name="Rectangle 51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101" name="Line 53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02" name="Group 56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103" name="Oval 54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4" name="Rectangle 55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105" name="Group 59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106" name="Oval 57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7" name="Rectangle 58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108" name="Line 60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09" name="Group 63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110" name="Oval 61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1" name="Rectangle 62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112" name="Group 66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113" name="Oval 64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4" name="Rectangle 65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115" name="Line 67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6" name="Subtitle 2"/>
          <p:cNvSpPr txBox="1">
            <a:spLocks/>
          </p:cNvSpPr>
          <p:nvPr/>
        </p:nvSpPr>
        <p:spPr>
          <a:xfrm>
            <a:off x="335494" y="595100"/>
            <a:ext cx="4693706" cy="34700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3055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 autoUpdateAnimBg="0"/>
      <p:bldP spid="115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eaVert" wrap="square" rtlCol="0">
        <a:spAutoFit/>
      </a:bodyPr>
      <a:lstStyle>
        <a:defPPr>
          <a:defRPr kumimoji="1" b="1" dirty="0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EB2DED-C193-4E90-97F7-D0C8095FF7E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B63D912-4BA4-4D25-A804-74B1988508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94AC61-B3AC-45C0-BDF3-AA80806F0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308</TotalTime>
  <Words>4510</Words>
  <Application>Microsoft Office PowerPoint</Application>
  <PresentationFormat>On-screen Show (4:3)</PresentationFormat>
  <Paragraphs>2079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Cambria Math</vt:lpstr>
      <vt:lpstr>Corbel</vt:lpstr>
      <vt:lpstr>Gill Sans</vt:lpstr>
      <vt:lpstr>Times New Roman</vt:lpstr>
      <vt:lpstr>Verdana</vt:lpstr>
      <vt:lpstr>Wingdings</vt:lpstr>
      <vt:lpstr>Spectrum</vt:lpstr>
      <vt:lpstr>Graph Traversing and Searching</vt:lpstr>
      <vt:lpstr>Lecture Outline</vt:lpstr>
      <vt:lpstr>Graph Search Methods</vt:lpstr>
      <vt:lpstr>Graph Search Methods</vt:lpstr>
      <vt:lpstr>Depth-First Search</vt:lpstr>
      <vt:lpstr>Depth-First Search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Depth-First Search</vt:lpstr>
      <vt:lpstr>DFS: Classification of Edges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of Depth First Search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Mahfujur Rahman</cp:lastModifiedBy>
  <cp:revision>68</cp:revision>
  <dcterms:created xsi:type="dcterms:W3CDTF">2018-12-10T17:20:29Z</dcterms:created>
  <dcterms:modified xsi:type="dcterms:W3CDTF">2020-12-07T20:30:48Z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