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82" r:id="rId6"/>
    <p:sldId id="268" r:id="rId7"/>
    <p:sldId id="270" r:id="rId8"/>
    <p:sldId id="269" r:id="rId9"/>
    <p:sldId id="271" r:id="rId10"/>
    <p:sldId id="266" r:id="rId11"/>
    <p:sldId id="272" r:id="rId12"/>
    <p:sldId id="273" r:id="rId13"/>
    <p:sldId id="274" r:id="rId14"/>
    <p:sldId id="283" r:id="rId15"/>
    <p:sldId id="284" r:id="rId16"/>
    <p:sldId id="275" r:id="rId17"/>
    <p:sldId id="276" r:id="rId18"/>
    <p:sldId id="258" r:id="rId19"/>
    <p:sldId id="277" r:id="rId20"/>
    <p:sldId id="278" r:id="rId21"/>
    <p:sldId id="280" r:id="rId22"/>
    <p:sldId id="281" r:id="rId23"/>
    <p:sldId id="279"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10/18/2020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10/18/2020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Data_structur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Data Structures</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43864423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956755">
                  <a:extLst>
                    <a:ext uri="{9D8B030D-6E8A-4147-A177-3AD203B41FA5}">
                      <a16:colId xmlns:a16="http://schemas.microsoft.com/office/drawing/2014/main" val="1762131981"/>
                    </a:ext>
                  </a:extLst>
                </a:gridCol>
                <a:gridCol w="1246909">
                  <a:extLst>
                    <a:ext uri="{9D8B030D-6E8A-4147-A177-3AD203B41FA5}">
                      <a16:colId xmlns:a16="http://schemas.microsoft.com/office/drawing/2014/main" val="445458238"/>
                    </a:ext>
                  </a:extLst>
                </a:gridCol>
                <a:gridCol w="2023276">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Fall 2020-2021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Contents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187718"/>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Mid-Term</a:t>
            </a:r>
          </a:p>
          <a:p>
            <a:pPr marL="742950" lvl="1" indent="-285750" algn="just">
              <a:buFont typeface="Courier New" panose="02070309020205020404" pitchFamily="49" charset="0"/>
              <a:buChar char="o"/>
            </a:pPr>
            <a:r>
              <a:rPr lang="en-US" dirty="0"/>
              <a:t>Arrays [1D &amp; 2D]</a:t>
            </a:r>
          </a:p>
          <a:p>
            <a:pPr marL="742950" lvl="1" indent="-285750" algn="just">
              <a:buFont typeface="Courier New" panose="02070309020205020404" pitchFamily="49" charset="0"/>
              <a:buChar char="o"/>
            </a:pPr>
            <a:r>
              <a:rPr lang="en-US" dirty="0"/>
              <a:t>Pointer, String, Structure</a:t>
            </a:r>
          </a:p>
          <a:p>
            <a:pPr marL="742950" lvl="1" indent="-285750" algn="just">
              <a:buFont typeface="Courier New" panose="02070309020205020404" pitchFamily="49" charset="0"/>
              <a:buChar char="o"/>
            </a:pPr>
            <a:r>
              <a:rPr lang="en-US" dirty="0"/>
              <a:t>Stack &amp; Queue</a:t>
            </a:r>
          </a:p>
          <a:p>
            <a:pPr marL="742950" lvl="1" indent="-285750" algn="just">
              <a:buFont typeface="Courier New" panose="02070309020205020404" pitchFamily="49" charset="0"/>
              <a:buChar char="o"/>
            </a:pPr>
            <a:r>
              <a:rPr lang="en-US" dirty="0"/>
              <a:t>Application of Stack &amp; Queue</a:t>
            </a:r>
          </a:p>
          <a:p>
            <a:pPr marL="742950" lvl="1" indent="-285750" algn="just">
              <a:buFont typeface="Courier New" panose="02070309020205020404" pitchFamily="49" charset="0"/>
              <a:buChar char="o"/>
            </a:pPr>
            <a:r>
              <a:rPr lang="en-US" dirty="0"/>
              <a:t>Searching &amp; Sorting</a:t>
            </a:r>
          </a:p>
          <a:p>
            <a:pPr marL="742950" lvl="1" indent="-285750" algn="just">
              <a:buFont typeface="Courier New" panose="02070309020205020404" pitchFamily="49" charset="0"/>
              <a:buChar char="o"/>
            </a:pPr>
            <a:r>
              <a:rPr lang="en-US" dirty="0"/>
              <a:t>Linked Lists [Singly]</a:t>
            </a:r>
          </a:p>
          <a:p>
            <a:pPr marL="285750" indent="-285750" algn="just">
              <a:buFont typeface="Wingdings" panose="05000000000000000000" pitchFamily="2" charset="2"/>
              <a:buChar char="q"/>
            </a:pPr>
            <a:r>
              <a:rPr lang="en-US" dirty="0"/>
              <a:t>Final-Term</a:t>
            </a:r>
          </a:p>
          <a:p>
            <a:pPr marL="742950" lvl="1" indent="-285750" algn="just">
              <a:buFont typeface="Courier New" panose="02070309020205020404" pitchFamily="49" charset="0"/>
              <a:buChar char="o"/>
            </a:pPr>
            <a:r>
              <a:rPr lang="en-US" dirty="0"/>
              <a:t>Linked Lists [Doubly]</a:t>
            </a:r>
          </a:p>
          <a:p>
            <a:pPr marL="742950" lvl="1" indent="-285750" algn="just">
              <a:buFont typeface="Courier New" panose="02070309020205020404" pitchFamily="49" charset="0"/>
              <a:buChar char="o"/>
            </a:pPr>
            <a:r>
              <a:rPr lang="en-US" dirty="0"/>
              <a:t>Introduction to Trees</a:t>
            </a:r>
          </a:p>
          <a:p>
            <a:pPr marL="742950" lvl="1" indent="-285750" algn="just">
              <a:buFont typeface="Courier New" panose="02070309020205020404" pitchFamily="49" charset="0"/>
              <a:buChar char="o"/>
            </a:pPr>
            <a:r>
              <a:rPr lang="en-US" dirty="0"/>
              <a:t>Binary Search Tree, Heap Tree</a:t>
            </a:r>
          </a:p>
          <a:p>
            <a:pPr marL="742950" lvl="1" indent="-285750" algn="just">
              <a:buFont typeface="Courier New" panose="02070309020205020404" pitchFamily="49" charset="0"/>
              <a:buChar char="o"/>
            </a:pPr>
            <a:r>
              <a:rPr lang="en-US" dirty="0"/>
              <a:t>Introduction to Graphs</a:t>
            </a:r>
          </a:p>
          <a:p>
            <a:pPr marL="742950" lvl="1" indent="-285750" algn="just">
              <a:buFont typeface="Courier New" panose="02070309020205020404" pitchFamily="49" charset="0"/>
              <a:buChar char="o"/>
            </a:pPr>
            <a:r>
              <a:rPr lang="en-US" dirty="0"/>
              <a:t>Generating </a:t>
            </a:r>
            <a:r>
              <a:rPr lang="en-US" b="1" dirty="0"/>
              <a:t>M</a:t>
            </a:r>
            <a:r>
              <a:rPr lang="en-US" dirty="0"/>
              <a:t>inimum </a:t>
            </a:r>
            <a:r>
              <a:rPr lang="en-US" b="1" dirty="0"/>
              <a:t>S</a:t>
            </a:r>
            <a:r>
              <a:rPr lang="en-US" dirty="0"/>
              <a:t>panning </a:t>
            </a:r>
            <a:r>
              <a:rPr lang="en-US" b="1" dirty="0"/>
              <a:t>T</a:t>
            </a:r>
            <a:r>
              <a:rPr lang="en-US" dirty="0"/>
              <a:t>ree from Graph [Prim’s &amp; </a:t>
            </a:r>
            <a:r>
              <a:rPr lang="en-US" dirty="0" err="1"/>
              <a:t>Kruskal’s</a:t>
            </a:r>
            <a:r>
              <a:rPr lang="en-US" dirty="0"/>
              <a:t> Algorithms]</a:t>
            </a:r>
          </a:p>
          <a:p>
            <a:pPr marL="742950" lvl="1" indent="-285750" algn="just">
              <a:buFont typeface="Courier New" panose="02070309020205020404" pitchFamily="49" charset="0"/>
              <a:buChar char="o"/>
            </a:pPr>
            <a:r>
              <a:rPr lang="en-US" dirty="0"/>
              <a:t>Graph Traversals [BFS &amp; DFS]</a:t>
            </a:r>
          </a:p>
        </p:txBody>
      </p:sp>
    </p:spTree>
    <p:extLst>
      <p:ext uri="{BB962C8B-B14F-4D97-AF65-F5344CB8AC3E}">
        <p14:creationId xmlns:p14="http://schemas.microsoft.com/office/powerpoint/2010/main" val="413957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sp>
        <p:nvSpPr>
          <p:cNvPr id="3" name="TextBox 2">
            <a:extLst>
              <a:ext uri="{FF2B5EF4-FFF2-40B4-BE49-F238E27FC236}">
                <a16:creationId xmlns:a16="http://schemas.microsoft.com/office/drawing/2014/main" id="{9102926E-2C86-46D0-98E6-605F4D29520B}"/>
              </a:ext>
            </a:extLst>
          </p:cNvPr>
          <p:cNvSpPr txBox="1"/>
          <p:nvPr/>
        </p:nvSpPr>
        <p:spPr>
          <a:xfrm>
            <a:off x="385213" y="2300262"/>
            <a:ext cx="8369031" cy="400110"/>
          </a:xfrm>
          <a:prstGeom prst="rect">
            <a:avLst/>
          </a:prstGeom>
          <a:noFill/>
        </p:spPr>
        <p:txBody>
          <a:bodyPr wrap="square" rtlCol="0">
            <a:spAutoFit/>
          </a:bodyPr>
          <a:lstStyle/>
          <a:p>
            <a:pPr marL="285750" indent="-285750" algn="just">
              <a:buFont typeface="Wingdings" panose="05000000000000000000" pitchFamily="2" charset="2"/>
              <a:buChar char="q"/>
            </a:pPr>
            <a:r>
              <a:rPr lang="en-US" sz="2000" dirty="0"/>
              <a:t>To be announced later… </a:t>
            </a:r>
          </a:p>
        </p:txBody>
      </p:sp>
    </p:spTree>
    <p:extLst>
      <p:ext uri="{BB962C8B-B14F-4D97-AF65-F5344CB8AC3E}">
        <p14:creationId xmlns:p14="http://schemas.microsoft.com/office/powerpoint/2010/main" val="1357002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Classroom Policies</a:t>
            </a:r>
          </a:p>
        </p:txBody>
      </p:sp>
      <p:sp>
        <p:nvSpPr>
          <p:cNvPr id="3" name="TextBox 2">
            <a:extLst>
              <a:ext uri="{FF2B5EF4-FFF2-40B4-BE49-F238E27FC236}">
                <a16:creationId xmlns:a16="http://schemas.microsoft.com/office/drawing/2014/main" id="{4F6887BD-FA66-453F-BAED-24E06E05DA18}"/>
              </a:ext>
            </a:extLst>
          </p:cNvPr>
          <p:cNvSpPr txBox="1"/>
          <p:nvPr/>
        </p:nvSpPr>
        <p:spPr>
          <a:xfrm>
            <a:off x="385213" y="2145514"/>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AIUB does not allow any kind of cheating.</a:t>
            </a:r>
          </a:p>
          <a:p>
            <a:pPr marL="285750" indent="-285750" algn="just">
              <a:buFont typeface="Wingdings" panose="05000000000000000000" pitchFamily="2" charset="2"/>
              <a:buChar char="q"/>
            </a:pPr>
            <a:r>
              <a:rPr lang="en-US" dirty="0">
                <a:solidFill>
                  <a:srgbClr val="FF0000"/>
                </a:solidFill>
              </a:rPr>
              <a:t>Must have at least 80% attendance to pass this course. </a:t>
            </a:r>
          </a:p>
          <a:p>
            <a:pPr marL="285750" indent="-285750" algn="just">
              <a:buFont typeface="Wingdings" panose="05000000000000000000" pitchFamily="2" charset="2"/>
              <a:buChar char="q"/>
            </a:pPr>
            <a:r>
              <a:rPr lang="en-US" dirty="0">
                <a:solidFill>
                  <a:srgbClr val="FF0000"/>
                </a:solidFill>
              </a:rPr>
              <a:t>Also attendance timing is important. I will call or ask random questions to students during the class-time. </a:t>
            </a:r>
          </a:p>
          <a:p>
            <a:pPr marL="285750" indent="-285750" algn="just">
              <a:buFont typeface="Wingdings" panose="05000000000000000000" pitchFamily="2" charset="2"/>
              <a:buChar char="q"/>
            </a:pPr>
            <a:r>
              <a:rPr lang="en-US" dirty="0"/>
              <a:t>No make-up Quiz. </a:t>
            </a:r>
          </a:p>
          <a:p>
            <a:pPr marL="285750" indent="-285750" algn="just">
              <a:buFont typeface="Wingdings" panose="05000000000000000000" pitchFamily="2" charset="2"/>
              <a:buChar char="q"/>
            </a:pPr>
            <a:r>
              <a:rPr lang="en-US" dirty="0"/>
              <a:t>Must have to attend all the assessments within the given schedule. If anyone is about to miss any assessment, let me know within the two days from the assessment day.</a:t>
            </a:r>
          </a:p>
          <a:p>
            <a:pPr marL="285750" indent="-285750" algn="just">
              <a:buFont typeface="Wingdings" panose="05000000000000000000" pitchFamily="2" charset="2"/>
              <a:buChar char="q"/>
            </a:pPr>
            <a:r>
              <a:rPr lang="en-US" dirty="0"/>
              <a:t>Faculty will deserve the right to provide bonus.</a:t>
            </a:r>
          </a:p>
          <a:p>
            <a:pPr marL="285750" indent="-285750" algn="just">
              <a:buFont typeface="Wingdings" panose="05000000000000000000" pitchFamily="2" charset="2"/>
              <a:buChar char="q"/>
            </a:pPr>
            <a:r>
              <a:rPr lang="en-US" dirty="0"/>
              <a:t>No request will be entertained for raising grade.</a:t>
            </a:r>
          </a:p>
          <a:p>
            <a:pPr marL="285750" indent="-285750" algn="just">
              <a:buFont typeface="Wingdings" panose="05000000000000000000" pitchFamily="2" charset="2"/>
              <a:buChar char="q"/>
            </a:pPr>
            <a:r>
              <a:rPr lang="en-US" dirty="0"/>
              <a:t>Maintain 8:00 AM to 8:00 PM schedule to knock on MS teams (exceptions is understandable in case of emergency). Usage of the consulting hour is encouraged.</a:t>
            </a:r>
          </a:p>
          <a:p>
            <a:pPr marL="285750" lvl="1" indent="-285750" algn="just">
              <a:buFont typeface="Wingdings" panose="05000000000000000000" pitchFamily="2" charset="2"/>
              <a:buChar char="q"/>
            </a:pPr>
            <a:r>
              <a:rPr lang="en-US" b="1" dirty="0"/>
              <a:t>Assignment and assessment will be taken using MS Teams. Emailing individual documents are not allowed.</a:t>
            </a:r>
          </a:p>
        </p:txBody>
      </p:sp>
    </p:spTree>
    <p:extLst>
      <p:ext uri="{BB962C8B-B14F-4D97-AF65-F5344CB8AC3E}">
        <p14:creationId xmlns:p14="http://schemas.microsoft.com/office/powerpoint/2010/main" val="134265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&amp; Structures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What is </a:t>
            </a:r>
            <a:r>
              <a:rPr lang="en-US" i="1" dirty="0"/>
              <a:t>Data</a:t>
            </a:r>
            <a:r>
              <a:rPr lang="en-US" dirty="0"/>
              <a:t>?</a:t>
            </a:r>
          </a:p>
          <a:p>
            <a:pPr marL="742950" lvl="1" indent="-285750" algn="just">
              <a:buFont typeface="Courier New" panose="02070309020205020404" pitchFamily="49" charset="0"/>
              <a:buChar char="o"/>
            </a:pPr>
            <a:r>
              <a:rPr lang="en-US" dirty="0"/>
              <a:t>Data means </a:t>
            </a:r>
            <a:r>
              <a:rPr lang="en-US" b="1" dirty="0"/>
              <a:t>raw facts </a:t>
            </a:r>
            <a:r>
              <a:rPr lang="en-US" dirty="0"/>
              <a:t>or </a:t>
            </a:r>
            <a:r>
              <a:rPr lang="en-US" b="1" dirty="0"/>
              <a:t>information </a:t>
            </a:r>
            <a:r>
              <a:rPr lang="en-US" dirty="0"/>
              <a:t>that can be processed to get results.</a:t>
            </a:r>
          </a:p>
          <a:p>
            <a:pPr algn="just"/>
            <a:endParaRPr lang="en-US" dirty="0"/>
          </a:p>
          <a:p>
            <a:pPr marL="285750" indent="-285750" algn="just">
              <a:buFont typeface="Wingdings" panose="05000000000000000000" pitchFamily="2" charset="2"/>
              <a:buChar char="q"/>
            </a:pPr>
            <a:r>
              <a:rPr lang="en-US" dirty="0"/>
              <a:t>What is </a:t>
            </a:r>
            <a:r>
              <a:rPr lang="en-US" i="1" dirty="0"/>
              <a:t>Structure</a:t>
            </a:r>
            <a:r>
              <a:rPr lang="en-US" dirty="0"/>
              <a:t>?</a:t>
            </a:r>
          </a:p>
          <a:p>
            <a:pPr marL="742950" lvl="1" indent="-285750" algn="just">
              <a:buFont typeface="Courier New" panose="02070309020205020404" pitchFamily="49" charset="0"/>
              <a:buChar char="o"/>
            </a:pPr>
            <a:r>
              <a:rPr lang="en-US" dirty="0"/>
              <a:t>Some elementary items </a:t>
            </a:r>
            <a:r>
              <a:rPr lang="en-US" b="1" dirty="0"/>
              <a:t>constitute a unit </a:t>
            </a:r>
            <a:r>
              <a:rPr lang="en-US" dirty="0"/>
              <a:t>and that unit may be considered as a structure. </a:t>
            </a:r>
          </a:p>
          <a:p>
            <a:pPr lvl="1" algn="just"/>
            <a:endParaRPr lang="en-US" dirty="0"/>
          </a:p>
          <a:p>
            <a:pPr marL="742950" lvl="1" indent="-285750" algn="just">
              <a:buFont typeface="Courier New" panose="02070309020205020404" pitchFamily="49" charset="0"/>
              <a:buChar char="o"/>
            </a:pPr>
            <a:r>
              <a:rPr lang="en-US" dirty="0"/>
              <a:t>A structure may be treated as a </a:t>
            </a:r>
            <a:r>
              <a:rPr lang="en-US" b="1" dirty="0"/>
              <a:t>frame</a:t>
            </a:r>
            <a:r>
              <a:rPr lang="en-US" dirty="0"/>
              <a:t> where we </a:t>
            </a:r>
            <a:r>
              <a:rPr lang="en-US" b="1" dirty="0"/>
              <a:t>organize</a:t>
            </a:r>
            <a:r>
              <a:rPr lang="en-US" dirty="0"/>
              <a:t> some elementary items in different ways. </a:t>
            </a:r>
          </a:p>
        </p:txBody>
      </p:sp>
    </p:spTree>
    <p:extLst>
      <p:ext uri="{BB962C8B-B14F-4D97-AF65-F5344CB8AC3E}">
        <p14:creationId xmlns:p14="http://schemas.microsoft.com/office/powerpoint/2010/main" val="3922957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03132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what is </a:t>
            </a:r>
            <a:r>
              <a:rPr lang="en-US" i="1" dirty="0"/>
              <a:t>Data Structure</a:t>
            </a:r>
            <a:r>
              <a:rPr lang="en-US" dirty="0"/>
              <a:t>?</a:t>
            </a:r>
          </a:p>
          <a:p>
            <a:pPr marL="742950" lvl="1" indent="-285750" algn="just">
              <a:buFont typeface="Courier New" panose="02070309020205020404" pitchFamily="49" charset="0"/>
              <a:buChar char="o"/>
            </a:pPr>
            <a:r>
              <a:rPr lang="en-US" dirty="0"/>
              <a:t>Data structure is a structure where we </a:t>
            </a:r>
            <a:r>
              <a:rPr lang="en-US" b="1" dirty="0"/>
              <a:t>organize elementary data items </a:t>
            </a:r>
            <a:r>
              <a:rPr lang="en-US" dirty="0"/>
              <a:t>in different ways and there </a:t>
            </a:r>
            <a:r>
              <a:rPr lang="en-US" b="1" dirty="0"/>
              <a:t>exits structural relationship </a:t>
            </a:r>
            <a:r>
              <a:rPr lang="en-US" dirty="0"/>
              <a:t>among the items so that it can be </a:t>
            </a:r>
            <a:r>
              <a:rPr lang="en-US" b="1" dirty="0"/>
              <a:t>used efficiently</a:t>
            </a:r>
            <a:r>
              <a:rPr lang="en-US" dirty="0"/>
              <a:t>.</a:t>
            </a:r>
          </a:p>
          <a:p>
            <a:pPr lvl="1" algn="just"/>
            <a:endParaRPr lang="en-US" dirty="0"/>
          </a:p>
          <a:p>
            <a:pPr marL="742950" lvl="1" indent="-285750" algn="just">
              <a:buFont typeface="Courier New" panose="02070309020205020404" pitchFamily="49" charset="0"/>
              <a:buChar char="o"/>
            </a:pPr>
            <a:r>
              <a:rPr lang="en-US" dirty="0"/>
              <a:t>In other words, a data structure is means of structural relationships of elementary data items for storing and retrieving data in computer’s memory. </a:t>
            </a:r>
          </a:p>
        </p:txBody>
      </p:sp>
      <p:sp>
        <p:nvSpPr>
          <p:cNvPr id="4" name="Subtitle 2"/>
          <p:cNvSpPr>
            <a:spLocks noGrp="1"/>
          </p:cNvSpPr>
          <p:nvPr>
            <p:ph type="subTitle" idx="1"/>
          </p:nvPr>
        </p:nvSpPr>
        <p:spPr>
          <a:xfrm>
            <a:off x="476205" y="1532427"/>
            <a:ext cx="2789509" cy="484632"/>
          </a:xfrm>
        </p:spPr>
        <p:txBody>
          <a:bodyPr/>
          <a:lstStyle/>
          <a:p>
            <a:r>
              <a:rPr lang="en-US" dirty="0"/>
              <a:t>Definition</a:t>
            </a:r>
          </a:p>
        </p:txBody>
      </p:sp>
    </p:spTree>
    <p:extLst>
      <p:ext uri="{BB962C8B-B14F-4D97-AF65-F5344CB8AC3E}">
        <p14:creationId xmlns:p14="http://schemas.microsoft.com/office/powerpoint/2010/main" val="2528553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Elements of a Data Structure</a:t>
            </a: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Usually elementary data items are the </a:t>
            </a:r>
            <a:r>
              <a:rPr lang="en-US" b="1" i="1" dirty="0">
                <a:solidFill>
                  <a:srgbClr val="0070C0"/>
                </a:solidFill>
              </a:rPr>
              <a:t>elements</a:t>
            </a:r>
            <a:r>
              <a:rPr lang="en-US" dirty="0"/>
              <a:t> of a data structure.</a:t>
            </a:r>
          </a:p>
          <a:p>
            <a:pPr algn="just"/>
            <a:endParaRPr lang="en-US" dirty="0"/>
          </a:p>
          <a:p>
            <a:pPr marL="285750" indent="-285750" algn="just">
              <a:buFont typeface="Wingdings" panose="05000000000000000000" pitchFamily="2" charset="2"/>
              <a:buChar char="q"/>
            </a:pPr>
            <a:r>
              <a:rPr lang="en-US" dirty="0"/>
              <a:t>Types of Elementary data items: Character, Integer, Floating point numbers etc.</a:t>
            </a:r>
          </a:p>
          <a:p>
            <a:pPr lvl="1" algn="just"/>
            <a:endParaRPr lang="en-US" dirty="0"/>
          </a:p>
          <a:p>
            <a:pPr marL="285750" indent="-285750" algn="just">
              <a:buFont typeface="Wingdings" panose="05000000000000000000" pitchFamily="2" charset="2"/>
              <a:buChar char="q"/>
            </a:pPr>
            <a:r>
              <a:rPr lang="en-US" dirty="0"/>
              <a:t>However, a </a:t>
            </a:r>
            <a:r>
              <a:rPr lang="en-US" b="1" i="1" dirty="0">
                <a:solidFill>
                  <a:srgbClr val="0070C0"/>
                </a:solidFill>
              </a:rPr>
              <a:t>data structure may be an element of another data structure</a:t>
            </a:r>
            <a:r>
              <a:rPr lang="en-US" dirty="0"/>
              <a:t>. That means a data structure may contain another data structure. For example: Array, Structure, Stack,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We talk about or study Data Structures in two ways:</a:t>
            </a:r>
          </a:p>
          <a:p>
            <a:pPr marL="742950" lvl="1" indent="-285750" algn="just">
              <a:buFont typeface="Courier New" panose="02070309020205020404" pitchFamily="49" charset="0"/>
              <a:buChar char="o"/>
            </a:pPr>
            <a:r>
              <a:rPr lang="en-US" b="1" dirty="0"/>
              <a:t>Basic</a:t>
            </a:r>
          </a:p>
          <a:p>
            <a:pPr marL="1200150" lvl="2" indent="-285750" algn="just">
              <a:buFont typeface="Arial" panose="020B0604020202020204" pitchFamily="34" charset="0"/>
              <a:buChar char="•"/>
            </a:pPr>
            <a:r>
              <a:rPr lang="en-US" dirty="0"/>
              <a:t>Having a concrete implementation. Example: Variable, Pointer, Array etc.</a:t>
            </a:r>
          </a:p>
          <a:p>
            <a:pPr lvl="2" algn="just"/>
            <a:endParaRPr lang="en-US" dirty="0"/>
          </a:p>
          <a:p>
            <a:pPr marL="742950" lvl="1" indent="-285750" algn="just">
              <a:buFont typeface="Courier New" panose="02070309020205020404" pitchFamily="49" charset="0"/>
              <a:buChar char="o"/>
            </a:pPr>
            <a:r>
              <a:rPr lang="en-US" b="1" dirty="0"/>
              <a:t>Abstract Data Types (ADTs):</a:t>
            </a:r>
          </a:p>
          <a:p>
            <a:pPr marL="1200150" lvl="2" indent="-285750" algn="just">
              <a:buFont typeface="Arial" panose="020B0604020202020204" pitchFamily="34" charset="0"/>
              <a:buChar char="•"/>
            </a:pPr>
            <a:r>
              <a:rPr lang="en-US" dirty="0"/>
              <a:t>ADTs are entities that are definition of data and operation but do not have any concrete implementation. Example: List, Stack, Queue etc.</a:t>
            </a:r>
          </a:p>
        </p:txBody>
      </p:sp>
    </p:spTree>
    <p:extLst>
      <p:ext uri="{BB962C8B-B14F-4D97-AF65-F5344CB8AC3E}">
        <p14:creationId xmlns:p14="http://schemas.microsoft.com/office/powerpoint/2010/main" val="2823762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Operations on Data Structures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Basic</a:t>
            </a:r>
          </a:p>
          <a:p>
            <a:pPr marL="742950" lvl="1" indent="-285750" algn="just">
              <a:buFont typeface="Courier New" panose="02070309020205020404" pitchFamily="49" charset="0"/>
              <a:buChar char="o"/>
            </a:pPr>
            <a:r>
              <a:rPr lang="en-US" dirty="0"/>
              <a:t>Insertion </a:t>
            </a:r>
            <a:r>
              <a:rPr lang="en-US" dirty="0">
                <a:solidFill>
                  <a:srgbClr val="0070C0"/>
                </a:solidFill>
              </a:rPr>
              <a:t>(addition of a new element in the data structure)</a:t>
            </a:r>
            <a:endParaRPr lang="en-US" dirty="0"/>
          </a:p>
          <a:p>
            <a:pPr marL="742950" lvl="1" indent="-285750" algn="just">
              <a:buFont typeface="Courier New" panose="02070309020205020404" pitchFamily="49" charset="0"/>
              <a:buChar char="o"/>
            </a:pPr>
            <a:r>
              <a:rPr lang="en-US" dirty="0"/>
              <a:t>Deletion </a:t>
            </a:r>
            <a:r>
              <a:rPr lang="en-US" dirty="0">
                <a:solidFill>
                  <a:srgbClr val="0070C0"/>
                </a:solidFill>
              </a:rPr>
              <a:t>(removal of the element from the data structure)</a:t>
            </a:r>
            <a:endParaRPr lang="en-US" dirty="0"/>
          </a:p>
          <a:p>
            <a:pPr marL="742950" lvl="1" indent="-285750" algn="just">
              <a:buFont typeface="Courier New" panose="02070309020205020404" pitchFamily="49" charset="0"/>
              <a:buChar char="o"/>
            </a:pPr>
            <a:r>
              <a:rPr lang="en-US" dirty="0"/>
              <a:t>Traversal </a:t>
            </a:r>
            <a:r>
              <a:rPr lang="en-US" dirty="0">
                <a:solidFill>
                  <a:srgbClr val="0070C0"/>
                </a:solidFill>
              </a:rPr>
              <a:t>(accessing data elements in the data structure)</a:t>
            </a:r>
            <a:endParaRPr lang="en-US" dirty="0"/>
          </a:p>
          <a:p>
            <a:pPr algn="just"/>
            <a:endParaRPr lang="en-US" dirty="0"/>
          </a:p>
          <a:p>
            <a:pPr marL="285750" indent="-285750" algn="just">
              <a:buFont typeface="Wingdings" panose="05000000000000000000" pitchFamily="2" charset="2"/>
              <a:buChar char="q"/>
            </a:pPr>
            <a:r>
              <a:rPr lang="en-US" dirty="0"/>
              <a:t>Additional:</a:t>
            </a:r>
          </a:p>
          <a:p>
            <a:pPr marL="742950" lvl="1" indent="-285750" algn="just">
              <a:buFont typeface="Courier New" panose="02070309020205020404" pitchFamily="49" charset="0"/>
              <a:buChar char="o"/>
            </a:pPr>
            <a:r>
              <a:rPr lang="en-US" dirty="0"/>
              <a:t>Searching </a:t>
            </a:r>
            <a:r>
              <a:rPr lang="en-US" dirty="0">
                <a:solidFill>
                  <a:srgbClr val="0070C0"/>
                </a:solidFill>
              </a:rPr>
              <a:t>(locating a certain element in the data structure)</a:t>
            </a:r>
            <a:endParaRPr lang="en-US" dirty="0"/>
          </a:p>
          <a:p>
            <a:pPr marL="742950" lvl="1" indent="-285750" algn="just">
              <a:buFont typeface="Courier New" panose="02070309020205020404" pitchFamily="49" charset="0"/>
              <a:buChar char="o"/>
            </a:pPr>
            <a:r>
              <a:rPr lang="en-US" dirty="0"/>
              <a:t>Sorting </a:t>
            </a:r>
            <a:r>
              <a:rPr lang="en-US" dirty="0">
                <a:solidFill>
                  <a:srgbClr val="0070C0"/>
                </a:solidFill>
              </a:rPr>
              <a:t>(Arranging elements in a data structure in a specified order)</a:t>
            </a:r>
            <a:endParaRPr lang="en-US" dirty="0"/>
          </a:p>
          <a:p>
            <a:pPr marL="742950" lvl="1" indent="-285750" algn="just">
              <a:buFont typeface="Courier New" panose="02070309020205020404" pitchFamily="49" charset="0"/>
              <a:buChar char="o"/>
            </a:pPr>
            <a:r>
              <a:rPr lang="en-US" dirty="0"/>
              <a:t>Merging </a:t>
            </a:r>
            <a:r>
              <a:rPr lang="en-US" dirty="0">
                <a:solidFill>
                  <a:srgbClr val="0070C0"/>
                </a:solidFill>
              </a:rPr>
              <a:t>(combining elements of two similar data structures)</a:t>
            </a:r>
            <a:endParaRPr lang="en-US" dirty="0"/>
          </a:p>
          <a:p>
            <a:pPr marL="742950" lvl="1" indent="-285750" algn="just">
              <a:buFont typeface="Courier New" panose="02070309020205020404" pitchFamily="49" charset="0"/>
              <a:buChar char="o"/>
            </a:pPr>
            <a:r>
              <a:rPr lang="en-US" dirty="0"/>
              <a:t>Etc.</a:t>
            </a:r>
          </a:p>
        </p:txBody>
      </p:sp>
    </p:spTree>
    <p:extLst>
      <p:ext uri="{BB962C8B-B14F-4D97-AF65-F5344CB8AC3E}">
        <p14:creationId xmlns:p14="http://schemas.microsoft.com/office/powerpoint/2010/main" val="3431276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Algorithm</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308324"/>
          </a:xfrm>
          <a:prstGeom prst="rect">
            <a:avLst/>
          </a:prstGeom>
          <a:noFill/>
        </p:spPr>
        <p:txBody>
          <a:bodyPr wrap="square" rtlCol="0">
            <a:spAutoFit/>
          </a:bodyPr>
          <a:lstStyle/>
          <a:p>
            <a:pPr marL="285750" indent="-285750" algn="just">
              <a:spcAft>
                <a:spcPts val="0"/>
              </a:spcAft>
              <a:buSzPct val="90000"/>
              <a:buFont typeface="Wingdings" panose="05000000000000000000" pitchFamily="2" charset="2"/>
              <a:buChar char="q"/>
              <a:defRPr/>
            </a:pPr>
            <a:r>
              <a:rPr lang="en-US" dirty="0"/>
              <a:t>Set of </a:t>
            </a:r>
            <a:r>
              <a:rPr lang="en-US" b="1" dirty="0"/>
              <a:t>instructions</a:t>
            </a:r>
            <a:r>
              <a:rPr lang="en-US" dirty="0"/>
              <a:t> that can be followed to </a:t>
            </a:r>
            <a:r>
              <a:rPr lang="en-US" b="1" dirty="0"/>
              <a:t>perform a task</a:t>
            </a:r>
            <a:r>
              <a:rPr lang="en-US" dirty="0"/>
              <a:t>. In other words, </a:t>
            </a:r>
            <a:r>
              <a:rPr lang="en-US" b="1" dirty="0"/>
              <a:t>sequence of steps </a:t>
            </a:r>
            <a:r>
              <a:rPr lang="en-US" dirty="0"/>
              <a:t>that can be followed to</a:t>
            </a:r>
            <a:r>
              <a:rPr lang="en-US" b="1" dirty="0"/>
              <a:t> solve a problem</a:t>
            </a:r>
            <a:r>
              <a:rPr lang="en-US" dirty="0"/>
              <a:t>.</a:t>
            </a:r>
          </a:p>
          <a:p>
            <a:pPr marL="285750" indent="-285750" algn="just">
              <a:spcAft>
                <a:spcPts val="0"/>
              </a:spcAft>
              <a:buSzPct val="90000"/>
              <a:buFont typeface="Wingdings" panose="05000000000000000000" pitchFamily="2" charset="2"/>
              <a:buChar char="q"/>
              <a:defRPr/>
            </a:pPr>
            <a:endParaRPr lang="en-US" dirty="0"/>
          </a:p>
          <a:p>
            <a:pPr marL="285750" indent="-285750" algn="just">
              <a:spcAft>
                <a:spcPts val="0"/>
              </a:spcAft>
              <a:buSzPct val="90000"/>
              <a:buFont typeface="Wingdings" panose="05000000000000000000" pitchFamily="2" charset="2"/>
              <a:buChar char="q"/>
              <a:defRPr/>
            </a:pPr>
            <a:r>
              <a:rPr lang="en-US" dirty="0"/>
              <a:t>To write an algorithm we do not strictly follow grammar of any particular programming language. </a:t>
            </a:r>
          </a:p>
          <a:p>
            <a:pPr marL="285750" indent="-285750" algn="just">
              <a:spcAft>
                <a:spcPts val="0"/>
              </a:spcAft>
              <a:buSzPct val="90000"/>
              <a:buFont typeface="Wingdings" panose="05000000000000000000" pitchFamily="2" charset="2"/>
              <a:buChar char="q"/>
              <a:defRPr/>
            </a:pPr>
            <a:endParaRPr lang="en-US" dirty="0"/>
          </a:p>
          <a:p>
            <a:pPr marL="285750" indent="-285750" algn="just">
              <a:spcAft>
                <a:spcPts val="0"/>
              </a:spcAft>
              <a:buSzPct val="90000"/>
              <a:buFont typeface="Wingdings" panose="05000000000000000000" pitchFamily="2" charset="2"/>
              <a:buChar char="q"/>
              <a:defRPr/>
            </a:pPr>
            <a:r>
              <a:rPr lang="en-US" dirty="0"/>
              <a:t>However its language may be near to a programming language. </a:t>
            </a:r>
          </a:p>
          <a:p>
            <a:pPr marL="285750" indent="-285750" algn="just">
              <a:buFont typeface="Wingdings" panose="05000000000000000000" pitchFamily="2" charset="2"/>
              <a:buChar char="q"/>
            </a:pPr>
            <a:endParaRPr lang="en-US" dirty="0"/>
          </a:p>
        </p:txBody>
      </p:sp>
      <p:sp>
        <p:nvSpPr>
          <p:cNvPr id="4" name="Subtitle 2"/>
          <p:cNvSpPr>
            <a:spLocks noGrp="1"/>
          </p:cNvSpPr>
          <p:nvPr>
            <p:ph type="subTitle" idx="1"/>
          </p:nvPr>
        </p:nvSpPr>
        <p:spPr>
          <a:xfrm>
            <a:off x="476205" y="1532427"/>
            <a:ext cx="2789509" cy="484632"/>
          </a:xfrm>
        </p:spPr>
        <p:txBody>
          <a:bodyPr/>
          <a:lstStyle/>
          <a:p>
            <a:r>
              <a:rPr lang="en-US" dirty="0"/>
              <a:t>Definition</a:t>
            </a:r>
          </a:p>
        </p:txBody>
      </p:sp>
    </p:spTree>
    <p:extLst>
      <p:ext uri="{BB962C8B-B14F-4D97-AF65-F5344CB8AC3E}">
        <p14:creationId xmlns:p14="http://schemas.microsoft.com/office/powerpoint/2010/main" val="1847140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Parts of an Algorithm</a:t>
            </a: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2862322"/>
          </a:xfrm>
          <a:prstGeom prst="rect">
            <a:avLst/>
          </a:prstGeom>
          <a:noFill/>
        </p:spPr>
        <p:txBody>
          <a:bodyPr wrap="square" rtlCol="0">
            <a:spAutoFit/>
          </a:bodyPr>
          <a:lstStyle/>
          <a:p>
            <a:pPr marL="285750" indent="-285750" algn="just">
              <a:spcAft>
                <a:spcPts val="0"/>
              </a:spcAft>
              <a:buSzPct val="90000"/>
              <a:buFont typeface="Wingdings" panose="05000000000000000000" pitchFamily="2" charset="2"/>
              <a:buChar char="q"/>
              <a:defRPr/>
            </a:pPr>
            <a:r>
              <a:rPr lang="en-US" dirty="0"/>
              <a:t>Each and every algorithm can be divided into </a:t>
            </a:r>
            <a:r>
              <a:rPr lang="en-US" i="1" dirty="0"/>
              <a:t>three sections</a:t>
            </a:r>
            <a:r>
              <a:rPr lang="en-US" dirty="0"/>
              <a:t>: </a:t>
            </a:r>
          </a:p>
          <a:p>
            <a:pPr marL="742950" lvl="1" indent="-285750" algn="just">
              <a:buSzPct val="90000"/>
              <a:buFont typeface="Courier New" panose="02070309020205020404" pitchFamily="49" charset="0"/>
              <a:buChar char="o"/>
              <a:defRPr/>
            </a:pPr>
            <a:r>
              <a:rPr lang="en-US" dirty="0"/>
              <a:t>First section is </a:t>
            </a:r>
            <a:r>
              <a:rPr lang="en-US" b="1" i="1" dirty="0">
                <a:solidFill>
                  <a:srgbClr val="0070C0"/>
                </a:solidFill>
              </a:rPr>
              <a:t>input</a:t>
            </a:r>
            <a:r>
              <a:rPr lang="en-US" b="1" dirty="0"/>
              <a:t> </a:t>
            </a:r>
            <a:r>
              <a:rPr lang="en-US" dirty="0"/>
              <a:t>section, where we show which data elements are to be given or fed to the algorithm as an input. </a:t>
            </a:r>
          </a:p>
          <a:p>
            <a:pPr marL="742950" lvl="1" indent="-285750" algn="just">
              <a:buSzPct val="90000"/>
              <a:buFont typeface="Courier New" panose="02070309020205020404" pitchFamily="49" charset="0"/>
              <a:buChar char="o"/>
              <a:defRPr/>
            </a:pPr>
            <a:endParaRPr lang="en-US" dirty="0"/>
          </a:p>
          <a:p>
            <a:pPr marL="742950" lvl="1" indent="-285750" algn="just">
              <a:buSzPct val="90000"/>
              <a:buFont typeface="Courier New" panose="02070309020205020404" pitchFamily="49" charset="0"/>
              <a:buChar char="o"/>
              <a:defRPr/>
            </a:pPr>
            <a:r>
              <a:rPr lang="en-US" dirty="0"/>
              <a:t>The second section is the most important one, which is </a:t>
            </a:r>
            <a:r>
              <a:rPr lang="en-US" b="1" i="1" dirty="0">
                <a:solidFill>
                  <a:srgbClr val="0070C0"/>
                </a:solidFill>
              </a:rPr>
              <a:t>operational or processing section</a:t>
            </a:r>
            <a:r>
              <a:rPr lang="en-US" dirty="0"/>
              <a:t>. Here we have to do all necessary operations, such as computation, taking decision, calling other procedures (or algorithms) etc. </a:t>
            </a:r>
          </a:p>
          <a:p>
            <a:pPr marL="742950" lvl="1" indent="-285750" algn="just">
              <a:buSzPct val="90000"/>
              <a:buFont typeface="Courier New" panose="02070309020205020404" pitchFamily="49" charset="0"/>
              <a:buChar char="o"/>
              <a:defRPr/>
            </a:pPr>
            <a:endParaRPr lang="en-US" dirty="0"/>
          </a:p>
          <a:p>
            <a:pPr marL="742950" lvl="1" indent="-285750" algn="just">
              <a:buSzPct val="90000"/>
              <a:buFont typeface="Courier New" panose="02070309020205020404" pitchFamily="49" charset="0"/>
              <a:buChar char="o"/>
              <a:defRPr/>
            </a:pPr>
            <a:r>
              <a:rPr lang="en-US" dirty="0"/>
              <a:t>The third section is </a:t>
            </a:r>
            <a:r>
              <a:rPr lang="en-US" b="1" i="1" dirty="0">
                <a:solidFill>
                  <a:srgbClr val="0070C0"/>
                </a:solidFill>
              </a:rPr>
              <a:t>output</a:t>
            </a:r>
            <a:r>
              <a:rPr lang="en-US" dirty="0"/>
              <a:t>, where we display or get the result with the help of the previous two sections. </a:t>
            </a:r>
          </a:p>
        </p:txBody>
      </p:sp>
    </p:spTree>
    <p:extLst>
      <p:ext uri="{BB962C8B-B14F-4D97-AF65-F5344CB8AC3E}">
        <p14:creationId xmlns:p14="http://schemas.microsoft.com/office/powerpoint/2010/main" val="3674176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258058"/>
            <a:ext cx="8369031" cy="3693319"/>
          </a:xfrm>
          <a:prstGeom prst="rect">
            <a:avLst/>
          </a:prstGeom>
          <a:noFill/>
        </p:spPr>
        <p:txBody>
          <a:bodyPr wrap="square" rtlCol="0">
            <a:spAutoFit/>
          </a:bodyPr>
          <a:lstStyle/>
          <a:p>
            <a:pPr marL="285750" indent="-285750">
              <a:spcAft>
                <a:spcPts val="0"/>
              </a:spcAft>
              <a:buSzPct val="90000"/>
              <a:buFont typeface="Wingdings" panose="05000000000000000000" pitchFamily="2" charset="2"/>
              <a:buChar char="q"/>
              <a:defRPr/>
            </a:pPr>
            <a:r>
              <a:rPr lang="en-US" dirty="0"/>
              <a:t>Sequence of </a:t>
            </a:r>
            <a:r>
              <a:rPr lang="en-US" b="1" dirty="0"/>
              <a:t>instructions of any programming language</a:t>
            </a:r>
            <a:r>
              <a:rPr lang="en-US" dirty="0"/>
              <a:t> that can be followed to perform </a:t>
            </a:r>
            <a:r>
              <a:rPr lang="en-US" b="1" dirty="0"/>
              <a:t>a particular task</a:t>
            </a:r>
            <a:r>
              <a:rPr lang="en-US" dirty="0"/>
              <a:t>.</a:t>
            </a:r>
          </a:p>
          <a:p>
            <a:pPr marL="285750" indent="-285750">
              <a:spcAft>
                <a:spcPts val="0"/>
              </a:spcAft>
              <a:buSzPct val="90000"/>
              <a:buFont typeface="Wingdings" panose="05000000000000000000" pitchFamily="2" charset="2"/>
              <a:buChar char="q"/>
              <a:defRPr/>
            </a:pPr>
            <a:endParaRPr lang="en-US" dirty="0"/>
          </a:p>
          <a:p>
            <a:pPr marL="285750" indent="-285750">
              <a:spcAft>
                <a:spcPts val="0"/>
              </a:spcAft>
              <a:buSzPct val="90000"/>
              <a:buFont typeface="Wingdings" panose="05000000000000000000" pitchFamily="2" charset="2"/>
              <a:buChar char="q"/>
              <a:defRPr/>
            </a:pPr>
            <a:r>
              <a:rPr lang="en-US" dirty="0"/>
              <a:t>Like an algorithm, generally a program has three sections such as </a:t>
            </a:r>
            <a:r>
              <a:rPr lang="en-US" b="1" dirty="0"/>
              <a:t>input, processing and output</a:t>
            </a:r>
            <a:r>
              <a:rPr lang="en-US" dirty="0"/>
              <a:t>.</a:t>
            </a:r>
          </a:p>
          <a:p>
            <a:pPr marL="285750" indent="-285750">
              <a:spcAft>
                <a:spcPts val="0"/>
              </a:spcAft>
              <a:buSzPct val="90000"/>
              <a:buFont typeface="Wingdings" panose="05000000000000000000" pitchFamily="2" charset="2"/>
              <a:buChar char="q"/>
              <a:defRPr/>
            </a:pPr>
            <a:endParaRPr lang="en-US" dirty="0"/>
          </a:p>
          <a:p>
            <a:pPr marL="285750" indent="-285750">
              <a:buSzPct val="90000"/>
              <a:buFont typeface="Wingdings" panose="05000000000000000000" pitchFamily="2" charset="2"/>
              <a:buChar char="q"/>
              <a:defRPr/>
            </a:pPr>
            <a:r>
              <a:rPr lang="en-US" dirty="0"/>
              <a:t>For a particular problem (usually for a complex problem), at first we may write </a:t>
            </a:r>
            <a:r>
              <a:rPr lang="en-US" b="1" dirty="0"/>
              <a:t>an algorithm</a:t>
            </a:r>
            <a:r>
              <a:rPr lang="en-US" dirty="0"/>
              <a:t>. Later, the algorithm may be converted into a </a:t>
            </a:r>
            <a:r>
              <a:rPr lang="en-US" b="1" dirty="0"/>
              <a:t>program</a:t>
            </a:r>
            <a:r>
              <a:rPr lang="en-US" dirty="0"/>
              <a:t>. </a:t>
            </a:r>
          </a:p>
          <a:p>
            <a:pPr marL="285750" indent="-285750">
              <a:buSzPct val="90000"/>
              <a:buFont typeface="Wingdings" panose="05000000000000000000" pitchFamily="2" charset="2"/>
              <a:buChar char="q"/>
              <a:defRPr/>
            </a:pPr>
            <a:endParaRPr lang="en-US" dirty="0"/>
          </a:p>
          <a:p>
            <a:pPr marL="285750" indent="-285750">
              <a:buSzPct val="90000"/>
              <a:buFont typeface="Wingdings" panose="05000000000000000000" pitchFamily="2" charset="2"/>
              <a:buChar char="q"/>
              <a:defRPr/>
            </a:pPr>
            <a:r>
              <a:rPr lang="en-US" dirty="0"/>
              <a:t>In a program usually we use a large amount of data. Most of the cases these data are not elementary items, where exists structural relationship between elementary data items. </a:t>
            </a:r>
          </a:p>
          <a:p>
            <a:pPr marL="742950" lvl="1" indent="-285750">
              <a:buSzPct val="90000"/>
              <a:buFont typeface="Courier New" panose="02070309020205020404" pitchFamily="49" charset="0"/>
              <a:buChar char="o"/>
              <a:defRPr/>
            </a:pPr>
            <a:r>
              <a:rPr lang="en-US" i="1" dirty="0"/>
              <a:t>That means the program uses </a:t>
            </a:r>
            <a:r>
              <a:rPr lang="en-US" b="1" i="1" dirty="0"/>
              <a:t>data structures</a:t>
            </a:r>
            <a:r>
              <a:rPr lang="en-US" dirty="0"/>
              <a:t>.</a:t>
            </a:r>
          </a:p>
        </p:txBody>
      </p:sp>
    </p:spTree>
    <p:extLst>
      <p:ext uri="{BB962C8B-B14F-4D97-AF65-F5344CB8AC3E}">
        <p14:creationId xmlns:p14="http://schemas.microsoft.com/office/powerpoint/2010/main" val="278250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837696"/>
          </a:xfrm>
        </p:spPr>
        <p:txBody>
          <a:bodyPr>
            <a:normAutofit/>
          </a:bodyPr>
          <a:lstStyle/>
          <a:p>
            <a:pPr marL="342900" indent="-342900">
              <a:buAutoNum type="arabicPeriod"/>
            </a:pPr>
            <a:r>
              <a:rPr lang="en-US" dirty="0">
                <a:solidFill>
                  <a:schemeClr val="tx1"/>
                </a:solidFill>
              </a:rPr>
              <a:t>Mission, Vision &amp; Goals of AIUB and Its Computer Science Department</a:t>
            </a:r>
          </a:p>
          <a:p>
            <a:pPr marL="342900" indent="-342900">
              <a:buAutoNum type="arabicPeriod"/>
            </a:pPr>
            <a:r>
              <a:rPr lang="en-US" dirty="0">
                <a:solidFill>
                  <a:schemeClr val="tx1"/>
                </a:solidFill>
              </a:rPr>
              <a:t>Course Objectives, Prerequisites, Importance, Contents &amp; Evaluation</a:t>
            </a:r>
          </a:p>
          <a:p>
            <a:pPr marL="342900" indent="-342900">
              <a:buAutoNum type="arabicPeriod"/>
            </a:pPr>
            <a:r>
              <a:rPr lang="en-US" dirty="0">
                <a:solidFill>
                  <a:schemeClr val="tx1"/>
                </a:solidFill>
              </a:rPr>
              <a:t>Classroom Policies</a:t>
            </a:r>
          </a:p>
          <a:p>
            <a:pPr marL="342900" indent="-342900">
              <a:buAutoNum type="arabicPeriod"/>
            </a:pPr>
            <a:r>
              <a:rPr lang="en-US" dirty="0">
                <a:solidFill>
                  <a:schemeClr val="tx1"/>
                </a:solidFill>
              </a:rPr>
              <a:t>Definition of Data Structures</a:t>
            </a:r>
          </a:p>
          <a:p>
            <a:pPr marL="342900" indent="-342900">
              <a:buAutoNum type="arabicPeriod"/>
            </a:pPr>
            <a:r>
              <a:rPr lang="en-US" dirty="0">
                <a:solidFill>
                  <a:schemeClr val="tx1"/>
                </a:solidFill>
              </a:rPr>
              <a:t>Operations on Data Structures</a:t>
            </a:r>
          </a:p>
          <a:p>
            <a:pPr marL="342900" indent="-342900">
              <a:buAutoNum type="arabicPeriod"/>
            </a:pPr>
            <a:r>
              <a:rPr lang="en-US" dirty="0">
                <a:solidFill>
                  <a:schemeClr val="tx1"/>
                </a:solidFill>
              </a:rPr>
              <a:t>Definition of Algorithm</a:t>
            </a:r>
          </a:p>
          <a:p>
            <a:pPr marL="342900" indent="-342900">
              <a:buAutoNum type="arabicPeriod"/>
            </a:pPr>
            <a:r>
              <a:rPr lang="en-US" dirty="0">
                <a:solidFill>
                  <a:schemeClr val="tx1"/>
                </a:solidFill>
              </a:rPr>
              <a:t>Definition of Program</a:t>
            </a:r>
          </a:p>
          <a:p>
            <a:pPr marL="342900" indent="-342900">
              <a:buAutoNum type="arabicPeriod"/>
            </a:pPr>
            <a:r>
              <a:rPr lang="en-US" dirty="0">
                <a:solidFill>
                  <a:schemeClr val="tx1"/>
                </a:solidFill>
              </a:rPr>
              <a:t>Books</a:t>
            </a:r>
          </a:p>
          <a:p>
            <a:pPr marL="342900" indent="-342900">
              <a:buAutoNum type="arabicPeriod"/>
            </a:pPr>
            <a:r>
              <a:rPr lang="en-US" dirty="0">
                <a:solidFill>
                  <a:schemeClr val="tx1"/>
                </a:solidFill>
              </a:rPr>
              <a:t>References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1324348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0"/>
              </a:spcAf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spcAft>
                <a:spcPts val="0"/>
              </a:spcAf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spcAft>
                <a:spcPts val="0"/>
              </a:spcAf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spcAft>
                <a:spcPts val="0"/>
              </a:spcAf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spcAft>
                <a:spcPts val="0"/>
              </a:spcAf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594091"/>
            <a:ext cx="8369031" cy="646331"/>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https://en.wikipedia.org/wiki/Data_structure</a:t>
            </a:r>
            <a:endParaRPr lang="en-US" dirty="0"/>
          </a:p>
          <a:p>
            <a:pPr marL="342900" indent="-342900" algn="just">
              <a:spcAft>
                <a:spcPts val="0"/>
              </a:spcAft>
              <a:buSzPct val="90000"/>
              <a:buFont typeface="+mj-lt"/>
              <a:buAutoNum type="arabicPeriod"/>
              <a:defRPr/>
            </a:pPr>
            <a:endParaRPr 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 &amp; Mission of </a:t>
            </a:r>
            <a:r>
              <a:rPr lang="en-US" b="1" dirty="0"/>
              <a:t>AIUB</a:t>
            </a:r>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1600438"/>
          </a:xfrm>
          <a:prstGeom prst="rect">
            <a:avLst/>
          </a:prstGeom>
          <a:noFill/>
        </p:spPr>
        <p:txBody>
          <a:bodyPr wrap="square" rtlCol="0">
            <a:spAutoFit/>
          </a:bodyPr>
          <a:lstStyle/>
          <a:p>
            <a:pPr algn="just"/>
            <a:r>
              <a:rPr lang="en-US" sz="2600" b="1" dirty="0">
                <a:latin typeface="+mj-lt"/>
              </a:rPr>
              <a:t>Vision</a:t>
            </a:r>
          </a:p>
          <a:p>
            <a:pPr algn="just"/>
            <a:endParaRPr lang="en-US" dirty="0"/>
          </a:p>
          <a:p>
            <a:pPr algn="just"/>
            <a:r>
              <a:rPr lang="en-US" dirty="0"/>
              <a:t>AMERICAN INTERNATIONAL UNIVERSITY-BANGLADESH (AIUB) envisions promoting professionals and excellent leadership catering to the technological progress and development needs of the country.</a:t>
            </a:r>
            <a:endParaRPr lang="x-none" dirty="0"/>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4060792"/>
            <a:ext cx="8366760" cy="2154436"/>
          </a:xfrm>
          <a:prstGeom prst="rect">
            <a:avLst/>
          </a:prstGeom>
          <a:noFill/>
        </p:spPr>
        <p:txBody>
          <a:bodyPr wrap="square" rtlCol="0">
            <a:spAutoFit/>
          </a:bodyPr>
          <a:lstStyle/>
          <a:p>
            <a:pPr algn="just"/>
            <a:r>
              <a:rPr lang="en-US" sz="2600" b="1" dirty="0">
                <a:latin typeface="+mj-lt"/>
              </a:rPr>
              <a:t>Mission</a:t>
            </a:r>
          </a:p>
          <a:p>
            <a:pPr algn="just"/>
            <a:endParaRPr lang="en-US" dirty="0"/>
          </a:p>
          <a:p>
            <a:pPr algn="just"/>
            <a:r>
              <a:rPr lang="en-US"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x-none" dirty="0"/>
          </a:p>
        </p:txBody>
      </p:sp>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 of </a:t>
            </a:r>
            <a:r>
              <a:rPr lang="en-US" b="1" dirty="0"/>
              <a:t>AIUB</a:t>
            </a:r>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187718"/>
            <a:ext cx="8369031" cy="3970318"/>
          </a:xfrm>
          <a:prstGeom prst="rect">
            <a:avLst/>
          </a:prstGeom>
          <a:noFill/>
        </p:spPr>
        <p:txBody>
          <a:bodyPr wrap="square" rtlCol="0">
            <a:spAutoFit/>
          </a:bodyPr>
          <a:lstStyle/>
          <a:p>
            <a:pPr marL="457200" indent="-457200" algn="just">
              <a:buFont typeface="Wingdings" panose="05000000000000000000" pitchFamily="2" charset="2"/>
              <a:buChar char="q"/>
            </a:pPr>
            <a:r>
              <a:rPr lang="en-US" altLang="ja-JP" dirty="0"/>
              <a:t>Sustain development and progress of the university.</a:t>
            </a:r>
          </a:p>
          <a:p>
            <a:pPr marL="457200" indent="-457200" algn="just">
              <a:buFont typeface="Wingdings" panose="05000000000000000000" pitchFamily="2" charset="2"/>
              <a:buChar char="q"/>
            </a:pPr>
            <a:r>
              <a:rPr lang="en-US" altLang="ja-JP" dirty="0"/>
              <a:t>Continue to upgrade educational services and facilities responsive of the demands for change and needs of the society.</a:t>
            </a:r>
          </a:p>
          <a:p>
            <a:pPr marL="457200" indent="-457200" algn="just">
              <a:buFont typeface="Wingdings" panose="05000000000000000000" pitchFamily="2" charset="2"/>
              <a:buChar char="q"/>
            </a:pPr>
            <a:r>
              <a:rPr lang="en-US" altLang="ja-JP" dirty="0"/>
              <a:t>Inculcate professional culture among management, faculty and personnel in the attainment of the institution's vision, mission and goals.</a:t>
            </a:r>
          </a:p>
          <a:p>
            <a:pPr marL="457200" indent="-457200" algn="just">
              <a:buFont typeface="Wingdings" panose="05000000000000000000" pitchFamily="2" charset="2"/>
              <a:buChar char="q"/>
            </a:pPr>
            <a:r>
              <a:rPr lang="en-US" altLang="ja-JP" dirty="0"/>
              <a:t>Enhance research consciousness in discovering new dimensions for curriculum development and enrichment.</a:t>
            </a:r>
          </a:p>
          <a:p>
            <a:pPr marL="457200" indent="-457200" algn="just">
              <a:buFont typeface="Wingdings" panose="05000000000000000000" pitchFamily="2" charset="2"/>
              <a:buChar char="q"/>
            </a:pPr>
            <a:r>
              <a:rPr lang="en-US" altLang="ja-JP" dirty="0"/>
              <a:t>Implement meaningful and relevant community outreach programs reflective of the available resources and expertise of the university.</a:t>
            </a:r>
          </a:p>
          <a:p>
            <a:pPr marL="457200" indent="-457200" algn="just">
              <a:buFont typeface="Wingdings" panose="05000000000000000000" pitchFamily="2" charset="2"/>
              <a:buChar char="q"/>
            </a:pPr>
            <a:r>
              <a:rPr lang="en-US" altLang="ja-JP" dirty="0"/>
              <a:t>Establish strong networking of programs, sharing of resources and expertise with local and international educational institutions and organizations.</a:t>
            </a:r>
          </a:p>
          <a:p>
            <a:pPr marL="457200" indent="-457200" algn="just">
              <a:buFont typeface="Wingdings" panose="05000000000000000000" pitchFamily="2" charset="2"/>
              <a:buChar char="q"/>
            </a:pPr>
            <a:r>
              <a:rPr lang="en-US" altLang="ja-JP" dirty="0"/>
              <a:t>Accelerate the participation of alumni, students and professionals in the implementation of educational programs and development of projects designed to expand and improve global academic standards.</a:t>
            </a:r>
          </a:p>
        </p:txBody>
      </p:sp>
    </p:spTree>
    <p:extLst>
      <p:ext uri="{BB962C8B-B14F-4D97-AF65-F5344CB8AC3E}">
        <p14:creationId xmlns:p14="http://schemas.microsoft.com/office/powerpoint/2010/main" val="215463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9493"/>
            <a:ext cx="7808976" cy="1088136"/>
          </a:xfrm>
        </p:spPr>
        <p:txBody>
          <a:bodyPr>
            <a:noAutofit/>
          </a:bodyPr>
          <a:lstStyle/>
          <a:p>
            <a:r>
              <a:rPr lang="en-US" dirty="0"/>
              <a:t>Vision &amp; Mission of </a:t>
            </a:r>
            <a:br>
              <a:rPr lang="en-US" dirty="0"/>
            </a:br>
            <a:r>
              <a:rPr lang="en-US" b="1" dirty="0"/>
              <a:t>Computer Science</a:t>
            </a:r>
            <a:r>
              <a:rPr lang="en-US" dirty="0"/>
              <a:t> Department</a:t>
            </a:r>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1323439"/>
          </a:xfrm>
          <a:prstGeom prst="rect">
            <a:avLst/>
          </a:prstGeom>
          <a:noFill/>
        </p:spPr>
        <p:txBody>
          <a:bodyPr wrap="square" rtlCol="0">
            <a:spAutoFit/>
          </a:bodyPr>
          <a:lstStyle/>
          <a:p>
            <a:pPr algn="just"/>
            <a:r>
              <a:rPr lang="en-US" sz="2600" b="1" dirty="0">
                <a:latin typeface="+mj-lt"/>
              </a:rPr>
              <a:t>Vision</a:t>
            </a:r>
          </a:p>
          <a:p>
            <a:pPr algn="just"/>
            <a:endParaRPr lang="en-US" dirty="0"/>
          </a:p>
          <a:p>
            <a:pPr algn="just"/>
            <a:r>
              <a:rPr lang="en-US" dirty="0"/>
              <a:t>Provides leadership in the pursuit of quality and excellent computer education and produce highly skilled and globally competitive IT professionals.</a:t>
            </a:r>
            <a:endParaRPr lang="x-none" dirty="0"/>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4060792"/>
            <a:ext cx="8366760" cy="1877437"/>
          </a:xfrm>
          <a:prstGeom prst="rect">
            <a:avLst/>
          </a:prstGeom>
          <a:noFill/>
        </p:spPr>
        <p:txBody>
          <a:bodyPr wrap="square" rtlCol="0">
            <a:spAutoFit/>
          </a:bodyPr>
          <a:lstStyle/>
          <a:p>
            <a:pPr algn="just"/>
            <a:r>
              <a:rPr lang="en-US" sz="2600" b="1" dirty="0">
                <a:latin typeface="+mj-lt"/>
              </a:rPr>
              <a:t>Mission</a:t>
            </a:r>
          </a:p>
          <a:p>
            <a:pPr algn="just"/>
            <a:endParaRPr lang="en-US" dirty="0"/>
          </a:p>
          <a:p>
            <a:pPr algn="just"/>
            <a:r>
              <a:rPr lang="en-US"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x-none" dirty="0"/>
          </a:p>
        </p:txBody>
      </p:sp>
    </p:spTree>
    <p:extLst>
      <p:ext uri="{BB962C8B-B14F-4D97-AF65-F5344CB8AC3E}">
        <p14:creationId xmlns:p14="http://schemas.microsoft.com/office/powerpoint/2010/main" val="178079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93449"/>
            <a:ext cx="7808976" cy="1088136"/>
          </a:xfrm>
        </p:spPr>
        <p:txBody>
          <a:bodyPr>
            <a:noAutofit/>
          </a:bodyPr>
          <a:lstStyle/>
          <a:p>
            <a:r>
              <a:rPr lang="en-US" dirty="0"/>
              <a:t>Goals of </a:t>
            </a:r>
            <a:br>
              <a:rPr lang="en-US" dirty="0"/>
            </a:br>
            <a:r>
              <a:rPr lang="en-US" b="1" dirty="0"/>
              <a:t>Computer Science</a:t>
            </a:r>
            <a:r>
              <a:rPr lang="en-US" dirty="0"/>
              <a:t> Department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2862322"/>
          </a:xfrm>
          <a:prstGeom prst="rect">
            <a:avLst/>
          </a:prstGeom>
          <a:noFill/>
        </p:spPr>
        <p:txBody>
          <a:bodyPr wrap="square" rtlCol="0">
            <a:spAutoFit/>
          </a:bodyPr>
          <a:lstStyle/>
          <a:p>
            <a:pPr marL="457200" indent="-457200" algn="just">
              <a:buFont typeface="Wingdings" panose="05000000000000000000" pitchFamily="2" charset="2"/>
              <a:buChar char="q"/>
            </a:pPr>
            <a:r>
              <a:rPr lang="en-US" altLang="ja-JP" dirty="0"/>
              <a:t>Enrich the computer education curriculum to suit the needs of the industry-   wide standards for both domestic and international markets.</a:t>
            </a:r>
          </a:p>
          <a:p>
            <a:pPr marL="457200" indent="-457200" algn="just">
              <a:buFont typeface="Wingdings" panose="05000000000000000000" pitchFamily="2" charset="2"/>
              <a:buChar char="q"/>
            </a:pPr>
            <a:r>
              <a:rPr lang="en-US" altLang="ja-JP" dirty="0"/>
              <a:t>Equip the faculty and staff with professional, modern technological and research skills.</a:t>
            </a:r>
          </a:p>
          <a:p>
            <a:pPr marL="457200" indent="-457200" algn="just">
              <a:buFont typeface="Wingdings" panose="05000000000000000000" pitchFamily="2" charset="2"/>
              <a:buChar char="q"/>
            </a:pPr>
            <a:r>
              <a:rPr lang="en-US" altLang="ja-JP" dirty="0"/>
              <a:t>Upgrade continuously computer hardware's, facilities and instructional materials to cope with the challenges of the information technology age.</a:t>
            </a:r>
          </a:p>
          <a:p>
            <a:pPr marL="457200" indent="-457200" algn="just">
              <a:buFont typeface="Wingdings" panose="05000000000000000000" pitchFamily="2" charset="2"/>
              <a:buChar char="q"/>
            </a:pPr>
            <a:r>
              <a:rPr lang="en-US" altLang="ja-JP" dirty="0"/>
              <a:t>Initiate and conduct relevant research, software development and outreach services.</a:t>
            </a:r>
          </a:p>
          <a:p>
            <a:pPr marL="457200" indent="-457200" algn="just">
              <a:buFont typeface="Wingdings" panose="05000000000000000000" pitchFamily="2" charset="2"/>
              <a:buChar char="q"/>
            </a:pPr>
            <a:r>
              <a:rPr lang="en-US" altLang="ja-JP" dirty="0"/>
              <a:t>Establish linkage with industry and other IT-based organizations/institutions for sharing of resources and expertise, and better job opportunities for students.</a:t>
            </a:r>
          </a:p>
        </p:txBody>
      </p:sp>
    </p:spTree>
    <p:extLst>
      <p:ext uri="{BB962C8B-B14F-4D97-AF65-F5344CB8AC3E}">
        <p14:creationId xmlns:p14="http://schemas.microsoft.com/office/powerpoint/2010/main" val="289803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Objectives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862322"/>
          </a:xfrm>
          <a:prstGeom prst="rect">
            <a:avLst/>
          </a:prstGeom>
          <a:noFill/>
        </p:spPr>
        <p:txBody>
          <a:bodyPr wrap="square" rtlCol="0">
            <a:spAutoFit/>
          </a:bodyPr>
          <a:lstStyle/>
          <a:p>
            <a:pPr algn="just"/>
            <a:r>
              <a:rPr lang="en-US" dirty="0"/>
              <a:t>The objective of this course is to introduce the subject of data structures with the explanation of how data can be </a:t>
            </a:r>
            <a:r>
              <a:rPr lang="en-US" b="1" dirty="0"/>
              <a:t>stored </a:t>
            </a:r>
            <a:r>
              <a:rPr lang="en-US" dirty="0"/>
              <a:t>or </a:t>
            </a:r>
            <a:r>
              <a:rPr lang="en-US" b="1" dirty="0"/>
              <a:t>manipulated</a:t>
            </a:r>
            <a:r>
              <a:rPr lang="en-US" dirty="0"/>
              <a:t> in computer in an </a:t>
            </a:r>
            <a:r>
              <a:rPr lang="en-US" b="1" dirty="0"/>
              <a:t>optimized way</a:t>
            </a:r>
            <a:r>
              <a:rPr lang="en-US" dirty="0"/>
              <a:t>. </a:t>
            </a:r>
          </a:p>
          <a:p>
            <a:pPr algn="just"/>
            <a:endParaRPr lang="en-US" dirty="0"/>
          </a:p>
          <a:p>
            <a:pPr algn="just"/>
            <a:r>
              <a:rPr lang="en-US" dirty="0"/>
              <a:t>An overview of </a:t>
            </a:r>
            <a:r>
              <a:rPr lang="en-US" b="1" dirty="0"/>
              <a:t>data organization </a:t>
            </a:r>
            <a:r>
              <a:rPr lang="en-US" dirty="0"/>
              <a:t>and certain data structures will be covered along with a </a:t>
            </a:r>
            <a:r>
              <a:rPr lang="en-US" b="1" dirty="0"/>
              <a:t>discussion of the different operations</a:t>
            </a:r>
            <a:r>
              <a:rPr lang="en-US" dirty="0"/>
              <a:t>, which are applied to these data structures.</a:t>
            </a:r>
          </a:p>
          <a:p>
            <a:pPr algn="just"/>
            <a:r>
              <a:rPr lang="en-US" dirty="0"/>
              <a:t> </a:t>
            </a:r>
          </a:p>
          <a:p>
            <a:pPr algn="just"/>
            <a:r>
              <a:rPr lang="en-US" dirty="0"/>
              <a:t>Here, the </a:t>
            </a:r>
            <a:r>
              <a:rPr lang="en-US" b="1" dirty="0"/>
              <a:t>space and time complexity </a:t>
            </a:r>
            <a:r>
              <a:rPr lang="en-US" dirty="0"/>
              <a:t>will be taken care for different searching or sorting techniques to deal with data. We also include how these </a:t>
            </a:r>
            <a:r>
              <a:rPr lang="en-US" b="1" dirty="0"/>
              <a:t>efficient techniques </a:t>
            </a:r>
            <a:r>
              <a:rPr lang="en-US" dirty="0"/>
              <a:t>could be implemented in real life applications.</a:t>
            </a:r>
          </a:p>
        </p:txBody>
      </p:sp>
    </p:spTree>
    <p:extLst>
      <p:ext uri="{BB962C8B-B14F-4D97-AF65-F5344CB8AC3E}">
        <p14:creationId xmlns:p14="http://schemas.microsoft.com/office/powerpoint/2010/main" val="213439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Prerequisites</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Representing information in computers, Binary Number Systems, Conversions.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Using IDE.</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Basic conception of Data Storage, Data types, Variable, Array (single &amp; multidimensional), Pointers, String, Functions, Loop, Recursion, Scope of variable &amp; function,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Knowing different Libraries &amp; their Functions.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Concept of Structure &amp; Class.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Knowing</a:t>
            </a:r>
            <a:r>
              <a:rPr lang="en-US" b="1" dirty="0"/>
              <a:t> O</a:t>
            </a:r>
            <a:r>
              <a:rPr lang="en-US" dirty="0"/>
              <a:t>bject </a:t>
            </a:r>
            <a:r>
              <a:rPr lang="en-US" b="1" dirty="0"/>
              <a:t>O</a:t>
            </a:r>
            <a:r>
              <a:rPr lang="en-US" dirty="0"/>
              <a:t>riented </a:t>
            </a:r>
            <a:r>
              <a:rPr lang="en-US" b="1" dirty="0"/>
              <a:t>P</a:t>
            </a:r>
            <a:r>
              <a:rPr lang="en-US" dirty="0"/>
              <a:t>rogramming concepts.</a:t>
            </a:r>
          </a:p>
        </p:txBody>
      </p:sp>
    </p:spTree>
    <p:extLst>
      <p:ext uri="{BB962C8B-B14F-4D97-AF65-F5344CB8AC3E}">
        <p14:creationId xmlns:p14="http://schemas.microsoft.com/office/powerpoint/2010/main" val="280784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Importance of the course</a:t>
            </a:r>
          </a:p>
        </p:txBody>
      </p:sp>
      <p:sp>
        <p:nvSpPr>
          <p:cNvPr id="7" name="TextBox 6">
            <a:extLst>
              <a:ext uri="{FF2B5EF4-FFF2-40B4-BE49-F238E27FC236}">
                <a16:creationId xmlns:a16="http://schemas.microsoft.com/office/drawing/2014/main" id="{37C26D19-85DA-834B-9600-C9820C508897}"/>
              </a:ext>
            </a:extLst>
          </p:cNvPr>
          <p:cNvSpPr txBox="1"/>
          <p:nvPr/>
        </p:nvSpPr>
        <p:spPr>
          <a:xfrm>
            <a:off x="385213" y="2300262"/>
            <a:ext cx="8369031"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Data structure is required for all areas of computer science – especially for the </a:t>
            </a:r>
            <a:r>
              <a:rPr lang="en-US" b="1" dirty="0"/>
              <a:t>basic </a:t>
            </a:r>
            <a:r>
              <a:rPr lang="en-US" dirty="0"/>
              <a:t>concept of programming.</a:t>
            </a:r>
          </a:p>
          <a:p>
            <a:pPr algn="just"/>
            <a:endParaRPr lang="en-US" dirty="0"/>
          </a:p>
          <a:p>
            <a:pPr marL="285750" indent="-285750" algn="just">
              <a:buFont typeface="Wingdings" panose="05000000000000000000" pitchFamily="2" charset="2"/>
              <a:buChar char="q"/>
            </a:pPr>
            <a:r>
              <a:rPr lang="en-US" dirty="0"/>
              <a:t>This course will give the </a:t>
            </a:r>
            <a:r>
              <a:rPr lang="en-US" b="1" dirty="0"/>
              <a:t>basic</a:t>
            </a:r>
            <a:r>
              <a:rPr lang="en-US" dirty="0"/>
              <a:t> for the understanding of the courses – Algorithms, Database, Artificial Intelligence, Object Oriented Programming,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This course will give the </a:t>
            </a:r>
            <a:r>
              <a:rPr lang="en-US" b="1" dirty="0"/>
              <a:t>basic</a:t>
            </a:r>
            <a:r>
              <a:rPr lang="en-US" dirty="0"/>
              <a:t> for the understanding of the concepts – Data storage, converting data into information, manipulation of data, etc.</a:t>
            </a:r>
          </a:p>
        </p:txBody>
      </p:sp>
    </p:spTree>
    <p:extLst>
      <p:ext uri="{BB962C8B-B14F-4D97-AF65-F5344CB8AC3E}">
        <p14:creationId xmlns:p14="http://schemas.microsoft.com/office/powerpoint/2010/main" val="3198460608"/>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06A95C-4105-4F36-BA2A-9EF3F56B4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922B278-706C-4AF0-9D9B-EBAF46B1A25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AC46337-597C-4C22-848D-A0AA45C5F6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411</TotalTime>
  <Words>1687</Words>
  <Application>Microsoft Office PowerPoint</Application>
  <PresentationFormat>On-screen Show (4:3)</PresentationFormat>
  <Paragraphs>175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Courier New</vt:lpstr>
      <vt:lpstr>Wingdings</vt:lpstr>
      <vt:lpstr>Spectrum</vt:lpstr>
      <vt:lpstr>Introduction to Data Structures</vt:lpstr>
      <vt:lpstr>Lecture Outline</vt:lpstr>
      <vt:lpstr>Vision &amp; Mission of AIUB</vt:lpstr>
      <vt:lpstr>Goals of AIUB</vt:lpstr>
      <vt:lpstr>Vision &amp; Mission of  Computer Science Department</vt:lpstr>
      <vt:lpstr>Goals of  Computer Science Department</vt:lpstr>
      <vt:lpstr>Course Objectives</vt:lpstr>
      <vt:lpstr>Course Prerequisites</vt:lpstr>
      <vt:lpstr>Importance of the course</vt:lpstr>
      <vt:lpstr>Course Contents</vt:lpstr>
      <vt:lpstr>Course Evaluation</vt:lpstr>
      <vt:lpstr>Classroom Policies</vt:lpstr>
      <vt:lpstr>Data &amp; Structures</vt:lpstr>
      <vt:lpstr>Data Structures</vt:lpstr>
      <vt:lpstr>PowerPoint Presentation</vt:lpstr>
      <vt:lpstr>Operations on Data Structures</vt:lpstr>
      <vt:lpstr>Algorithm</vt:lpstr>
      <vt:lpstr>PowerPoint Presentation</vt:lpstr>
      <vt:lpstr>Program</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Mahfujur Rahman</cp:lastModifiedBy>
  <cp:revision>147</cp:revision>
  <dcterms:created xsi:type="dcterms:W3CDTF">2018-12-10T17:20:29Z</dcterms:created>
  <dcterms:modified xsi:type="dcterms:W3CDTF">2020-10-18T15:29:31Z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