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81" r:id="rId6"/>
    <p:sldId id="268"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96" r:id="rId20"/>
    <p:sldId id="295" r:id="rId21"/>
    <p:sldId id="297" r:id="rId22"/>
    <p:sldId id="279"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10/18/2020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17</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88216763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53029">
                  <a:extLst>
                    <a:ext uri="{9D8B030D-6E8A-4147-A177-3AD203B41FA5}">
                      <a16:colId xmlns:a16="http://schemas.microsoft.com/office/drawing/2014/main" val="1762131981"/>
                    </a:ext>
                  </a:extLst>
                </a:gridCol>
                <a:gridCol w="1195754">
                  <a:extLst>
                    <a:ext uri="{9D8B030D-6E8A-4147-A177-3AD203B41FA5}">
                      <a16:colId xmlns:a16="http://schemas.microsoft.com/office/drawing/2014/main" val="445458238"/>
                    </a:ext>
                  </a:extLst>
                </a:gridCol>
                <a:gridCol w="177815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u="sng" dirty="0"/>
              <a:t>The number of values between braces </a:t>
            </a:r>
            <a:r>
              <a:rPr lang="en-US" u="sng" dirty="0">
                <a:cs typeface="Courier New" panose="02070309020205020404" pitchFamily="49" charset="0"/>
              </a:rPr>
              <a:t>{ }</a:t>
            </a:r>
            <a:r>
              <a:rPr lang="en-US" u="sng" dirty="0"/>
              <a:t> must not be larger than the number of elements that we declare for the array between square brackets </a:t>
            </a:r>
            <a:r>
              <a:rPr lang="en-US" u="sng" dirty="0">
                <a:cs typeface="Courier New" panose="02070309020205020404" pitchFamily="49" charset="0"/>
              </a:rPr>
              <a:t>[ ]</a:t>
            </a:r>
            <a:r>
              <a:rPr lang="en-US" u="sng"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273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Here the first 2 values are assigned sequentially. The rest 3 elements are unassigned.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--Uninitialized</a:t>
                      </a:r>
                      <a:r>
                        <a:rPr lang="en-US" sz="1800" baseline="0" dirty="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34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b="1" dirty="0"/>
              <a:t>'</a:t>
            </a:r>
            <a:r>
              <a:rPr lang="en-US" b="1" i="1" dirty="0"/>
              <a:t>index</a:t>
            </a:r>
            <a:r>
              <a:rPr lang="en-US" b="1" dirty="0"/>
              <a:t>' </a:t>
            </a:r>
            <a:r>
              <a:rPr lang="en-US" dirty="0"/>
              <a:t>(plural: </a:t>
            </a:r>
            <a:r>
              <a:rPr lang="en-US" i="1" dirty="0"/>
              <a:t>indices</a:t>
            </a:r>
            <a:r>
              <a:rPr lang="en-US" dirty="0"/>
              <a:t>) or </a:t>
            </a:r>
            <a:r>
              <a:rPr lang="en-US" b="1" dirty="0"/>
              <a:t>'</a:t>
            </a:r>
            <a:r>
              <a:rPr lang="en-US" b="1" i="1" dirty="0"/>
              <a:t>subscript</a:t>
            </a:r>
            <a:r>
              <a:rPr lang="en-US" b="1" dirty="0"/>
              <a:t>' </a:t>
            </a:r>
            <a:r>
              <a:rPr lang="en-US" dirty="0"/>
              <a:t>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b="1" dirty="0">
                <a:latin typeface="Courier New" panose="02070309020205020404" pitchFamily="49" charset="0"/>
                <a:cs typeface="Courier New" panose="02070309020205020404" pitchFamily="49" charset="0"/>
              </a:rPr>
              <a:t>name[index]</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a:t>
            </a:r>
            <a:r>
              <a:rPr lang="en-US" dirty="0"/>
              <a:t> have related to arrays. </a:t>
            </a:r>
          </a:p>
          <a:p>
            <a:pPr marL="742950" lvl="1" indent="-285750" algn="just">
              <a:buFont typeface="Wingdings" panose="05000000000000000000" pitchFamily="2" charset="2"/>
              <a:buChar char="§"/>
            </a:pPr>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marL="742950" lvl="1" indent="-285750" algn="just">
              <a:buFont typeface="Wingdings" panose="05000000000000000000" pitchFamily="2" charset="2"/>
              <a:buChar char="§"/>
            </a:pPr>
            <a:r>
              <a:rPr lang="en-US" dirty="0"/>
              <a:t>the second one is to specify indices for concrete array elements, like-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p:txBody>
      </p:sp>
    </p:spTree>
    <p:extLst>
      <p:ext uri="{BB962C8B-B14F-4D97-AF65-F5344CB8AC3E}">
        <p14:creationId xmlns:p14="http://schemas.microsoft.com/office/powerpoint/2010/main" val="6937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marL="742950" lvl="1" indent="-285750" algn="just">
              <a:buFont typeface="Wingdings" panose="05000000000000000000" pitchFamily="2" charset="2"/>
              <a:buChar char="§"/>
            </a:pPr>
            <a:r>
              <a:rPr lang="en-US" dirty="0"/>
              <a:t>The value in the incorrect memory location would be corrupted with unpredictable consequences.</a:t>
            </a:r>
          </a:p>
          <a:p>
            <a:pPr marL="742950" lvl="1" indent="-285750" algn="just">
              <a:buFont typeface="Wingdings" panose="05000000000000000000" pitchFamily="2" charset="2"/>
              <a:buChar char="§"/>
            </a:pPr>
            <a:r>
              <a:rPr lang="en-US" dirty="0"/>
              <a:t>The value would corrupt the memory and crash the program completely! On Unix systems this leads to a memory </a:t>
            </a:r>
            <a:r>
              <a:rPr lang="en-US" i="1" dirty="0"/>
              <a:t>segmentation fault</a:t>
            </a:r>
            <a:r>
              <a:rPr lang="en-US" dirty="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a:t>
            </a:r>
            <a:r>
              <a:rPr lang="en-US" u="sng" dirty="0"/>
              <a:t>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Array Access Demonstration</a:t>
            </a: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[5], a, b,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75;         </a:t>
            </a:r>
            <a:r>
              <a:rPr lang="en-US" sz="1400" dirty="0">
                <a:solidFill>
                  <a:srgbClr val="00B050"/>
                </a:solidFill>
                <a:latin typeface="Courier New" panose="02070309020205020404" pitchFamily="49" charset="0"/>
                <a:cs typeface="Courier New" panose="02070309020205020404" pitchFamily="49" charset="0"/>
              </a:rPr>
              <a:t>// store 75 in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cout</a:t>
            </a:r>
            <a:r>
              <a:rPr lang="en-US" sz="140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3;</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b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[a-2] + 2;	</a:t>
            </a:r>
            <a:r>
              <a:rPr lang="en-US" sz="1400" dirty="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b;</a:t>
            </a:r>
          </a:p>
        </p:txBody>
      </p:sp>
    </p:spTree>
    <p:extLst>
      <p:ext uri="{BB962C8B-B14F-4D97-AF65-F5344CB8AC3E}">
        <p14:creationId xmlns:p14="http://schemas.microsoft.com/office/powerpoint/2010/main" val="27443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 calcmode="lin" valueType="num">
                                      <p:cBhvr additive="base">
                                        <p:cTn id="3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
                                            <p:txEl>
                                              <p:pRg st="10" end="10"/>
                                            </p:txEl>
                                          </p:spTgt>
                                        </p:tgtEl>
                                        <p:attrNameLst>
                                          <p:attrName>style.visibility</p:attrName>
                                        </p:attrNameLst>
                                      </p:cBhvr>
                                      <p:to>
                                        <p:strVal val="visible"/>
                                      </p:to>
                                    </p:set>
                                    <p:anim calcmode="lin" valueType="num">
                                      <p:cBhvr additive="base">
                                        <p:cTn id="5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
                                            <p:txEl>
                                              <p:pRg st="11" end="11"/>
                                            </p:txEl>
                                          </p:spTgt>
                                        </p:tgtEl>
                                        <p:attrNameLst>
                                          <p:attrName>style.visibility</p:attrName>
                                        </p:attrNameLst>
                                      </p:cBhvr>
                                      <p:to>
                                        <p:strVal val="visible"/>
                                      </p:to>
                                    </p:set>
                                    <p:anim calcmode="lin" valueType="num">
                                      <p:cBhvr additive="base">
                                        <p:cTn id="6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 calcmode="lin" valueType="num">
                                      <p:cBhvr additive="base">
                                        <p:cTn id="6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
                                            <p:txEl>
                                              <p:pRg st="13" end="13"/>
                                            </p:txEl>
                                          </p:spTgt>
                                        </p:tgtEl>
                                        <p:attrNameLst>
                                          <p:attrName>style.visibility</p:attrName>
                                        </p:attrNameLst>
                                      </p:cBhvr>
                                      <p:to>
                                        <p:strVal val="visible"/>
                                      </p:to>
                                    </p:set>
                                    <p:anim calcmode="lin" valueType="num">
                                      <p:cBhvr additive="base">
                                        <p:cTn id="71"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
                                            <p:txEl>
                                              <p:pRg st="14" end="14"/>
                                            </p:txEl>
                                          </p:spTgt>
                                        </p:tgtEl>
                                        <p:attrNameLst>
                                          <p:attrName>style.visibility</p:attrName>
                                        </p:attrNameLst>
                                      </p:cBhvr>
                                      <p:to>
                                        <p:strVal val="visible"/>
                                      </p:to>
                                    </p:set>
                                    <p:anim calcmode="lin" valueType="num">
                                      <p:cBhvr additive="base">
                                        <p:cTn id="75"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
                                            <p:txEl>
                                              <p:pRg st="15" end="15"/>
                                            </p:txEl>
                                          </p:spTgt>
                                        </p:tgtEl>
                                        <p:attrNameLst>
                                          <p:attrName>style.visibility</p:attrName>
                                        </p:attrNameLst>
                                      </p:cBhvr>
                                      <p:to>
                                        <p:strVal val="visible"/>
                                      </p:to>
                                    </p:set>
                                    <p:anim calcmode="lin" valueType="num">
                                      <p:cBhvr additive="base">
                                        <p:cTn id="79"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Searching an element in Array</a:t>
            </a:r>
          </a:p>
        </p:txBody>
      </p:sp>
      <p:sp>
        <p:nvSpPr>
          <p:cNvPr id="7" name="Content Placeholder 2"/>
          <p:cNvSpPr txBox="1">
            <a:spLocks/>
          </p:cNvSpPr>
          <p:nvPr/>
        </p:nvSpPr>
        <p:spPr>
          <a:xfrm>
            <a:off x="335494" y="1724878"/>
            <a:ext cx="8301512" cy="303298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[10] = {32,4,5,12,5,54,6,23,3,5};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n;</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cin</a:t>
            </a:r>
            <a:r>
              <a:rPr lang="en-US" sz="1400" dirty="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&lt;10;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searching begins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6.	if (n == </a:t>
            </a:r>
            <a:r>
              <a:rPr lang="en-US" sz="1400" dirty="0" err="1">
                <a:solidFill>
                  <a:schemeClr val="tx1"/>
                </a:solidFill>
                <a:latin typeface="Courier New" panose="02070309020205020404" pitchFamily="49" charset="0"/>
                <a:cs typeface="Courier New" panose="02070309020205020404" pitchFamily="49" charset="0"/>
              </a:rPr>
              <a:t>mimo</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7.	  break; </a:t>
            </a:r>
            <a:r>
              <a:rPr lang="en-US" sz="1400" dirty="0">
                <a:solidFill>
                  <a:srgbClr val="00B050"/>
                </a:solidFill>
                <a:latin typeface="Courier New" panose="02070309020205020404" pitchFamily="49" charset="0"/>
                <a:cs typeface="Courier New" panose="02070309020205020404" pitchFamily="49" charset="0"/>
              </a:rPr>
              <a:t>// searching ends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8.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10.  </a:t>
            </a: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&lt;&lt;n&lt;&lt;“ was found in index “&lt;&lt;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&lt;&lt;“ of the array.”&lt;&lt;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5 </a:t>
            </a:r>
            <a:r>
              <a:rPr lang="en-US" sz="1400" dirty="0">
                <a:solidFill>
                  <a:srgbClr val="FF0000"/>
                </a:solidFill>
                <a:latin typeface="Courier New" panose="02070309020205020404" pitchFamily="49" charset="0"/>
                <a:cs typeface="Courier New" panose="02070309020205020404" pitchFamily="49" charset="0"/>
              </a:rPr>
              <a:t>was found in index </a:t>
            </a:r>
            <a:r>
              <a:rPr lang="en-US" sz="1400" b="1" dirty="0">
                <a:solidFill>
                  <a:srgbClr val="FF0000"/>
                </a:solidFill>
                <a:latin typeface="Courier New" panose="02070309020205020404" pitchFamily="49" charset="0"/>
                <a:cs typeface="Courier New" panose="02070309020205020404" pitchFamily="49" charset="0"/>
              </a:rPr>
              <a:t>2</a:t>
            </a:r>
            <a:r>
              <a:rPr lang="en-US" sz="1400" dirty="0">
                <a:solidFill>
                  <a:srgbClr val="FF0000"/>
                </a:solidFill>
                <a:latin typeface="Courier New" panose="02070309020205020404" pitchFamily="49" charset="0"/>
                <a:cs typeface="Courier New" panose="02070309020205020404" pitchFamily="49" charset="0"/>
              </a:rPr>
              <a:t> of the array.</a:t>
            </a:r>
            <a:endParaRPr lang="en-US" sz="1400" dirty="0">
              <a:solidFill>
                <a:srgbClr val="FF0000"/>
              </a:solidFill>
            </a:endParaRPr>
          </a:p>
          <a:p>
            <a:endParaRPr lang="en-US" dirty="0"/>
          </a:p>
          <a:p>
            <a:r>
              <a:rPr lang="en-US" dirty="0"/>
              <a:t>Can you guess the output if we take </a:t>
            </a:r>
            <a:r>
              <a:rPr lang="en-US" b="1" dirty="0">
                <a:solidFill>
                  <a:srgbClr val="FF0000"/>
                </a:solidFill>
              </a:rPr>
              <a:t>5</a:t>
            </a:r>
            <a:r>
              <a:rPr lang="en-US" dirty="0"/>
              <a:t> as input in the 4</a:t>
            </a:r>
            <a:r>
              <a:rPr lang="en-US" baseline="30000" dirty="0"/>
              <a:t>th</a:t>
            </a:r>
            <a:r>
              <a:rPr lang="en-US" dirty="0"/>
              <a:t> line of the code?</a:t>
            </a:r>
          </a:p>
          <a:p>
            <a:endParaRPr lang="en-US" dirty="0"/>
          </a:p>
          <a:p>
            <a:r>
              <a:rPr lang="en-US" dirty="0"/>
              <a:t>This searching technique is also called </a:t>
            </a:r>
            <a:r>
              <a:rPr lang="en-US" b="1" dirty="0">
                <a:solidFill>
                  <a:schemeClr val="bg2">
                    <a:lumMod val="75000"/>
                  </a:schemeClr>
                </a:solidFill>
              </a:rPr>
              <a:t>Linear Search</a:t>
            </a:r>
            <a:r>
              <a:rPr lang="en-US" dirty="0"/>
              <a:t>, because it searches the array for a given element chronologically or linearly.</a:t>
            </a:r>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a:solidFill>
                  <a:srgbClr val="0000B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n=5,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[10]={2, 3, 5, 6, 7}; </a:t>
            </a:r>
            <a:r>
              <a:rPr lang="en-US" sz="1200" dirty="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[n++] = 8;         </a:t>
            </a:r>
            <a:r>
              <a:rPr lang="en-US" sz="1200" dirty="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[0] = 1; n++;       </a:t>
            </a:r>
            <a:r>
              <a:rPr lang="en-US" sz="1200" dirty="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[k] = 4; n++;       </a:t>
            </a:r>
            <a:r>
              <a:rPr lang="en-US" sz="1200" dirty="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extLst>
                    <a:ext uri="{9D8B030D-6E8A-4147-A177-3AD203B41FA5}">
                      <a16:colId xmlns:a16="http://schemas.microsoft.com/office/drawing/2014/main" val="20000"/>
                    </a:ext>
                  </a:extLst>
                </a:gridCol>
                <a:gridCol w="353633">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Insertion</a:t>
            </a: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a:solidFill>
                  <a:srgbClr val="00206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n=8,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last element of the array. Decrease n; last element 8 is no longer part of list.</a:t>
            </a:r>
          </a:p>
          <a:p>
            <a:pPr marL="512064" indent="-512064" algn="just">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//2 goes to 1, 3 goes to 2,…,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2; </a:t>
            </a:r>
            <a:r>
              <a:rPr lang="en-US" sz="1200" dirty="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k+1 goes to k,…,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extLst>
                    <a:ext uri="{9D8B030D-6E8A-4147-A177-3AD203B41FA5}">
                      <a16:colId xmlns:a16="http://schemas.microsoft.com/office/drawing/2014/main" val="20000"/>
                    </a:ext>
                  </a:extLst>
                </a:gridCol>
                <a:gridCol w="347730">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Deletion</a:t>
            </a: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039815"/>
            <a:ext cx="4394793" cy="4188265"/>
          </a:xfrm>
        </p:spPr>
        <p:txBody>
          <a:bodyPr>
            <a:noAutofit/>
          </a:bodyPr>
          <a:lstStyle/>
          <a:p>
            <a:pPr marL="342900" indent="-342900">
              <a:buAutoNum type="arabicPeriod"/>
            </a:pPr>
            <a:r>
              <a:rPr lang="en-US" sz="1600" dirty="0">
                <a:solidFill>
                  <a:schemeClr val="tx1"/>
                </a:solidFill>
              </a:rPr>
              <a:t>Data Storage Concept</a:t>
            </a:r>
          </a:p>
          <a:p>
            <a:pPr marL="857250" lvl="1" indent="-400050" algn="l">
              <a:buClr>
                <a:schemeClr val="accent6"/>
              </a:buClr>
              <a:buFont typeface="+mj-lt"/>
              <a:buAutoNum type="romanLcPeriod"/>
            </a:pPr>
            <a:r>
              <a:rPr lang="en-US" sz="1600" dirty="0">
                <a:solidFill>
                  <a:schemeClr val="tx1"/>
                </a:solidFill>
              </a:rPr>
              <a:t>Variables</a:t>
            </a:r>
          </a:p>
          <a:p>
            <a:pPr marL="857250" lvl="1" indent="-400050" algn="l">
              <a:buClr>
                <a:schemeClr val="accent6"/>
              </a:buClr>
              <a:buFont typeface="+mj-lt"/>
              <a:buAutoNum type="romanLcPeriod"/>
            </a:pPr>
            <a:r>
              <a:rPr lang="en-US" sz="1600" dirty="0">
                <a:solidFill>
                  <a:schemeClr val="tx1"/>
                </a:solidFill>
              </a:rPr>
              <a:t>Memory Management</a:t>
            </a:r>
          </a:p>
          <a:p>
            <a:pPr marL="342900" indent="-342900">
              <a:buAutoNum type="arabicPeriod"/>
            </a:pPr>
            <a:r>
              <a:rPr lang="en-US" sz="1600" dirty="0">
                <a:solidFill>
                  <a:schemeClr val="tx1"/>
                </a:solidFill>
              </a:rPr>
              <a:t>Array [1-Dimensional]</a:t>
            </a:r>
          </a:p>
          <a:p>
            <a:pPr marL="800100" lvl="1" indent="-342900" algn="l">
              <a:buClr>
                <a:schemeClr val="accent6"/>
              </a:buClr>
              <a:buAutoNum type="romanLcPeriod"/>
            </a:pPr>
            <a:r>
              <a:rPr lang="en-US" sz="1600" dirty="0">
                <a:solidFill>
                  <a:schemeClr val="tx1"/>
                </a:solidFill>
              </a:rPr>
              <a:t>Definition &amp; Structure</a:t>
            </a:r>
          </a:p>
          <a:p>
            <a:pPr marL="800100" lvl="1" indent="-342900" algn="l">
              <a:buClr>
                <a:schemeClr val="accent6"/>
              </a:buClr>
              <a:buAutoNum type="romanLcPeriod"/>
            </a:pPr>
            <a:r>
              <a:rPr lang="en-US" sz="1600" dirty="0">
                <a:solidFill>
                  <a:schemeClr val="tx1"/>
                </a:solidFill>
              </a:rPr>
              <a:t>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Some Facts</a:t>
            </a:r>
          </a:p>
          <a:p>
            <a:pPr marL="800100" lvl="1" indent="-342900" algn="l">
              <a:buClr>
                <a:schemeClr val="accent6"/>
              </a:buClr>
              <a:buAutoNum type="romanLcPeriod"/>
            </a:pPr>
            <a:r>
              <a:rPr lang="en-US" sz="1600" dirty="0">
                <a:solidFill>
                  <a:schemeClr val="tx1"/>
                </a:solidFill>
              </a:rPr>
              <a:t>Array Access Demonstration</a:t>
            </a:r>
          </a:p>
          <a:p>
            <a:pPr marL="800100" lvl="1" indent="-342900" algn="l">
              <a:buClr>
                <a:schemeClr val="accent6"/>
              </a:buClr>
              <a:buAutoNum type="romanLcPeriod"/>
            </a:pPr>
            <a:r>
              <a:rPr lang="en-US" sz="1600" dirty="0">
                <a:solidFill>
                  <a:schemeClr val="tx1"/>
                </a:solidFill>
              </a:rPr>
              <a:t>Searching an Element in Array</a:t>
            </a:r>
          </a:p>
          <a:p>
            <a:pPr marL="800100" lvl="1" indent="-342900" algn="l">
              <a:buClr>
                <a:schemeClr val="accent6"/>
              </a:buClr>
              <a:buAutoNum type="romanLcPeriod"/>
            </a:pPr>
            <a:r>
              <a:rPr lang="en-US" sz="1600" dirty="0">
                <a:solidFill>
                  <a:schemeClr val="tx1"/>
                </a:solidFill>
              </a:rPr>
              <a:t>Operation on Array [Insertion, Deletion]</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a:t>We have already gone through how computers represent information using binary number system. </a:t>
            </a:r>
          </a:p>
          <a:p>
            <a:pPr algn="just"/>
            <a:endParaRPr lang="en-US" dirty="0"/>
          </a:p>
          <a:p>
            <a:pPr marL="285750" indent="-285750" algn="just">
              <a:buFont typeface="Wingdings" panose="05000000000000000000" pitchFamily="2" charset="2"/>
              <a:buChar char="q"/>
            </a:pPr>
            <a:r>
              <a:rPr lang="en-US" dirty="0"/>
              <a:t>But we need to understand how we are going to represent information in our programming, which we will use as the basis for our computational processes.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a:t>Variables</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anim calcmode="lin" valueType="num">
                                      <p:cBhvr additive="base">
                                        <p:cTn id="1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 calcmode="lin" valueType="num">
                                      <p:cBhvr additive="base">
                                        <p:cTn id="1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a:t>
            </a:r>
            <a:r>
              <a:rPr lang="en-US" b="1" dirty="0"/>
              <a:t>valid identifiers. </a:t>
            </a:r>
          </a:p>
        </p:txBody>
      </p:sp>
    </p:spTree>
    <p:extLst>
      <p:ext uri="{BB962C8B-B14F-4D97-AF65-F5344CB8AC3E}">
        <p14:creationId xmlns:p14="http://schemas.microsoft.com/office/powerpoint/2010/main" val="140077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 variable is a </a:t>
            </a:r>
            <a:r>
              <a:rPr lang="en-US" b="1" i="1" dirty="0"/>
              <a:t>storage location</a:t>
            </a:r>
            <a:r>
              <a:rPr lang="en-US" b="1" dirty="0"/>
              <a:t> </a:t>
            </a:r>
            <a:r>
              <a:rPr lang="en-US" dirty="0"/>
              <a:t>and an associated </a:t>
            </a:r>
            <a:r>
              <a:rPr lang="en-US" b="1" i="1" dirty="0"/>
              <a:t>symbolic name</a:t>
            </a:r>
            <a:r>
              <a:rPr lang="en-US" b="1" dirty="0"/>
              <a:t> (an </a:t>
            </a:r>
            <a:r>
              <a:rPr lang="en-US" b="1" i="1" dirty="0"/>
              <a:t>identifier</a:t>
            </a:r>
            <a:r>
              <a:rPr lang="en-US" b="1" dirty="0"/>
              <a:t>) </a:t>
            </a:r>
            <a:r>
              <a:rPr lang="en-US" dirty="0"/>
              <a:t>which contains some known or unknown </a:t>
            </a:r>
            <a:r>
              <a:rPr lang="en-US" b="1" dirty="0"/>
              <a:t>quantity or information, a value.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Management</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97704621"/>
              </p:ext>
            </p:extLst>
          </p:nvPr>
        </p:nvGraphicFramePr>
        <p:xfrm>
          <a:off x="435212" y="5343811"/>
          <a:ext cx="10872566" cy="934720"/>
        </p:xfrm>
        <a:graphic>
          <a:graphicData uri="http://schemas.openxmlformats.org/drawingml/2006/table">
            <a:tbl>
              <a:tblPr firstRow="1" bandRow="1">
                <a:tableStyleId>{5C22544A-7EE6-4342-B048-85BDC9FD1C3A}</a:tableStyleId>
              </a:tblPr>
              <a:tblGrid>
                <a:gridCol w="1030525">
                  <a:extLst>
                    <a:ext uri="{9D8B030D-6E8A-4147-A177-3AD203B41FA5}">
                      <a16:colId xmlns:a16="http://schemas.microsoft.com/office/drawing/2014/main" val="20000"/>
                    </a:ext>
                  </a:extLst>
                </a:gridCol>
                <a:gridCol w="606881">
                  <a:extLst>
                    <a:ext uri="{9D8B030D-6E8A-4147-A177-3AD203B41FA5}">
                      <a16:colId xmlns:a16="http://schemas.microsoft.com/office/drawing/2014/main" val="20001"/>
                    </a:ext>
                  </a:extLst>
                </a:gridCol>
                <a:gridCol w="9235160">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13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b="1" u="sng" dirty="0"/>
              <a:t>series of elements</a:t>
            </a:r>
            <a:r>
              <a:rPr lang="en-US" b="1" dirty="0"/>
              <a:t> </a:t>
            </a:r>
            <a:r>
              <a:rPr lang="en-US" dirty="0"/>
              <a:t>of the </a:t>
            </a:r>
            <a:r>
              <a:rPr lang="en-US" b="1" u="sng" dirty="0"/>
              <a:t>same type</a:t>
            </a:r>
            <a:r>
              <a:rPr lang="en-US" b="1" dirty="0"/>
              <a:t> </a:t>
            </a:r>
            <a:r>
              <a:rPr lang="en-US" dirty="0"/>
              <a:t>placed in </a:t>
            </a:r>
            <a:r>
              <a:rPr lang="en-US" b="1" u="sng" dirty="0"/>
              <a:t>contiguous memory locations</a:t>
            </a:r>
            <a:r>
              <a:rPr lang="en-US" dirty="0"/>
              <a:t>.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algn="just"/>
            <a:endParaRPr lang="en-US" dirty="0"/>
          </a:p>
          <a:p>
            <a:pPr algn="just"/>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a:t>
            </a:r>
            <a:r>
              <a:rPr lang="en-US" b="1" dirty="0"/>
              <a:t>the first index is always </a:t>
            </a:r>
            <a:r>
              <a:rPr lang="en-US" b="1"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graphicFrame>
        <p:nvGraphicFramePr>
          <p:cNvPr id="7" name="Table 6"/>
          <p:cNvGraphicFramePr>
            <a:graphicFrameLocks noGrp="1"/>
          </p:cNvGraphicFramePr>
          <p:nvPr>
            <p:extLst>
              <p:ext uri="{D42A27DB-BD31-4B8C-83A1-F6EECF244321}">
                <p14:modId xmlns:p14="http://schemas.microsoft.com/office/powerpoint/2010/main" val="4242289595"/>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extLst>
                    <a:ext uri="{9D8B030D-6E8A-4147-A177-3AD203B41FA5}">
                      <a16:colId xmlns:a16="http://schemas.microsoft.com/office/drawing/2014/main" val="20000"/>
                    </a:ext>
                  </a:extLst>
                </a:gridCol>
                <a:gridCol w="378578">
                  <a:extLst>
                    <a:ext uri="{9D8B030D-6E8A-4147-A177-3AD203B41FA5}">
                      <a16:colId xmlns:a16="http://schemas.microsoft.com/office/drawing/2014/main" val="20001"/>
                    </a:ext>
                  </a:extLst>
                </a:gridCol>
                <a:gridCol w="376516">
                  <a:extLst>
                    <a:ext uri="{9D8B030D-6E8A-4147-A177-3AD203B41FA5}">
                      <a16:colId xmlns:a16="http://schemas.microsoft.com/office/drawing/2014/main" val="20002"/>
                    </a:ext>
                  </a:extLst>
                </a:gridCol>
                <a:gridCol w="373420">
                  <a:extLst>
                    <a:ext uri="{9D8B030D-6E8A-4147-A177-3AD203B41FA5}">
                      <a16:colId xmlns:a16="http://schemas.microsoft.com/office/drawing/2014/main" val="20003"/>
                    </a:ext>
                  </a:extLst>
                </a:gridCol>
                <a:gridCol w="396114">
                  <a:extLst>
                    <a:ext uri="{9D8B030D-6E8A-4147-A177-3AD203B41FA5}">
                      <a16:colId xmlns:a16="http://schemas.microsoft.com/office/drawing/2014/main" val="20004"/>
                    </a:ext>
                  </a:extLst>
                </a:gridCol>
                <a:gridCol w="367230">
                  <a:extLst>
                    <a:ext uri="{9D8B030D-6E8A-4147-A177-3AD203B41FA5}">
                      <a16:colId xmlns:a16="http://schemas.microsoft.com/office/drawing/2014/main" val="20005"/>
                    </a:ext>
                  </a:extLst>
                </a:gridCol>
                <a:gridCol w="366199">
                  <a:extLst>
                    <a:ext uri="{9D8B030D-6E8A-4147-A177-3AD203B41FA5}">
                      <a16:colId xmlns:a16="http://schemas.microsoft.com/office/drawing/2014/main" val="20006"/>
                    </a:ext>
                  </a:extLst>
                </a:gridCol>
                <a:gridCol w="367230">
                  <a:extLst>
                    <a:ext uri="{9D8B030D-6E8A-4147-A177-3AD203B41FA5}">
                      <a16:colId xmlns:a16="http://schemas.microsoft.com/office/drawing/2014/main" val="20007"/>
                    </a:ext>
                  </a:extLst>
                </a:gridCol>
                <a:gridCol w="368263">
                  <a:extLst>
                    <a:ext uri="{9D8B030D-6E8A-4147-A177-3AD203B41FA5}">
                      <a16:colId xmlns:a16="http://schemas.microsoft.com/office/drawing/2014/main" val="20008"/>
                    </a:ext>
                  </a:extLst>
                </a:gridCol>
                <a:gridCol w="366199">
                  <a:extLst>
                    <a:ext uri="{9D8B030D-6E8A-4147-A177-3AD203B41FA5}">
                      <a16:colId xmlns:a16="http://schemas.microsoft.com/office/drawing/2014/main" val="20009"/>
                    </a:ext>
                  </a:extLst>
                </a:gridCol>
                <a:gridCol w="367230">
                  <a:extLst>
                    <a:ext uri="{9D8B030D-6E8A-4147-A177-3AD203B41FA5}">
                      <a16:colId xmlns:a16="http://schemas.microsoft.com/office/drawing/2014/main" val="20010"/>
                    </a:ext>
                  </a:extLst>
                </a:gridCol>
                <a:gridCol w="367230">
                  <a:extLst>
                    <a:ext uri="{9D8B030D-6E8A-4147-A177-3AD203B41FA5}">
                      <a16:colId xmlns:a16="http://schemas.microsoft.com/office/drawing/2014/main" val="20011"/>
                    </a:ext>
                  </a:extLst>
                </a:gridCol>
                <a:gridCol w="368263">
                  <a:extLst>
                    <a:ext uri="{9D8B030D-6E8A-4147-A177-3AD203B41FA5}">
                      <a16:colId xmlns:a16="http://schemas.microsoft.com/office/drawing/2014/main" val="20012"/>
                    </a:ext>
                  </a:extLst>
                </a:gridCol>
                <a:gridCol w="367230">
                  <a:extLst>
                    <a:ext uri="{9D8B030D-6E8A-4147-A177-3AD203B41FA5}">
                      <a16:colId xmlns:a16="http://schemas.microsoft.com/office/drawing/2014/main" val="20013"/>
                    </a:ext>
                  </a:extLst>
                </a:gridCol>
                <a:gridCol w="367230">
                  <a:extLst>
                    <a:ext uri="{9D8B030D-6E8A-4147-A177-3AD203B41FA5}">
                      <a16:colId xmlns:a16="http://schemas.microsoft.com/office/drawing/2014/main" val="20014"/>
                    </a:ext>
                  </a:extLst>
                </a:gridCol>
                <a:gridCol w="366199">
                  <a:extLst>
                    <a:ext uri="{9D8B030D-6E8A-4147-A177-3AD203B41FA5}">
                      <a16:colId xmlns:a16="http://schemas.microsoft.com/office/drawing/2014/main" val="20015"/>
                    </a:ext>
                  </a:extLst>
                </a:gridCol>
                <a:gridCol w="371358">
                  <a:extLst>
                    <a:ext uri="{9D8B030D-6E8A-4147-A177-3AD203B41FA5}">
                      <a16:colId xmlns:a16="http://schemas.microsoft.com/office/drawing/2014/main" val="20016"/>
                    </a:ext>
                  </a:extLst>
                </a:gridCol>
                <a:gridCol w="369295">
                  <a:extLst>
                    <a:ext uri="{9D8B030D-6E8A-4147-A177-3AD203B41FA5}">
                      <a16:colId xmlns:a16="http://schemas.microsoft.com/office/drawing/2014/main" val="20017"/>
                    </a:ext>
                  </a:extLst>
                </a:gridCol>
                <a:gridCol w="366199">
                  <a:extLst>
                    <a:ext uri="{9D8B030D-6E8A-4147-A177-3AD203B41FA5}">
                      <a16:colId xmlns:a16="http://schemas.microsoft.com/office/drawing/2014/main" val="20018"/>
                    </a:ext>
                  </a:extLst>
                </a:gridCol>
                <a:gridCol w="367230">
                  <a:extLst>
                    <a:ext uri="{9D8B030D-6E8A-4147-A177-3AD203B41FA5}">
                      <a16:colId xmlns:a16="http://schemas.microsoft.com/office/drawing/2014/main" val="20019"/>
                    </a:ext>
                  </a:extLst>
                </a:gridCol>
                <a:gridCol w="337315">
                  <a:extLst>
                    <a:ext uri="{9D8B030D-6E8A-4147-A177-3AD203B41FA5}">
                      <a16:colId xmlns:a16="http://schemas.microsoft.com/office/drawing/2014/main" val="20020"/>
                    </a:ext>
                  </a:extLst>
                </a:gridCol>
                <a:gridCol w="126880">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3548">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7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endParaRPr lang="en-US" dirty="0"/>
          </a:p>
          <a:p>
            <a:pPr marL="285750" indent="-285750" algn="just">
              <a:buFont typeface="Wingdings" panose="05000000000000000000" pitchFamily="2" charset="2"/>
              <a:buChar char="q"/>
            </a:pPr>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b="1"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793B48-896A-421A-AA76-E2008D38B4D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C960378-5BCF-4DFD-AE87-A00F26AB4F01}">
  <ds:schemaRefs>
    <ds:schemaRef ds:uri="http://schemas.microsoft.com/sharepoint/v3/contenttype/forms"/>
  </ds:schemaRefs>
</ds:datastoreItem>
</file>

<file path=customXml/itemProps3.xml><?xml version="1.0" encoding="utf-8"?>
<ds:datastoreItem xmlns:ds="http://schemas.openxmlformats.org/officeDocument/2006/customXml" ds:itemID="{F6FCE821-7B91-4CB3-8985-5307FC9E04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792</TotalTime>
  <Words>3100</Words>
  <Application>Microsoft Office PowerPoint</Application>
  <PresentationFormat>On-screen Show (4:3)</PresentationFormat>
  <Paragraphs>414</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vt: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194</cp:revision>
  <dcterms:created xsi:type="dcterms:W3CDTF">2018-12-10T17:20:29Z</dcterms:created>
  <dcterms:modified xsi:type="dcterms:W3CDTF">2020-10-18T15:33:34Z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