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1"/>
  </p:notesMasterIdLst>
  <p:sldIdLst>
    <p:sldId id="256" r:id="rId5"/>
    <p:sldId id="281" r:id="rId6"/>
    <p:sldId id="268"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82" r:id="rId20"/>
    <p:sldId id="295" r:id="rId21"/>
    <p:sldId id="296" r:id="rId22"/>
    <p:sldId id="297" r:id="rId23"/>
    <p:sldId id="298" r:id="rId24"/>
    <p:sldId id="299" r:id="rId25"/>
    <p:sldId id="300" r:id="rId26"/>
    <p:sldId id="301" r:id="rId27"/>
    <p:sldId id="302" r:id="rId28"/>
    <p:sldId id="303" r:id="rId29"/>
    <p:sldId id="304" r:id="rId30"/>
    <p:sldId id="305" r:id="rId31"/>
    <p:sldId id="306" r:id="rId32"/>
    <p:sldId id="307" r:id="rId33"/>
    <p:sldId id="308" r:id="rId34"/>
    <p:sldId id="309" r:id="rId35"/>
    <p:sldId id="310" r:id="rId36"/>
    <p:sldId id="311" r:id="rId37"/>
    <p:sldId id="312" r:id="rId38"/>
    <p:sldId id="313" r:id="rId39"/>
    <p:sldId id="314" r:id="rId40"/>
    <p:sldId id="315" r:id="rId41"/>
    <p:sldId id="316" r:id="rId42"/>
    <p:sldId id="317" r:id="rId43"/>
    <p:sldId id="318" r:id="rId44"/>
    <p:sldId id="319" r:id="rId45"/>
    <p:sldId id="320" r:id="rId46"/>
    <p:sldId id="321" r:id="rId47"/>
    <p:sldId id="322" r:id="rId48"/>
    <p:sldId id="279" r:id="rId49"/>
    <p:sldId id="265"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32" autoAdjust="0"/>
    <p:restoredTop sz="95400" autoAdjust="0"/>
  </p:normalViewPr>
  <p:slideViewPr>
    <p:cSldViewPr snapToGrid="0" snapToObjects="1">
      <p:cViewPr varScale="1">
        <p:scale>
          <a:sx n="68" d="100"/>
          <a:sy n="68" d="100"/>
        </p:scale>
        <p:origin x="1386" y="60"/>
      </p:cViewPr>
      <p:guideLst>
        <p:guide orient="horz" pos="2160"/>
        <p:guide pos="2880"/>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8C717-5798-4F62-A506-11307DAB32DB}" type="datetimeFigureOut">
              <a:rPr lang="en-US" smtClean="0"/>
              <a:t>10/20/2020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168AD8-27E5-43CF-8F3E-9DB6C126A48B}" type="slidenum">
              <a:rPr lang="en-US" smtClean="0"/>
              <a:t>‹#›</a:t>
            </a:fld>
            <a:endParaRPr lang="en-US"/>
          </a:p>
        </p:txBody>
      </p:sp>
    </p:spTree>
    <p:extLst>
      <p:ext uri="{BB962C8B-B14F-4D97-AF65-F5344CB8AC3E}">
        <p14:creationId xmlns:p14="http://schemas.microsoft.com/office/powerpoint/2010/main" val="2731896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168AD8-27E5-43CF-8F3E-9DB6C126A48B}" type="slidenum">
              <a:rPr lang="en-US" smtClean="0"/>
              <a:t>14</a:t>
            </a:fld>
            <a:endParaRPr lang="en-US"/>
          </a:p>
        </p:txBody>
      </p:sp>
    </p:spTree>
    <p:extLst>
      <p:ext uri="{BB962C8B-B14F-4D97-AF65-F5344CB8AC3E}">
        <p14:creationId xmlns:p14="http://schemas.microsoft.com/office/powerpoint/2010/main" val="122970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168AD8-27E5-43CF-8F3E-9DB6C126A48B}" type="slidenum">
              <a:rPr lang="en-US" smtClean="0"/>
              <a:t>22</a:t>
            </a:fld>
            <a:endParaRPr lang="en-US"/>
          </a:p>
        </p:txBody>
      </p:sp>
    </p:spTree>
    <p:extLst>
      <p:ext uri="{BB962C8B-B14F-4D97-AF65-F5344CB8AC3E}">
        <p14:creationId xmlns:p14="http://schemas.microsoft.com/office/powerpoint/2010/main" val="1380027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4" y="444730"/>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4" y="1906544"/>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4"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901"/>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2"/>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4" y="452720"/>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4" y="4801577"/>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4" y="6263391"/>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363072"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4" y="428064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363072"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1" y="914402"/>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2"/>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2"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5"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4" y="461684"/>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4" y="4801577"/>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4" y="6263391"/>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6"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5"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5"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8" name="Group 7"/>
          <p:cNvGrpSpPr/>
          <p:nvPr/>
        </p:nvGrpSpPr>
        <p:grpSpPr>
          <a:xfrm>
            <a:off x="284164" y="1577849"/>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4"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3" y="2857536"/>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Vertical Title 1"/>
          <p:cNvSpPr>
            <a:spLocks noGrp="1"/>
          </p:cNvSpPr>
          <p:nvPr>
            <p:ph type="title" orient="vert"/>
          </p:nvPr>
        </p:nvSpPr>
        <p:spPr>
          <a:xfrm>
            <a:off x="7695124" y="473077"/>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4"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5"/>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8" name="Group 7"/>
          <p:cNvGrpSpPr/>
          <p:nvPr/>
        </p:nvGrpSpPr>
        <p:grpSpPr>
          <a:xfrm>
            <a:off x="284164" y="1577849"/>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4" y="444730"/>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60"/>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1"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4" y="1906544"/>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9" name="TextBox 18"/>
          <p:cNvSpPr txBox="1"/>
          <p:nvPr/>
        </p:nvSpPr>
        <p:spPr>
          <a:xfrm>
            <a:off x="8230889" y="444730"/>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4" y="444730"/>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4" y="4801577"/>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4" y="6263391"/>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3" name="TextBox 12"/>
          <p:cNvSpPr txBox="1"/>
          <p:nvPr/>
        </p:nvSpPr>
        <p:spPr>
          <a:xfrm>
            <a:off x="8230889" y="4801577"/>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6"/>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4" y="4801577"/>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4" y="6263391"/>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2" name="TextBox 11"/>
          <p:cNvSpPr txBox="1"/>
          <p:nvPr/>
        </p:nvSpPr>
        <p:spPr>
          <a:xfrm>
            <a:off x="8230889" y="4801577"/>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9"/>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8"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9" name="Group 8"/>
          <p:cNvGrpSpPr/>
          <p:nvPr/>
        </p:nvGrpSpPr>
        <p:grpSpPr>
          <a:xfrm>
            <a:off x="284164" y="1577849"/>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11" name="Group 10"/>
          <p:cNvGrpSpPr/>
          <p:nvPr/>
        </p:nvGrpSpPr>
        <p:grpSpPr>
          <a:xfrm>
            <a:off x="284164" y="1577849"/>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10/20/2020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7" name="Group 6"/>
          <p:cNvGrpSpPr/>
          <p:nvPr/>
        </p:nvGrpSpPr>
        <p:grpSpPr>
          <a:xfrm>
            <a:off x="284164" y="1577849"/>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10/20/2020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10/20/2020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20"/>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5"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4" y="2133602"/>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4"/>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10/20/2020</a:t>
            </a:fld>
            <a:endParaRPr lang="en-US"/>
          </a:p>
        </p:txBody>
      </p:sp>
      <p:sp>
        <p:nvSpPr>
          <p:cNvPr id="5" name="Footer Placeholder 4"/>
          <p:cNvSpPr>
            <a:spLocks noGrp="1"/>
          </p:cNvSpPr>
          <p:nvPr>
            <p:ph type="ftr" sz="quarter" idx="3"/>
          </p:nvPr>
        </p:nvSpPr>
        <p:spPr>
          <a:xfrm>
            <a:off x="199698" y="6437034"/>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4"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hyperlink" Target="http://www.cplusplus.com/doc/tutorial/structures/" TargetMode="External"/><Relationship Id="rId2" Type="http://schemas.openxmlformats.org/officeDocument/2006/relationships/hyperlink" Target="http://www.cplusplus.com/doc/tutorial/pointers/" TargetMode="Externa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Pointer &amp; Structure</a:t>
            </a:r>
          </a:p>
        </p:txBody>
      </p:sp>
      <p:sp>
        <p:nvSpPr>
          <p:cNvPr id="3" name="Subtitle 2"/>
          <p:cNvSpPr>
            <a:spLocks noGrp="1"/>
          </p:cNvSpPr>
          <p:nvPr>
            <p:ph type="subTitle" idx="1"/>
          </p:nvPr>
        </p:nvSpPr>
        <p:spPr>
          <a:xfrm>
            <a:off x="476207" y="1532427"/>
            <a:ext cx="2789509" cy="484632"/>
          </a:xfrm>
        </p:spPr>
        <p:txBody>
          <a:bodyPr/>
          <a:lstStyle/>
          <a:p>
            <a:r>
              <a:rPr lang="en-US" dirty="0"/>
              <a:t>Course Code: CSC 2106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390269426"/>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407774">
                  <a:extLst>
                    <a:ext uri="{9D8B030D-6E8A-4147-A177-3AD203B41FA5}">
                      <a16:colId xmlns:a16="http://schemas.microsoft.com/office/drawing/2014/main" val="1762131981"/>
                    </a:ext>
                  </a:extLst>
                </a:gridCol>
                <a:gridCol w="1252025">
                  <a:extLst>
                    <a:ext uri="{9D8B030D-6E8A-4147-A177-3AD203B41FA5}">
                      <a16:colId xmlns:a16="http://schemas.microsoft.com/office/drawing/2014/main" val="445458238"/>
                    </a:ext>
                  </a:extLst>
                </a:gridCol>
                <a:gridCol w="1567141">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2.2</a:t>
                      </a:r>
                    </a:p>
                  </a:txBody>
                  <a:tcPr/>
                </a:tc>
                <a:tc>
                  <a:txBody>
                    <a:bodyPr/>
                    <a:lstStyle/>
                    <a:p>
                      <a:r>
                        <a:rPr lang="en-US" dirty="0"/>
                        <a:t>Week No:</a:t>
                      </a:r>
                    </a:p>
                  </a:txBody>
                  <a:tcPr/>
                </a:tc>
                <a:tc>
                  <a:txBody>
                    <a:bodyPr/>
                    <a:lstStyle/>
                    <a:p>
                      <a:r>
                        <a:rPr lang="en-US"/>
                        <a:t>2</a:t>
                      </a:r>
                      <a:endParaRPr lang="en-US" dirty="0"/>
                    </a:p>
                  </a:txBody>
                  <a:tcPr/>
                </a:tc>
                <a:tc>
                  <a:txBody>
                    <a:bodyPr/>
                    <a:lstStyle/>
                    <a:p>
                      <a:r>
                        <a:rPr lang="en-US" dirty="0"/>
                        <a:t>Semester: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Fall 2020-2021</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sz="1800" b="1" i="0" dirty="0"/>
                        <a:t>MAHFUJUR RAHMAN,   </a:t>
                      </a:r>
                      <a:r>
                        <a:rPr lang="en-US" b="1" i="1" dirty="0"/>
                        <a:t>mahfuj@aiub.edu</a:t>
                      </a:r>
                      <a:endParaRPr lang="en-US" b="1" i="0"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80"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Structure (Theory)</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85634" y="1684356"/>
            <a:ext cx="4574273" cy="2376656"/>
          </a:xfrm>
        </p:spPr>
        <p:txBody>
          <a:bodyPr>
            <a:noAutofit/>
          </a:bodyPr>
          <a:lstStyle/>
          <a:p>
            <a:pPr algn="just">
              <a:buClrTx/>
              <a:buFont typeface="Wingdings" panose="05000000000000000000" pitchFamily="2" charset="2"/>
              <a:buChar char="q"/>
            </a:pPr>
            <a:r>
              <a:rPr lang="en-US" sz="1600" dirty="0"/>
              <a:t>Line 17 gives the control to the function </a:t>
            </a:r>
            <a:r>
              <a:rPr lang="en-US" sz="1600" dirty="0">
                <a:latin typeface="Courier New" panose="02070309020205020404" pitchFamily="49" charset="0"/>
                <a:cs typeface="Courier New" panose="02070309020205020404" pitchFamily="49" charset="0"/>
              </a:rPr>
              <a:t>increase</a:t>
            </a:r>
            <a:r>
              <a:rPr lang="en-US" sz="1600" dirty="0"/>
              <a:t> and it creates two (parameter) variables </a:t>
            </a:r>
            <a:r>
              <a:rPr lang="en-US" sz="1600" dirty="0">
                <a:latin typeface="Courier New" panose="02070309020205020404" pitchFamily="49" charset="0"/>
                <a:cs typeface="Courier New" panose="02070309020205020404" pitchFamily="49" charset="0"/>
              </a:rPr>
              <a:t>void *data </a:t>
            </a:r>
            <a:r>
              <a:rPr lang="en-US" sz="1600" dirty="0"/>
              <a:t>and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psize</a:t>
            </a:r>
            <a:r>
              <a:rPr lang="en-US" sz="1600" dirty="0">
                <a:latin typeface="Courier New" panose="02070309020205020404" pitchFamily="49" charset="0"/>
                <a:cs typeface="Courier New" panose="02070309020205020404" pitchFamily="49" charset="0"/>
              </a:rPr>
              <a:t> </a:t>
            </a:r>
            <a:r>
              <a:rPr lang="en-US" sz="1600" dirty="0"/>
              <a:t>assigned with the address value of </a:t>
            </a:r>
            <a:r>
              <a:rPr lang="en-US" sz="1600" dirty="0">
                <a:latin typeface="Courier New" panose="02070309020205020404" pitchFamily="49" charset="0"/>
                <a:cs typeface="Courier New" panose="02070309020205020404" pitchFamily="49" charset="0"/>
              </a:rPr>
              <a:t>a</a:t>
            </a:r>
            <a:r>
              <a:rPr lang="en-US" sz="1600" dirty="0"/>
              <a:t> and </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(a)=1 </a:t>
            </a:r>
            <a:r>
              <a:rPr lang="en-US" sz="1600" dirty="0"/>
              <a:t>of </a:t>
            </a:r>
            <a:r>
              <a:rPr lang="en-US" sz="1600" dirty="0">
                <a:latin typeface="Courier New" panose="02070309020205020404" pitchFamily="49" charset="0"/>
                <a:cs typeface="Courier New" panose="02070309020205020404" pitchFamily="49" charset="0"/>
              </a:rPr>
              <a:t>main</a:t>
            </a:r>
            <a:r>
              <a:rPr lang="en-US" sz="1600" dirty="0"/>
              <a:t> respectively.</a:t>
            </a:r>
          </a:p>
          <a:p>
            <a:pPr algn="just">
              <a:buClrTx/>
              <a:buFont typeface="Wingdings" panose="05000000000000000000" pitchFamily="2" charset="2"/>
              <a:buChar char="q"/>
            </a:pPr>
            <a:r>
              <a:rPr lang="en-US" sz="1600" dirty="0"/>
              <a:t>Though </a:t>
            </a:r>
            <a:r>
              <a:rPr lang="en-US" sz="1600" dirty="0">
                <a:latin typeface="Courier New" panose="02070309020205020404" pitchFamily="49" charset="0"/>
                <a:cs typeface="Courier New" panose="02070309020205020404" pitchFamily="49" charset="0"/>
              </a:rPr>
              <a:t>*data</a:t>
            </a:r>
            <a:r>
              <a:rPr lang="en-US" sz="1600" dirty="0"/>
              <a:t> contains the address of </a:t>
            </a:r>
            <a:r>
              <a:rPr lang="en-US" sz="1600" dirty="0">
                <a:latin typeface="Courier New" panose="02070309020205020404" pitchFamily="49" charset="0"/>
                <a:cs typeface="Courier New" panose="02070309020205020404" pitchFamily="49" charset="0"/>
              </a:rPr>
              <a:t>a</a:t>
            </a:r>
            <a:r>
              <a:rPr lang="en-US" sz="1600" dirty="0"/>
              <a:t> in </a:t>
            </a:r>
            <a:r>
              <a:rPr lang="en-US" sz="1600" dirty="0">
                <a:latin typeface="Courier New" panose="02070309020205020404" pitchFamily="49" charset="0"/>
                <a:cs typeface="Courier New" panose="02070309020205020404" pitchFamily="49" charset="0"/>
              </a:rPr>
              <a:t>main</a:t>
            </a:r>
            <a:r>
              <a:rPr lang="en-US" sz="1600" dirty="0"/>
              <a:t>, this address cannot be accessed using </a:t>
            </a:r>
            <a:r>
              <a:rPr lang="en-US" sz="1600" dirty="0">
                <a:latin typeface="Courier New" panose="02070309020205020404" pitchFamily="49" charset="0"/>
                <a:cs typeface="Courier New" panose="02070309020205020404" pitchFamily="49" charset="0"/>
              </a:rPr>
              <a:t>*data</a:t>
            </a:r>
            <a:r>
              <a:rPr lang="en-US" sz="1600" dirty="0"/>
              <a:t> with type mismatch.</a:t>
            </a:r>
          </a:p>
        </p:txBody>
      </p:sp>
      <p:graphicFrame>
        <p:nvGraphicFramePr>
          <p:cNvPr id="7" name="Table 6"/>
          <p:cNvGraphicFramePr>
            <a:graphicFrameLocks noGrp="1"/>
          </p:cNvGraphicFramePr>
          <p:nvPr>
            <p:extLst>
              <p:ext uri="{D42A27DB-BD31-4B8C-83A1-F6EECF244321}">
                <p14:modId xmlns:p14="http://schemas.microsoft.com/office/powerpoint/2010/main" val="2266436466"/>
              </p:ext>
            </p:extLst>
          </p:nvPr>
        </p:nvGraphicFramePr>
        <p:xfrm>
          <a:off x="174252" y="1684356"/>
          <a:ext cx="3792739" cy="4220528"/>
        </p:xfrm>
        <a:graphic>
          <a:graphicData uri="http://schemas.openxmlformats.org/drawingml/2006/table">
            <a:tbl>
              <a:tblPr firstRow="1" firstCol="1" bandRow="1">
                <a:tableStyleId>{2D5ABB26-0587-4C30-8999-92F81FD0307C}</a:tableStyleId>
              </a:tblPr>
              <a:tblGrid>
                <a:gridCol w="281252">
                  <a:extLst>
                    <a:ext uri="{9D8B030D-6E8A-4147-A177-3AD203B41FA5}">
                      <a16:colId xmlns:a16="http://schemas.microsoft.com/office/drawing/2014/main" val="20000"/>
                    </a:ext>
                  </a:extLst>
                </a:gridCol>
                <a:gridCol w="3511487">
                  <a:extLst>
                    <a:ext uri="{9D8B030D-6E8A-4147-A177-3AD203B41FA5}">
                      <a16:colId xmlns:a16="http://schemas.microsoft.com/office/drawing/2014/main" val="20001"/>
                    </a:ext>
                  </a:extLst>
                </a:gridCol>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increase(</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a:t>
                      </a:r>
                      <a:r>
                        <a:rPr lang="en-US" sz="1200" dirty="0">
                          <a:solidFill>
                            <a:schemeClr val="tx1"/>
                          </a:solidFill>
                          <a:effectLst/>
                          <a:latin typeface="Courier New" panose="02070309020205020404" pitchFamily="49" charset="0"/>
                          <a:cs typeface="Courier New" panose="02070309020205020404" pitchFamily="49" charset="0"/>
                        </a:rPr>
                        <a:t>'x'</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 "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extLst>
                  <a:ext uri="{0D108BD9-81ED-4DB2-BD59-A6C34878D82A}">
                    <a16:rowId xmlns:a16="http://schemas.microsoft.com/office/drawing/2014/main" val="10000"/>
                  </a:ext>
                </a:extLst>
              </a:tr>
            </a:tbl>
          </a:graphicData>
        </a:graphic>
      </p:graphicFrame>
      <p:sp>
        <p:nvSpPr>
          <p:cNvPr id="8"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graphicFrame>
        <p:nvGraphicFramePr>
          <p:cNvPr id="6" name="Table 5"/>
          <p:cNvGraphicFramePr>
            <a:graphicFrameLocks noGrp="1"/>
          </p:cNvGraphicFramePr>
          <p:nvPr>
            <p:extLst>
              <p:ext uri="{D42A27DB-BD31-4B8C-83A1-F6EECF244321}">
                <p14:modId xmlns:p14="http://schemas.microsoft.com/office/powerpoint/2010/main" val="2499431502"/>
              </p:ext>
            </p:extLst>
          </p:nvPr>
        </p:nvGraphicFramePr>
        <p:xfrm>
          <a:off x="4085632" y="4294094"/>
          <a:ext cx="4848064" cy="1508760"/>
        </p:xfrm>
        <a:graphic>
          <a:graphicData uri="http://schemas.openxmlformats.org/drawingml/2006/table">
            <a:tbl>
              <a:tblPr firstRow="1" firstCol="1" bandRow="1">
                <a:tableStyleId>{2D5ABB26-0587-4C30-8999-92F81FD0307C}</a:tableStyleId>
              </a:tblPr>
              <a:tblGrid>
                <a:gridCol w="1166480">
                  <a:extLst>
                    <a:ext uri="{9D8B030D-6E8A-4147-A177-3AD203B41FA5}">
                      <a16:colId xmlns:a16="http://schemas.microsoft.com/office/drawing/2014/main" val="20000"/>
                    </a:ext>
                  </a:extLst>
                </a:gridCol>
                <a:gridCol w="268415">
                  <a:extLst>
                    <a:ext uri="{9D8B030D-6E8A-4147-A177-3AD203B41FA5}">
                      <a16:colId xmlns:a16="http://schemas.microsoft.com/office/drawing/2014/main" val="20001"/>
                    </a:ext>
                  </a:extLst>
                </a:gridCol>
                <a:gridCol w="162560">
                  <a:extLst>
                    <a:ext uri="{9D8B030D-6E8A-4147-A177-3AD203B41FA5}">
                      <a16:colId xmlns:a16="http://schemas.microsoft.com/office/drawing/2014/main" val="20002"/>
                    </a:ext>
                  </a:extLst>
                </a:gridCol>
                <a:gridCol w="162560">
                  <a:extLst>
                    <a:ext uri="{9D8B030D-6E8A-4147-A177-3AD203B41FA5}">
                      <a16:colId xmlns:a16="http://schemas.microsoft.com/office/drawing/2014/main" val="20003"/>
                    </a:ext>
                  </a:extLst>
                </a:gridCol>
                <a:gridCol w="511578">
                  <a:extLst>
                    <a:ext uri="{9D8B030D-6E8A-4147-A177-3AD203B41FA5}">
                      <a16:colId xmlns:a16="http://schemas.microsoft.com/office/drawing/2014/main" val="20004"/>
                    </a:ext>
                  </a:extLst>
                </a:gridCol>
                <a:gridCol w="438495">
                  <a:extLst>
                    <a:ext uri="{9D8B030D-6E8A-4147-A177-3AD203B41FA5}">
                      <a16:colId xmlns:a16="http://schemas.microsoft.com/office/drawing/2014/main" val="20005"/>
                    </a:ext>
                  </a:extLst>
                </a:gridCol>
                <a:gridCol w="162560">
                  <a:extLst>
                    <a:ext uri="{9D8B030D-6E8A-4147-A177-3AD203B41FA5}">
                      <a16:colId xmlns:a16="http://schemas.microsoft.com/office/drawing/2014/main" val="20006"/>
                    </a:ext>
                  </a:extLst>
                </a:gridCol>
                <a:gridCol w="162560">
                  <a:extLst>
                    <a:ext uri="{9D8B030D-6E8A-4147-A177-3AD203B41FA5}">
                      <a16:colId xmlns:a16="http://schemas.microsoft.com/office/drawing/2014/main" val="20007"/>
                    </a:ext>
                  </a:extLst>
                </a:gridCol>
                <a:gridCol w="239201">
                  <a:extLst>
                    <a:ext uri="{9D8B030D-6E8A-4147-A177-3AD203B41FA5}">
                      <a16:colId xmlns:a16="http://schemas.microsoft.com/office/drawing/2014/main" val="20008"/>
                    </a:ext>
                  </a:extLst>
                </a:gridCol>
                <a:gridCol w="407175">
                  <a:extLst>
                    <a:ext uri="{9D8B030D-6E8A-4147-A177-3AD203B41FA5}">
                      <a16:colId xmlns:a16="http://schemas.microsoft.com/office/drawing/2014/main" val="20009"/>
                    </a:ext>
                  </a:extLst>
                </a:gridCol>
                <a:gridCol w="1166480">
                  <a:extLst>
                    <a:ext uri="{9D8B030D-6E8A-4147-A177-3AD203B41FA5}">
                      <a16:colId xmlns:a16="http://schemas.microsoft.com/office/drawing/2014/main" val="20010"/>
                    </a:ext>
                  </a:extLst>
                </a:gridCol>
              </a:tblGrid>
              <a:tr h="22860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char 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1676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'x'</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dirty="0"/>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1602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dirty="0"/>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175364">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98956">
                <a:tc v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17515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increase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66307">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&amp;increase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ea typeface="Times New Roman" panose="02020603050405020304" pitchFamily="18" charset="0"/>
                          <a:cs typeface="Courier New" panose="02070309020205020404" pitchFamily="49" charset="0"/>
                        </a:rPr>
                        <a:t>&amp;a</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3">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5"/>
                  </a:ext>
                </a:extLst>
              </a:tr>
              <a:tr h="20563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void *data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256708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75316" y="1573972"/>
            <a:ext cx="4468051" cy="5086804"/>
          </a:xfrm>
        </p:spPr>
        <p:txBody>
          <a:bodyPr>
            <a:no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sz="1600" dirty="0"/>
              <a:t>With the </a:t>
            </a:r>
            <a:r>
              <a:rPr lang="en-US" sz="1600" dirty="0">
                <a:latin typeface="Courier New" panose="02070309020205020404" pitchFamily="49" charset="0"/>
                <a:cs typeface="Courier New" panose="02070309020205020404" pitchFamily="49" charset="0"/>
              </a:rPr>
              <a:t>true</a:t>
            </a:r>
            <a:r>
              <a:rPr lang="en-US" sz="1600" dirty="0"/>
              <a:t> value of the conditional statement </a:t>
            </a:r>
            <a:r>
              <a:rPr lang="en-US" sz="1600" dirty="0" err="1">
                <a:latin typeface="Courier New" panose="02070309020205020404" pitchFamily="49" charset="0"/>
                <a:cs typeface="Courier New" panose="02070309020205020404" pitchFamily="49" charset="0"/>
              </a:rPr>
              <a:t>psize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(char)</a:t>
            </a:r>
            <a:r>
              <a:rPr lang="en-US" sz="1600" dirty="0"/>
              <a:t> another new pointer variable </a:t>
            </a: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pchar</a:t>
            </a:r>
            <a:r>
              <a:rPr lang="en-US" sz="1600" dirty="0"/>
              <a:t> is created and is assigned the value </a:t>
            </a:r>
            <a:r>
              <a:rPr lang="en-US" sz="1600" dirty="0">
                <a:latin typeface="Courier New" panose="02070309020205020404" pitchFamily="49" charset="0"/>
                <a:cs typeface="Courier New" panose="02070309020205020404" pitchFamily="49" charset="0"/>
              </a:rPr>
              <a:t>*data</a:t>
            </a:r>
            <a:r>
              <a:rPr lang="en-US" sz="1600" dirty="0"/>
              <a:t> (line 3-5) </a:t>
            </a:r>
          </a:p>
          <a:p>
            <a:pPr marL="512064" indent="-512064" algn="just">
              <a:lnSpc>
                <a:spcPct val="80000"/>
              </a:lnSpc>
              <a:spcBef>
                <a:spcPts val="400"/>
              </a:spcBef>
              <a:spcAft>
                <a:spcPts val="400"/>
              </a:spcAft>
              <a:buClrTx/>
              <a:buFont typeface="Wingdings" panose="05000000000000000000" pitchFamily="2" charset="2"/>
              <a:buChar char="q"/>
            </a:pPr>
            <a:r>
              <a:rPr lang="en-US" sz="1600" dirty="0"/>
              <a:t>As </a:t>
            </a:r>
            <a:r>
              <a:rPr lang="en-US" sz="1600" dirty="0">
                <a:latin typeface="Courier New" panose="02070309020205020404" pitchFamily="49" charset="0"/>
                <a:cs typeface="Courier New" panose="02070309020205020404" pitchFamily="49" charset="0"/>
              </a:rPr>
              <a:t>*data</a:t>
            </a:r>
            <a:r>
              <a:rPr lang="en-US" sz="1600" dirty="0"/>
              <a:t> has no type, it must be </a:t>
            </a:r>
            <a:r>
              <a:rPr lang="en-US" sz="1600" b="1" i="1" dirty="0"/>
              <a:t>type casted </a:t>
            </a:r>
            <a:r>
              <a:rPr lang="en-US" sz="1600" dirty="0"/>
              <a:t>to (</a:t>
            </a:r>
            <a:r>
              <a:rPr lang="en-US" sz="1600" dirty="0">
                <a:latin typeface="Courier New" panose="02070309020205020404" pitchFamily="49" charset="0"/>
                <a:cs typeface="Courier New" panose="02070309020205020404" pitchFamily="49" charset="0"/>
              </a:rPr>
              <a:t>char*)</a:t>
            </a:r>
            <a:r>
              <a:rPr lang="en-US" sz="1600" dirty="0"/>
              <a:t> before being assigned (line 5).</a:t>
            </a:r>
          </a:p>
          <a:p>
            <a:pPr marL="512064" indent="-512064" algn="just">
              <a:lnSpc>
                <a:spcPct val="80000"/>
              </a:lnSpc>
              <a:spcBef>
                <a:spcPts val="400"/>
              </a:spcBef>
              <a:spcAft>
                <a:spcPts val="400"/>
              </a:spcAft>
              <a:buClrTx/>
              <a:buFont typeface="Wingdings" panose="05000000000000000000" pitchFamily="2" charset="2"/>
              <a:buChar char="q"/>
            </a:pPr>
            <a:r>
              <a:rPr lang="en-US" sz="1600" dirty="0"/>
              <a:t>With the statement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pchar</a:t>
            </a:r>
            <a:r>
              <a:rPr lang="en-US" sz="1600" dirty="0">
                <a:latin typeface="Courier New" panose="02070309020205020404" pitchFamily="49" charset="0"/>
                <a:cs typeface="Courier New" panose="02070309020205020404" pitchFamily="49" charset="0"/>
              </a:rPr>
              <a:t>);</a:t>
            </a:r>
            <a:r>
              <a:rPr lang="en-US" sz="1600" dirty="0"/>
              <a:t> pointer variable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pchar</a:t>
            </a:r>
            <a:r>
              <a:rPr lang="en-US" sz="1600" dirty="0"/>
              <a:t>, pointing to </a:t>
            </a:r>
            <a:r>
              <a:rPr lang="en-US" sz="1600" dirty="0">
                <a:latin typeface="Courier New" panose="02070309020205020404" pitchFamily="49" charset="0"/>
                <a:cs typeface="Courier New" panose="02070309020205020404" pitchFamily="49" charset="0"/>
              </a:rPr>
              <a:t>a</a:t>
            </a:r>
            <a:r>
              <a:rPr lang="en-US" sz="1600" dirty="0"/>
              <a:t> of </a:t>
            </a:r>
            <a:r>
              <a:rPr lang="en-US" sz="1600" dirty="0">
                <a:latin typeface="Courier New" panose="02070309020205020404" pitchFamily="49" charset="0"/>
                <a:cs typeface="Courier New" panose="02070309020205020404" pitchFamily="49" charset="0"/>
              </a:rPr>
              <a:t>main</a:t>
            </a:r>
            <a:r>
              <a:rPr lang="en-US" sz="1600" dirty="0"/>
              <a:t>, is increased by one. So, the value of a in </a:t>
            </a:r>
            <a:r>
              <a:rPr lang="en-US" sz="1600" dirty="0">
                <a:latin typeface="Courier New" panose="02070309020205020404" pitchFamily="49" charset="0"/>
                <a:cs typeface="Courier New" panose="02070309020205020404" pitchFamily="49" charset="0"/>
              </a:rPr>
              <a:t>main</a:t>
            </a:r>
            <a:r>
              <a:rPr lang="en-US" sz="1600" dirty="0"/>
              <a:t> is changed to </a:t>
            </a:r>
            <a:r>
              <a:rPr lang="en-US" sz="1600" dirty="0">
                <a:latin typeface="Courier New" panose="02070309020205020404" pitchFamily="49" charset="0"/>
                <a:cs typeface="Courier New" panose="02070309020205020404" pitchFamily="49" charset="0"/>
              </a:rPr>
              <a:t>'y' </a:t>
            </a:r>
            <a:r>
              <a:rPr lang="en-US" sz="1600" dirty="0"/>
              <a:t>(the </a:t>
            </a:r>
            <a:r>
              <a:rPr lang="en-US" sz="1600" dirty="0">
                <a:latin typeface="Courier New" panose="02070309020205020404" pitchFamily="49" charset="0"/>
                <a:cs typeface="Courier New" panose="02070309020205020404" pitchFamily="49" charset="0"/>
              </a:rPr>
              <a:t>ASCII</a:t>
            </a:r>
            <a:r>
              <a:rPr lang="en-US" sz="1600" dirty="0"/>
              <a:t> value is increased by one) (line 6).  </a:t>
            </a:r>
          </a:p>
        </p:txBody>
      </p:sp>
      <p:graphicFrame>
        <p:nvGraphicFramePr>
          <p:cNvPr id="9" name="Table 8"/>
          <p:cNvGraphicFramePr>
            <a:graphicFrameLocks noGrp="1"/>
          </p:cNvGraphicFramePr>
          <p:nvPr>
            <p:extLst>
              <p:ext uri="{D42A27DB-BD31-4B8C-83A1-F6EECF244321}">
                <p14:modId xmlns:p14="http://schemas.microsoft.com/office/powerpoint/2010/main" val="3390491973"/>
              </p:ext>
            </p:extLst>
          </p:nvPr>
        </p:nvGraphicFramePr>
        <p:xfrm>
          <a:off x="4115692" y="4545959"/>
          <a:ext cx="4708539" cy="1737360"/>
        </p:xfrm>
        <a:graphic>
          <a:graphicData uri="http://schemas.openxmlformats.org/drawingml/2006/table">
            <a:tbl>
              <a:tblPr firstRow="1" firstCol="1" bandRow="1">
                <a:tableStyleId>{2D5ABB26-0587-4C30-8999-92F81FD0307C}</a:tableStyleId>
              </a:tblPr>
              <a:tblGrid>
                <a:gridCol w="1126808">
                  <a:extLst>
                    <a:ext uri="{9D8B030D-6E8A-4147-A177-3AD203B41FA5}">
                      <a16:colId xmlns:a16="http://schemas.microsoft.com/office/drawing/2014/main" val="20000"/>
                    </a:ext>
                  </a:extLst>
                </a:gridCol>
                <a:gridCol w="259286">
                  <a:extLst>
                    <a:ext uri="{9D8B030D-6E8A-4147-A177-3AD203B41FA5}">
                      <a16:colId xmlns:a16="http://schemas.microsoft.com/office/drawing/2014/main" val="20001"/>
                    </a:ext>
                  </a:extLst>
                </a:gridCol>
                <a:gridCol w="141194">
                  <a:extLst>
                    <a:ext uri="{9D8B030D-6E8A-4147-A177-3AD203B41FA5}">
                      <a16:colId xmlns:a16="http://schemas.microsoft.com/office/drawing/2014/main" val="20002"/>
                    </a:ext>
                  </a:extLst>
                </a:gridCol>
                <a:gridCol w="131109">
                  <a:extLst>
                    <a:ext uri="{9D8B030D-6E8A-4147-A177-3AD203B41FA5}">
                      <a16:colId xmlns:a16="http://schemas.microsoft.com/office/drawing/2014/main" val="20003"/>
                    </a:ext>
                  </a:extLst>
                </a:gridCol>
                <a:gridCol w="252133">
                  <a:extLst>
                    <a:ext uri="{9D8B030D-6E8A-4147-A177-3AD203B41FA5}">
                      <a16:colId xmlns:a16="http://schemas.microsoft.com/office/drawing/2014/main" val="20004"/>
                    </a:ext>
                  </a:extLst>
                </a:gridCol>
                <a:gridCol w="694681">
                  <a:extLst>
                    <a:ext uri="{9D8B030D-6E8A-4147-A177-3AD203B41FA5}">
                      <a16:colId xmlns:a16="http://schemas.microsoft.com/office/drawing/2014/main" val="20005"/>
                    </a:ext>
                  </a:extLst>
                </a:gridCol>
                <a:gridCol w="151280">
                  <a:extLst>
                    <a:ext uri="{9D8B030D-6E8A-4147-A177-3AD203B41FA5}">
                      <a16:colId xmlns:a16="http://schemas.microsoft.com/office/drawing/2014/main" val="20006"/>
                    </a:ext>
                  </a:extLst>
                </a:gridCol>
                <a:gridCol w="128270">
                  <a:extLst>
                    <a:ext uri="{9D8B030D-6E8A-4147-A177-3AD203B41FA5}">
                      <a16:colId xmlns:a16="http://schemas.microsoft.com/office/drawing/2014/main" val="20007"/>
                    </a:ext>
                  </a:extLst>
                </a:gridCol>
                <a:gridCol w="76835">
                  <a:extLst>
                    <a:ext uri="{9D8B030D-6E8A-4147-A177-3AD203B41FA5}">
                      <a16:colId xmlns:a16="http://schemas.microsoft.com/office/drawing/2014/main" val="20008"/>
                    </a:ext>
                  </a:extLst>
                </a:gridCol>
                <a:gridCol w="176493">
                  <a:extLst>
                    <a:ext uri="{9D8B030D-6E8A-4147-A177-3AD203B41FA5}">
                      <a16:colId xmlns:a16="http://schemas.microsoft.com/office/drawing/2014/main" val="20009"/>
                    </a:ext>
                  </a:extLst>
                </a:gridCol>
                <a:gridCol w="913139">
                  <a:extLst>
                    <a:ext uri="{9D8B030D-6E8A-4147-A177-3AD203B41FA5}">
                      <a16:colId xmlns:a16="http://schemas.microsoft.com/office/drawing/2014/main" val="20010"/>
                    </a:ext>
                  </a:extLst>
                </a:gridCol>
                <a:gridCol w="657311">
                  <a:extLst>
                    <a:ext uri="{9D8B030D-6E8A-4147-A177-3AD203B41FA5}">
                      <a16:colId xmlns:a16="http://schemas.microsoft.com/office/drawing/2014/main" val="20011"/>
                    </a:ext>
                  </a:extLst>
                </a:gridCol>
              </a:tblGrid>
              <a:tr h="205740">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main</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char a</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000" dirty="0" err="1">
                          <a:effectLst/>
                          <a:latin typeface="Courier New" panose="02070309020205020404" pitchFamily="49" charset="0"/>
                          <a:cs typeface="Courier New" panose="02070309020205020404" pitchFamily="49" charset="0"/>
                        </a:rPr>
                        <a:t>int</a:t>
                      </a:r>
                      <a:r>
                        <a:rPr lang="en-US" sz="1000" dirty="0">
                          <a:effectLst/>
                          <a:latin typeface="Courier New" panose="02070309020205020404" pitchFamily="49" charset="0"/>
                          <a:cs typeface="Courier New" panose="02070309020205020404" pitchFamily="49" charset="0"/>
                        </a:rPr>
                        <a:t> b</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205740">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&amp;main</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'x'</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1602</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131523">
                <a:tc row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tcPr>
                </a:tc>
                <a:tc gridSpan="3">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row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114300">
                <a:tc vMerge="1">
                  <a:txBody>
                    <a:bodyPr/>
                    <a:lstStyle/>
                    <a:p>
                      <a:endParaRPr lang="en-US"/>
                    </a:p>
                  </a:txBody>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205740">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increase</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03116">
                <a:tc row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&amp;increase</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4"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4" hMerge="1">
                  <a:txBody>
                    <a:bodyPr/>
                    <a:lstStyle/>
                    <a:p>
                      <a:endParaRPr lang="en-US"/>
                    </a:p>
                  </a:txBody>
                  <a:tcPr/>
                </a:tc>
                <a:tc rowSpan="4"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&amp;a</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4" hMerge="1">
                  <a:txBody>
                    <a:bodyPr/>
                    <a:lstStyle/>
                    <a:p>
                      <a:endParaRPr lang="en-US"/>
                    </a:p>
                  </a:txBody>
                  <a:tcPr/>
                </a:tc>
                <a:tc rowSpan="2"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(char *)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rowSpan="2" gridSpan="2">
                  <a:txBody>
                    <a:bodyPr/>
                    <a:lstStyle/>
                    <a:p>
                      <a:pPr marL="0" marR="0" algn="ctr">
                        <a:spcBef>
                          <a:spcPts val="0"/>
                        </a:spcBef>
                        <a:spcAft>
                          <a:spcPts val="0"/>
                        </a:spcAft>
                      </a:pP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a:txBody>
                    <a:bodyPr/>
                    <a:lstStyle/>
                    <a:p>
                      <a:pPr marL="0" marR="0" algn="ctr">
                        <a:spcBef>
                          <a:spcPts val="0"/>
                        </a:spcBef>
                        <a:spcAft>
                          <a:spcPts val="0"/>
                        </a:spcAft>
                      </a:pP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65000"/>
                      </a:schemeClr>
                    </a:solidFill>
                  </a:tcPr>
                </a:tc>
                <a:tc row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row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1</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5"/>
                  </a:ext>
                </a:extLst>
              </a:tr>
              <a:tr h="103116">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marL="0" marR="0" algn="ctr">
                        <a:spcBef>
                          <a:spcPts val="0"/>
                        </a:spcBef>
                        <a:spcAft>
                          <a:spcPts val="0"/>
                        </a:spcAft>
                      </a:pP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chemeClr val="tx1"/>
                      </a:solidFill>
                      <a:prstDash val="solid"/>
                      <a:round/>
                      <a:headEnd type="none" w="med" len="med"/>
                      <a:tailEnd type="none" w="med" len="med"/>
                    </a:lnTlToBr>
                    <a:solidFill>
                      <a:schemeClr val="bg1">
                        <a:lumMod val="65000"/>
                      </a:schemeClr>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10287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vMerge="1">
                  <a:txBody>
                    <a:bodyPr/>
                    <a:lstStyle/>
                    <a:p>
                      <a:endParaRPr lang="en-US"/>
                    </a:p>
                  </a:txBody>
                  <a:tcPr/>
                </a:tc>
                <a:tc rowSpan="2" gridSpan="2">
                  <a:txBody>
                    <a:bodyPr/>
                    <a:lstStyle/>
                    <a:p>
                      <a:endParaRPr lang="en-US" sz="1000" dirty="0"/>
                    </a:p>
                  </a:txBody>
                  <a:tcPr marL="51435" marR="51435"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rowSpan="2" gridSpan="2">
                  <a:txBody>
                    <a:bodyPr/>
                    <a:lstStyle/>
                    <a:p>
                      <a:pPr marL="0" marR="0" algn="ctr">
                        <a:spcBef>
                          <a:spcPts val="0"/>
                        </a:spcBef>
                        <a:spcAft>
                          <a:spcPts val="0"/>
                        </a:spcAft>
                      </a:pP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a:txBody>
                    <a:bodyPr/>
                    <a:lstStyle/>
                    <a:p>
                      <a:endParaRPr lang="en-US" sz="1000" dirty="0"/>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solidFill>
                      <a:schemeClr val="bg1">
                        <a:lumMod val="65000"/>
                      </a:schemeClr>
                    </a:solidFill>
                  </a:tcPr>
                </a:tc>
                <a:tc rowSpan="2">
                  <a:txBody>
                    <a:bodyPr/>
                    <a:lstStyle/>
                    <a:p>
                      <a:endParaRPr lang="en-US" sz="1000" dirty="0"/>
                    </a:p>
                  </a:txBody>
                  <a:tcPr marL="51435" marR="51435"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a:p>
                  </a:txBody>
                  <a:tcPr/>
                </a:tc>
                <a:extLst>
                  <a:ext uri="{0D108BD9-81ED-4DB2-BD59-A6C34878D82A}">
                    <a16:rowId xmlns:a16="http://schemas.microsoft.com/office/drawing/2014/main" val="10007"/>
                  </a:ext>
                </a:extLst>
              </a:tr>
              <a:tr h="10287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endParaRPr lang="en-US" sz="1000" dirty="0"/>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8"/>
                  </a:ext>
                </a:extLst>
              </a:tr>
              <a:tr h="205740">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void *data</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char *</a:t>
                      </a:r>
                      <a:r>
                        <a:rPr lang="en-US" sz="1000" dirty="0" err="1">
                          <a:effectLst/>
                          <a:latin typeface="Courier New" panose="02070309020205020404" pitchFamily="49" charset="0"/>
                          <a:cs typeface="Courier New" panose="02070309020205020404" pitchFamily="49" charset="0"/>
                        </a:rPr>
                        <a:t>pchar</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000" dirty="0" err="1">
                          <a:effectLst/>
                          <a:latin typeface="Courier New" panose="02070309020205020404" pitchFamily="49" charset="0"/>
                          <a:cs typeface="Courier New" panose="02070309020205020404" pitchFamily="49" charset="0"/>
                        </a:rPr>
                        <a:t>psize</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p:sp>
        <p:nvSpPr>
          <p:cNvPr id="10" name="Rectangle 9"/>
          <p:cNvSpPr/>
          <p:nvPr/>
        </p:nvSpPr>
        <p:spPr>
          <a:xfrm>
            <a:off x="5640487" y="4748963"/>
            <a:ext cx="1230406" cy="205740"/>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solidFill>
                  <a:srgbClr val="FF0000"/>
                </a:solidFill>
                <a:latin typeface="Courier New" panose="02070309020205020404" pitchFamily="49" charset="0"/>
                <a:cs typeface="Courier New" panose="02070309020205020404" pitchFamily="49" charset="0"/>
              </a:rPr>
              <a:t>'y'</a:t>
            </a:r>
            <a:endParaRPr lang="en-US" sz="1350" b="1" dirty="0">
              <a:solidFill>
                <a:srgbClr val="FF0000"/>
              </a:solidFill>
            </a:endParaRPr>
          </a:p>
        </p:txBody>
      </p:sp>
      <p:sp>
        <p:nvSpPr>
          <p:cNvPr id="12" name="Rectangle 11"/>
          <p:cNvSpPr/>
          <p:nvPr/>
        </p:nvSpPr>
        <p:spPr>
          <a:xfrm>
            <a:off x="5999408" y="5478574"/>
            <a:ext cx="856689" cy="393390"/>
          </a:xfrm>
          <a:prstGeom prst="rect">
            <a:avLst/>
          </a:prstGeom>
          <a:solidFill>
            <a:schemeClr val="bg1">
              <a:lumMod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3" name="Rectangle 12"/>
          <p:cNvSpPr/>
          <p:nvPr/>
        </p:nvSpPr>
        <p:spPr>
          <a:xfrm>
            <a:off x="6879104" y="5478574"/>
            <a:ext cx="516921" cy="468836"/>
          </a:xfrm>
          <a:prstGeom prst="rect">
            <a:avLst/>
          </a:prstGeom>
          <a:solidFill>
            <a:schemeClr val="bg1">
              <a:lumMod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4" name="Rectangle 13"/>
          <p:cNvSpPr/>
          <p:nvPr/>
        </p:nvSpPr>
        <p:spPr>
          <a:xfrm>
            <a:off x="5439431" y="4979328"/>
            <a:ext cx="1880420" cy="478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Rectangle 14"/>
          <p:cNvSpPr/>
          <p:nvPr/>
        </p:nvSpPr>
        <p:spPr>
          <a:xfrm>
            <a:off x="7435411" y="5518984"/>
            <a:ext cx="313409" cy="177132"/>
          </a:xfrm>
          <a:prstGeom prst="rect">
            <a:avLst/>
          </a:prstGeom>
          <a:solidFill>
            <a:schemeClr val="bg1">
              <a:lumMod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graphicFrame>
        <p:nvGraphicFramePr>
          <p:cNvPr id="16" name="Table 15"/>
          <p:cNvGraphicFramePr>
            <a:graphicFrameLocks noGrp="1"/>
          </p:cNvGraphicFramePr>
          <p:nvPr>
            <p:extLst>
              <p:ext uri="{D42A27DB-BD31-4B8C-83A1-F6EECF244321}">
                <p14:modId xmlns:p14="http://schemas.microsoft.com/office/powerpoint/2010/main" val="615464667"/>
              </p:ext>
            </p:extLst>
          </p:nvPr>
        </p:nvGraphicFramePr>
        <p:xfrm>
          <a:off x="125057" y="1651436"/>
          <a:ext cx="3792739" cy="4220528"/>
        </p:xfrm>
        <a:graphic>
          <a:graphicData uri="http://schemas.openxmlformats.org/drawingml/2006/table">
            <a:tbl>
              <a:tblPr firstRow="1" firstCol="1" bandRow="1">
                <a:tableStyleId>{2D5ABB26-0587-4C30-8999-92F81FD0307C}</a:tableStyleId>
              </a:tblPr>
              <a:tblGrid>
                <a:gridCol w="281252">
                  <a:extLst>
                    <a:ext uri="{9D8B030D-6E8A-4147-A177-3AD203B41FA5}">
                      <a16:colId xmlns:a16="http://schemas.microsoft.com/office/drawing/2014/main" val="20000"/>
                    </a:ext>
                  </a:extLst>
                </a:gridCol>
                <a:gridCol w="3511487">
                  <a:extLst>
                    <a:ext uri="{9D8B030D-6E8A-4147-A177-3AD203B41FA5}">
                      <a16:colId xmlns:a16="http://schemas.microsoft.com/office/drawing/2014/main" val="20001"/>
                    </a:ext>
                  </a:extLst>
                </a:gridCol>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increase(</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'x';</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a:t>
                      </a:r>
                      <a:r>
                        <a:rPr lang="en-US" sz="1200" dirty="0">
                          <a:solidFill>
                            <a:schemeClr val="tx1"/>
                          </a:solidFill>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extLst>
                  <a:ext uri="{0D108BD9-81ED-4DB2-BD59-A6C34878D82A}">
                    <a16:rowId xmlns:a16="http://schemas.microsoft.com/office/drawing/2014/main" val="10000"/>
                  </a:ext>
                </a:extLst>
              </a:tr>
            </a:tbl>
          </a:graphicData>
        </a:graphic>
      </p:graphicFrame>
      <p:sp>
        <p:nvSpPr>
          <p:cNvPr id="17"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spTree>
    <p:extLst>
      <p:ext uri="{BB962C8B-B14F-4D97-AF65-F5344CB8AC3E}">
        <p14:creationId xmlns:p14="http://schemas.microsoft.com/office/powerpoint/2010/main" val="1700256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hidden"/>
                                      </p:to>
                                    </p:set>
                                  </p:childTnLst>
                                </p:cTn>
                              </p:par>
                            </p:childTnLst>
                          </p:cTn>
                        </p:par>
                        <p:par>
                          <p:cTn id="17" fill="hold">
                            <p:stCondLst>
                              <p:cond delay="0"/>
                            </p:stCondLst>
                            <p:childTnLst>
                              <p:par>
                                <p:cTn id="18" presetID="1" presetClass="exit" presetSubtype="0" fill="hold" grpId="0" nodeType="afterEffect">
                                  <p:stCondLst>
                                    <p:cond delay="0"/>
                                  </p:stCondLst>
                                  <p:childTnLst>
                                    <p:set>
                                      <p:cBhvr>
                                        <p:cTn id="19" dur="1" fill="hold">
                                          <p:stCondLst>
                                            <p:cond delay="0"/>
                                          </p:stCondLst>
                                        </p:cTn>
                                        <p:tgtEl>
                                          <p:spTgt spid="14"/>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75316" y="1674514"/>
            <a:ext cx="4468051" cy="1572640"/>
          </a:xfrm>
        </p:spPr>
        <p:txBody>
          <a:bodyPr>
            <a:noAutofit/>
          </a:bodyPr>
          <a:lstStyle/>
          <a:p>
            <a:pPr algn="just">
              <a:spcBef>
                <a:spcPts val="0"/>
              </a:spcBef>
              <a:buClrTx/>
              <a:buFont typeface="Wingdings" panose="05000000000000000000" pitchFamily="2" charset="2"/>
              <a:buChar char="q"/>
            </a:pPr>
            <a:r>
              <a:rPr lang="en-US" sz="1600" dirty="0"/>
              <a:t>Before exiting the function </a:t>
            </a:r>
            <a:r>
              <a:rPr lang="en-US" sz="1600" dirty="0">
                <a:latin typeface="Courier New" panose="02070309020205020404" pitchFamily="49" charset="0"/>
                <a:cs typeface="Courier New" panose="02070309020205020404" pitchFamily="49" charset="0"/>
              </a:rPr>
              <a:t>increase</a:t>
            </a:r>
            <a:r>
              <a:rPr lang="en-US" sz="1600" dirty="0"/>
              <a:t>, the variables created by increase is destroyed. </a:t>
            </a:r>
          </a:p>
          <a:p>
            <a:pPr algn="just">
              <a:spcBef>
                <a:spcPts val="0"/>
              </a:spcBef>
              <a:buClrTx/>
              <a:buFont typeface="Wingdings" panose="05000000000000000000" pitchFamily="2" charset="2"/>
              <a:buChar char="q"/>
            </a:pPr>
            <a:r>
              <a:rPr lang="en-US" sz="1600" dirty="0"/>
              <a:t>Then the control goes back to the function main (in line 17). </a:t>
            </a:r>
          </a:p>
          <a:p>
            <a:pPr algn="just">
              <a:spcBef>
                <a:spcPts val="0"/>
              </a:spcBef>
              <a:buClrTx/>
              <a:buFont typeface="Wingdings" panose="05000000000000000000" pitchFamily="2" charset="2"/>
              <a:buChar char="q"/>
            </a:pPr>
            <a:r>
              <a:rPr lang="en-US" sz="1600" dirty="0"/>
              <a:t>So, we see the value </a:t>
            </a:r>
            <a:r>
              <a:rPr lang="en-US" sz="1600" dirty="0">
                <a:latin typeface="Courier New" panose="02070309020205020404" pitchFamily="49" charset="0"/>
                <a:cs typeface="Courier New" panose="02070309020205020404" pitchFamily="49" charset="0"/>
              </a:rPr>
              <a:t>a</a:t>
            </a:r>
            <a:r>
              <a:rPr lang="en-US" sz="1600" dirty="0"/>
              <a:t> in </a:t>
            </a:r>
            <a:r>
              <a:rPr lang="en-US" sz="1600" dirty="0">
                <a:latin typeface="Courier New" panose="02070309020205020404" pitchFamily="49" charset="0"/>
                <a:cs typeface="Courier New" panose="02070309020205020404" pitchFamily="49" charset="0"/>
              </a:rPr>
              <a:t>main</a:t>
            </a:r>
            <a:r>
              <a:rPr lang="en-US" sz="1600" dirty="0"/>
              <a:t> is changed to </a:t>
            </a:r>
            <a:r>
              <a:rPr lang="en-US" sz="1600" dirty="0">
                <a:latin typeface="Courier New" panose="02070309020205020404" pitchFamily="49" charset="0"/>
                <a:cs typeface="Courier New" panose="02070309020205020404" pitchFamily="49" charset="0"/>
              </a:rPr>
              <a:t>'y'</a:t>
            </a:r>
            <a:r>
              <a:rPr lang="en-US" sz="1600" dirty="0"/>
              <a:t>.</a:t>
            </a:r>
          </a:p>
        </p:txBody>
      </p:sp>
      <p:graphicFrame>
        <p:nvGraphicFramePr>
          <p:cNvPr id="16" name="Table 15"/>
          <p:cNvGraphicFramePr>
            <a:graphicFrameLocks noGrp="1"/>
          </p:cNvGraphicFramePr>
          <p:nvPr>
            <p:extLst>
              <p:ext uri="{D42A27DB-BD31-4B8C-83A1-F6EECF244321}">
                <p14:modId xmlns:p14="http://schemas.microsoft.com/office/powerpoint/2010/main" val="2337745085"/>
              </p:ext>
            </p:extLst>
          </p:nvPr>
        </p:nvGraphicFramePr>
        <p:xfrm>
          <a:off x="125057" y="1651436"/>
          <a:ext cx="3792739" cy="4220528"/>
        </p:xfrm>
        <a:graphic>
          <a:graphicData uri="http://schemas.openxmlformats.org/drawingml/2006/table">
            <a:tbl>
              <a:tblPr firstRow="1" firstCol="1" bandRow="1">
                <a:tableStyleId>{2D5ABB26-0587-4C30-8999-92F81FD0307C}</a:tableStyleId>
              </a:tblPr>
              <a:tblGrid>
                <a:gridCol w="281252">
                  <a:extLst>
                    <a:ext uri="{9D8B030D-6E8A-4147-A177-3AD203B41FA5}">
                      <a16:colId xmlns:a16="http://schemas.microsoft.com/office/drawing/2014/main" val="20000"/>
                    </a:ext>
                  </a:extLst>
                </a:gridCol>
                <a:gridCol w="3511487">
                  <a:extLst>
                    <a:ext uri="{9D8B030D-6E8A-4147-A177-3AD203B41FA5}">
                      <a16:colId xmlns:a16="http://schemas.microsoft.com/office/drawing/2014/main" val="20001"/>
                    </a:ext>
                  </a:extLst>
                </a:gridCol>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increase(</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'x';</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a:t>
                      </a:r>
                      <a:r>
                        <a:rPr lang="en-US" sz="1200" dirty="0">
                          <a:solidFill>
                            <a:schemeClr val="tx1"/>
                          </a:solidFill>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extLst>
                  <a:ext uri="{0D108BD9-81ED-4DB2-BD59-A6C34878D82A}">
                    <a16:rowId xmlns:a16="http://schemas.microsoft.com/office/drawing/2014/main" val="10000"/>
                  </a:ext>
                </a:extLst>
              </a:tr>
            </a:tbl>
          </a:graphicData>
        </a:graphic>
      </p:graphicFrame>
      <p:sp>
        <p:nvSpPr>
          <p:cNvPr id="17"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graphicFrame>
        <p:nvGraphicFramePr>
          <p:cNvPr id="11" name="Table 10"/>
          <p:cNvGraphicFramePr>
            <a:graphicFrameLocks noGrp="1"/>
          </p:cNvGraphicFramePr>
          <p:nvPr>
            <p:extLst>
              <p:ext uri="{D42A27DB-BD31-4B8C-83A1-F6EECF244321}">
                <p14:modId xmlns:p14="http://schemas.microsoft.com/office/powerpoint/2010/main" val="914656843"/>
              </p:ext>
            </p:extLst>
          </p:nvPr>
        </p:nvGraphicFramePr>
        <p:xfrm>
          <a:off x="4075316" y="3587869"/>
          <a:ext cx="4494945" cy="1299866"/>
        </p:xfrm>
        <a:graphic>
          <a:graphicData uri="http://schemas.openxmlformats.org/drawingml/2006/table">
            <a:tbl>
              <a:tblPr firstRow="1" firstCol="1" bandRow="1">
                <a:tableStyleId>{2D5ABB26-0587-4C30-8999-92F81FD0307C}</a:tableStyleId>
              </a:tblPr>
              <a:tblGrid>
                <a:gridCol w="1078602">
                  <a:extLst>
                    <a:ext uri="{9D8B030D-6E8A-4147-A177-3AD203B41FA5}">
                      <a16:colId xmlns:a16="http://schemas.microsoft.com/office/drawing/2014/main" val="20000"/>
                    </a:ext>
                  </a:extLst>
                </a:gridCol>
                <a:gridCol w="383348">
                  <a:extLst>
                    <a:ext uri="{9D8B030D-6E8A-4147-A177-3AD203B41FA5}">
                      <a16:colId xmlns:a16="http://schemas.microsoft.com/office/drawing/2014/main" val="20001"/>
                    </a:ext>
                  </a:extLst>
                </a:gridCol>
                <a:gridCol w="366846">
                  <a:extLst>
                    <a:ext uri="{9D8B030D-6E8A-4147-A177-3AD203B41FA5}">
                      <a16:colId xmlns:a16="http://schemas.microsoft.com/office/drawing/2014/main" val="20002"/>
                    </a:ext>
                  </a:extLst>
                </a:gridCol>
                <a:gridCol w="809769">
                  <a:extLst>
                    <a:ext uri="{9D8B030D-6E8A-4147-A177-3AD203B41FA5}">
                      <a16:colId xmlns:a16="http://schemas.microsoft.com/office/drawing/2014/main" val="20003"/>
                    </a:ext>
                  </a:extLst>
                </a:gridCol>
                <a:gridCol w="353116">
                  <a:extLst>
                    <a:ext uri="{9D8B030D-6E8A-4147-A177-3AD203B41FA5}">
                      <a16:colId xmlns:a16="http://schemas.microsoft.com/office/drawing/2014/main" val="20004"/>
                    </a:ext>
                  </a:extLst>
                </a:gridCol>
                <a:gridCol w="874074">
                  <a:extLst>
                    <a:ext uri="{9D8B030D-6E8A-4147-A177-3AD203B41FA5}">
                      <a16:colId xmlns:a16="http://schemas.microsoft.com/office/drawing/2014/main" val="20005"/>
                    </a:ext>
                  </a:extLst>
                </a:gridCol>
                <a:gridCol w="629190">
                  <a:extLst>
                    <a:ext uri="{9D8B030D-6E8A-4147-A177-3AD203B41FA5}">
                      <a16:colId xmlns:a16="http://schemas.microsoft.com/office/drawing/2014/main" val="20006"/>
                    </a:ext>
                  </a:extLst>
                </a:gridCol>
              </a:tblGrid>
              <a:tr h="228600">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main</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char a</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167640">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&amp;main</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‘y'</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1602</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0">
                <a:tc gridSpan="7">
                  <a:txBody>
                    <a:bodyPr/>
                    <a:lstStyle/>
                    <a:p>
                      <a:pPr marL="0" marR="0" algn="ctr">
                        <a:spcBef>
                          <a:spcPts val="0"/>
                        </a:spcBef>
                        <a:spcAft>
                          <a:spcPts val="0"/>
                        </a:spcAf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91440">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increase</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16990">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&amp;increase</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gridSpan="2">
                  <a:txBody>
                    <a:bodyPr/>
                    <a:lstStyle/>
                    <a:p>
                      <a:pPr marL="0" marR="0" algn="ctr">
                        <a:spcBef>
                          <a:spcPts val="0"/>
                        </a:spcBef>
                        <a:spcAft>
                          <a:spcPts val="0"/>
                        </a:spcAf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extLst>
                  <a:ext uri="{0D108BD9-81ED-4DB2-BD59-A6C34878D82A}">
                    <a16:rowId xmlns:a16="http://schemas.microsoft.com/office/drawing/2014/main" val="10004"/>
                  </a:ext>
                </a:extLst>
              </a:tr>
              <a:tr h="205636">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void *data</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char *</a:t>
                      </a:r>
                      <a:r>
                        <a:rPr lang="en-US" sz="1200" dirty="0" err="1">
                          <a:effectLst/>
                          <a:latin typeface="Courier New" panose="02070309020205020404" pitchFamily="49" charset="0"/>
                          <a:cs typeface="Courier New" panose="02070309020205020404" pitchFamily="49" charset="0"/>
                        </a:rPr>
                        <a:t>pchar</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psize</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82463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75316" y="1674515"/>
            <a:ext cx="4468051" cy="2260993"/>
          </a:xfrm>
        </p:spPr>
        <p:txBody>
          <a:bodyPr>
            <a:no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sz="1600" dirty="0"/>
              <a:t>Line 18 calls the function </a:t>
            </a:r>
            <a:r>
              <a:rPr lang="en-US" sz="1600" dirty="0">
                <a:latin typeface="Courier New" panose="02070309020205020404" pitchFamily="49" charset="0"/>
                <a:cs typeface="Courier New" panose="02070309020205020404" pitchFamily="49" charset="0"/>
              </a:rPr>
              <a:t>increase</a:t>
            </a:r>
            <a:r>
              <a:rPr lang="en-US" sz="1600" dirty="0"/>
              <a:t> with address of </a:t>
            </a:r>
            <a:r>
              <a:rPr lang="en-US" sz="1600" dirty="0">
                <a:latin typeface="Courier New" panose="02070309020205020404" pitchFamily="49" charset="0"/>
                <a:cs typeface="Courier New" panose="02070309020205020404" pitchFamily="49" charset="0"/>
              </a:rPr>
              <a:t>b</a:t>
            </a:r>
            <a:r>
              <a:rPr lang="en-US" sz="1600" dirty="0"/>
              <a:t> and the size of </a:t>
            </a:r>
            <a:r>
              <a:rPr lang="en-US" sz="1600" dirty="0">
                <a:latin typeface="Courier New" panose="02070309020205020404" pitchFamily="49" charset="0"/>
                <a:cs typeface="Courier New" panose="02070309020205020404" pitchFamily="49" charset="0"/>
              </a:rPr>
              <a:t>b</a:t>
            </a:r>
            <a:r>
              <a:rPr lang="en-US" sz="1600" dirty="0"/>
              <a:t> as parameters. </a:t>
            </a:r>
          </a:p>
          <a:p>
            <a:pPr marL="512064" indent="-512064" algn="just">
              <a:lnSpc>
                <a:spcPct val="80000"/>
              </a:lnSpc>
              <a:spcBef>
                <a:spcPts val="400"/>
              </a:spcBef>
              <a:spcAft>
                <a:spcPts val="400"/>
              </a:spcAft>
              <a:buClrTx/>
              <a:buFont typeface="Wingdings" panose="05000000000000000000" pitchFamily="2" charset="2"/>
              <a:buChar char="q"/>
            </a:pP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(b)= </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4</a:t>
            </a:r>
            <a:r>
              <a:rPr lang="en-US" sz="1600" dirty="0"/>
              <a:t>, as </a:t>
            </a:r>
            <a:r>
              <a:rPr lang="en-US" sz="1600" dirty="0" err="1">
                <a:latin typeface="Courier New" panose="02070309020205020404" pitchFamily="49" charset="0"/>
                <a:cs typeface="Courier New" panose="02070309020205020404" pitchFamily="49" charset="0"/>
              </a:rPr>
              <a:t>int</a:t>
            </a:r>
            <a:r>
              <a:rPr lang="en-US" sz="1600" dirty="0"/>
              <a:t> type is four bytes long. </a:t>
            </a:r>
          </a:p>
          <a:p>
            <a:pPr marL="512064" indent="-512064" algn="just">
              <a:lnSpc>
                <a:spcPct val="80000"/>
              </a:lnSpc>
              <a:spcBef>
                <a:spcPts val="400"/>
              </a:spcBef>
              <a:spcAft>
                <a:spcPts val="400"/>
              </a:spcAft>
              <a:buClrTx/>
              <a:buFont typeface="Wingdings" panose="05000000000000000000" pitchFamily="2" charset="2"/>
              <a:buChar char="q"/>
            </a:pPr>
            <a:r>
              <a:rPr lang="en-US" sz="1600" dirty="0"/>
              <a:t>Now the control goes to the function </a:t>
            </a:r>
            <a:r>
              <a:rPr lang="en-US" sz="1600" dirty="0">
                <a:latin typeface="Courier New" panose="02070309020205020404" pitchFamily="49" charset="0"/>
                <a:cs typeface="Courier New" panose="02070309020205020404" pitchFamily="49" charset="0"/>
              </a:rPr>
              <a:t>increase</a:t>
            </a:r>
            <a:r>
              <a:rPr lang="en-US" sz="1600" dirty="0"/>
              <a:t> and it creates two (parameter) variables </a:t>
            </a:r>
            <a:r>
              <a:rPr lang="en-US" sz="1600" dirty="0">
                <a:latin typeface="Courier New" panose="02070309020205020404" pitchFamily="49" charset="0"/>
                <a:cs typeface="Courier New" panose="02070309020205020404" pitchFamily="49" charset="0"/>
              </a:rPr>
              <a:t>void *data </a:t>
            </a:r>
            <a:r>
              <a:rPr lang="en-US" sz="1600" dirty="0"/>
              <a:t>and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psize</a:t>
            </a:r>
            <a:r>
              <a:rPr lang="en-US" sz="1600" dirty="0">
                <a:latin typeface="Courier New" panose="02070309020205020404" pitchFamily="49" charset="0"/>
                <a:cs typeface="Courier New" panose="02070309020205020404" pitchFamily="49" charset="0"/>
              </a:rPr>
              <a:t> </a:t>
            </a:r>
            <a:r>
              <a:rPr lang="en-US" sz="1600" dirty="0"/>
              <a:t>assigned with the address value of </a:t>
            </a:r>
            <a:r>
              <a:rPr lang="en-US" sz="1600" dirty="0">
                <a:latin typeface="Courier New" panose="02070309020205020404" pitchFamily="49" charset="0"/>
                <a:cs typeface="Courier New" panose="02070309020205020404" pitchFamily="49" charset="0"/>
              </a:rPr>
              <a:t>a</a:t>
            </a:r>
            <a:r>
              <a:rPr lang="en-US" sz="1600" dirty="0"/>
              <a:t> and </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(b)=4 </a:t>
            </a:r>
            <a:r>
              <a:rPr lang="en-US" sz="1600" dirty="0"/>
              <a:t>of </a:t>
            </a:r>
            <a:r>
              <a:rPr lang="en-US" sz="1600" dirty="0">
                <a:latin typeface="Courier New" panose="02070309020205020404" pitchFamily="49" charset="0"/>
                <a:cs typeface="Courier New" panose="02070309020205020404" pitchFamily="49" charset="0"/>
              </a:rPr>
              <a:t>main</a:t>
            </a:r>
            <a:r>
              <a:rPr lang="en-US" sz="1600" dirty="0"/>
              <a:t> respectively.</a:t>
            </a:r>
          </a:p>
        </p:txBody>
      </p:sp>
      <p:graphicFrame>
        <p:nvGraphicFramePr>
          <p:cNvPr id="16" name="Table 15"/>
          <p:cNvGraphicFramePr>
            <a:graphicFrameLocks noGrp="1"/>
          </p:cNvGraphicFramePr>
          <p:nvPr>
            <p:extLst>
              <p:ext uri="{D42A27DB-BD31-4B8C-83A1-F6EECF244321}">
                <p14:modId xmlns:p14="http://schemas.microsoft.com/office/powerpoint/2010/main" val="1024103317"/>
              </p:ext>
            </p:extLst>
          </p:nvPr>
        </p:nvGraphicFramePr>
        <p:xfrm>
          <a:off x="125057" y="1651436"/>
          <a:ext cx="3792739" cy="4220528"/>
        </p:xfrm>
        <a:graphic>
          <a:graphicData uri="http://schemas.openxmlformats.org/drawingml/2006/table">
            <a:tbl>
              <a:tblPr firstRow="1" firstCol="1" bandRow="1">
                <a:tableStyleId>{2D5ABB26-0587-4C30-8999-92F81FD0307C}</a:tableStyleId>
              </a:tblPr>
              <a:tblGrid>
                <a:gridCol w="281252">
                  <a:extLst>
                    <a:ext uri="{9D8B030D-6E8A-4147-A177-3AD203B41FA5}">
                      <a16:colId xmlns:a16="http://schemas.microsoft.com/office/drawing/2014/main" val="20000"/>
                    </a:ext>
                  </a:extLst>
                </a:gridCol>
                <a:gridCol w="3511487">
                  <a:extLst>
                    <a:ext uri="{9D8B030D-6E8A-4147-A177-3AD203B41FA5}">
                      <a16:colId xmlns:a16="http://schemas.microsoft.com/office/drawing/2014/main" val="20001"/>
                    </a:ext>
                  </a:extLst>
                </a:gridCol>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increase(</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'x';</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a:t>
                      </a:r>
                      <a:r>
                        <a:rPr lang="en-US" sz="1200" dirty="0">
                          <a:solidFill>
                            <a:schemeClr val="tx1"/>
                          </a:solidFill>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extLst>
                  <a:ext uri="{0D108BD9-81ED-4DB2-BD59-A6C34878D82A}">
                    <a16:rowId xmlns:a16="http://schemas.microsoft.com/office/drawing/2014/main" val="10000"/>
                  </a:ext>
                </a:extLst>
              </a:tr>
            </a:tbl>
          </a:graphicData>
        </a:graphic>
      </p:graphicFrame>
      <p:sp>
        <p:nvSpPr>
          <p:cNvPr id="17"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graphicFrame>
        <p:nvGraphicFramePr>
          <p:cNvPr id="6" name="Table 5"/>
          <p:cNvGraphicFramePr>
            <a:graphicFrameLocks noGrp="1"/>
          </p:cNvGraphicFramePr>
          <p:nvPr>
            <p:extLst>
              <p:ext uri="{D42A27DB-BD31-4B8C-83A1-F6EECF244321}">
                <p14:modId xmlns:p14="http://schemas.microsoft.com/office/powerpoint/2010/main" val="4013616516"/>
              </p:ext>
            </p:extLst>
          </p:nvPr>
        </p:nvGraphicFramePr>
        <p:xfrm>
          <a:off x="4140300" y="4240306"/>
          <a:ext cx="4531221" cy="1348636"/>
        </p:xfrm>
        <a:graphic>
          <a:graphicData uri="http://schemas.openxmlformats.org/drawingml/2006/table">
            <a:tbl>
              <a:tblPr firstRow="1" firstCol="1" bandRow="1">
                <a:tableStyleId>{2D5ABB26-0587-4C30-8999-92F81FD0307C}</a:tableStyleId>
              </a:tblPr>
              <a:tblGrid>
                <a:gridCol w="1078436">
                  <a:extLst>
                    <a:ext uri="{9D8B030D-6E8A-4147-A177-3AD203B41FA5}">
                      <a16:colId xmlns:a16="http://schemas.microsoft.com/office/drawing/2014/main" val="20000"/>
                    </a:ext>
                  </a:extLst>
                </a:gridCol>
                <a:gridCol w="248156">
                  <a:extLst>
                    <a:ext uri="{9D8B030D-6E8A-4147-A177-3AD203B41FA5}">
                      <a16:colId xmlns:a16="http://schemas.microsoft.com/office/drawing/2014/main" val="20001"/>
                    </a:ext>
                  </a:extLst>
                </a:gridCol>
                <a:gridCol w="162560">
                  <a:extLst>
                    <a:ext uri="{9D8B030D-6E8A-4147-A177-3AD203B41FA5}">
                      <a16:colId xmlns:a16="http://schemas.microsoft.com/office/drawing/2014/main" val="20002"/>
                    </a:ext>
                  </a:extLst>
                </a:gridCol>
                <a:gridCol w="162560">
                  <a:extLst>
                    <a:ext uri="{9D8B030D-6E8A-4147-A177-3AD203B41FA5}">
                      <a16:colId xmlns:a16="http://schemas.microsoft.com/office/drawing/2014/main" val="20003"/>
                    </a:ext>
                  </a:extLst>
                </a:gridCol>
                <a:gridCol w="472966">
                  <a:extLst>
                    <a:ext uri="{9D8B030D-6E8A-4147-A177-3AD203B41FA5}">
                      <a16:colId xmlns:a16="http://schemas.microsoft.com/office/drawing/2014/main" val="20004"/>
                    </a:ext>
                  </a:extLst>
                </a:gridCol>
                <a:gridCol w="405399">
                  <a:extLst>
                    <a:ext uri="{9D8B030D-6E8A-4147-A177-3AD203B41FA5}">
                      <a16:colId xmlns:a16="http://schemas.microsoft.com/office/drawing/2014/main" val="20005"/>
                    </a:ext>
                  </a:extLst>
                </a:gridCol>
                <a:gridCol w="162560">
                  <a:extLst>
                    <a:ext uri="{9D8B030D-6E8A-4147-A177-3AD203B41FA5}">
                      <a16:colId xmlns:a16="http://schemas.microsoft.com/office/drawing/2014/main" val="20006"/>
                    </a:ext>
                  </a:extLst>
                </a:gridCol>
                <a:gridCol w="162560">
                  <a:extLst>
                    <a:ext uri="{9D8B030D-6E8A-4147-A177-3AD203B41FA5}">
                      <a16:colId xmlns:a16="http://schemas.microsoft.com/office/drawing/2014/main" val="20007"/>
                    </a:ext>
                  </a:extLst>
                </a:gridCol>
                <a:gridCol w="221146">
                  <a:extLst>
                    <a:ext uri="{9D8B030D-6E8A-4147-A177-3AD203B41FA5}">
                      <a16:colId xmlns:a16="http://schemas.microsoft.com/office/drawing/2014/main" val="20008"/>
                    </a:ext>
                  </a:extLst>
                </a:gridCol>
                <a:gridCol w="376442">
                  <a:extLst>
                    <a:ext uri="{9D8B030D-6E8A-4147-A177-3AD203B41FA5}">
                      <a16:colId xmlns:a16="http://schemas.microsoft.com/office/drawing/2014/main" val="20009"/>
                    </a:ext>
                  </a:extLst>
                </a:gridCol>
                <a:gridCol w="1078436">
                  <a:extLst>
                    <a:ext uri="{9D8B030D-6E8A-4147-A177-3AD203B41FA5}">
                      <a16:colId xmlns:a16="http://schemas.microsoft.com/office/drawing/2014/main" val="20010"/>
                    </a:ext>
                  </a:extLst>
                </a:gridCol>
              </a:tblGrid>
              <a:tr h="228600">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main</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char a</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167640">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&amp;main</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‘y'</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dirty="0"/>
                    </a:p>
                  </a:txBody>
                  <a:tcPr/>
                </a:tc>
                <a:tc gridSpan="3">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1602</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dirty="0"/>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175364">
                <a:tc row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12700" cmpd="sng">
                      <a:noFill/>
                      <a:prstDash val="solid"/>
                    </a:lnBlToTr>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12700" cmpd="sng">
                      <a:noFill/>
                      <a:prstDash val="solid"/>
                    </a:lnBlToTr>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98956">
                <a:tc v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4">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175156">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increase</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66307">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&amp;increase</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200" dirty="0">
                          <a:effectLst/>
                          <a:latin typeface="Courier New" panose="02070309020205020404" pitchFamily="49" charset="0"/>
                          <a:ea typeface="Times New Roman" panose="02020603050405020304" pitchFamily="18" charset="0"/>
                          <a:cs typeface="Courier New" panose="02070309020205020404" pitchFamily="49" charset="0"/>
                        </a:rPr>
                        <a:t>&amp;b</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3">
                  <a:txBody>
                    <a:bodyPr/>
                    <a:lstStyle/>
                    <a:p>
                      <a:pPr marL="0" marR="0" algn="ctr">
                        <a:spcBef>
                          <a:spcPts val="0"/>
                        </a:spcBef>
                        <a:spcAft>
                          <a:spcPts val="0"/>
                        </a:spcAf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4</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5"/>
                  </a:ext>
                </a:extLst>
              </a:tr>
              <a:tr h="205636">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void *data</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37204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944940" y="1350963"/>
            <a:ext cx="4364673" cy="2978150"/>
          </a:xfrm>
        </p:spPr>
        <p:txBody>
          <a:bodyPr>
            <a:normAutofit/>
          </a:bodyPr>
          <a:lstStyle/>
          <a:p>
            <a:pPr marL="512064" indent="-512064" algn="just">
              <a:lnSpc>
                <a:spcPct val="80000"/>
              </a:lnSpc>
              <a:spcBef>
                <a:spcPts val="400"/>
              </a:spcBef>
              <a:spcAft>
                <a:spcPts val="400"/>
              </a:spcAft>
            </a:pPr>
            <a:r>
              <a:rPr lang="en-US" sz="1600" dirty="0"/>
              <a:t>With the </a:t>
            </a:r>
            <a:r>
              <a:rPr lang="en-US" sz="1600" dirty="0">
                <a:latin typeface="Courier New" panose="02070309020205020404" pitchFamily="49" charset="0"/>
                <a:cs typeface="Courier New" panose="02070309020205020404" pitchFamily="49" charset="0"/>
              </a:rPr>
              <a:t>true</a:t>
            </a:r>
            <a:r>
              <a:rPr lang="en-US" sz="1600" dirty="0"/>
              <a:t> value of the conditional statement </a:t>
            </a:r>
            <a:r>
              <a:rPr lang="en-US" sz="1600" dirty="0" err="1">
                <a:latin typeface="Courier New" panose="02070309020205020404" pitchFamily="49" charset="0"/>
                <a:cs typeface="Courier New" panose="02070309020205020404" pitchFamily="49" charset="0"/>
              </a:rPr>
              <a:t>psize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a</a:t>
            </a:r>
            <a:r>
              <a:rPr lang="en-US" sz="1600" dirty="0"/>
              <a:t> new pointer variable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*pint</a:t>
            </a:r>
            <a:r>
              <a:rPr lang="en-US" sz="1600" dirty="0"/>
              <a:t> is created and assigned to the value, </a:t>
            </a:r>
            <a:r>
              <a:rPr lang="en-US" sz="1600" dirty="0">
                <a:latin typeface="Courier New" panose="02070309020205020404" pitchFamily="49" charset="0"/>
                <a:cs typeface="Courier New" panose="02070309020205020404" pitchFamily="49" charset="0"/>
              </a:rPr>
              <a:t>*data</a:t>
            </a:r>
            <a:r>
              <a:rPr lang="en-US" sz="1600" dirty="0"/>
              <a:t> (line 8-10) .</a:t>
            </a:r>
          </a:p>
          <a:p>
            <a:pPr marL="512064" indent="-512064" algn="just">
              <a:lnSpc>
                <a:spcPct val="80000"/>
              </a:lnSpc>
              <a:spcBef>
                <a:spcPts val="400"/>
              </a:spcBef>
              <a:spcAft>
                <a:spcPts val="400"/>
              </a:spcAft>
            </a:pPr>
            <a:r>
              <a:rPr lang="en-US" sz="1600" dirty="0"/>
              <a:t>Though </a:t>
            </a:r>
            <a:r>
              <a:rPr lang="en-US" sz="1600" dirty="0">
                <a:latin typeface="Courier New" panose="02070309020205020404" pitchFamily="49" charset="0"/>
                <a:cs typeface="Courier New" panose="02070309020205020404" pitchFamily="49" charset="0"/>
              </a:rPr>
              <a:t>*data</a:t>
            </a:r>
            <a:r>
              <a:rPr lang="en-US" sz="1600" dirty="0"/>
              <a:t> contains the address of </a:t>
            </a:r>
            <a:r>
              <a:rPr lang="en-US" sz="1600" dirty="0">
                <a:latin typeface="Courier New" panose="02070309020205020404" pitchFamily="49" charset="0"/>
                <a:cs typeface="Courier New" panose="02070309020205020404" pitchFamily="49" charset="0"/>
              </a:rPr>
              <a:t>b</a:t>
            </a:r>
            <a:r>
              <a:rPr lang="en-US" sz="1600" dirty="0"/>
              <a:t> in </a:t>
            </a:r>
            <a:r>
              <a:rPr lang="en-US" sz="1600" dirty="0">
                <a:latin typeface="Courier New" panose="02070309020205020404" pitchFamily="49" charset="0"/>
                <a:cs typeface="Courier New" panose="02070309020205020404" pitchFamily="49" charset="0"/>
              </a:rPr>
              <a:t>main</a:t>
            </a:r>
            <a:r>
              <a:rPr lang="en-US" sz="1600" dirty="0"/>
              <a:t>, this address cannot be accessed using </a:t>
            </a:r>
            <a:r>
              <a:rPr lang="en-US" sz="1600" dirty="0">
                <a:latin typeface="Courier New" panose="02070309020205020404" pitchFamily="49" charset="0"/>
                <a:cs typeface="Courier New" panose="02070309020205020404" pitchFamily="49" charset="0"/>
              </a:rPr>
              <a:t>*data</a:t>
            </a:r>
            <a:r>
              <a:rPr lang="en-US" sz="1600" dirty="0"/>
              <a:t> with type mismatch (line 10).</a:t>
            </a:r>
          </a:p>
          <a:p>
            <a:pPr marL="512064" indent="-512064" algn="just">
              <a:lnSpc>
                <a:spcPct val="80000"/>
              </a:lnSpc>
              <a:spcBef>
                <a:spcPts val="400"/>
              </a:spcBef>
              <a:spcAft>
                <a:spcPts val="400"/>
              </a:spcAft>
            </a:pPr>
            <a:r>
              <a:rPr lang="en-US" sz="1600" dirty="0"/>
              <a:t>As </a:t>
            </a:r>
            <a:r>
              <a:rPr lang="en-US" sz="1600" dirty="0">
                <a:latin typeface="Courier New" panose="02070309020205020404" pitchFamily="49" charset="0"/>
                <a:cs typeface="Courier New" panose="02070309020205020404" pitchFamily="49" charset="0"/>
              </a:rPr>
              <a:t>*data</a:t>
            </a:r>
            <a:r>
              <a:rPr lang="en-US" sz="1600" dirty="0"/>
              <a:t> has no type, it must be type casted to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a:t> before being assigned (line 10).</a:t>
            </a:r>
          </a:p>
        </p:txBody>
      </p:sp>
      <p:graphicFrame>
        <p:nvGraphicFramePr>
          <p:cNvPr id="9" name="Table 8"/>
          <p:cNvGraphicFramePr>
            <a:graphicFrameLocks noGrp="1"/>
          </p:cNvGraphicFramePr>
          <p:nvPr/>
        </p:nvGraphicFramePr>
        <p:xfrm>
          <a:off x="4284335" y="4143760"/>
          <a:ext cx="4708539" cy="1526475"/>
        </p:xfrm>
        <a:graphic>
          <a:graphicData uri="http://schemas.openxmlformats.org/drawingml/2006/table">
            <a:tbl>
              <a:tblPr firstRow="1" firstCol="1" bandRow="1">
                <a:tableStyleId>{2D5ABB26-0587-4C30-8999-92F81FD0307C}</a:tableStyleId>
              </a:tblPr>
              <a:tblGrid>
                <a:gridCol w="1126808">
                  <a:extLst>
                    <a:ext uri="{9D8B030D-6E8A-4147-A177-3AD203B41FA5}">
                      <a16:colId xmlns:a16="http://schemas.microsoft.com/office/drawing/2014/main" val="20000"/>
                    </a:ext>
                  </a:extLst>
                </a:gridCol>
                <a:gridCol w="259286">
                  <a:extLst>
                    <a:ext uri="{9D8B030D-6E8A-4147-A177-3AD203B41FA5}">
                      <a16:colId xmlns:a16="http://schemas.microsoft.com/office/drawing/2014/main" val="20001"/>
                    </a:ext>
                  </a:extLst>
                </a:gridCol>
                <a:gridCol w="141194">
                  <a:extLst>
                    <a:ext uri="{9D8B030D-6E8A-4147-A177-3AD203B41FA5}">
                      <a16:colId xmlns:a16="http://schemas.microsoft.com/office/drawing/2014/main" val="20002"/>
                    </a:ext>
                  </a:extLst>
                </a:gridCol>
                <a:gridCol w="131109">
                  <a:extLst>
                    <a:ext uri="{9D8B030D-6E8A-4147-A177-3AD203B41FA5}">
                      <a16:colId xmlns:a16="http://schemas.microsoft.com/office/drawing/2014/main" val="20003"/>
                    </a:ext>
                  </a:extLst>
                </a:gridCol>
                <a:gridCol w="252133">
                  <a:extLst>
                    <a:ext uri="{9D8B030D-6E8A-4147-A177-3AD203B41FA5}">
                      <a16:colId xmlns:a16="http://schemas.microsoft.com/office/drawing/2014/main" val="20004"/>
                    </a:ext>
                  </a:extLst>
                </a:gridCol>
                <a:gridCol w="694681">
                  <a:extLst>
                    <a:ext uri="{9D8B030D-6E8A-4147-A177-3AD203B41FA5}">
                      <a16:colId xmlns:a16="http://schemas.microsoft.com/office/drawing/2014/main" val="20005"/>
                    </a:ext>
                  </a:extLst>
                </a:gridCol>
                <a:gridCol w="151280">
                  <a:extLst>
                    <a:ext uri="{9D8B030D-6E8A-4147-A177-3AD203B41FA5}">
                      <a16:colId xmlns:a16="http://schemas.microsoft.com/office/drawing/2014/main" val="20006"/>
                    </a:ext>
                  </a:extLst>
                </a:gridCol>
                <a:gridCol w="128270">
                  <a:extLst>
                    <a:ext uri="{9D8B030D-6E8A-4147-A177-3AD203B41FA5}">
                      <a16:colId xmlns:a16="http://schemas.microsoft.com/office/drawing/2014/main" val="20007"/>
                    </a:ext>
                  </a:extLst>
                </a:gridCol>
                <a:gridCol w="76835">
                  <a:extLst>
                    <a:ext uri="{9D8B030D-6E8A-4147-A177-3AD203B41FA5}">
                      <a16:colId xmlns:a16="http://schemas.microsoft.com/office/drawing/2014/main" val="20008"/>
                    </a:ext>
                  </a:extLst>
                </a:gridCol>
                <a:gridCol w="176493">
                  <a:extLst>
                    <a:ext uri="{9D8B030D-6E8A-4147-A177-3AD203B41FA5}">
                      <a16:colId xmlns:a16="http://schemas.microsoft.com/office/drawing/2014/main" val="20009"/>
                    </a:ext>
                  </a:extLst>
                </a:gridCol>
                <a:gridCol w="913139">
                  <a:extLst>
                    <a:ext uri="{9D8B030D-6E8A-4147-A177-3AD203B41FA5}">
                      <a16:colId xmlns:a16="http://schemas.microsoft.com/office/drawing/2014/main" val="20010"/>
                    </a:ext>
                  </a:extLst>
                </a:gridCol>
                <a:gridCol w="657311">
                  <a:extLst>
                    <a:ext uri="{9D8B030D-6E8A-4147-A177-3AD203B41FA5}">
                      <a16:colId xmlns:a16="http://schemas.microsoft.com/office/drawing/2014/main" val="20011"/>
                    </a:ext>
                  </a:extLst>
                </a:gridCol>
              </a:tblGrid>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char 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1602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131523">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tcPr>
                </a:tc>
                <a:tc gridSpan="3">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114300">
                <a:tc v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increase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03116">
                <a:tc row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&amp;increase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4"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4" hMerge="1">
                  <a:txBody>
                    <a:bodyPr/>
                    <a:lstStyle/>
                    <a:p>
                      <a:endParaRPr lang="en-US"/>
                    </a:p>
                  </a:txBody>
                  <a:tcPr/>
                </a:tc>
                <a:tc rowSpan="4"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4" hMerge="1">
                  <a:txBody>
                    <a:bodyPr/>
                    <a:lstStyle/>
                    <a:p>
                      <a:endParaRPr lang="en-US"/>
                    </a:p>
                  </a:txBody>
                  <a:tcPr/>
                </a:tc>
                <a:tc rowSpan="2"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a:t>
                      </a:r>
                      <a:r>
                        <a:rPr lang="en-US" sz="1100" dirty="0" err="1">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rowSpan="2"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65000"/>
                      </a:schemeClr>
                    </a:solidFill>
                  </a:tcPr>
                </a:tc>
                <a:tc row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row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4</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5"/>
                  </a:ext>
                </a:extLst>
              </a:tr>
              <a:tr h="103116">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chemeClr val="tx1"/>
                      </a:solidFill>
                      <a:prstDash val="solid"/>
                      <a:round/>
                      <a:headEnd type="none" w="med" len="med"/>
                      <a:tailEnd type="none" w="med" len="med"/>
                    </a:lnTlToBr>
                    <a:solidFill>
                      <a:schemeClr val="bg1">
                        <a:lumMod val="65000"/>
                      </a:schemeClr>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10287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vMerge="1">
                  <a:txBody>
                    <a:bodyPr/>
                    <a:lstStyle/>
                    <a:p>
                      <a:endParaRPr lang="en-US"/>
                    </a:p>
                  </a:txBody>
                  <a:tcPr/>
                </a:tc>
                <a:tc rowSpan="2" gridSpan="2">
                  <a:txBody>
                    <a:bodyPr/>
                    <a:lstStyle/>
                    <a:p>
                      <a:endParaRPr lang="en-US" sz="1400" dirty="0"/>
                    </a:p>
                  </a:txBody>
                  <a:tcPr marL="51435" marR="51435"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rowSpan="2"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a:txBody>
                    <a:bodyPr/>
                    <a:lstStyle/>
                    <a:p>
                      <a:endParaRPr lang="en-US" sz="100" dirty="0"/>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solidFill>
                      <a:schemeClr val="bg1">
                        <a:lumMod val="65000"/>
                      </a:schemeClr>
                    </a:solidFill>
                  </a:tcPr>
                </a:tc>
                <a:tc rowSpan="2">
                  <a:txBody>
                    <a:bodyPr/>
                    <a:lstStyle/>
                    <a:p>
                      <a:endParaRPr lang="en-US" sz="1400" dirty="0"/>
                    </a:p>
                  </a:txBody>
                  <a:tcPr marL="51435" marR="51435"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a:p>
                  </a:txBody>
                  <a:tcPr/>
                </a:tc>
                <a:extLst>
                  <a:ext uri="{0D108BD9-81ED-4DB2-BD59-A6C34878D82A}">
                    <a16:rowId xmlns:a16="http://schemas.microsoft.com/office/drawing/2014/main" val="10007"/>
                  </a:ext>
                </a:extLst>
              </a:tr>
              <a:tr h="10287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endParaRPr lang="en-US" sz="100" dirty="0"/>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8"/>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void *data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*pint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psize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p:sp>
        <p:nvSpPr>
          <p:cNvPr id="11" name="Rectangle 10"/>
          <p:cNvSpPr/>
          <p:nvPr/>
        </p:nvSpPr>
        <p:spPr>
          <a:xfrm>
            <a:off x="7039538" y="4342391"/>
            <a:ext cx="1270075" cy="210110"/>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1602</a:t>
            </a:r>
          </a:p>
        </p:txBody>
      </p:sp>
      <p:sp>
        <p:nvSpPr>
          <p:cNvPr id="8" name="Rectangle 7"/>
          <p:cNvSpPr/>
          <p:nvPr/>
        </p:nvSpPr>
        <p:spPr>
          <a:xfrm>
            <a:off x="6172201" y="5067300"/>
            <a:ext cx="856274" cy="339660"/>
          </a:xfrm>
          <a:prstGeom prst="rect">
            <a:avLst/>
          </a:prstGeom>
          <a:solidFill>
            <a:schemeClr val="bg1">
              <a:lumMod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2" name="Rectangle 11"/>
          <p:cNvSpPr/>
          <p:nvPr/>
        </p:nvSpPr>
        <p:spPr>
          <a:xfrm>
            <a:off x="7052939" y="5067300"/>
            <a:ext cx="363145" cy="326766"/>
          </a:xfrm>
          <a:prstGeom prst="rect">
            <a:avLst/>
          </a:prstGeom>
          <a:solidFill>
            <a:schemeClr val="bg1">
              <a:lumMod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3" name="Rectangle 12"/>
          <p:cNvSpPr/>
          <p:nvPr/>
        </p:nvSpPr>
        <p:spPr>
          <a:xfrm>
            <a:off x="7388459" y="5067300"/>
            <a:ext cx="363145" cy="231140"/>
          </a:xfrm>
          <a:prstGeom prst="rect">
            <a:avLst/>
          </a:prstGeom>
          <a:solidFill>
            <a:schemeClr val="bg1">
              <a:lumMod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4" name="Rectangle 13"/>
          <p:cNvSpPr/>
          <p:nvPr/>
        </p:nvSpPr>
        <p:spPr>
          <a:xfrm>
            <a:off x="5541707" y="4577426"/>
            <a:ext cx="2024216" cy="444154"/>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graphicFrame>
        <p:nvGraphicFramePr>
          <p:cNvPr id="15" name="Table 14"/>
          <p:cNvGraphicFramePr>
            <a:graphicFrameLocks noGrp="1"/>
          </p:cNvGraphicFramePr>
          <p:nvPr>
            <p:extLst>
              <p:ext uri="{D42A27DB-BD31-4B8C-83A1-F6EECF244321}">
                <p14:modId xmlns:p14="http://schemas.microsoft.com/office/powerpoint/2010/main" val="4045213900"/>
              </p:ext>
            </p:extLst>
          </p:nvPr>
        </p:nvGraphicFramePr>
        <p:xfrm>
          <a:off x="66677" y="1379556"/>
          <a:ext cx="3792739" cy="4220528"/>
        </p:xfrm>
        <a:graphic>
          <a:graphicData uri="http://schemas.openxmlformats.org/drawingml/2006/table">
            <a:tbl>
              <a:tblPr firstRow="1" firstCol="1" bandRow="1">
                <a:tableStyleId>{2D5ABB26-0587-4C30-8999-92F81FD0307C}</a:tableStyleId>
              </a:tblPr>
              <a:tblGrid>
                <a:gridCol w="281252">
                  <a:extLst>
                    <a:ext uri="{9D8B030D-6E8A-4147-A177-3AD203B41FA5}">
                      <a16:colId xmlns:a16="http://schemas.microsoft.com/office/drawing/2014/main" val="20000"/>
                    </a:ext>
                  </a:extLst>
                </a:gridCol>
                <a:gridCol w="3511487">
                  <a:extLst>
                    <a:ext uri="{9D8B030D-6E8A-4147-A177-3AD203B41FA5}">
                      <a16:colId xmlns:a16="http://schemas.microsoft.com/office/drawing/2014/main" val="20001"/>
                    </a:ext>
                  </a:extLst>
                </a:gridCol>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increase(</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'x';</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a:t>
                      </a:r>
                      <a:r>
                        <a:rPr lang="en-US" sz="1200" dirty="0">
                          <a:solidFill>
                            <a:schemeClr val="tx1"/>
                          </a:solidFill>
                          <a:effectLst/>
                          <a:latin typeface="Courier New" panose="02070309020205020404" pitchFamily="49" charset="0"/>
                          <a:cs typeface="Courier New" panose="02070309020205020404" pitchFamily="49" charset="0"/>
                        </a:rPr>
                        <a:t>", " </a:t>
                      </a:r>
                      <a:r>
                        <a:rPr lang="en-US" sz="1200" dirty="0">
                          <a:effectLst/>
                          <a:latin typeface="Courier New" panose="02070309020205020404" pitchFamily="49" charset="0"/>
                          <a:cs typeface="Courier New" panose="02070309020205020404" pitchFamily="49" charset="0"/>
                        </a:rPr>
                        <a:t>&lt;&lt;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extLst>
                  <a:ext uri="{0D108BD9-81ED-4DB2-BD59-A6C34878D82A}">
                    <a16:rowId xmlns:a16="http://schemas.microsoft.com/office/drawing/2014/main" val="10000"/>
                  </a:ext>
                </a:extLst>
              </a:tr>
            </a:tbl>
          </a:graphicData>
        </a:graphic>
      </p:graphicFrame>
      <p:sp>
        <p:nvSpPr>
          <p:cNvPr id="16"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spTree>
    <p:extLst>
      <p:ext uri="{BB962C8B-B14F-4D97-AF65-F5344CB8AC3E}">
        <p14:creationId xmlns:p14="http://schemas.microsoft.com/office/powerpoint/2010/main" val="2568017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75316" y="1674515"/>
            <a:ext cx="4468051" cy="2260993"/>
          </a:xfrm>
        </p:spPr>
        <p:txBody>
          <a:bodyPr>
            <a:no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sz="1600" dirty="0"/>
              <a:t>With the statement </a:t>
            </a:r>
            <a:r>
              <a:rPr lang="en-US" sz="1600" dirty="0">
                <a:latin typeface="Courier New" panose="02070309020205020404" pitchFamily="49" charset="0"/>
                <a:cs typeface="Courier New" panose="02070309020205020404" pitchFamily="49" charset="0"/>
              </a:rPr>
              <a:t>++(*pint);</a:t>
            </a:r>
            <a:r>
              <a:rPr lang="en-US" sz="1600" dirty="0"/>
              <a:t> pointer variable </a:t>
            </a:r>
            <a:r>
              <a:rPr lang="en-US" sz="1600" dirty="0">
                <a:latin typeface="Courier New" panose="02070309020205020404" pitchFamily="49" charset="0"/>
                <a:cs typeface="Courier New" panose="02070309020205020404" pitchFamily="49" charset="0"/>
              </a:rPr>
              <a:t>*pint</a:t>
            </a:r>
            <a:r>
              <a:rPr lang="en-US" sz="1600" dirty="0"/>
              <a:t>, pointing to a of </a:t>
            </a:r>
            <a:r>
              <a:rPr lang="en-US" sz="1600" dirty="0">
                <a:latin typeface="Courier New" panose="02070309020205020404" pitchFamily="49" charset="0"/>
                <a:cs typeface="Courier New" panose="02070309020205020404" pitchFamily="49" charset="0"/>
              </a:rPr>
              <a:t>main</a:t>
            </a:r>
            <a:r>
              <a:rPr lang="en-US" sz="1600" dirty="0"/>
              <a:t>, is increased by one. So, the value of a in </a:t>
            </a:r>
            <a:r>
              <a:rPr lang="en-US" sz="1600" dirty="0">
                <a:latin typeface="Courier New" panose="02070309020205020404" pitchFamily="49" charset="0"/>
                <a:cs typeface="Courier New" panose="02070309020205020404" pitchFamily="49" charset="0"/>
              </a:rPr>
              <a:t>main</a:t>
            </a:r>
            <a:r>
              <a:rPr lang="en-US" sz="1600" dirty="0"/>
              <a:t> is changed to </a:t>
            </a:r>
            <a:r>
              <a:rPr lang="en-US" sz="1600" dirty="0">
                <a:latin typeface="Courier New" panose="02070309020205020404" pitchFamily="49" charset="0"/>
                <a:cs typeface="Courier New" panose="02070309020205020404" pitchFamily="49" charset="0"/>
              </a:rPr>
              <a:t>1603</a:t>
            </a:r>
            <a:r>
              <a:rPr lang="en-US" sz="1600" dirty="0"/>
              <a:t> (line 11).  </a:t>
            </a:r>
          </a:p>
          <a:p>
            <a:pPr marL="512064" indent="-512064" algn="just">
              <a:lnSpc>
                <a:spcPct val="80000"/>
              </a:lnSpc>
              <a:spcBef>
                <a:spcPts val="400"/>
              </a:spcBef>
              <a:spcAft>
                <a:spcPts val="400"/>
              </a:spcAft>
              <a:buClrTx/>
              <a:buFont typeface="Wingdings" panose="05000000000000000000" pitchFamily="2" charset="2"/>
              <a:buChar char="q"/>
            </a:pPr>
            <a:endParaRPr lang="en-US" sz="1600" dirty="0"/>
          </a:p>
          <a:p>
            <a:pPr marL="512064" indent="-512064" algn="just">
              <a:lnSpc>
                <a:spcPct val="80000"/>
              </a:lnSpc>
              <a:spcBef>
                <a:spcPts val="400"/>
              </a:spcBef>
              <a:spcAft>
                <a:spcPts val="400"/>
              </a:spcAft>
              <a:buClrTx/>
              <a:buFont typeface="Wingdings" panose="05000000000000000000" pitchFamily="2" charset="2"/>
              <a:buChar char="q"/>
            </a:pPr>
            <a:endParaRPr lang="en-US" sz="1600" dirty="0"/>
          </a:p>
          <a:p>
            <a:pPr marL="512064" indent="-512064" algn="just">
              <a:lnSpc>
                <a:spcPct val="80000"/>
              </a:lnSpc>
              <a:spcBef>
                <a:spcPts val="400"/>
              </a:spcBef>
              <a:spcAft>
                <a:spcPts val="400"/>
              </a:spcAft>
              <a:buClrTx/>
              <a:buFont typeface="Wingdings" panose="05000000000000000000" pitchFamily="2" charset="2"/>
              <a:buChar char="q"/>
            </a:pPr>
            <a:endParaRPr lang="en-US" sz="1600" dirty="0"/>
          </a:p>
          <a:p>
            <a:pPr marL="512064" indent="-512064" algn="just">
              <a:lnSpc>
                <a:spcPct val="80000"/>
              </a:lnSpc>
              <a:spcBef>
                <a:spcPts val="400"/>
              </a:spcBef>
              <a:spcAft>
                <a:spcPts val="400"/>
              </a:spcAft>
              <a:buClrTx/>
              <a:buFont typeface="Wingdings" panose="05000000000000000000" pitchFamily="2" charset="2"/>
              <a:buChar char="q"/>
            </a:pPr>
            <a:endParaRPr lang="en-US" sz="1600" dirty="0"/>
          </a:p>
          <a:p>
            <a:pPr marL="512064" indent="-512064" algn="just">
              <a:lnSpc>
                <a:spcPct val="80000"/>
              </a:lnSpc>
              <a:spcBef>
                <a:spcPts val="400"/>
              </a:spcBef>
              <a:spcAft>
                <a:spcPts val="400"/>
              </a:spcAft>
              <a:buClrTx/>
              <a:buFont typeface="Wingdings" panose="05000000000000000000" pitchFamily="2" charset="2"/>
              <a:buChar char="q"/>
            </a:pPr>
            <a:endParaRPr lang="en-US" sz="1600" dirty="0"/>
          </a:p>
          <a:p>
            <a:pPr marL="512064" indent="-512064" algn="just">
              <a:lnSpc>
                <a:spcPct val="80000"/>
              </a:lnSpc>
              <a:spcBef>
                <a:spcPts val="400"/>
              </a:spcBef>
              <a:spcAft>
                <a:spcPts val="400"/>
              </a:spcAft>
              <a:buClrTx/>
              <a:buFont typeface="Wingdings" panose="05000000000000000000" pitchFamily="2" charset="2"/>
              <a:buChar char="q"/>
            </a:pPr>
            <a:endParaRPr lang="en-US" sz="1600" dirty="0"/>
          </a:p>
          <a:p>
            <a:pPr marL="512064" indent="-512064" algn="just">
              <a:lnSpc>
                <a:spcPct val="80000"/>
              </a:lnSpc>
              <a:spcBef>
                <a:spcPts val="400"/>
              </a:spcBef>
              <a:spcAft>
                <a:spcPts val="400"/>
              </a:spcAft>
              <a:buClrTx/>
              <a:buFont typeface="Wingdings" panose="05000000000000000000" pitchFamily="2" charset="2"/>
              <a:buChar char="q"/>
            </a:pPr>
            <a:r>
              <a:rPr lang="en-US" sz="1600" dirty="0"/>
              <a:t>Before exiting the function increase, the variables created by increase is destroyed. Then the control goes back to the function main (in line 17). So, we see the value </a:t>
            </a:r>
            <a:r>
              <a:rPr lang="en-US" sz="1600" dirty="0">
                <a:latin typeface="Courier New" panose="02070309020205020404" pitchFamily="49" charset="0"/>
                <a:cs typeface="Courier New" panose="02070309020205020404" pitchFamily="49" charset="0"/>
              </a:rPr>
              <a:t>b</a:t>
            </a:r>
            <a:r>
              <a:rPr lang="en-US" sz="1600" dirty="0"/>
              <a:t> is changed to 1063.</a:t>
            </a:r>
          </a:p>
        </p:txBody>
      </p:sp>
      <p:graphicFrame>
        <p:nvGraphicFramePr>
          <p:cNvPr id="16" name="Table 15"/>
          <p:cNvGraphicFramePr>
            <a:graphicFrameLocks noGrp="1"/>
          </p:cNvGraphicFramePr>
          <p:nvPr>
            <p:extLst>
              <p:ext uri="{D42A27DB-BD31-4B8C-83A1-F6EECF244321}">
                <p14:modId xmlns:p14="http://schemas.microsoft.com/office/powerpoint/2010/main" val="3323422174"/>
              </p:ext>
            </p:extLst>
          </p:nvPr>
        </p:nvGraphicFramePr>
        <p:xfrm>
          <a:off x="125057" y="1651436"/>
          <a:ext cx="3792739" cy="4220528"/>
        </p:xfrm>
        <a:graphic>
          <a:graphicData uri="http://schemas.openxmlformats.org/drawingml/2006/table">
            <a:tbl>
              <a:tblPr firstRow="1" firstCol="1" bandRow="1">
                <a:tableStyleId>{2D5ABB26-0587-4C30-8999-92F81FD0307C}</a:tableStyleId>
              </a:tblPr>
              <a:tblGrid>
                <a:gridCol w="281252">
                  <a:extLst>
                    <a:ext uri="{9D8B030D-6E8A-4147-A177-3AD203B41FA5}">
                      <a16:colId xmlns:a16="http://schemas.microsoft.com/office/drawing/2014/main" val="20000"/>
                    </a:ext>
                  </a:extLst>
                </a:gridCol>
                <a:gridCol w="3511487">
                  <a:extLst>
                    <a:ext uri="{9D8B030D-6E8A-4147-A177-3AD203B41FA5}">
                      <a16:colId xmlns:a16="http://schemas.microsoft.com/office/drawing/2014/main" val="20001"/>
                    </a:ext>
                  </a:extLst>
                </a:gridCol>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increase(</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'x';</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a:t>
                      </a:r>
                      <a:r>
                        <a:rPr lang="en-US" sz="1200" dirty="0">
                          <a:solidFill>
                            <a:schemeClr val="tx1"/>
                          </a:solidFill>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extLst>
                  <a:ext uri="{0D108BD9-81ED-4DB2-BD59-A6C34878D82A}">
                    <a16:rowId xmlns:a16="http://schemas.microsoft.com/office/drawing/2014/main" val="10000"/>
                  </a:ext>
                </a:extLst>
              </a:tr>
            </a:tbl>
          </a:graphicData>
        </a:graphic>
      </p:graphicFrame>
      <p:sp>
        <p:nvSpPr>
          <p:cNvPr id="17"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graphicFrame>
        <p:nvGraphicFramePr>
          <p:cNvPr id="7" name="Table 6"/>
          <p:cNvGraphicFramePr>
            <a:graphicFrameLocks noGrp="1"/>
          </p:cNvGraphicFramePr>
          <p:nvPr>
            <p:extLst>
              <p:ext uri="{D42A27DB-BD31-4B8C-83A1-F6EECF244321}">
                <p14:modId xmlns:p14="http://schemas.microsoft.com/office/powerpoint/2010/main" val="1118253501"/>
              </p:ext>
            </p:extLst>
          </p:nvPr>
        </p:nvGraphicFramePr>
        <p:xfrm>
          <a:off x="4339476" y="2563996"/>
          <a:ext cx="4560683" cy="1676400"/>
        </p:xfrm>
        <a:graphic>
          <a:graphicData uri="http://schemas.openxmlformats.org/drawingml/2006/table">
            <a:tbl>
              <a:tblPr firstRow="1" firstCol="1" bandRow="1">
                <a:tableStyleId>{2D5ABB26-0587-4C30-8999-92F81FD0307C}</a:tableStyleId>
              </a:tblPr>
              <a:tblGrid>
                <a:gridCol w="1041610">
                  <a:extLst>
                    <a:ext uri="{9D8B030D-6E8A-4147-A177-3AD203B41FA5}">
                      <a16:colId xmlns:a16="http://schemas.microsoft.com/office/drawing/2014/main" val="20000"/>
                    </a:ext>
                  </a:extLst>
                </a:gridCol>
                <a:gridCol w="239681">
                  <a:extLst>
                    <a:ext uri="{9D8B030D-6E8A-4147-A177-3AD203B41FA5}">
                      <a16:colId xmlns:a16="http://schemas.microsoft.com/office/drawing/2014/main" val="20001"/>
                    </a:ext>
                  </a:extLst>
                </a:gridCol>
                <a:gridCol w="170749">
                  <a:extLst>
                    <a:ext uri="{9D8B030D-6E8A-4147-A177-3AD203B41FA5}">
                      <a16:colId xmlns:a16="http://schemas.microsoft.com/office/drawing/2014/main" val="20002"/>
                    </a:ext>
                  </a:extLst>
                </a:gridCol>
                <a:gridCol w="170749">
                  <a:extLst>
                    <a:ext uri="{9D8B030D-6E8A-4147-A177-3AD203B41FA5}">
                      <a16:colId xmlns:a16="http://schemas.microsoft.com/office/drawing/2014/main" val="20003"/>
                    </a:ext>
                  </a:extLst>
                </a:gridCol>
                <a:gridCol w="233070">
                  <a:extLst>
                    <a:ext uri="{9D8B030D-6E8A-4147-A177-3AD203B41FA5}">
                      <a16:colId xmlns:a16="http://schemas.microsoft.com/office/drawing/2014/main" val="20004"/>
                    </a:ext>
                  </a:extLst>
                </a:gridCol>
                <a:gridCol w="642155">
                  <a:extLst>
                    <a:ext uri="{9D8B030D-6E8A-4147-A177-3AD203B41FA5}">
                      <a16:colId xmlns:a16="http://schemas.microsoft.com/office/drawing/2014/main" val="20005"/>
                    </a:ext>
                  </a:extLst>
                </a:gridCol>
                <a:gridCol w="170749">
                  <a:extLst>
                    <a:ext uri="{9D8B030D-6E8A-4147-A177-3AD203B41FA5}">
                      <a16:colId xmlns:a16="http://schemas.microsoft.com/office/drawing/2014/main" val="20006"/>
                    </a:ext>
                  </a:extLst>
                </a:gridCol>
                <a:gridCol w="170749">
                  <a:extLst>
                    <a:ext uri="{9D8B030D-6E8A-4147-A177-3AD203B41FA5}">
                      <a16:colId xmlns:a16="http://schemas.microsoft.com/office/drawing/2014/main" val="20007"/>
                    </a:ext>
                  </a:extLst>
                </a:gridCol>
                <a:gridCol w="98714">
                  <a:extLst>
                    <a:ext uri="{9D8B030D-6E8A-4147-A177-3AD203B41FA5}">
                      <a16:colId xmlns:a16="http://schemas.microsoft.com/office/drawing/2014/main" val="20008"/>
                    </a:ext>
                  </a:extLst>
                </a:gridCol>
                <a:gridCol w="170749">
                  <a:extLst>
                    <a:ext uri="{9D8B030D-6E8A-4147-A177-3AD203B41FA5}">
                      <a16:colId xmlns:a16="http://schemas.microsoft.com/office/drawing/2014/main" val="20009"/>
                    </a:ext>
                  </a:extLst>
                </a:gridCol>
                <a:gridCol w="844096">
                  <a:extLst>
                    <a:ext uri="{9D8B030D-6E8A-4147-A177-3AD203B41FA5}">
                      <a16:colId xmlns:a16="http://schemas.microsoft.com/office/drawing/2014/main" val="20010"/>
                    </a:ext>
                  </a:extLst>
                </a:gridCol>
                <a:gridCol w="607612">
                  <a:extLst>
                    <a:ext uri="{9D8B030D-6E8A-4147-A177-3AD203B41FA5}">
                      <a16:colId xmlns:a16="http://schemas.microsoft.com/office/drawing/2014/main" val="20011"/>
                    </a:ext>
                  </a:extLst>
                </a:gridCol>
              </a:tblGrid>
              <a:tr h="132626">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main</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char a</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100" dirty="0" err="1">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b</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97259">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&amp;main</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‘y'</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100" b="1" dirty="0">
                          <a:solidFill>
                            <a:srgbClr val="FF0000"/>
                          </a:solidFill>
                          <a:effectLst/>
                          <a:latin typeface="Courier New" panose="02070309020205020404" pitchFamily="49" charset="0"/>
                          <a:cs typeface="Courier New" panose="02070309020205020404" pitchFamily="49" charset="0"/>
                        </a:rPr>
                        <a:t>1603</a:t>
                      </a:r>
                      <a:endParaRPr lang="en-US" sz="1100" b="1" dirty="0">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101740">
                <a:tc row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row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97259">
                <a:tc v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97259">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increase</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97259">
                <a:tc rowSpan="4">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&amp;increase</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4"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4" hMerge="1">
                  <a:txBody>
                    <a:bodyPr/>
                    <a:lstStyle/>
                    <a:p>
                      <a:endParaRPr lang="en-US"/>
                    </a:p>
                  </a:txBody>
                  <a:tcPr/>
                </a:tc>
                <a:tc rowSpan="4"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&amp;b</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4" hMerge="1">
                  <a:txBody>
                    <a:bodyPr/>
                    <a:lstStyle/>
                    <a:p>
                      <a:endParaRPr lang="en-US"/>
                    </a:p>
                  </a:txBody>
                  <a:tcPr/>
                </a:tc>
                <a:tc rowSpan="2"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a:t>
                      </a:r>
                      <a:r>
                        <a:rPr lang="en-US" sz="1100" dirty="0" err="1">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rowSpan="2" gridSpan="2">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65000"/>
                      </a:schemeClr>
                    </a:solidFill>
                  </a:tcPr>
                </a:tc>
                <a:tc row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rowSpan="4">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5"/>
                  </a:ext>
                </a:extLst>
              </a:tr>
              <a:tr h="97259">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chemeClr val="tx1"/>
                      </a:solidFill>
                      <a:prstDash val="solid"/>
                      <a:round/>
                      <a:headEnd type="none" w="med" len="med"/>
                      <a:tailEnd type="none" w="med" len="med"/>
                    </a:lnTlToBr>
                    <a:solidFill>
                      <a:schemeClr val="bg1">
                        <a:lumMod val="65000"/>
                      </a:schemeClr>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97259">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vMerge="1">
                  <a:txBody>
                    <a:bodyPr/>
                    <a:lstStyle/>
                    <a:p>
                      <a:endParaRPr lang="en-US"/>
                    </a:p>
                  </a:txBody>
                  <a:tcPr/>
                </a:tc>
                <a:tc rowSpan="2" gridSpan="2">
                  <a:txBody>
                    <a:bodyPr/>
                    <a:lstStyle/>
                    <a:p>
                      <a:endParaRPr lang="en-US" sz="1100" dirty="0"/>
                    </a:p>
                  </a:txBody>
                  <a:tcPr marL="68580" marR="68580"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rowSpan="2" gridSpan="2">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a:txBody>
                    <a:bodyPr/>
                    <a:lstStyle/>
                    <a:p>
                      <a:endParaRPr lang="en-US" sz="1100" dirty="0"/>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solidFill>
                      <a:schemeClr val="bg1">
                        <a:lumMod val="65000"/>
                      </a:schemeClr>
                    </a:solidFill>
                  </a:tcPr>
                </a:tc>
                <a:tc rowSpan="2">
                  <a:txBody>
                    <a:bodyPr/>
                    <a:lstStyle/>
                    <a:p>
                      <a:endParaRPr lang="en-US" sz="1100" dirty="0"/>
                    </a:p>
                  </a:txBody>
                  <a:tcPr marL="68580" marR="68580"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a:p>
                  </a:txBody>
                  <a:tcPr/>
                </a:tc>
                <a:extLst>
                  <a:ext uri="{0D108BD9-81ED-4DB2-BD59-A6C34878D82A}">
                    <a16:rowId xmlns:a16="http://schemas.microsoft.com/office/drawing/2014/main" val="10007"/>
                  </a:ext>
                </a:extLst>
              </a:tr>
              <a:tr h="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endParaRPr lang="en-US" sz="1100" dirty="0"/>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8"/>
                  </a:ext>
                </a:extLst>
              </a:tr>
              <a:tr h="119303">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void *data</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100" dirty="0" err="1">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*pint</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err="1">
                          <a:effectLst/>
                          <a:latin typeface="Courier New" panose="02070309020205020404" pitchFamily="49" charset="0"/>
                          <a:cs typeface="Courier New" panose="02070309020205020404" pitchFamily="49" charset="0"/>
                        </a:rPr>
                        <a:t>psize</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p:sp>
        <p:nvSpPr>
          <p:cNvPr id="5" name="Rectangle 4"/>
          <p:cNvSpPr/>
          <p:nvPr/>
        </p:nvSpPr>
        <p:spPr>
          <a:xfrm>
            <a:off x="1273278" y="6288524"/>
            <a:ext cx="1415589" cy="264160"/>
          </a:xfrm>
          <a:prstGeom prst="rect">
            <a:avLst/>
          </a:prstGeom>
          <a:solidFill>
            <a:schemeClr val="accent6"/>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Courier New" panose="02070309020205020404" pitchFamily="49" charset="0"/>
                <a:cs typeface="Courier New" panose="02070309020205020404" pitchFamily="49" charset="0"/>
              </a:rPr>
              <a:t>Y, </a:t>
            </a:r>
            <a:r>
              <a:rPr lang="en-US" sz="1400" dirty="0">
                <a:solidFill>
                  <a:schemeClr val="tx1"/>
                </a:solidFill>
                <a:latin typeface="Courier New" panose="02070309020205020404" pitchFamily="49" charset="0"/>
                <a:cs typeface="Courier New" panose="02070309020205020404" pitchFamily="49" charset="0"/>
              </a:rPr>
              <a:t>1603</a:t>
            </a:r>
          </a:p>
        </p:txBody>
      </p:sp>
      <p:graphicFrame>
        <p:nvGraphicFramePr>
          <p:cNvPr id="12" name="Table 11"/>
          <p:cNvGraphicFramePr>
            <a:graphicFrameLocks noGrp="1"/>
          </p:cNvGraphicFramePr>
          <p:nvPr>
            <p:extLst>
              <p:ext uri="{D42A27DB-BD31-4B8C-83A1-F6EECF244321}">
                <p14:modId xmlns:p14="http://schemas.microsoft.com/office/powerpoint/2010/main" val="2758256794"/>
              </p:ext>
            </p:extLst>
          </p:nvPr>
        </p:nvGraphicFramePr>
        <p:xfrm>
          <a:off x="4075316" y="5385809"/>
          <a:ext cx="4936327" cy="1399030"/>
        </p:xfrm>
        <a:graphic>
          <a:graphicData uri="http://schemas.openxmlformats.org/drawingml/2006/table">
            <a:tbl>
              <a:tblPr firstRow="1" firstCol="1" bandRow="1">
                <a:tableStyleId>{2D5ABB26-0587-4C30-8999-92F81FD0307C}</a:tableStyleId>
              </a:tblPr>
              <a:tblGrid>
                <a:gridCol w="1310451">
                  <a:extLst>
                    <a:ext uri="{9D8B030D-6E8A-4147-A177-3AD203B41FA5}">
                      <a16:colId xmlns:a16="http://schemas.microsoft.com/office/drawing/2014/main" val="20000"/>
                    </a:ext>
                  </a:extLst>
                </a:gridCol>
                <a:gridCol w="187960">
                  <a:extLst>
                    <a:ext uri="{9D8B030D-6E8A-4147-A177-3AD203B41FA5}">
                      <a16:colId xmlns:a16="http://schemas.microsoft.com/office/drawing/2014/main" val="20001"/>
                    </a:ext>
                  </a:extLst>
                </a:gridCol>
                <a:gridCol w="93980">
                  <a:extLst>
                    <a:ext uri="{9D8B030D-6E8A-4147-A177-3AD203B41FA5}">
                      <a16:colId xmlns:a16="http://schemas.microsoft.com/office/drawing/2014/main" val="20002"/>
                    </a:ext>
                  </a:extLst>
                </a:gridCol>
                <a:gridCol w="794837">
                  <a:extLst>
                    <a:ext uri="{9D8B030D-6E8A-4147-A177-3AD203B41FA5}">
                      <a16:colId xmlns:a16="http://schemas.microsoft.com/office/drawing/2014/main" val="20003"/>
                    </a:ext>
                  </a:extLst>
                </a:gridCol>
                <a:gridCol w="314178">
                  <a:extLst>
                    <a:ext uri="{9D8B030D-6E8A-4147-A177-3AD203B41FA5}">
                      <a16:colId xmlns:a16="http://schemas.microsoft.com/office/drawing/2014/main" val="20004"/>
                    </a:ext>
                  </a:extLst>
                </a:gridCol>
                <a:gridCol w="132080">
                  <a:extLst>
                    <a:ext uri="{9D8B030D-6E8A-4147-A177-3AD203B41FA5}">
                      <a16:colId xmlns:a16="http://schemas.microsoft.com/office/drawing/2014/main" val="20005"/>
                    </a:ext>
                  </a:extLst>
                </a:gridCol>
                <a:gridCol w="1065481">
                  <a:extLst>
                    <a:ext uri="{9D8B030D-6E8A-4147-A177-3AD203B41FA5}">
                      <a16:colId xmlns:a16="http://schemas.microsoft.com/office/drawing/2014/main" val="20006"/>
                    </a:ext>
                  </a:extLst>
                </a:gridCol>
                <a:gridCol w="162560">
                  <a:extLst>
                    <a:ext uri="{9D8B030D-6E8A-4147-A177-3AD203B41FA5}">
                      <a16:colId xmlns:a16="http://schemas.microsoft.com/office/drawing/2014/main" val="20007"/>
                    </a:ext>
                  </a:extLst>
                </a:gridCol>
                <a:gridCol w="93980">
                  <a:extLst>
                    <a:ext uri="{9D8B030D-6E8A-4147-A177-3AD203B41FA5}">
                      <a16:colId xmlns:a16="http://schemas.microsoft.com/office/drawing/2014/main" val="20008"/>
                    </a:ext>
                  </a:extLst>
                </a:gridCol>
                <a:gridCol w="780820">
                  <a:extLst>
                    <a:ext uri="{9D8B030D-6E8A-4147-A177-3AD203B41FA5}">
                      <a16:colId xmlns:a16="http://schemas.microsoft.com/office/drawing/2014/main" val="20009"/>
                    </a:ext>
                  </a:extLst>
                </a:gridCol>
              </a:tblGrid>
              <a:tr h="22860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char 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1676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1603</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tcPr>
                </a:tc>
                <a:extLst>
                  <a:ext uri="{0D108BD9-81ED-4DB2-BD59-A6C34878D82A}">
                    <a16:rowId xmlns:a16="http://schemas.microsoft.com/office/drawing/2014/main" val="10001"/>
                  </a:ext>
                </a:extLst>
              </a:tr>
              <a:tr h="0">
                <a:tc gridSpan="10">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914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increase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1699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&amp;increase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3">
                  <a:txBody>
                    <a:bodyPr/>
                    <a:lstStyle/>
                    <a:p>
                      <a:endParaRPr lang="en-US" sz="1400" dirty="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gridSpan="3">
                  <a:txBody>
                    <a:bodyPr/>
                    <a:lstStyle/>
                    <a:p>
                      <a:endParaRPr lang="en-US" dirty="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gridSpan="2">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endParaRPr lang="en-US" sz="1400" dirty="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extLst>
                  <a:ext uri="{0D108BD9-81ED-4DB2-BD59-A6C34878D82A}">
                    <a16:rowId xmlns:a16="http://schemas.microsoft.com/office/drawing/2014/main" val="10004"/>
                  </a:ext>
                </a:extLst>
              </a:tr>
              <a:tr h="20563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void *data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3">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*pint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psize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0" name="Left Brace 9"/>
          <p:cNvSpPr/>
          <p:nvPr/>
        </p:nvSpPr>
        <p:spPr>
          <a:xfrm rot="16200000">
            <a:off x="1762760" y="4556241"/>
            <a:ext cx="436622" cy="2763784"/>
          </a:xfrm>
          <a:prstGeom prst="leftBrace">
            <a:avLst>
              <a:gd name="adj1" fmla="val 8333"/>
              <a:gd name="adj2" fmla="val 50835"/>
            </a:avLst>
          </a:prstGeom>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82073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C26D19-85DA-834B-9600-C9820C508897}"/>
              </a:ext>
            </a:extLst>
          </p:cNvPr>
          <p:cNvSpPr txBox="1"/>
          <p:nvPr/>
        </p:nvSpPr>
        <p:spPr>
          <a:xfrm>
            <a:off x="335496" y="1594093"/>
            <a:ext cx="8369031" cy="4247317"/>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 </a:t>
            </a:r>
            <a:r>
              <a:rPr lang="en-US" dirty="0">
                <a:latin typeface="Courier New" panose="02070309020205020404" pitchFamily="49" charset="0"/>
                <a:cs typeface="Courier New" panose="02070309020205020404" pitchFamily="49" charset="0"/>
              </a:rPr>
              <a:t>NULL</a:t>
            </a:r>
            <a:r>
              <a:rPr lang="en-US" dirty="0"/>
              <a:t> pointer is a regular pointer of any pointer type which has a special value that indicates that it is not pointing to any valid reference or memory address. This value is the result of type-casting the integer value zero to any pointer type.</a:t>
            </a:r>
          </a:p>
          <a:p>
            <a:pPr algn="just"/>
            <a:endParaRPr lang="en-US" dirty="0"/>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q"/>
            </a:pPr>
            <a:r>
              <a:rPr lang="en-US" dirty="0"/>
              <a:t>Do not confuse </a:t>
            </a:r>
            <a:r>
              <a:rPr lang="en-US" dirty="0">
                <a:latin typeface="Courier New" panose="02070309020205020404" pitchFamily="49" charset="0"/>
                <a:cs typeface="Courier New" panose="02070309020205020404" pitchFamily="49" charset="0"/>
              </a:rPr>
              <a:t>null</a:t>
            </a:r>
            <a:r>
              <a:rPr lang="en-US" dirty="0"/>
              <a:t> pointers with </a:t>
            </a:r>
            <a:r>
              <a:rPr lang="en-US" dirty="0">
                <a:latin typeface="Courier New" panose="02070309020205020404" pitchFamily="49" charset="0"/>
                <a:cs typeface="Courier New" panose="02070309020205020404" pitchFamily="49" charset="0"/>
              </a:rPr>
              <a:t>void</a:t>
            </a:r>
            <a:r>
              <a:rPr lang="en-US" dirty="0"/>
              <a:t> pointers. A </a:t>
            </a:r>
            <a:r>
              <a:rPr lang="en-US" dirty="0">
                <a:latin typeface="Courier New" panose="02070309020205020404" pitchFamily="49" charset="0"/>
                <a:cs typeface="Courier New" panose="02070309020205020404" pitchFamily="49" charset="0"/>
              </a:rPr>
              <a:t>null</a:t>
            </a:r>
            <a:r>
              <a:rPr lang="en-US" dirty="0"/>
              <a:t> pointer is a value that any pointer may take to represent that it is pointing to "nowhere", while a </a:t>
            </a:r>
            <a:r>
              <a:rPr lang="en-US" dirty="0">
                <a:latin typeface="Courier New" panose="02070309020205020404" pitchFamily="49" charset="0"/>
                <a:cs typeface="Courier New" panose="02070309020205020404" pitchFamily="49" charset="0"/>
              </a:rPr>
              <a:t>void</a:t>
            </a:r>
            <a:r>
              <a:rPr lang="en-US" dirty="0"/>
              <a:t> pointer is a special type of pointer that can point to somewhere without a specific type.</a:t>
            </a:r>
          </a:p>
          <a:p>
            <a:pPr algn="just"/>
            <a:r>
              <a:rPr lang="en-US" dirty="0"/>
              <a:t> </a:t>
            </a:r>
          </a:p>
          <a:p>
            <a:pPr marL="285750" indent="-285750" algn="just">
              <a:buFont typeface="Wingdings" panose="05000000000000000000" pitchFamily="2" charset="2"/>
              <a:buChar char="q"/>
            </a:pPr>
            <a:r>
              <a:rPr lang="en-US" dirty="0"/>
              <a:t>One refers to the value stored in the pointer itself and the other to the type of data it points to.</a:t>
            </a:r>
          </a:p>
        </p:txBody>
      </p:sp>
      <p:sp>
        <p:nvSpPr>
          <p:cNvPr id="5"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Null Pointer</a:t>
            </a:r>
          </a:p>
        </p:txBody>
      </p:sp>
      <p:graphicFrame>
        <p:nvGraphicFramePr>
          <p:cNvPr id="6" name="Table 5"/>
          <p:cNvGraphicFramePr>
            <a:graphicFrameLocks noGrp="1"/>
          </p:cNvGraphicFramePr>
          <p:nvPr>
            <p:extLst>
              <p:ext uri="{D42A27DB-BD31-4B8C-83A1-F6EECF244321}">
                <p14:modId xmlns:p14="http://schemas.microsoft.com/office/powerpoint/2010/main" val="3681069399"/>
              </p:ext>
            </p:extLst>
          </p:nvPr>
        </p:nvGraphicFramePr>
        <p:xfrm>
          <a:off x="1862568" y="2674032"/>
          <a:ext cx="5594858" cy="955167"/>
        </p:xfrm>
        <a:graphic>
          <a:graphicData uri="http://schemas.openxmlformats.org/drawingml/2006/table">
            <a:tbl>
              <a:tblPr firstRow="1" firstCol="1" bandRow="1">
                <a:tableStyleId>{2D5ABB26-0587-4C30-8999-92F81FD0307C}</a:tableStyleId>
              </a:tblPr>
              <a:tblGrid>
                <a:gridCol w="337058">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0">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1">
                              <a:lumMod val="50000"/>
                            </a:schemeClr>
                          </a:solidFill>
                          <a:effectLst/>
                          <a:latin typeface="Courier New" panose="02070309020205020404" pitchFamily="49" charset="0"/>
                          <a:cs typeface="Courier New" panose="02070309020205020404" pitchFamily="49" charset="0"/>
                        </a:rPr>
                        <a:t>1</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2</a:t>
                      </a: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rPr>
                        <a:t>3</a:t>
                      </a:r>
                      <a:endParaRPr lang="en-US" sz="28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8288" marR="45720" marT="9525" marB="9525"/>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 p;</a:t>
                      </a:r>
                      <a:endParaRPr lang="en-US" sz="2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p = 0;  </a:t>
                      </a:r>
                      <a:r>
                        <a:rPr lang="en-US" sz="1800" dirty="0">
                          <a:solidFill>
                            <a:srgbClr val="00B050"/>
                          </a:solidFill>
                          <a:effectLst/>
                          <a:latin typeface="Courier New" panose="02070309020205020404" pitchFamily="49" charset="0"/>
                          <a:cs typeface="Courier New" panose="02070309020205020404" pitchFamily="49" charset="0"/>
                        </a:rPr>
                        <a:t>//can also write, p = NULL;   </a:t>
                      </a:r>
                      <a:endParaRPr lang="en-US" sz="2800" dirty="0">
                        <a:solidFill>
                          <a:srgbClr val="00B05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B050"/>
                          </a:solidFill>
                          <a:effectLst/>
                          <a:latin typeface="Courier New" panose="02070309020205020404" pitchFamily="49" charset="0"/>
                          <a:cs typeface="Courier New" panose="02070309020205020404" pitchFamily="49" charset="0"/>
                        </a:rPr>
                        <a:t>/* p has a null pointer value */</a:t>
                      </a:r>
                      <a:endParaRPr lang="en-US" sz="2800" dirty="0">
                        <a:solidFill>
                          <a:srgbClr val="00B05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9525" marR="9525" marT="9525" marB="9525">
                    <a:solidFill>
                      <a:schemeClr val="bg1">
                        <a:lumMod val="8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23239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C26D19-85DA-834B-9600-C9820C508897}"/>
              </a:ext>
            </a:extLst>
          </p:cNvPr>
          <p:cNvSpPr txBox="1"/>
          <p:nvPr/>
        </p:nvSpPr>
        <p:spPr>
          <a:xfrm>
            <a:off x="335496" y="1583931"/>
            <a:ext cx="8369031" cy="2862322"/>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The exact size of array is unknown until the compile time, i.e., time when a compiler compiles code written in a programming language into an executable form. The size of array declared initially can be sometimes insufficient and sometimes more than required. Also, what if we need a variable amount of memory that can only be determined during runtime?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Dynamic memory allocation allows a program to obtain more memory space, while running or to release space when no space is required.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solidFill>
                  <a:srgbClr val="000000"/>
                </a:solidFill>
                <a:latin typeface="Times New Roman" panose="02020603050405020304" pitchFamily="18" charset="0"/>
              </a:rPr>
              <a:t>C++ integrates the operators </a:t>
            </a:r>
            <a:r>
              <a:rPr lang="en-US" sz="1600" dirty="0">
                <a:solidFill>
                  <a:srgbClr val="000000"/>
                </a:solidFill>
                <a:latin typeface="Courier New" panose="02070309020205020404" pitchFamily="49" charset="0"/>
              </a:rPr>
              <a:t>new</a:t>
            </a:r>
            <a:r>
              <a:rPr lang="en-US" dirty="0">
                <a:solidFill>
                  <a:srgbClr val="000000"/>
                </a:solidFill>
                <a:latin typeface="Times New Roman" panose="02020603050405020304" pitchFamily="18" charset="0"/>
              </a:rPr>
              <a:t> and </a:t>
            </a:r>
            <a:r>
              <a:rPr lang="en-US" sz="1600" dirty="0">
                <a:solidFill>
                  <a:srgbClr val="000000"/>
                </a:solidFill>
                <a:latin typeface="Courier New" panose="02070309020205020404" pitchFamily="49" charset="0"/>
              </a:rPr>
              <a:t>delete</a:t>
            </a:r>
            <a:r>
              <a:rPr lang="en-US" dirty="0">
                <a:solidFill>
                  <a:srgbClr val="000000"/>
                </a:solidFill>
                <a:latin typeface="Times New Roman" panose="02020603050405020304" pitchFamily="18" charset="0"/>
              </a:rPr>
              <a:t> for </a:t>
            </a:r>
            <a:r>
              <a:rPr lang="en-US" i="1" dirty="0">
                <a:solidFill>
                  <a:srgbClr val="000000"/>
                </a:solidFill>
                <a:latin typeface="Times New Roman" panose="02020603050405020304" pitchFamily="18" charset="0"/>
              </a:rPr>
              <a:t>dynamic memory</a:t>
            </a:r>
            <a:r>
              <a:rPr lang="en-US" dirty="0">
                <a:solidFill>
                  <a:srgbClr val="000000"/>
                </a:solidFill>
                <a:latin typeface="Times New Roman" panose="02020603050405020304" pitchFamily="18" charset="0"/>
              </a:rPr>
              <a:t> allocation.</a:t>
            </a:r>
            <a:endParaRPr lang="en-US" dirty="0"/>
          </a:p>
        </p:txBody>
      </p:sp>
      <p:sp>
        <p:nvSpPr>
          <p:cNvPr id="9"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Dynamic Memory Allocation</a:t>
            </a:r>
          </a:p>
        </p:txBody>
      </p:sp>
    </p:spTree>
    <p:extLst>
      <p:ext uri="{BB962C8B-B14F-4D97-AF65-F5344CB8AC3E}">
        <p14:creationId xmlns:p14="http://schemas.microsoft.com/office/powerpoint/2010/main" val="3675993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C26D19-85DA-834B-9600-C9820C508897}"/>
              </a:ext>
            </a:extLst>
          </p:cNvPr>
          <p:cNvSpPr txBox="1"/>
          <p:nvPr/>
        </p:nvSpPr>
        <p:spPr>
          <a:xfrm>
            <a:off x="335496" y="1594091"/>
            <a:ext cx="8369031" cy="397031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In order to request dynamic memory we use the operator </a:t>
            </a:r>
            <a:r>
              <a:rPr lang="en-US" dirty="0">
                <a:latin typeface="Courier New" panose="02070309020205020404" pitchFamily="49" charset="0"/>
                <a:cs typeface="Courier New" panose="02070309020205020404" pitchFamily="49" charset="0"/>
              </a:rPr>
              <a:t>new</a:t>
            </a:r>
            <a:r>
              <a:rPr lang="en-US" dirty="0"/>
              <a:t>. </a:t>
            </a:r>
            <a:r>
              <a:rPr lang="en-US" dirty="0">
                <a:latin typeface="Courier New" panose="02070309020205020404" pitchFamily="49" charset="0"/>
                <a:cs typeface="Courier New" panose="02070309020205020404" pitchFamily="49" charset="0"/>
              </a:rPr>
              <a:t>new</a:t>
            </a:r>
            <a:r>
              <a:rPr lang="en-US" dirty="0"/>
              <a:t> is followed by a data type </a:t>
            </a:r>
            <a:r>
              <a:rPr lang="en-US" dirty="0" err="1"/>
              <a:t>specifier</a:t>
            </a:r>
            <a:r>
              <a:rPr lang="en-US" dirty="0"/>
              <a:t>. If a sequence of more than one memory block is required, the data type </a:t>
            </a:r>
            <a:r>
              <a:rPr lang="en-US" dirty="0" err="1"/>
              <a:t>specifier</a:t>
            </a:r>
            <a:r>
              <a:rPr lang="en-US" dirty="0"/>
              <a:t> is followed by the number of these memory blocks within brackets </a:t>
            </a:r>
            <a:r>
              <a:rPr lang="en-US" dirty="0">
                <a:latin typeface="Courier New" panose="02070309020205020404" pitchFamily="49" charset="0"/>
                <a:cs typeface="Courier New" panose="02070309020205020404" pitchFamily="49" charset="0"/>
              </a:rPr>
              <a:t>[]</a:t>
            </a:r>
            <a:r>
              <a:rPr lang="en-US" dirty="0"/>
              <a:t>. It returns a pointer to the beginning of the new block of memory allocated. Syntax:</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US" dirty="0"/>
          </a:p>
          <a:p>
            <a:pPr algn="just"/>
            <a:endParaRPr lang="en-US" dirty="0"/>
          </a:p>
          <a:p>
            <a:pPr algn="just"/>
            <a:endParaRPr lang="en-US" dirty="0"/>
          </a:p>
          <a:p>
            <a:pPr marL="285750" indent="-285750" algn="just">
              <a:buFont typeface="Wingdings" panose="05000000000000000000" pitchFamily="2" charset="2"/>
              <a:buChar char="q"/>
            </a:pPr>
            <a:r>
              <a:rPr lang="en-US" dirty="0"/>
              <a:t>The first expression is used to allocate memory to contain one single element of type </a:t>
            </a:r>
            <a:r>
              <a:rPr lang="en-US" dirty="0" err="1">
                <a:latin typeface="Courier New" panose="02070309020205020404" pitchFamily="49" charset="0"/>
                <a:cs typeface="Courier New" panose="02070309020205020404" pitchFamily="49" charset="0"/>
              </a:rPr>
              <a:t>vtype</a:t>
            </a:r>
            <a:r>
              <a:rPr lang="en-US" dirty="0"/>
              <a:t>. The second one is used to assign a block (an array) of elements of type </a:t>
            </a:r>
            <a:r>
              <a:rPr lang="en-US" dirty="0" err="1">
                <a:latin typeface="Courier New" panose="02070309020205020404" pitchFamily="49" charset="0"/>
                <a:cs typeface="Courier New" panose="02070309020205020404" pitchFamily="49" charset="0"/>
              </a:rPr>
              <a:t>vtype</a:t>
            </a:r>
            <a:r>
              <a:rPr lang="en-US" dirty="0"/>
              <a:t>, where </a:t>
            </a:r>
            <a:r>
              <a:rPr lang="en-US" dirty="0" err="1">
                <a:latin typeface="Courier New" panose="02070309020205020404" pitchFamily="49" charset="0"/>
                <a:cs typeface="Courier New" panose="02070309020205020404" pitchFamily="49" charset="0"/>
              </a:rPr>
              <a:t>number_of_elements</a:t>
            </a:r>
            <a:r>
              <a:rPr lang="en-US" dirty="0"/>
              <a:t> is an integer value representing the amount of these.</a:t>
            </a:r>
          </a:p>
        </p:txBody>
      </p:sp>
      <p:sp>
        <p:nvSpPr>
          <p:cNvPr id="5" name="Subtitle 2"/>
          <p:cNvSpPr txBox="1">
            <a:spLocks/>
          </p:cNvSpPr>
          <p:nvPr/>
        </p:nvSpPr>
        <p:spPr>
          <a:xfrm>
            <a:off x="335494" y="786013"/>
            <a:ext cx="6543608" cy="808078"/>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512064" indent="-512064">
              <a:lnSpc>
                <a:spcPct val="80000"/>
              </a:lnSpc>
              <a:spcBef>
                <a:spcPts val="400"/>
              </a:spcBef>
              <a:spcAft>
                <a:spcPts val="400"/>
              </a:spcAft>
              <a:buNone/>
            </a:pPr>
            <a:r>
              <a:rPr lang="en-US" sz="2000" b="1" dirty="0">
                <a:solidFill>
                  <a:schemeClr val="tx1"/>
                </a:solidFill>
              </a:rPr>
              <a:t>Dynamic Memory Allocation: Operators </a:t>
            </a:r>
            <a:r>
              <a:rPr lang="en-US" sz="2000" b="1" dirty="0">
                <a:solidFill>
                  <a:schemeClr val="tx1"/>
                </a:solidFill>
                <a:latin typeface="Courier New" panose="02070309020205020404" pitchFamily="49" charset="0"/>
                <a:cs typeface="Courier New" panose="02070309020205020404" pitchFamily="49" charset="0"/>
              </a:rPr>
              <a:t>new</a:t>
            </a:r>
            <a:r>
              <a:rPr lang="en-US" sz="2000" b="1" dirty="0">
                <a:solidFill>
                  <a:schemeClr val="tx1"/>
                </a:solidFill>
              </a:rPr>
              <a:t> And </a:t>
            </a:r>
            <a:r>
              <a:rPr lang="en-US" sz="2000" b="1" dirty="0">
                <a:solidFill>
                  <a:schemeClr val="tx1"/>
                </a:solidFill>
                <a:latin typeface="Courier New" panose="02070309020205020404" pitchFamily="49" charset="0"/>
                <a:cs typeface="Courier New" panose="02070309020205020404" pitchFamily="49" charset="0"/>
              </a:rPr>
              <a:t>new[]</a:t>
            </a:r>
          </a:p>
        </p:txBody>
      </p:sp>
      <p:graphicFrame>
        <p:nvGraphicFramePr>
          <p:cNvPr id="7" name="Table 6"/>
          <p:cNvGraphicFramePr>
            <a:graphicFrameLocks noGrp="1"/>
          </p:cNvGraphicFramePr>
          <p:nvPr>
            <p:extLst>
              <p:ext uri="{D42A27DB-BD31-4B8C-83A1-F6EECF244321}">
                <p14:modId xmlns:p14="http://schemas.microsoft.com/office/powerpoint/2010/main" val="2265491492"/>
              </p:ext>
            </p:extLst>
          </p:nvPr>
        </p:nvGraphicFramePr>
        <p:xfrm>
          <a:off x="948168" y="3381945"/>
          <a:ext cx="6788658" cy="708660"/>
        </p:xfrm>
        <a:graphic>
          <a:graphicData uri="http://schemas.openxmlformats.org/drawingml/2006/table">
            <a:tbl>
              <a:tblPr firstRow="1" firstCol="1" bandRow="1">
                <a:tableStyleId>{2D5ABB26-0587-4C30-8999-92F81FD0307C}</a:tableStyleId>
              </a:tblPr>
              <a:tblGrid>
                <a:gridCol w="368808">
                  <a:extLst>
                    <a:ext uri="{9D8B030D-6E8A-4147-A177-3AD203B41FA5}">
                      <a16:colId xmlns:a16="http://schemas.microsoft.com/office/drawing/2014/main" val="20000"/>
                    </a:ext>
                  </a:extLst>
                </a:gridCol>
                <a:gridCol w="6419850">
                  <a:extLst>
                    <a:ext uri="{9D8B030D-6E8A-4147-A177-3AD203B41FA5}">
                      <a16:colId xmlns:a16="http://schemas.microsoft.com/office/drawing/2014/main" val="20001"/>
                    </a:ext>
                  </a:extLst>
                </a:gridCol>
              </a:tblGrid>
              <a:tr h="0">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chemeClr val="bg1">
                              <a:lumMod val="50000"/>
                            </a:schemeClr>
                          </a:solidFill>
                          <a:effectLst/>
                          <a:latin typeface="Courier New" panose="02070309020205020404" pitchFamily="49" charset="0"/>
                          <a:cs typeface="Courier New" panose="02070309020205020404" pitchFamily="49" charset="0"/>
                        </a:rPr>
                        <a:t>1</a:t>
                      </a:r>
                      <a:br>
                        <a:rPr lang="en-US" sz="2000" dirty="0">
                          <a:solidFill>
                            <a:schemeClr val="bg1">
                              <a:lumMod val="50000"/>
                            </a:schemeClr>
                          </a:solidFill>
                          <a:effectLst/>
                          <a:latin typeface="Courier New" panose="02070309020205020404" pitchFamily="49" charset="0"/>
                          <a:cs typeface="Courier New" panose="02070309020205020404" pitchFamily="49" charset="0"/>
                        </a:rPr>
                      </a:br>
                      <a:r>
                        <a:rPr lang="en-US" sz="2000" dirty="0">
                          <a:solidFill>
                            <a:schemeClr val="bg1">
                              <a:lumMod val="50000"/>
                            </a:schemeClr>
                          </a:solidFill>
                          <a:effectLst/>
                          <a:latin typeface="Courier New" panose="02070309020205020404" pitchFamily="49" charset="0"/>
                          <a:cs typeface="Courier New" panose="02070309020205020404" pitchFamily="49" charset="0"/>
                        </a:rPr>
                        <a:t>2</a:t>
                      </a:r>
                    </a:p>
                  </a:txBody>
                  <a:tcPr marL="18288" marR="45720" marT="9525" marB="9525"/>
                </a:tc>
                <a:tc>
                  <a:txBody>
                    <a:bodyPr/>
                    <a:lstStyle/>
                    <a:p>
                      <a:r>
                        <a:rPr lang="en-US" sz="2000" kern="1200" dirty="0">
                          <a:solidFill>
                            <a:schemeClr val="tx1"/>
                          </a:solidFill>
                          <a:effectLst/>
                          <a:latin typeface="Courier New" panose="02070309020205020404" pitchFamily="49" charset="0"/>
                          <a:ea typeface="+mn-ea"/>
                          <a:cs typeface="Courier New" panose="02070309020205020404" pitchFamily="49" charset="0"/>
                        </a:rPr>
                        <a:t>pointer = </a:t>
                      </a:r>
                      <a:r>
                        <a:rPr lang="en-US" sz="2000" i="0" kern="1200" dirty="0">
                          <a:solidFill>
                            <a:srgbClr val="0000B0"/>
                          </a:solidFill>
                          <a:effectLst/>
                          <a:latin typeface="Courier New" panose="02070309020205020404" pitchFamily="49" charset="0"/>
                          <a:ea typeface="+mn-ea"/>
                          <a:cs typeface="Courier New" panose="02070309020205020404" pitchFamily="49" charset="0"/>
                        </a:rPr>
                        <a:t>new</a:t>
                      </a:r>
                      <a:r>
                        <a:rPr lang="en-US" sz="2000" kern="1200" dirty="0">
                          <a:solidFill>
                            <a:schemeClr val="tx1"/>
                          </a:solidFill>
                          <a:effectLst/>
                          <a:latin typeface="Courier New" panose="02070309020205020404" pitchFamily="49" charset="0"/>
                          <a:ea typeface="+mn-ea"/>
                          <a:cs typeface="Courier New" panose="02070309020205020404" pitchFamily="49" charset="0"/>
                        </a:rPr>
                        <a:t> </a:t>
                      </a:r>
                      <a:r>
                        <a:rPr lang="en-US" sz="2000" kern="1200" dirty="0" err="1">
                          <a:solidFill>
                            <a:schemeClr val="tx1"/>
                          </a:solidFill>
                          <a:effectLst/>
                          <a:latin typeface="Courier New" panose="02070309020205020404" pitchFamily="49" charset="0"/>
                          <a:ea typeface="+mn-ea"/>
                          <a:cs typeface="Courier New" panose="02070309020205020404" pitchFamily="49" charset="0"/>
                        </a:rPr>
                        <a:t>vtype</a:t>
                      </a:r>
                      <a:r>
                        <a:rPr lang="en-US" sz="2000" kern="1200" dirty="0">
                          <a:solidFill>
                            <a:schemeClr val="tx1"/>
                          </a:solidFill>
                          <a:effectLst/>
                          <a:latin typeface="Courier New" panose="02070309020205020404" pitchFamily="49" charset="0"/>
                          <a:ea typeface="+mn-ea"/>
                          <a:cs typeface="Courier New" panose="02070309020205020404" pitchFamily="49" charset="0"/>
                        </a:rPr>
                        <a:t>;</a:t>
                      </a:r>
                    </a:p>
                    <a:p>
                      <a:r>
                        <a:rPr lang="en-US" sz="2000" kern="1200" dirty="0">
                          <a:solidFill>
                            <a:schemeClr val="tx1"/>
                          </a:solidFill>
                          <a:effectLst/>
                          <a:latin typeface="Courier New" panose="02070309020205020404" pitchFamily="49" charset="0"/>
                          <a:ea typeface="+mn-ea"/>
                          <a:cs typeface="Courier New" panose="02070309020205020404" pitchFamily="49" charset="0"/>
                        </a:rPr>
                        <a:t>pointer = </a:t>
                      </a:r>
                      <a:r>
                        <a:rPr lang="en-US" sz="2000" i="0" kern="1200" dirty="0">
                          <a:solidFill>
                            <a:srgbClr val="0000B0"/>
                          </a:solidFill>
                          <a:effectLst/>
                          <a:latin typeface="Courier New" panose="02070309020205020404" pitchFamily="49" charset="0"/>
                          <a:ea typeface="+mn-ea"/>
                          <a:cs typeface="Courier New" panose="02070309020205020404" pitchFamily="49" charset="0"/>
                        </a:rPr>
                        <a:t>new</a:t>
                      </a:r>
                      <a:r>
                        <a:rPr lang="en-US" sz="2000" kern="1200" dirty="0">
                          <a:solidFill>
                            <a:schemeClr val="tx1"/>
                          </a:solidFill>
                          <a:effectLst/>
                          <a:latin typeface="Courier New" panose="02070309020205020404" pitchFamily="49" charset="0"/>
                          <a:ea typeface="+mn-ea"/>
                          <a:cs typeface="Courier New" panose="02070309020205020404" pitchFamily="49" charset="0"/>
                        </a:rPr>
                        <a:t> </a:t>
                      </a:r>
                      <a:r>
                        <a:rPr lang="en-US" sz="2000" kern="1200" dirty="0" err="1">
                          <a:solidFill>
                            <a:schemeClr val="tx1"/>
                          </a:solidFill>
                          <a:effectLst/>
                          <a:latin typeface="Courier New" panose="02070309020205020404" pitchFamily="49" charset="0"/>
                          <a:ea typeface="+mn-ea"/>
                          <a:cs typeface="Courier New" panose="02070309020205020404" pitchFamily="49" charset="0"/>
                        </a:rPr>
                        <a:t>vtype</a:t>
                      </a:r>
                      <a:r>
                        <a:rPr lang="en-US" sz="2000" kern="1200" dirty="0">
                          <a:solidFill>
                            <a:schemeClr val="tx1"/>
                          </a:solidFill>
                          <a:effectLst/>
                          <a:latin typeface="Courier New" panose="02070309020205020404" pitchFamily="49" charset="0"/>
                          <a:ea typeface="+mn-ea"/>
                          <a:cs typeface="Courier New" panose="02070309020205020404" pitchFamily="49" charset="0"/>
                        </a:rPr>
                        <a:t> [</a:t>
                      </a:r>
                      <a:r>
                        <a:rPr lang="en-US" sz="2000" kern="1200" dirty="0" err="1">
                          <a:solidFill>
                            <a:schemeClr val="tx1"/>
                          </a:solidFill>
                          <a:effectLst/>
                          <a:latin typeface="Courier New" panose="02070309020205020404" pitchFamily="49" charset="0"/>
                          <a:ea typeface="+mn-ea"/>
                          <a:cs typeface="Courier New" panose="02070309020205020404" pitchFamily="49" charset="0"/>
                        </a:rPr>
                        <a:t>number_of_elements</a:t>
                      </a:r>
                      <a:r>
                        <a:rPr lang="en-US" sz="2000" kern="1200" dirty="0">
                          <a:solidFill>
                            <a:schemeClr val="tx1"/>
                          </a:solidFill>
                          <a:effectLst/>
                          <a:latin typeface="Courier New" panose="02070309020205020404" pitchFamily="49" charset="0"/>
                          <a:ea typeface="+mn-ea"/>
                          <a:cs typeface="Courier New" panose="02070309020205020404" pitchFamily="49" charset="0"/>
                        </a:rPr>
                        <a:t>];</a:t>
                      </a:r>
                      <a:endParaRPr lang="en-US" sz="3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9525" marR="9525" marT="9525" marB="9525">
                    <a:solidFill>
                      <a:schemeClr val="bg1">
                        <a:lumMod val="8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48199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C26D19-85DA-834B-9600-C9820C508897}"/>
              </a:ext>
            </a:extLst>
          </p:cNvPr>
          <p:cNvSpPr txBox="1"/>
          <p:nvPr/>
        </p:nvSpPr>
        <p:spPr>
          <a:xfrm>
            <a:off x="335496" y="1594093"/>
            <a:ext cx="8369031" cy="4247317"/>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Since the necessity of dynamic memory is usually limited to specific moments within a program, once it is no longer needed it should be freed so that the memory becomes available again for other requests of dynamic memory. This is the purpose of the operator </a:t>
            </a:r>
            <a:r>
              <a:rPr lang="en-US" dirty="0">
                <a:latin typeface="Courier New" panose="02070309020205020404" pitchFamily="49" charset="0"/>
                <a:cs typeface="Courier New" panose="02070309020205020404" pitchFamily="49" charset="0"/>
              </a:rPr>
              <a:t>delete</a:t>
            </a:r>
            <a:r>
              <a:rPr lang="en-US" dirty="0"/>
              <a:t>, whose format is:</a:t>
            </a:r>
          </a:p>
          <a:p>
            <a:pPr algn="just"/>
            <a:endParaRPr lang="en-US" dirty="0"/>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q"/>
            </a:pPr>
            <a:r>
              <a:rPr lang="en-US" dirty="0"/>
              <a:t>The first expression should be used to delete memory allocated for a single element, and the second one for memory allocated for arrays of elements. </a:t>
            </a:r>
          </a:p>
          <a:p>
            <a:pPr algn="just"/>
            <a:endParaRPr lang="en-US" dirty="0"/>
          </a:p>
          <a:p>
            <a:pPr marL="285750" indent="-285750" algn="just">
              <a:buFont typeface="Wingdings" panose="05000000000000000000" pitchFamily="2" charset="2"/>
              <a:buChar char="q"/>
            </a:pPr>
            <a:r>
              <a:rPr lang="en-US" dirty="0"/>
              <a:t>The value passed as argument to delete must be either a pointer to a memory block previously allocated with </a:t>
            </a:r>
            <a:r>
              <a:rPr lang="en-US" dirty="0">
                <a:latin typeface="Courier New" panose="02070309020205020404" pitchFamily="49" charset="0"/>
                <a:cs typeface="Courier New" panose="02070309020205020404" pitchFamily="49" charset="0"/>
              </a:rPr>
              <a:t>new</a:t>
            </a:r>
            <a:r>
              <a:rPr lang="en-US" dirty="0"/>
              <a:t>, or a </a:t>
            </a:r>
            <a:r>
              <a:rPr lang="en-US" dirty="0">
                <a:latin typeface="Courier New" panose="02070309020205020404" pitchFamily="49" charset="0"/>
                <a:cs typeface="Courier New" panose="02070309020205020404" pitchFamily="49" charset="0"/>
              </a:rPr>
              <a:t>null</a:t>
            </a:r>
            <a:r>
              <a:rPr lang="en-US" dirty="0"/>
              <a:t> pointer (in the case of a </a:t>
            </a:r>
            <a:r>
              <a:rPr lang="en-US" dirty="0">
                <a:latin typeface="Courier New" panose="02070309020205020404" pitchFamily="49" charset="0"/>
                <a:cs typeface="Courier New" panose="02070309020205020404" pitchFamily="49" charset="0"/>
              </a:rPr>
              <a:t>null</a:t>
            </a:r>
            <a:r>
              <a:rPr lang="en-US" dirty="0"/>
              <a:t> pointer, </a:t>
            </a:r>
            <a:r>
              <a:rPr lang="en-US" dirty="0">
                <a:latin typeface="Courier New" panose="02070309020205020404" pitchFamily="49" charset="0"/>
                <a:cs typeface="Courier New" panose="02070309020205020404" pitchFamily="49" charset="0"/>
              </a:rPr>
              <a:t>delete</a:t>
            </a:r>
            <a:r>
              <a:rPr lang="en-US" dirty="0"/>
              <a:t> produces no effect).</a:t>
            </a:r>
          </a:p>
        </p:txBody>
      </p:sp>
      <p:sp>
        <p:nvSpPr>
          <p:cNvPr id="5" name="Subtitle 2"/>
          <p:cNvSpPr txBox="1">
            <a:spLocks/>
          </p:cNvSpPr>
          <p:nvPr/>
        </p:nvSpPr>
        <p:spPr>
          <a:xfrm>
            <a:off x="335495" y="731162"/>
            <a:ext cx="7245469" cy="686158"/>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000" b="1" dirty="0">
                <a:solidFill>
                  <a:schemeClr val="tx1"/>
                </a:solidFill>
              </a:rPr>
              <a:t>Dynamic Memory Allocation: Operators </a:t>
            </a:r>
            <a:r>
              <a:rPr lang="en-US" sz="2000" b="1" dirty="0">
                <a:solidFill>
                  <a:schemeClr val="tx1"/>
                </a:solidFill>
                <a:latin typeface="Courier New" panose="02070309020205020404" pitchFamily="49" charset="0"/>
                <a:cs typeface="Courier New" panose="02070309020205020404" pitchFamily="49" charset="0"/>
              </a:rPr>
              <a:t>delete</a:t>
            </a:r>
            <a:r>
              <a:rPr lang="en-US" sz="2000" b="1" dirty="0">
                <a:solidFill>
                  <a:schemeClr val="tx1"/>
                </a:solidFill>
              </a:rPr>
              <a:t> And </a:t>
            </a:r>
            <a:r>
              <a:rPr lang="en-US" sz="2000" b="1" dirty="0">
                <a:solidFill>
                  <a:schemeClr val="tx1"/>
                </a:solidFill>
                <a:latin typeface="Courier New" panose="02070309020205020404" pitchFamily="49" charset="0"/>
                <a:cs typeface="Courier New" panose="02070309020205020404" pitchFamily="49" charset="0"/>
              </a:rPr>
              <a:t>delete[]</a:t>
            </a:r>
          </a:p>
        </p:txBody>
      </p:sp>
      <p:graphicFrame>
        <p:nvGraphicFramePr>
          <p:cNvPr id="6" name="Table 5"/>
          <p:cNvGraphicFramePr>
            <a:graphicFrameLocks noGrp="1"/>
          </p:cNvGraphicFramePr>
          <p:nvPr>
            <p:extLst>
              <p:ext uri="{D42A27DB-BD31-4B8C-83A1-F6EECF244321}">
                <p14:modId xmlns:p14="http://schemas.microsoft.com/office/powerpoint/2010/main" val="3906399019"/>
              </p:ext>
            </p:extLst>
          </p:nvPr>
        </p:nvGraphicFramePr>
        <p:xfrm>
          <a:off x="1459055" y="3125853"/>
          <a:ext cx="6121908" cy="708660"/>
        </p:xfrm>
        <a:graphic>
          <a:graphicData uri="http://schemas.openxmlformats.org/drawingml/2006/table">
            <a:tbl>
              <a:tblPr firstRow="1" firstCol="1" bandRow="1">
                <a:tableStyleId>{2D5ABB26-0587-4C30-8999-92F81FD0307C}</a:tableStyleId>
              </a:tblPr>
              <a:tblGrid>
                <a:gridCol w="368808">
                  <a:extLst>
                    <a:ext uri="{9D8B030D-6E8A-4147-A177-3AD203B41FA5}">
                      <a16:colId xmlns:a16="http://schemas.microsoft.com/office/drawing/2014/main" val="20000"/>
                    </a:ext>
                  </a:extLst>
                </a:gridCol>
                <a:gridCol w="5753100">
                  <a:extLst>
                    <a:ext uri="{9D8B030D-6E8A-4147-A177-3AD203B41FA5}">
                      <a16:colId xmlns:a16="http://schemas.microsoft.com/office/drawing/2014/main" val="20001"/>
                    </a:ext>
                  </a:extLst>
                </a:gridCol>
              </a:tblGrid>
              <a:tr h="0">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i="0" dirty="0">
                          <a:solidFill>
                            <a:schemeClr val="bg1">
                              <a:lumMod val="50000"/>
                            </a:schemeClr>
                          </a:solidFill>
                          <a:effectLst/>
                          <a:latin typeface="Courier New" panose="02070309020205020404" pitchFamily="49" charset="0"/>
                          <a:cs typeface="Courier New" panose="02070309020205020404" pitchFamily="49" charset="0"/>
                        </a:rPr>
                        <a:t>1</a:t>
                      </a:r>
                      <a:br>
                        <a:rPr lang="en-US" sz="2000" i="0" dirty="0">
                          <a:solidFill>
                            <a:schemeClr val="bg1">
                              <a:lumMod val="50000"/>
                            </a:schemeClr>
                          </a:solidFill>
                          <a:effectLst/>
                          <a:latin typeface="Courier New" panose="02070309020205020404" pitchFamily="49" charset="0"/>
                          <a:cs typeface="Courier New" panose="02070309020205020404" pitchFamily="49" charset="0"/>
                        </a:rPr>
                      </a:br>
                      <a:r>
                        <a:rPr lang="en-US" sz="2000" i="0" dirty="0">
                          <a:solidFill>
                            <a:schemeClr val="bg1">
                              <a:lumMod val="50000"/>
                            </a:schemeClr>
                          </a:solidFill>
                          <a:effectLst/>
                          <a:latin typeface="Courier New" panose="02070309020205020404" pitchFamily="49" charset="0"/>
                          <a:cs typeface="Courier New" panose="02070309020205020404" pitchFamily="49" charset="0"/>
                        </a:rPr>
                        <a:t>2</a:t>
                      </a:r>
                    </a:p>
                  </a:txBody>
                  <a:tcPr marL="18288" marR="45720" marT="9525" marB="9525"/>
                </a:tc>
                <a:tc>
                  <a:txBody>
                    <a:bodyPr/>
                    <a:lstStyle/>
                    <a:p>
                      <a:r>
                        <a:rPr lang="en-US" sz="2000" i="0" kern="1200" dirty="0">
                          <a:solidFill>
                            <a:srgbClr val="0000B0"/>
                          </a:solidFill>
                          <a:effectLst/>
                          <a:latin typeface="Courier New" panose="02070309020205020404" pitchFamily="49" charset="0"/>
                          <a:ea typeface="+mn-ea"/>
                          <a:cs typeface="Courier New" panose="02070309020205020404" pitchFamily="49" charset="0"/>
                        </a:rPr>
                        <a:t>delete</a:t>
                      </a:r>
                      <a:r>
                        <a:rPr lang="en-US" sz="2000" i="0" kern="1200" dirty="0">
                          <a:solidFill>
                            <a:schemeClr val="tx1"/>
                          </a:solidFill>
                          <a:effectLst/>
                          <a:latin typeface="Courier New" panose="02070309020205020404" pitchFamily="49" charset="0"/>
                          <a:ea typeface="+mn-ea"/>
                          <a:cs typeface="Courier New" panose="02070309020205020404" pitchFamily="49" charset="0"/>
                        </a:rPr>
                        <a:t> pointer;</a:t>
                      </a:r>
                    </a:p>
                    <a:p>
                      <a:pPr>
                        <a:lnSpc>
                          <a:spcPct val="114000"/>
                        </a:lnSpc>
                      </a:pPr>
                      <a:r>
                        <a:rPr lang="en-US" sz="2000" i="0" kern="1200" dirty="0">
                          <a:solidFill>
                            <a:srgbClr val="0000B0"/>
                          </a:solidFill>
                          <a:effectLst/>
                          <a:latin typeface="Courier New" panose="02070309020205020404" pitchFamily="49" charset="0"/>
                          <a:ea typeface="+mn-ea"/>
                          <a:cs typeface="Courier New" panose="02070309020205020404" pitchFamily="49" charset="0"/>
                        </a:rPr>
                        <a:t>delete</a:t>
                      </a:r>
                      <a:r>
                        <a:rPr lang="en-US" sz="2000" i="0" kern="1200" dirty="0">
                          <a:solidFill>
                            <a:schemeClr val="tx1"/>
                          </a:solidFill>
                          <a:effectLst/>
                          <a:latin typeface="Courier New" panose="02070309020205020404" pitchFamily="49" charset="0"/>
                          <a:ea typeface="+mn-ea"/>
                          <a:cs typeface="Courier New" panose="02070309020205020404" pitchFamily="49" charset="0"/>
                        </a:rPr>
                        <a:t> [] pointer;</a:t>
                      </a:r>
                      <a:endParaRPr lang="en-US" sz="3200" i="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9525" marR="9525" marT="36576" marB="9525">
                    <a:solidFill>
                      <a:schemeClr val="bg1">
                        <a:lumMod val="8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14140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6" name="Subtitle 2"/>
          <p:cNvSpPr txBox="1">
            <a:spLocks/>
          </p:cNvSpPr>
          <p:nvPr/>
        </p:nvSpPr>
        <p:spPr>
          <a:xfrm>
            <a:off x="486696" y="2363928"/>
            <a:ext cx="4293533" cy="386415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buFont typeface="Wingdings" pitchFamily="2" charset="2"/>
              <a:buAutoNum type="arabicPeriod"/>
            </a:pPr>
            <a:r>
              <a:rPr lang="en-US" sz="1600" dirty="0">
                <a:solidFill>
                  <a:schemeClr val="tx1"/>
                </a:solidFill>
              </a:rPr>
              <a:t>Pointer</a:t>
            </a:r>
          </a:p>
          <a:p>
            <a:pPr marL="857250" lvl="1" indent="-400050" algn="l">
              <a:buClr>
                <a:schemeClr val="accent6"/>
              </a:buClr>
              <a:buFont typeface="+mj-lt"/>
              <a:buAutoNum type="romanLcPeriod"/>
            </a:pPr>
            <a:r>
              <a:rPr lang="en-US" sz="1600" dirty="0">
                <a:solidFill>
                  <a:schemeClr val="tx1"/>
                </a:solidFill>
              </a:rPr>
              <a:t>Variable</a:t>
            </a:r>
          </a:p>
          <a:p>
            <a:pPr marL="857250" lvl="1" indent="-400050" algn="l">
              <a:buClr>
                <a:schemeClr val="accent6"/>
              </a:buClr>
              <a:buFont typeface="+mj-lt"/>
              <a:buAutoNum type="romanLcPeriod"/>
            </a:pPr>
            <a:r>
              <a:rPr lang="en-US" sz="1600" dirty="0">
                <a:solidFill>
                  <a:schemeClr val="tx1"/>
                </a:solidFill>
              </a:rPr>
              <a:t>Example</a:t>
            </a:r>
          </a:p>
          <a:p>
            <a:pPr marL="857250" lvl="1" indent="-400050" algn="l">
              <a:buClr>
                <a:schemeClr val="accent6"/>
              </a:buClr>
              <a:buFont typeface="+mj-lt"/>
              <a:buAutoNum type="romanLcPeriod"/>
            </a:pPr>
            <a:r>
              <a:rPr lang="en-US" sz="1600" dirty="0">
                <a:solidFill>
                  <a:schemeClr val="tx1"/>
                </a:solidFill>
              </a:rPr>
              <a:t>Pointer &amp; Array</a:t>
            </a:r>
          </a:p>
          <a:p>
            <a:pPr marL="857250" lvl="1" indent="-400050" algn="l">
              <a:buClr>
                <a:schemeClr val="accent6"/>
              </a:buClr>
              <a:buFont typeface="+mj-lt"/>
              <a:buAutoNum type="romanLcPeriod"/>
            </a:pPr>
            <a:r>
              <a:rPr lang="en-US" sz="1600" dirty="0">
                <a:solidFill>
                  <a:schemeClr val="tx1"/>
                </a:solidFill>
              </a:rPr>
              <a:t>Void Pointer</a:t>
            </a:r>
          </a:p>
          <a:p>
            <a:pPr marL="857250" lvl="1" indent="-400050" algn="l">
              <a:buClr>
                <a:schemeClr val="accent6"/>
              </a:buClr>
              <a:buFont typeface="+mj-lt"/>
              <a:buAutoNum type="romanLcPeriod"/>
            </a:pPr>
            <a:r>
              <a:rPr lang="en-US" sz="1600" dirty="0">
                <a:solidFill>
                  <a:schemeClr val="tx1"/>
                </a:solidFill>
              </a:rPr>
              <a:t>Null Pointer</a:t>
            </a:r>
          </a:p>
          <a:p>
            <a:pPr marL="857250" lvl="1" indent="-400050" algn="l">
              <a:buClr>
                <a:schemeClr val="accent6"/>
              </a:buClr>
              <a:buFont typeface="+mj-lt"/>
              <a:buAutoNum type="romanLcPeriod"/>
            </a:pPr>
            <a:r>
              <a:rPr lang="en-US" sz="1600" dirty="0">
                <a:solidFill>
                  <a:schemeClr val="tx1"/>
                </a:solidFill>
              </a:rPr>
              <a:t>Dynamic Memory Allocation</a:t>
            </a:r>
          </a:p>
          <a:p>
            <a:pPr marL="857250" lvl="1" indent="-400050" algn="l">
              <a:buClr>
                <a:schemeClr val="accent6"/>
              </a:buClr>
              <a:buFont typeface="+mj-lt"/>
              <a:buAutoNum type="romanLcPeriod"/>
            </a:pPr>
            <a:r>
              <a:rPr lang="en-US" sz="1600" dirty="0">
                <a:solidFill>
                  <a:schemeClr val="tx1"/>
                </a:solidFill>
              </a:rPr>
              <a:t>Pointer &amp; Function</a:t>
            </a:r>
          </a:p>
          <a:p>
            <a:pPr marL="857250" lvl="1" indent="-400050" algn="l">
              <a:buClr>
                <a:schemeClr val="accent6"/>
              </a:buClr>
              <a:buFont typeface="+mj-lt"/>
              <a:buAutoNum type="romanLcPeriod"/>
            </a:pPr>
            <a:r>
              <a:rPr lang="en-US" sz="1600" dirty="0">
                <a:solidFill>
                  <a:schemeClr val="tx1"/>
                </a:solidFill>
              </a:rPr>
              <a:t>Pointer, Array &amp; Function</a:t>
            </a:r>
          </a:p>
          <a:p>
            <a:pPr marL="857250" lvl="1" indent="-400050" algn="l">
              <a:buClr>
                <a:schemeClr val="accent6"/>
              </a:buClr>
              <a:buFont typeface="+mj-lt"/>
              <a:buAutoNum type="romanLcPeriod"/>
            </a:pPr>
            <a:r>
              <a:rPr lang="en-US" sz="1600" dirty="0">
                <a:solidFill>
                  <a:schemeClr val="tx1"/>
                </a:solidFill>
              </a:rPr>
              <a:t>Pointers &amp; Initialization</a:t>
            </a:r>
          </a:p>
        </p:txBody>
      </p:sp>
      <p:sp>
        <p:nvSpPr>
          <p:cNvPr id="8" name="Subtitle 2"/>
          <p:cNvSpPr txBox="1">
            <a:spLocks/>
          </p:cNvSpPr>
          <p:nvPr/>
        </p:nvSpPr>
        <p:spPr>
          <a:xfrm>
            <a:off x="4780229" y="2363928"/>
            <a:ext cx="3987851" cy="386415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buFont typeface="+mj-lt"/>
              <a:buAutoNum type="arabicPeriod" startAt="2"/>
            </a:pPr>
            <a:r>
              <a:rPr lang="en-US" sz="1600" dirty="0">
                <a:solidFill>
                  <a:schemeClr val="tx1"/>
                </a:solidFill>
              </a:rPr>
              <a:t>Structure</a:t>
            </a:r>
          </a:p>
          <a:p>
            <a:pPr marL="857250" lvl="1" indent="-400050" algn="l">
              <a:buClr>
                <a:schemeClr val="accent6"/>
              </a:buClr>
              <a:buFont typeface="+mj-lt"/>
              <a:buAutoNum type="romanLcPeriod"/>
            </a:pPr>
            <a:r>
              <a:rPr lang="en-US" sz="1600" dirty="0">
                <a:solidFill>
                  <a:schemeClr val="tx1"/>
                </a:solidFill>
              </a:rPr>
              <a:t>Definition</a:t>
            </a:r>
          </a:p>
          <a:p>
            <a:pPr marL="857250" lvl="1" indent="-400050" algn="l">
              <a:buClr>
                <a:schemeClr val="accent6"/>
              </a:buClr>
              <a:buFont typeface="+mj-lt"/>
              <a:buAutoNum type="romanLcPeriod"/>
            </a:pPr>
            <a:r>
              <a:rPr lang="en-US" sz="1600" dirty="0">
                <a:solidFill>
                  <a:schemeClr val="tx1"/>
                </a:solidFill>
              </a:rPr>
              <a:t>Defining Structure in C++</a:t>
            </a:r>
          </a:p>
          <a:p>
            <a:pPr marL="857250" lvl="1" indent="-400050" algn="l">
              <a:buClr>
                <a:schemeClr val="accent6"/>
              </a:buClr>
              <a:buFont typeface="+mj-lt"/>
              <a:buAutoNum type="romanLcPeriod"/>
            </a:pPr>
            <a:r>
              <a:rPr lang="en-US" sz="1600" dirty="0">
                <a:solidFill>
                  <a:schemeClr val="tx1"/>
                </a:solidFill>
              </a:rPr>
              <a:t>Declaring Variable of Structure</a:t>
            </a:r>
          </a:p>
          <a:p>
            <a:pPr marL="857250" lvl="1" indent="-400050" algn="l">
              <a:buClr>
                <a:schemeClr val="accent6"/>
              </a:buClr>
              <a:buFont typeface="+mj-lt"/>
              <a:buAutoNum type="romanLcPeriod"/>
            </a:pPr>
            <a:r>
              <a:rPr lang="en-US" sz="1600" dirty="0">
                <a:solidFill>
                  <a:schemeClr val="tx1"/>
                </a:solidFill>
              </a:rPr>
              <a:t>Access Structure Member</a:t>
            </a:r>
          </a:p>
          <a:p>
            <a:pPr marL="857250" lvl="1" indent="-400050" algn="l">
              <a:buClr>
                <a:schemeClr val="accent6"/>
              </a:buClr>
              <a:buFont typeface="+mj-lt"/>
              <a:buAutoNum type="romanLcPeriod"/>
            </a:pPr>
            <a:r>
              <a:rPr lang="en-US" sz="1600" dirty="0">
                <a:solidFill>
                  <a:schemeClr val="tx1"/>
                </a:solidFill>
              </a:rPr>
              <a:t>Initializing Structure Variable</a:t>
            </a:r>
          </a:p>
          <a:p>
            <a:pPr marL="857250" lvl="1" indent="-400050" algn="l">
              <a:buClr>
                <a:schemeClr val="accent6"/>
              </a:buClr>
              <a:buFont typeface="+mj-lt"/>
              <a:buAutoNum type="romanLcPeriod"/>
            </a:pPr>
            <a:r>
              <a:rPr lang="en-US" sz="1600" dirty="0">
                <a:solidFill>
                  <a:schemeClr val="tx1"/>
                </a:solidFill>
              </a:rPr>
              <a:t>Some Facts about Structure</a:t>
            </a:r>
          </a:p>
          <a:p>
            <a:pPr marL="857250" lvl="1" indent="-400050" algn="l">
              <a:buClr>
                <a:schemeClr val="accent6"/>
              </a:buClr>
              <a:buFont typeface="+mj-lt"/>
              <a:buAutoNum type="romanLcPeriod"/>
            </a:pPr>
            <a:r>
              <a:rPr lang="en-US" sz="1600" dirty="0">
                <a:solidFill>
                  <a:schemeClr val="tx1"/>
                </a:solidFill>
              </a:rPr>
              <a:t>Nested Structure</a:t>
            </a:r>
          </a:p>
          <a:p>
            <a:pPr marL="857250" lvl="1" indent="-400050" algn="l">
              <a:buClr>
                <a:schemeClr val="accent6"/>
              </a:buClr>
              <a:buFont typeface="+mj-lt"/>
              <a:buAutoNum type="romanLcPeriod"/>
            </a:pPr>
            <a:r>
              <a:rPr lang="en-US" sz="1600" dirty="0">
                <a:solidFill>
                  <a:schemeClr val="tx1"/>
                </a:solidFill>
              </a:rPr>
              <a:t>Self-referential Structure</a:t>
            </a:r>
          </a:p>
          <a:p>
            <a:pPr marL="342900" indent="-342900">
              <a:buFont typeface="+mj-lt"/>
              <a:buAutoNum type="arabicPeriod" startAt="2"/>
            </a:pPr>
            <a:r>
              <a:rPr lang="en-US" sz="1600" dirty="0">
                <a:solidFill>
                  <a:schemeClr val="tx1"/>
                </a:solidFill>
              </a:rPr>
              <a:t>Books</a:t>
            </a:r>
          </a:p>
          <a:p>
            <a:pPr marL="342900" indent="-342900">
              <a:buFont typeface="+mj-lt"/>
              <a:buAutoNum type="arabicPeriod" startAt="2"/>
            </a:pPr>
            <a:r>
              <a:rPr lang="en-US" sz="1600" dirty="0">
                <a:solidFill>
                  <a:schemeClr val="tx1"/>
                </a:solidFill>
              </a:rPr>
              <a:t>References</a:t>
            </a:r>
          </a:p>
        </p:txBody>
      </p:sp>
      <p:cxnSp>
        <p:nvCxnSpPr>
          <p:cNvPr id="10" name="Straight Connector 9"/>
          <p:cNvCxnSpPr/>
          <p:nvPr/>
        </p:nvCxnSpPr>
        <p:spPr>
          <a:xfrm flipV="1">
            <a:off x="4752263" y="2153920"/>
            <a:ext cx="0" cy="398272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52703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999039579"/>
              </p:ext>
            </p:extLst>
          </p:nvPr>
        </p:nvGraphicFramePr>
        <p:xfrm>
          <a:off x="149089" y="1475327"/>
          <a:ext cx="5358051" cy="3854768"/>
        </p:xfrm>
        <a:graphic>
          <a:graphicData uri="http://schemas.openxmlformats.org/drawingml/2006/table">
            <a:tbl>
              <a:tblPr firstRow="1" firstCol="1" bandRow="1">
                <a:tableStyleId>{2D5ABB26-0587-4C30-8999-92F81FD0307C}</a:tableStyleId>
              </a:tblPr>
              <a:tblGrid>
                <a:gridCol w="309324">
                  <a:extLst>
                    <a:ext uri="{9D8B030D-6E8A-4147-A177-3AD203B41FA5}">
                      <a16:colId xmlns:a16="http://schemas.microsoft.com/office/drawing/2014/main" val="20000"/>
                    </a:ext>
                  </a:extLst>
                </a:gridCol>
                <a:gridCol w="3475911">
                  <a:extLst>
                    <a:ext uri="{9D8B030D-6E8A-4147-A177-3AD203B41FA5}">
                      <a16:colId xmlns:a16="http://schemas.microsoft.com/office/drawing/2014/main" val="20001"/>
                    </a:ext>
                  </a:extLst>
                </a:gridCol>
                <a:gridCol w="1572816">
                  <a:extLst>
                    <a:ext uri="{9D8B030D-6E8A-4147-A177-3AD203B41FA5}">
                      <a16:colId xmlns:a16="http://schemas.microsoft.com/office/drawing/2014/main" val="20002"/>
                    </a:ext>
                  </a:extLst>
                </a:gridCol>
              </a:tblGrid>
              <a:tr h="1570432">
                <a:tc rowSpan="2">
                  <a:txBody>
                    <a:bodyPr/>
                    <a:lstStyle/>
                    <a:p>
                      <a:pPr marL="0" marR="0" algn="r">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p>
                    <a:p>
                      <a:pPr marL="0" marR="0" algn="r">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20</a:t>
                      </a:r>
                    </a:p>
                  </a:txBody>
                  <a:tcPr marL="13716" marR="20574" marT="7144" marB="7144"/>
                </a:tc>
                <a:tc rowSpan="2">
                  <a:txBody>
                    <a:bodyPr/>
                    <a:lstStyle/>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new, delete</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n, </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ptr</a:t>
                      </a:r>
                      <a:r>
                        <a:rPr lang="en-US" sz="1200" dirty="0">
                          <a:effectLst/>
                          <a:latin typeface="Courier New" panose="02070309020205020404" pitchFamily="49" charset="0"/>
                          <a:cs typeface="Courier New" panose="02070309020205020404" pitchFamily="49" charset="0"/>
                        </a:rPr>
                        <a:t>, sum=0;</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t>
                      </a:r>
                      <a:r>
                        <a:rPr lang="en-US" sz="1200" dirty="0">
                          <a:solidFill>
                            <a:srgbClr val="FF0000"/>
                          </a:solidFill>
                          <a:effectLst/>
                          <a:latin typeface="Courier New" panose="02070309020205020404" pitchFamily="49" charset="0"/>
                          <a:cs typeface="Courier New" panose="02070309020205020404" pitchFamily="49" charset="0"/>
                        </a:rPr>
                        <a:t>"# of elements: "</a:t>
                      </a:r>
                      <a:r>
                        <a:rPr lang="en-US" sz="1200" dirty="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cin</a:t>
                      </a:r>
                      <a:r>
                        <a:rPr lang="en-US" sz="1200" dirty="0">
                          <a:effectLst/>
                          <a:latin typeface="Courier New" panose="02070309020205020404" pitchFamily="49" charset="0"/>
                          <a:cs typeface="Courier New" panose="02070309020205020404" pitchFamily="49" charset="0"/>
                        </a:rPr>
                        <a:t> &gt;&gt; n;         </a:t>
                      </a:r>
                      <a:r>
                        <a:rPr lang="en-US" sz="1200" dirty="0">
                          <a:solidFill>
                            <a:srgbClr val="00B050"/>
                          </a:solidFill>
                          <a:effectLst/>
                          <a:latin typeface="Courier New" panose="02070309020205020404" pitchFamily="49" charset="0"/>
                          <a:cs typeface="Courier New" panose="02070309020205020404" pitchFamily="49" charset="0"/>
                        </a:rPr>
                        <a:t>//input 5</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ptr</a:t>
                      </a:r>
                      <a:r>
                        <a:rPr lang="en-US" sz="1200" dirty="0">
                          <a:effectLst/>
                          <a:latin typeface="Courier New" panose="02070309020205020404" pitchFamily="49" charset="0"/>
                          <a:cs typeface="Courier New" panose="02070309020205020404" pitchFamily="49" charset="0"/>
                        </a:rPr>
                        <a:t> = </a:t>
                      </a:r>
                      <a:r>
                        <a:rPr lang="en-US" sz="1200" dirty="0">
                          <a:solidFill>
                            <a:srgbClr val="0000B0"/>
                          </a:solidFill>
                          <a:effectLst/>
                          <a:latin typeface="Courier New" panose="02070309020205020404" pitchFamily="49" charset="0"/>
                          <a:cs typeface="Courier New" panose="02070309020205020404" pitchFamily="49" charset="0"/>
                        </a:rPr>
                        <a:t>new</a:t>
                      </a:r>
                      <a:r>
                        <a:rPr lang="en-US" sz="1200" dirty="0">
                          <a:effectLst/>
                          <a:latin typeface="Courier New" panose="02070309020205020404" pitchFamily="49" charset="0"/>
                          <a:cs typeface="Courier New" panose="02070309020205020404" pitchFamily="49" charset="0"/>
                        </a:rPr>
                        <a:t> (</a:t>
                      </a:r>
                      <a:r>
                        <a:rPr lang="en-US" sz="1200" dirty="0" err="1">
                          <a:solidFill>
                            <a:srgbClr val="00B050"/>
                          </a:solidFill>
                          <a:effectLst/>
                          <a:latin typeface="Courier New" panose="02070309020205020404" pitchFamily="49" charset="0"/>
                          <a:cs typeface="Courier New" panose="02070309020205020404" pitchFamily="49" charset="0"/>
                        </a:rPr>
                        <a:t>nothrow</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[n];</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ptr</a:t>
                      </a:r>
                      <a:r>
                        <a:rPr lang="en-US" sz="1200" dirty="0">
                          <a:effectLst/>
                          <a:latin typeface="Courier New" panose="02070309020205020404" pitchFamily="49" charset="0"/>
                          <a:cs typeface="Courier New" panose="02070309020205020404" pitchFamily="49" charset="0"/>
                        </a:rPr>
                        <a:t>==NULL){  </a:t>
                      </a:r>
                      <a:r>
                        <a:rPr lang="en-US" sz="1200" dirty="0">
                          <a:solidFill>
                            <a:schemeClr val="accent4">
                              <a:lumMod val="75000"/>
                            </a:schemeClr>
                          </a:solidFill>
                          <a:effectLst/>
                          <a:latin typeface="Courier New" panose="02070309020205020404" pitchFamily="49" charset="0"/>
                          <a:cs typeface="Courier New" panose="02070309020205020404" pitchFamily="49" charset="0"/>
                        </a:rPr>
                        <a:t>//</a:t>
                      </a:r>
                      <a:r>
                        <a:rPr lang="en-US" sz="1200" dirty="0" err="1">
                          <a:solidFill>
                            <a:schemeClr val="accent4">
                              <a:lumMod val="75000"/>
                            </a:schemeClr>
                          </a:solidFill>
                          <a:effectLst/>
                          <a:latin typeface="Courier New" panose="02070309020205020404" pitchFamily="49" charset="0"/>
                          <a:cs typeface="Courier New" panose="02070309020205020404" pitchFamily="49" charset="0"/>
                        </a:rPr>
                        <a:t>ptr</a:t>
                      </a:r>
                      <a:r>
                        <a:rPr lang="en-US" sz="1200" dirty="0">
                          <a:solidFill>
                            <a:schemeClr val="accent4">
                              <a:lumMod val="75000"/>
                            </a:schemeClr>
                          </a:solidFill>
                          <a:effectLst/>
                          <a:latin typeface="Courier New" panose="02070309020205020404" pitchFamily="49" charset="0"/>
                          <a:cs typeface="Courier New" panose="02070309020205020404" pitchFamily="49" charset="0"/>
                        </a:rPr>
                        <a:t>==0</a:t>
                      </a:r>
                      <a:endParaRPr lang="en-US" sz="1200" dirty="0">
                        <a:effectLst/>
                        <a:latin typeface="Courier New" panose="02070309020205020404" pitchFamily="49" charset="0"/>
                        <a:cs typeface="Courier New" panose="02070309020205020404" pitchFamily="49" charset="0"/>
                      </a:endParaRP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t>
                      </a:r>
                      <a:r>
                        <a:rPr lang="en-US" sz="1200" dirty="0">
                          <a:solidFill>
                            <a:srgbClr val="FF0000"/>
                          </a:solidFill>
                          <a:effectLst/>
                          <a:latin typeface="Courier New" panose="02070309020205020404" pitchFamily="49" charset="0"/>
                          <a:cs typeface="Courier New" panose="02070309020205020404" pitchFamily="49" charset="0"/>
                        </a:rPr>
                        <a:t>"Error! not allocated."</a:t>
                      </a:r>
                      <a:r>
                        <a:rPr lang="en-US" sz="1200" dirty="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return 1</a:t>
                      </a:r>
                      <a:r>
                        <a:rPr lang="en-US" sz="1200" dirty="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t>
                      </a:r>
                      <a:r>
                        <a:rPr lang="en-US" sz="1200" dirty="0">
                          <a:solidFill>
                            <a:srgbClr val="FF0000"/>
                          </a:solidFill>
                          <a:effectLst/>
                          <a:latin typeface="Courier New" panose="02070309020205020404" pitchFamily="49" charset="0"/>
                          <a:cs typeface="Courier New" panose="02070309020205020404" pitchFamily="49" charset="0"/>
                        </a:rPr>
                        <a:t>"Enter elements:\n"</a:t>
                      </a:r>
                      <a:r>
                        <a:rPr lang="en-US" sz="1200" dirty="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for</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=0;i&lt;n;++</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   </a:t>
                      </a:r>
                      <a:r>
                        <a:rPr lang="en-US" sz="1200" dirty="0">
                          <a:solidFill>
                            <a:srgbClr val="00B050"/>
                          </a:solidFill>
                          <a:effectLst/>
                          <a:latin typeface="Courier New" panose="02070309020205020404" pitchFamily="49" charset="0"/>
                          <a:cs typeface="Courier New" panose="02070309020205020404" pitchFamily="49" charset="0"/>
                        </a:rPr>
                        <a:t>//input 2 6 7 4 3</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cin</a:t>
                      </a:r>
                      <a:r>
                        <a:rPr lang="en-US" sz="1200" dirty="0">
                          <a:effectLst/>
                          <a:latin typeface="Courier New" panose="02070309020205020404" pitchFamily="49" charset="0"/>
                          <a:cs typeface="Courier New" panose="02070309020205020404" pitchFamily="49" charset="0"/>
                        </a:rPr>
                        <a:t> &gt;&gt; *(</a:t>
                      </a:r>
                      <a:r>
                        <a:rPr lang="en-US" sz="1200" dirty="0" err="1">
                          <a:effectLst/>
                          <a:latin typeface="Courier New" panose="02070309020205020404" pitchFamily="49" charset="0"/>
                          <a:cs typeface="Courier New" panose="02070309020205020404" pitchFamily="49" charset="0"/>
                        </a:rPr>
                        <a:t>ptr+i</a:t>
                      </a:r>
                      <a:r>
                        <a:rPr lang="en-US" sz="1200" dirty="0">
                          <a:effectLst/>
                          <a:latin typeface="Courier New" panose="02070309020205020404" pitchFamily="49" charset="0"/>
                          <a:cs typeface="Courier New" panose="02070309020205020404" pitchFamily="49" charset="0"/>
                        </a:rPr>
                        <a:t>);</a:t>
                      </a:r>
                      <a:r>
                        <a:rPr lang="en-US" sz="1200" baseline="0" dirty="0">
                          <a:effectLst/>
                          <a:latin typeface="Courier New" panose="02070309020205020404" pitchFamily="49" charset="0"/>
                          <a:cs typeface="Courier New" panose="02070309020205020404" pitchFamily="49" charset="0"/>
                        </a:rPr>
                        <a:t>  </a:t>
                      </a:r>
                      <a:r>
                        <a:rPr lang="en-US" sz="1200" baseline="0" dirty="0">
                          <a:solidFill>
                            <a:srgbClr val="00B050"/>
                          </a:solidFill>
                          <a:effectLst/>
                          <a:latin typeface="Courier New" panose="02070309020205020404" pitchFamily="49" charset="0"/>
                          <a:cs typeface="Courier New" panose="02070309020205020404" pitchFamily="49" charset="0"/>
                        </a:rPr>
                        <a:t>//</a:t>
                      </a:r>
                      <a:r>
                        <a:rPr lang="en-US" sz="1200" dirty="0" err="1">
                          <a:solidFill>
                            <a:srgbClr val="00B050"/>
                          </a:solidFill>
                          <a:effectLst/>
                          <a:latin typeface="Courier New" panose="02070309020205020404" pitchFamily="49" charset="0"/>
                          <a:cs typeface="Courier New" panose="02070309020205020404" pitchFamily="49" charset="0"/>
                        </a:rPr>
                        <a:t>ptr</a:t>
                      </a:r>
                      <a:r>
                        <a:rPr lang="en-US" sz="1200" dirty="0">
                          <a:solidFill>
                            <a:srgbClr val="00B050"/>
                          </a:solidFill>
                          <a:effectLst/>
                          <a:latin typeface="Courier New" panose="02070309020205020404" pitchFamily="49" charset="0"/>
                          <a:cs typeface="Courier New" panose="02070309020205020404" pitchFamily="49" charset="0"/>
                        </a:rPr>
                        <a:t>[</a:t>
                      </a:r>
                      <a:r>
                        <a:rPr lang="en-US" sz="1200" dirty="0" err="1">
                          <a:solidFill>
                            <a:srgbClr val="00B050"/>
                          </a:solidFill>
                          <a:effectLst/>
                          <a:latin typeface="Courier New" panose="02070309020205020404" pitchFamily="49" charset="0"/>
                          <a:cs typeface="Courier New" panose="02070309020205020404" pitchFamily="49" charset="0"/>
                        </a:rPr>
                        <a:t>i</a:t>
                      </a:r>
                      <a:r>
                        <a:rPr lang="en-US" sz="1200" dirty="0">
                          <a:solidFill>
                            <a:srgbClr val="00B050"/>
                          </a:solidFill>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sum += *(</a:t>
                      </a:r>
                      <a:r>
                        <a:rPr lang="en-US" sz="1200" dirty="0" err="1">
                          <a:effectLst/>
                          <a:latin typeface="Courier New" panose="02070309020205020404" pitchFamily="49" charset="0"/>
                          <a:cs typeface="Courier New" panose="02070309020205020404" pitchFamily="49" charset="0"/>
                        </a:rPr>
                        <a:t>ptr+i</a:t>
                      </a:r>
                      <a:r>
                        <a:rPr lang="en-US" sz="1200" dirty="0">
                          <a:effectLst/>
                          <a:latin typeface="Courier New" panose="02070309020205020404" pitchFamily="49" charset="0"/>
                          <a:cs typeface="Courier New" panose="02070309020205020404" pitchFamily="49" charset="0"/>
                        </a:rPr>
                        <a:t>);  </a:t>
                      </a:r>
                      <a:r>
                        <a:rPr lang="en-US" sz="1200" baseline="0" dirty="0">
                          <a:solidFill>
                            <a:srgbClr val="00B050"/>
                          </a:solidFill>
                          <a:effectLst/>
                          <a:latin typeface="Courier New" panose="02070309020205020404" pitchFamily="49" charset="0"/>
                          <a:cs typeface="Courier New" panose="02070309020205020404" pitchFamily="49" charset="0"/>
                        </a:rPr>
                        <a:t> </a:t>
                      </a:r>
                      <a:endParaRPr lang="en-US" sz="1200" dirty="0">
                        <a:solidFill>
                          <a:srgbClr val="00B050"/>
                        </a:solidFill>
                        <a:effectLst/>
                        <a:latin typeface="Courier New" panose="02070309020205020404" pitchFamily="49" charset="0"/>
                        <a:cs typeface="Courier New" panose="02070309020205020404" pitchFamily="49" charset="0"/>
                      </a:endParaRP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t>
                      </a:r>
                      <a:r>
                        <a:rPr lang="en-US" sz="1200" dirty="0">
                          <a:solidFill>
                            <a:srgbClr val="FF0000"/>
                          </a:solidFill>
                          <a:effectLst/>
                          <a:latin typeface="Courier New" panose="02070309020205020404" pitchFamily="49" charset="0"/>
                          <a:cs typeface="Courier New" panose="02070309020205020404" pitchFamily="49" charset="0"/>
                        </a:rPr>
                        <a:t>"Sum = " </a:t>
                      </a:r>
                      <a:r>
                        <a:rPr lang="en-US" sz="1200" dirty="0">
                          <a:effectLst/>
                          <a:latin typeface="Courier New" panose="02070309020205020404" pitchFamily="49" charset="0"/>
                          <a:cs typeface="Courier New" panose="02070309020205020404" pitchFamily="49" charset="0"/>
                        </a:rPr>
                        <a:t>&lt;&lt; sum;</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delete</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ptr</a:t>
                      </a:r>
                      <a:r>
                        <a:rPr lang="en-US" sz="1200" dirty="0">
                          <a:effectLst/>
                          <a:latin typeface="Courier New" panose="02070309020205020404" pitchFamily="49" charset="0"/>
                          <a:cs typeface="Courier New" panose="02070309020205020404" pitchFamily="49" charset="0"/>
                        </a:rPr>
                        <a:t>); </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accent4">
                              <a:lumMod val="75000"/>
                            </a:schemeClr>
                          </a:solidFill>
                          <a:effectLst/>
                          <a:latin typeface="Courier New" panose="02070309020205020404" pitchFamily="49" charset="0"/>
                          <a:cs typeface="Courier New" panose="02070309020205020404" pitchFamily="49" charset="0"/>
                        </a:rPr>
                        <a:t>    </a:t>
                      </a:r>
                      <a:r>
                        <a:rPr lang="en-US" sz="1200" dirty="0">
                          <a:solidFill>
                            <a:srgbClr val="00B050"/>
                          </a:solidFill>
                          <a:effectLst/>
                          <a:latin typeface="Courier New" panose="02070309020205020404" pitchFamily="49" charset="0"/>
                          <a:cs typeface="Courier New" panose="02070309020205020404" pitchFamily="49" charset="0"/>
                        </a:rPr>
                        <a:t>//memory de-allocated</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85000"/>
                      </a:schemeClr>
                    </a:solidFill>
                  </a:tcPr>
                </a:tc>
                <a:tc>
                  <a:txBody>
                    <a:bodyPr/>
                    <a:lstStyle/>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of elements: 5</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Enter elements:</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2</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6</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7</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4</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3</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Sum = 22</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50000"/>
                      </a:schemeClr>
                    </a:solidFill>
                  </a:tcPr>
                </a:tc>
                <a:extLst>
                  <a:ext uri="{0D108BD9-81ED-4DB2-BD59-A6C34878D82A}">
                    <a16:rowId xmlns:a16="http://schemas.microsoft.com/office/drawing/2014/main" val="10000"/>
                  </a:ext>
                </a:extLst>
              </a:tr>
              <a:tr h="2101456">
                <a:tc vMerge="1">
                  <a:txBody>
                    <a:bodyPr/>
                    <a:lstStyle/>
                    <a:p>
                      <a:endParaRPr lang="en-US"/>
                    </a:p>
                  </a:txBody>
                  <a:tcPr/>
                </a:tc>
                <a:tc vMerge="1">
                  <a:txBody>
                    <a:bodyPr/>
                    <a:lstStyle/>
                    <a:p>
                      <a:endParaRPr lang="en-US"/>
                    </a:p>
                  </a:txBody>
                  <a:tcPr/>
                </a:tc>
                <a:tc>
                  <a:txBody>
                    <a:bodyPr/>
                    <a:lstStyle/>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noFill/>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nvGraphicFramePr>
        <p:xfrm>
          <a:off x="5691469" y="1426338"/>
          <a:ext cx="3173505" cy="1503680"/>
        </p:xfrm>
        <a:graphic>
          <a:graphicData uri="http://schemas.openxmlformats.org/drawingml/2006/table">
            <a:tbl>
              <a:tblPr firstRow="1" bandRow="1">
                <a:tableStyleId>{2D5ABB26-0587-4C30-8999-92F81FD0307C}</a:tableStyleId>
              </a:tblPr>
              <a:tblGrid>
                <a:gridCol w="634701">
                  <a:extLst>
                    <a:ext uri="{9D8B030D-6E8A-4147-A177-3AD203B41FA5}">
                      <a16:colId xmlns:a16="http://schemas.microsoft.com/office/drawing/2014/main" val="20000"/>
                    </a:ext>
                  </a:extLst>
                </a:gridCol>
                <a:gridCol w="634701">
                  <a:extLst>
                    <a:ext uri="{9D8B030D-6E8A-4147-A177-3AD203B41FA5}">
                      <a16:colId xmlns:a16="http://schemas.microsoft.com/office/drawing/2014/main" val="20001"/>
                    </a:ext>
                  </a:extLst>
                </a:gridCol>
                <a:gridCol w="634701">
                  <a:extLst>
                    <a:ext uri="{9D8B030D-6E8A-4147-A177-3AD203B41FA5}">
                      <a16:colId xmlns:a16="http://schemas.microsoft.com/office/drawing/2014/main" val="20002"/>
                    </a:ext>
                  </a:extLst>
                </a:gridCol>
                <a:gridCol w="634701">
                  <a:extLst>
                    <a:ext uri="{9D8B030D-6E8A-4147-A177-3AD203B41FA5}">
                      <a16:colId xmlns:a16="http://schemas.microsoft.com/office/drawing/2014/main" val="20003"/>
                    </a:ext>
                  </a:extLst>
                </a:gridCol>
                <a:gridCol w="634701">
                  <a:extLst>
                    <a:ext uri="{9D8B030D-6E8A-4147-A177-3AD203B41FA5}">
                      <a16:colId xmlns:a16="http://schemas.microsoft.com/office/drawing/2014/main" val="20004"/>
                    </a:ext>
                  </a:extLst>
                </a:gridCol>
              </a:tblGrid>
              <a:tr h="278130">
                <a:tc>
                  <a:txBody>
                    <a:bodyPr/>
                    <a:lstStyle/>
                    <a:p>
                      <a:pPr algn="ct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ptr</a:t>
                      </a:r>
                      <a:endParaRPr lang="en-US" sz="1400" dirty="0">
                        <a:latin typeface="Courier New" panose="02070309020205020404" pitchFamily="49" charset="0"/>
                        <a:cs typeface="Courier New" panose="02070309020205020404" pitchFamily="49" charset="0"/>
                      </a:endParaRPr>
                    </a:p>
                  </a:txBody>
                  <a:tcPr marL="68580" marR="68580" marT="34290" marB="34290"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r>
                        <a:rPr lang="en-US" sz="1400" dirty="0">
                          <a:latin typeface="Courier New" panose="02070309020205020404" pitchFamily="49" charset="0"/>
                          <a:cs typeface="Courier New" panose="02070309020205020404" pitchFamily="49" charset="0"/>
                        </a:rPr>
                        <a:t>n</a:t>
                      </a:r>
                    </a:p>
                  </a:txBody>
                  <a:tcPr marL="68580" marR="68580" marT="34290" marB="34290"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r>
                        <a:rPr lang="en-US" sz="1400" dirty="0">
                          <a:latin typeface="Courier New" panose="02070309020205020404" pitchFamily="49" charset="0"/>
                          <a:cs typeface="Courier New" panose="02070309020205020404" pitchFamily="49" charset="0"/>
                        </a:rPr>
                        <a:t>Sum</a:t>
                      </a:r>
                    </a:p>
                  </a:txBody>
                  <a:tcPr marL="68580" marR="68580" marT="34290" marB="34290"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r>
                        <a:rPr lang="en-US" sz="1400" dirty="0" err="1">
                          <a:latin typeface="Courier New" panose="02070309020205020404" pitchFamily="49" charset="0"/>
                          <a:cs typeface="Courier New" panose="02070309020205020404" pitchFamily="49" charset="0"/>
                        </a:rPr>
                        <a:t>i</a:t>
                      </a:r>
                      <a:endParaRPr lang="en-US" sz="1400" dirty="0">
                        <a:latin typeface="Courier New" panose="02070309020205020404" pitchFamily="49" charset="0"/>
                        <a:cs typeface="Courier New" panose="02070309020205020404" pitchFamily="49" charset="0"/>
                      </a:endParaRPr>
                    </a:p>
                  </a:txBody>
                  <a:tcPr marL="68580" marR="68580" marT="34290" marB="34290"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algn="ctr"/>
                      <a:endParaRPr lang="en-US" sz="10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78130">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78130">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78130">
                <a:tc>
                  <a:txBody>
                    <a:bodyPr/>
                    <a:lstStyle/>
                    <a:p>
                      <a:pPr algn="ctr"/>
                      <a:r>
                        <a:rPr lang="en-US" sz="1400" dirty="0">
                          <a:latin typeface="Courier New" panose="02070309020205020404" pitchFamily="49" charset="0"/>
                          <a:cs typeface="Courier New" panose="02070309020205020404" pitchFamily="49" charset="0"/>
                        </a:rPr>
                        <a:t>0</a:t>
                      </a: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latin typeface="Courier New" panose="02070309020205020404" pitchFamily="49" charset="0"/>
                          <a:cs typeface="Courier New" panose="02070309020205020404" pitchFamily="49" charset="0"/>
                        </a:rPr>
                        <a:t>1</a:t>
                      </a: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latin typeface="Courier New" panose="02070309020205020404" pitchFamily="49" charset="0"/>
                          <a:cs typeface="Courier New" panose="02070309020205020404" pitchFamily="49" charset="0"/>
                        </a:rPr>
                        <a:t>2</a:t>
                      </a: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latin typeface="Courier New" panose="02070309020205020404" pitchFamily="49" charset="0"/>
                          <a:cs typeface="Courier New" panose="02070309020205020404" pitchFamily="49" charset="0"/>
                        </a:rPr>
                        <a:t>3</a:t>
                      </a: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latin typeface="Courier New" panose="02070309020205020404" pitchFamily="49" charset="0"/>
                          <a:cs typeface="Courier New" panose="02070309020205020404" pitchFamily="49" charset="0"/>
                        </a:rPr>
                        <a:t>4</a:t>
                      </a: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78130">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10" name="Rectangle 9"/>
          <p:cNvSpPr/>
          <p:nvPr/>
        </p:nvSpPr>
        <p:spPr>
          <a:xfrm>
            <a:off x="6323318" y="1816490"/>
            <a:ext cx="624078" cy="24688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5</a:t>
            </a:r>
          </a:p>
        </p:txBody>
      </p:sp>
      <p:sp>
        <p:nvSpPr>
          <p:cNvPr id="11" name="Rectangle 10"/>
          <p:cNvSpPr/>
          <p:nvPr/>
        </p:nvSpPr>
        <p:spPr>
          <a:xfrm>
            <a:off x="6961072" y="1797105"/>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0</a:t>
            </a:r>
          </a:p>
        </p:txBody>
      </p:sp>
      <p:sp>
        <p:nvSpPr>
          <p:cNvPr id="12" name="Rectangle 11"/>
          <p:cNvSpPr/>
          <p:nvPr/>
        </p:nvSpPr>
        <p:spPr>
          <a:xfrm>
            <a:off x="5688710" y="2634239"/>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2</a:t>
            </a:r>
          </a:p>
        </p:txBody>
      </p:sp>
      <p:sp>
        <p:nvSpPr>
          <p:cNvPr id="13" name="Rectangle 12"/>
          <p:cNvSpPr/>
          <p:nvPr/>
        </p:nvSpPr>
        <p:spPr>
          <a:xfrm>
            <a:off x="6323318" y="2634239"/>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6</a:t>
            </a:r>
          </a:p>
        </p:txBody>
      </p:sp>
      <p:sp>
        <p:nvSpPr>
          <p:cNvPr id="14" name="Rectangle 13"/>
          <p:cNvSpPr/>
          <p:nvPr/>
        </p:nvSpPr>
        <p:spPr>
          <a:xfrm>
            <a:off x="6961072" y="2634239"/>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7</a:t>
            </a:r>
          </a:p>
        </p:txBody>
      </p:sp>
      <p:sp>
        <p:nvSpPr>
          <p:cNvPr id="15" name="Rectangle 14"/>
          <p:cNvSpPr/>
          <p:nvPr/>
        </p:nvSpPr>
        <p:spPr>
          <a:xfrm>
            <a:off x="7598826" y="2634239"/>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4</a:t>
            </a:r>
          </a:p>
        </p:txBody>
      </p:sp>
      <p:sp>
        <p:nvSpPr>
          <p:cNvPr id="16" name="Rectangle 15"/>
          <p:cNvSpPr/>
          <p:nvPr/>
        </p:nvSpPr>
        <p:spPr>
          <a:xfrm>
            <a:off x="8234334" y="2634239"/>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3</a:t>
            </a:r>
          </a:p>
        </p:txBody>
      </p:sp>
      <p:sp>
        <p:nvSpPr>
          <p:cNvPr id="17" name="Rectangle 16"/>
          <p:cNvSpPr/>
          <p:nvPr/>
        </p:nvSpPr>
        <p:spPr>
          <a:xfrm>
            <a:off x="6960258" y="1798738"/>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2</a:t>
            </a:r>
          </a:p>
        </p:txBody>
      </p:sp>
      <p:sp>
        <p:nvSpPr>
          <p:cNvPr id="18" name="Rectangle 17"/>
          <p:cNvSpPr/>
          <p:nvPr/>
        </p:nvSpPr>
        <p:spPr>
          <a:xfrm>
            <a:off x="6959635" y="1802774"/>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8</a:t>
            </a:r>
          </a:p>
        </p:txBody>
      </p:sp>
      <p:sp>
        <p:nvSpPr>
          <p:cNvPr id="19" name="Rectangle 18"/>
          <p:cNvSpPr/>
          <p:nvPr/>
        </p:nvSpPr>
        <p:spPr>
          <a:xfrm>
            <a:off x="6958198" y="1798738"/>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15</a:t>
            </a:r>
          </a:p>
        </p:txBody>
      </p:sp>
      <p:sp>
        <p:nvSpPr>
          <p:cNvPr id="20" name="Rectangle 19"/>
          <p:cNvSpPr/>
          <p:nvPr/>
        </p:nvSpPr>
        <p:spPr>
          <a:xfrm>
            <a:off x="6958198" y="1792280"/>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19</a:t>
            </a:r>
          </a:p>
        </p:txBody>
      </p:sp>
      <p:sp>
        <p:nvSpPr>
          <p:cNvPr id="21" name="Rectangle 20"/>
          <p:cNvSpPr/>
          <p:nvPr/>
        </p:nvSpPr>
        <p:spPr>
          <a:xfrm>
            <a:off x="6958198" y="1804416"/>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22</a:t>
            </a:r>
          </a:p>
        </p:txBody>
      </p:sp>
      <p:sp>
        <p:nvSpPr>
          <p:cNvPr id="22" name="Rectangle 21"/>
          <p:cNvSpPr/>
          <p:nvPr/>
        </p:nvSpPr>
        <p:spPr>
          <a:xfrm>
            <a:off x="7593337" y="1791374"/>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0</a:t>
            </a:r>
          </a:p>
        </p:txBody>
      </p:sp>
      <p:sp>
        <p:nvSpPr>
          <p:cNvPr id="23" name="Rectangle 22"/>
          <p:cNvSpPr/>
          <p:nvPr/>
        </p:nvSpPr>
        <p:spPr>
          <a:xfrm>
            <a:off x="7591806" y="1789938"/>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1</a:t>
            </a:r>
          </a:p>
        </p:txBody>
      </p:sp>
      <p:sp>
        <p:nvSpPr>
          <p:cNvPr id="24" name="Rectangle 23"/>
          <p:cNvSpPr/>
          <p:nvPr/>
        </p:nvSpPr>
        <p:spPr>
          <a:xfrm>
            <a:off x="7591806" y="1789938"/>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2</a:t>
            </a:r>
          </a:p>
        </p:txBody>
      </p:sp>
      <p:sp>
        <p:nvSpPr>
          <p:cNvPr id="25" name="Rectangle 24"/>
          <p:cNvSpPr/>
          <p:nvPr/>
        </p:nvSpPr>
        <p:spPr>
          <a:xfrm>
            <a:off x="7591806" y="1789938"/>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3</a:t>
            </a:r>
          </a:p>
        </p:txBody>
      </p:sp>
      <p:sp>
        <p:nvSpPr>
          <p:cNvPr id="26" name="Rectangle 25"/>
          <p:cNvSpPr/>
          <p:nvPr/>
        </p:nvSpPr>
        <p:spPr>
          <a:xfrm>
            <a:off x="7591806" y="1789938"/>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4</a:t>
            </a:r>
          </a:p>
        </p:txBody>
      </p:sp>
      <p:cxnSp>
        <p:nvCxnSpPr>
          <p:cNvPr id="28" name="Elbow Connector 27"/>
          <p:cNvCxnSpPr/>
          <p:nvPr/>
        </p:nvCxnSpPr>
        <p:spPr>
          <a:xfrm rot="5400000">
            <a:off x="5464220" y="2148401"/>
            <a:ext cx="716449" cy="228600"/>
          </a:xfrm>
          <a:prstGeom prst="bentConnector3">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30" name="Rectangle 29"/>
          <p:cNvSpPr/>
          <p:nvPr/>
        </p:nvSpPr>
        <p:spPr>
          <a:xfrm>
            <a:off x="7591806" y="1806702"/>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5</a:t>
            </a:r>
          </a:p>
        </p:txBody>
      </p:sp>
      <p:sp>
        <p:nvSpPr>
          <p:cNvPr id="9" name="Rectangle 8"/>
          <p:cNvSpPr/>
          <p:nvPr/>
        </p:nvSpPr>
        <p:spPr>
          <a:xfrm>
            <a:off x="5598162" y="2399782"/>
            <a:ext cx="3296347" cy="605117"/>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31" name="Right Arrow 30"/>
          <p:cNvSpPr/>
          <p:nvPr/>
        </p:nvSpPr>
        <p:spPr>
          <a:xfrm>
            <a:off x="517360" y="1868384"/>
            <a:ext cx="216569" cy="1407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32" name="Right Arrow 31"/>
          <p:cNvSpPr/>
          <p:nvPr/>
        </p:nvSpPr>
        <p:spPr>
          <a:xfrm>
            <a:off x="495302" y="3689900"/>
            <a:ext cx="216569" cy="1407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34" name="Right Arrow 33"/>
          <p:cNvSpPr/>
          <p:nvPr/>
        </p:nvSpPr>
        <p:spPr>
          <a:xfrm>
            <a:off x="525782" y="4784824"/>
            <a:ext cx="216569" cy="1407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39" name="Right Arrow 38"/>
          <p:cNvSpPr/>
          <p:nvPr/>
        </p:nvSpPr>
        <p:spPr>
          <a:xfrm>
            <a:off x="517360" y="2213410"/>
            <a:ext cx="216569" cy="1407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40" name="Right Arrow 39"/>
          <p:cNvSpPr/>
          <p:nvPr/>
        </p:nvSpPr>
        <p:spPr>
          <a:xfrm>
            <a:off x="517360" y="2411094"/>
            <a:ext cx="216569" cy="1407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33"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Dynamic Memory Allocation: Example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41516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1"/>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39"/>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down)">
                                      <p:cBhvr>
                                        <p:cTn id="35" dur="500"/>
                                        <p:tgtEl>
                                          <p:spTgt spid="2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1" nodeType="clickEffect">
                                  <p:stCondLst>
                                    <p:cond delay="0"/>
                                  </p:stCondLst>
                                  <p:childTnLst>
                                    <p:set>
                                      <p:cBhvr>
                                        <p:cTn id="39" dur="1" fill="hold">
                                          <p:stCondLst>
                                            <p:cond delay="0"/>
                                          </p:stCondLst>
                                        </p:cTn>
                                        <p:tgtEl>
                                          <p:spTgt spid="40"/>
                                        </p:tgtEl>
                                        <p:attrNameLst>
                                          <p:attrName>style.visibility</p:attrName>
                                        </p:attrNameLst>
                                      </p:cBhvr>
                                      <p:to>
                                        <p:strVal val="hidden"/>
                                      </p:to>
                                    </p:set>
                                  </p:childTnLst>
                                </p:cTn>
                              </p:par>
                              <p:par>
                                <p:cTn id="40" presetID="1" presetClass="entr" presetSubtype="0"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2"/>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2"/>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11"/>
                                        </p:tgtEl>
                                        <p:attrNameLst>
                                          <p:attrName>style.visibility</p:attrName>
                                        </p:attrNameLst>
                                      </p:cBhvr>
                                      <p:to>
                                        <p:strVal val="hidden"/>
                                      </p:to>
                                    </p:set>
                                  </p:childTnLst>
                                </p:cTn>
                              </p:par>
                              <p:par>
                                <p:cTn id="54" presetID="1" presetClass="entr" presetSubtype="0"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1" nodeType="clickEffect">
                                  <p:stCondLst>
                                    <p:cond delay="0"/>
                                  </p:stCondLst>
                                  <p:childTnLst>
                                    <p:set>
                                      <p:cBhvr>
                                        <p:cTn id="59" dur="1" fill="hold">
                                          <p:stCondLst>
                                            <p:cond delay="0"/>
                                          </p:stCondLst>
                                        </p:cTn>
                                        <p:tgtEl>
                                          <p:spTgt spid="22"/>
                                        </p:tgtEl>
                                        <p:attrNameLst>
                                          <p:attrName>style.visibility</p:attrName>
                                        </p:attrNameLst>
                                      </p:cBhvr>
                                      <p:to>
                                        <p:strVal val="hidden"/>
                                      </p:to>
                                    </p:set>
                                  </p:childTnLst>
                                </p:cTn>
                              </p:par>
                              <p:par>
                                <p:cTn id="60" presetID="1" presetClass="entr" presetSubtype="0"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3"/>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1" nodeType="clickEffect">
                                  <p:stCondLst>
                                    <p:cond delay="0"/>
                                  </p:stCondLst>
                                  <p:childTnLst>
                                    <p:set>
                                      <p:cBhvr>
                                        <p:cTn id="69" dur="1" fill="hold">
                                          <p:stCondLst>
                                            <p:cond delay="0"/>
                                          </p:stCondLst>
                                        </p:cTn>
                                        <p:tgtEl>
                                          <p:spTgt spid="17"/>
                                        </p:tgtEl>
                                        <p:attrNameLst>
                                          <p:attrName>style.visibility</p:attrName>
                                        </p:attrNameLst>
                                      </p:cBhvr>
                                      <p:to>
                                        <p:strVal val="hidden"/>
                                      </p:to>
                                    </p:set>
                                  </p:childTnLst>
                                </p:cTn>
                              </p:par>
                              <p:par>
                                <p:cTn id="70" presetID="1" presetClass="entr" presetSubtype="0" fill="hold" grpId="0" nodeType="withEffect">
                                  <p:stCondLst>
                                    <p:cond delay="0"/>
                                  </p:stCondLst>
                                  <p:childTnLst>
                                    <p:set>
                                      <p:cBhvr>
                                        <p:cTn id="71" dur="1" fill="hold">
                                          <p:stCondLst>
                                            <p:cond delay="0"/>
                                          </p:stCondLst>
                                        </p:cTn>
                                        <p:tgtEl>
                                          <p:spTgt spid="18"/>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xit" presetSubtype="0" fill="hold" grpId="1" nodeType="clickEffect">
                                  <p:stCondLst>
                                    <p:cond delay="0"/>
                                  </p:stCondLst>
                                  <p:childTnLst>
                                    <p:set>
                                      <p:cBhvr>
                                        <p:cTn id="75" dur="1" fill="hold">
                                          <p:stCondLst>
                                            <p:cond delay="0"/>
                                          </p:stCondLst>
                                        </p:cTn>
                                        <p:tgtEl>
                                          <p:spTgt spid="23"/>
                                        </p:tgtEl>
                                        <p:attrNameLst>
                                          <p:attrName>style.visibility</p:attrName>
                                        </p:attrNameLst>
                                      </p:cBhvr>
                                      <p:to>
                                        <p:strVal val="hidden"/>
                                      </p:to>
                                    </p:set>
                                  </p:childTnLst>
                                </p:cTn>
                              </p:par>
                              <p:par>
                                <p:cTn id="76" presetID="1" presetClass="entr" presetSubtype="0" fill="hold" grpId="0" nodeType="withEffect">
                                  <p:stCondLst>
                                    <p:cond delay="0"/>
                                  </p:stCondLst>
                                  <p:childTnLst>
                                    <p:set>
                                      <p:cBhvr>
                                        <p:cTn id="77" dur="1" fill="hold">
                                          <p:stCondLst>
                                            <p:cond delay="0"/>
                                          </p:stCondLst>
                                        </p:cTn>
                                        <p:tgtEl>
                                          <p:spTgt spid="24"/>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14"/>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1" nodeType="clickEffect">
                                  <p:stCondLst>
                                    <p:cond delay="0"/>
                                  </p:stCondLst>
                                  <p:childTnLst>
                                    <p:set>
                                      <p:cBhvr>
                                        <p:cTn id="85" dur="1" fill="hold">
                                          <p:stCondLst>
                                            <p:cond delay="0"/>
                                          </p:stCondLst>
                                        </p:cTn>
                                        <p:tgtEl>
                                          <p:spTgt spid="18"/>
                                        </p:tgtEl>
                                        <p:attrNameLst>
                                          <p:attrName>style.visibility</p:attrName>
                                        </p:attrNameLst>
                                      </p:cBhvr>
                                      <p:to>
                                        <p:strVal val="hidden"/>
                                      </p:to>
                                    </p:set>
                                  </p:childTnLst>
                                </p:cTn>
                              </p:par>
                              <p:par>
                                <p:cTn id="86" presetID="1" presetClass="entr" presetSubtype="0" fill="hold" grpId="0" nodeType="withEffect">
                                  <p:stCondLst>
                                    <p:cond delay="0"/>
                                  </p:stCondLst>
                                  <p:childTnLst>
                                    <p:set>
                                      <p:cBhvr>
                                        <p:cTn id="87" dur="1" fill="hold">
                                          <p:stCondLst>
                                            <p:cond delay="0"/>
                                          </p:stCondLst>
                                        </p:cTn>
                                        <p:tgtEl>
                                          <p:spTgt spid="19"/>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grpId="1" nodeType="clickEffect">
                                  <p:stCondLst>
                                    <p:cond delay="0"/>
                                  </p:stCondLst>
                                  <p:childTnLst>
                                    <p:set>
                                      <p:cBhvr>
                                        <p:cTn id="91" dur="1" fill="hold">
                                          <p:stCondLst>
                                            <p:cond delay="0"/>
                                          </p:stCondLst>
                                        </p:cTn>
                                        <p:tgtEl>
                                          <p:spTgt spid="24"/>
                                        </p:tgtEl>
                                        <p:attrNameLst>
                                          <p:attrName>style.visibility</p:attrName>
                                        </p:attrNameLst>
                                      </p:cBhvr>
                                      <p:to>
                                        <p:strVal val="hidden"/>
                                      </p:to>
                                    </p:set>
                                  </p:childTnLst>
                                </p:cTn>
                              </p:par>
                              <p:par>
                                <p:cTn id="92" presetID="1" presetClass="entr" presetSubtype="0" fill="hold" grpId="0" nodeType="withEffect">
                                  <p:stCondLst>
                                    <p:cond delay="0"/>
                                  </p:stCondLst>
                                  <p:childTnLst>
                                    <p:set>
                                      <p:cBhvr>
                                        <p:cTn id="93" dur="1" fill="hold">
                                          <p:stCondLst>
                                            <p:cond delay="0"/>
                                          </p:stCondLst>
                                        </p:cTn>
                                        <p:tgtEl>
                                          <p:spTgt spid="25"/>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15"/>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xit" presetSubtype="0" fill="hold" grpId="1" nodeType="clickEffect">
                                  <p:stCondLst>
                                    <p:cond delay="0"/>
                                  </p:stCondLst>
                                  <p:childTnLst>
                                    <p:set>
                                      <p:cBhvr>
                                        <p:cTn id="101" dur="1" fill="hold">
                                          <p:stCondLst>
                                            <p:cond delay="0"/>
                                          </p:stCondLst>
                                        </p:cTn>
                                        <p:tgtEl>
                                          <p:spTgt spid="19"/>
                                        </p:tgtEl>
                                        <p:attrNameLst>
                                          <p:attrName>style.visibility</p:attrName>
                                        </p:attrNameLst>
                                      </p:cBhvr>
                                      <p:to>
                                        <p:strVal val="hidden"/>
                                      </p:to>
                                    </p:set>
                                  </p:childTnLst>
                                </p:cTn>
                              </p:par>
                              <p:par>
                                <p:cTn id="102" presetID="1" presetClass="entr" presetSubtype="0" fill="hold" grpId="0" nodeType="withEffect">
                                  <p:stCondLst>
                                    <p:cond delay="0"/>
                                  </p:stCondLst>
                                  <p:childTnLst>
                                    <p:set>
                                      <p:cBhvr>
                                        <p:cTn id="103" dur="1" fill="hold">
                                          <p:stCondLst>
                                            <p:cond delay="0"/>
                                          </p:stCondLst>
                                        </p:cTn>
                                        <p:tgtEl>
                                          <p:spTgt spid="20"/>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grpId="1" nodeType="clickEffect">
                                  <p:stCondLst>
                                    <p:cond delay="0"/>
                                  </p:stCondLst>
                                  <p:childTnLst>
                                    <p:set>
                                      <p:cBhvr>
                                        <p:cTn id="107" dur="1" fill="hold">
                                          <p:stCondLst>
                                            <p:cond delay="0"/>
                                          </p:stCondLst>
                                        </p:cTn>
                                        <p:tgtEl>
                                          <p:spTgt spid="25"/>
                                        </p:tgtEl>
                                        <p:attrNameLst>
                                          <p:attrName>style.visibility</p:attrName>
                                        </p:attrNameLst>
                                      </p:cBhvr>
                                      <p:to>
                                        <p:strVal val="hidden"/>
                                      </p:to>
                                    </p:set>
                                  </p:childTnLst>
                                </p:cTn>
                              </p:par>
                              <p:par>
                                <p:cTn id="108" presetID="1" presetClass="entr" presetSubtype="0" fill="hold" grpId="0" nodeType="withEffect">
                                  <p:stCondLst>
                                    <p:cond delay="0"/>
                                  </p:stCondLst>
                                  <p:childTnLst>
                                    <p:set>
                                      <p:cBhvr>
                                        <p:cTn id="109" dur="1" fill="hold">
                                          <p:stCondLst>
                                            <p:cond delay="0"/>
                                          </p:stCondLst>
                                        </p:cTn>
                                        <p:tgtEl>
                                          <p:spTgt spid="26"/>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16"/>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xit" presetSubtype="0" fill="hold" grpId="1" nodeType="clickEffect">
                                  <p:stCondLst>
                                    <p:cond delay="0"/>
                                  </p:stCondLst>
                                  <p:childTnLst>
                                    <p:set>
                                      <p:cBhvr>
                                        <p:cTn id="117" dur="1" fill="hold">
                                          <p:stCondLst>
                                            <p:cond delay="0"/>
                                          </p:stCondLst>
                                        </p:cTn>
                                        <p:tgtEl>
                                          <p:spTgt spid="20"/>
                                        </p:tgtEl>
                                        <p:attrNameLst>
                                          <p:attrName>style.visibility</p:attrName>
                                        </p:attrNameLst>
                                      </p:cBhvr>
                                      <p:to>
                                        <p:strVal val="hidden"/>
                                      </p:to>
                                    </p:set>
                                  </p:childTnLst>
                                </p:cTn>
                              </p:par>
                              <p:par>
                                <p:cTn id="118" presetID="1" presetClass="entr" presetSubtype="0" fill="hold" grpId="0" nodeType="withEffect">
                                  <p:stCondLst>
                                    <p:cond delay="0"/>
                                  </p:stCondLst>
                                  <p:childTnLst>
                                    <p:set>
                                      <p:cBhvr>
                                        <p:cTn id="119" dur="1" fill="hold">
                                          <p:stCondLst>
                                            <p:cond delay="0"/>
                                          </p:stCondLst>
                                        </p:cTn>
                                        <p:tgtEl>
                                          <p:spTgt spid="21"/>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xit" presetSubtype="0" fill="hold" grpId="1" nodeType="clickEffect">
                                  <p:stCondLst>
                                    <p:cond delay="0"/>
                                  </p:stCondLst>
                                  <p:childTnLst>
                                    <p:set>
                                      <p:cBhvr>
                                        <p:cTn id="123" dur="1" fill="hold">
                                          <p:stCondLst>
                                            <p:cond delay="0"/>
                                          </p:stCondLst>
                                        </p:cTn>
                                        <p:tgtEl>
                                          <p:spTgt spid="26"/>
                                        </p:tgtEl>
                                        <p:attrNameLst>
                                          <p:attrName>style.visibility</p:attrName>
                                        </p:attrNameLst>
                                      </p:cBhvr>
                                      <p:to>
                                        <p:strVal val="hidden"/>
                                      </p:to>
                                    </p:set>
                                  </p:childTnLst>
                                </p:cTn>
                              </p:par>
                              <p:par>
                                <p:cTn id="124" presetID="1" presetClass="entr" presetSubtype="0" fill="hold" grpId="0" nodeType="withEffect">
                                  <p:stCondLst>
                                    <p:cond delay="0"/>
                                  </p:stCondLst>
                                  <p:childTnLst>
                                    <p:set>
                                      <p:cBhvr>
                                        <p:cTn id="125" dur="1" fill="hold">
                                          <p:stCondLst>
                                            <p:cond delay="0"/>
                                          </p:stCondLst>
                                        </p:cTn>
                                        <p:tgtEl>
                                          <p:spTgt spid="30"/>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xit" presetSubtype="0" fill="hold" grpId="1" nodeType="clickEffect">
                                  <p:stCondLst>
                                    <p:cond delay="0"/>
                                  </p:stCondLst>
                                  <p:childTnLst>
                                    <p:set>
                                      <p:cBhvr>
                                        <p:cTn id="129" dur="1" fill="hold">
                                          <p:stCondLst>
                                            <p:cond delay="0"/>
                                          </p:stCondLst>
                                        </p:cTn>
                                        <p:tgtEl>
                                          <p:spTgt spid="30"/>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1" presetClass="exit" presetSubtype="0" fill="hold" grpId="1" nodeType="clickEffect">
                                  <p:stCondLst>
                                    <p:cond delay="0"/>
                                  </p:stCondLst>
                                  <p:childTnLst>
                                    <p:set>
                                      <p:cBhvr>
                                        <p:cTn id="133" dur="1" fill="hold">
                                          <p:stCondLst>
                                            <p:cond delay="0"/>
                                          </p:stCondLst>
                                        </p:cTn>
                                        <p:tgtEl>
                                          <p:spTgt spid="32"/>
                                        </p:tgtEl>
                                        <p:attrNameLst>
                                          <p:attrName>style.visibility</p:attrName>
                                        </p:attrNameLst>
                                      </p:cBhvr>
                                      <p:to>
                                        <p:strVal val="hidden"/>
                                      </p:to>
                                    </p:set>
                                  </p:childTnLst>
                                </p:cTn>
                              </p:par>
                              <p:par>
                                <p:cTn id="134" presetID="1" presetClass="entr" presetSubtype="0" fill="hold" grpId="0" nodeType="withEffect">
                                  <p:stCondLst>
                                    <p:cond delay="0"/>
                                  </p:stCondLst>
                                  <p:childTnLst>
                                    <p:set>
                                      <p:cBhvr>
                                        <p:cTn id="135" dur="1" fill="hold">
                                          <p:stCondLst>
                                            <p:cond delay="0"/>
                                          </p:stCondLst>
                                        </p:cTn>
                                        <p:tgtEl>
                                          <p:spTgt spid="34"/>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 presetClass="exit" presetSubtype="0" fill="hold" nodeType="clickEffect">
                                  <p:stCondLst>
                                    <p:cond delay="0"/>
                                  </p:stCondLst>
                                  <p:childTnLst>
                                    <p:set>
                                      <p:cBhvr>
                                        <p:cTn id="139" dur="1" fill="hold">
                                          <p:stCondLst>
                                            <p:cond delay="0"/>
                                          </p:stCondLst>
                                        </p:cTn>
                                        <p:tgtEl>
                                          <p:spTgt spid="28"/>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1" nodeType="clickEffect">
                                  <p:stCondLst>
                                    <p:cond delay="0"/>
                                  </p:stCondLst>
                                  <p:childTnLst>
                                    <p:set>
                                      <p:cBhvr>
                                        <p:cTn id="143" dur="1" fill="hold">
                                          <p:stCondLst>
                                            <p:cond delay="0"/>
                                          </p:stCondLst>
                                        </p:cTn>
                                        <p:tgtEl>
                                          <p:spTgt spid="9"/>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xit" presetSubtype="0" fill="hold" grpId="1" nodeType="clickEffect">
                                  <p:stCondLst>
                                    <p:cond delay="0"/>
                                  </p:stCondLst>
                                  <p:childTnLst>
                                    <p:set>
                                      <p:cBhvr>
                                        <p:cTn id="147" dur="1" fill="hold">
                                          <p:stCondLst>
                                            <p:cond delay="0"/>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1" grpId="1" animBg="1"/>
      <p:bldP spid="12" grpId="0" animBg="1"/>
      <p:bldP spid="13" grpId="0" animBg="1"/>
      <p:bldP spid="14" grpId="0" animBg="1"/>
      <p:bldP spid="15" grpId="0" animBg="1"/>
      <p:bldP spid="16" grpId="0" animBg="1"/>
      <p:bldP spid="17" grpId="0" animBg="1"/>
      <p:bldP spid="17" grpId="1" animBg="1"/>
      <p:bldP spid="18" grpId="0" animBg="1"/>
      <p:bldP spid="18" grpId="1" animBg="1"/>
      <p:bldP spid="19" grpId="0" animBg="1"/>
      <p:bldP spid="19" grpId="1" animBg="1"/>
      <p:bldP spid="20" grpId="0" animBg="1"/>
      <p:bldP spid="20" grpId="1" animBg="1"/>
      <p:bldP spid="21" grpId="0"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30" grpId="0" animBg="1"/>
      <p:bldP spid="30" grpId="1" animBg="1"/>
      <p:bldP spid="9" grpId="0" animBg="1"/>
      <p:bldP spid="9" grpId="1" animBg="1"/>
      <p:bldP spid="31" grpId="0" animBg="1"/>
      <p:bldP spid="31" grpId="1" animBg="1"/>
      <p:bldP spid="32" grpId="0" animBg="1"/>
      <p:bldP spid="32" grpId="1" animBg="1"/>
      <p:bldP spid="34" grpId="0" animBg="1"/>
      <p:bldP spid="34" grpId="1" animBg="1"/>
      <p:bldP spid="39" grpId="0" animBg="1"/>
      <p:bldP spid="39" grpId="1" animBg="1"/>
      <p:bldP spid="40" grpId="0" animBg="1"/>
      <p:bldP spid="40"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725204" y="1470154"/>
            <a:ext cx="3723635" cy="3770313"/>
          </a:xfrm>
        </p:spPr>
        <p:txBody>
          <a:bodyPr>
            <a:norm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sz="1600" dirty="0"/>
              <a:t>Passing arguments to functions by value, there is no direct way for the called function to alter a variable in the calling function. </a:t>
            </a:r>
          </a:p>
          <a:p>
            <a:pPr marL="512064" indent="-512064" algn="just">
              <a:lnSpc>
                <a:spcPct val="80000"/>
              </a:lnSpc>
              <a:spcBef>
                <a:spcPts val="400"/>
              </a:spcBef>
              <a:spcAft>
                <a:spcPts val="400"/>
              </a:spcAft>
              <a:buClrTx/>
              <a:buFont typeface="Wingdings" panose="05000000000000000000" pitchFamily="2" charset="2"/>
              <a:buChar char="q"/>
            </a:pPr>
            <a:r>
              <a:rPr lang="en-US" sz="1600" dirty="0"/>
              <a:t>Pointer arguments enable a function to access and change objects in the function that called it. Let’s consider the example on the left.</a:t>
            </a:r>
          </a:p>
          <a:p>
            <a:pPr marL="512064" indent="-512064" algn="just">
              <a:lnSpc>
                <a:spcPct val="80000"/>
              </a:lnSpc>
              <a:spcBef>
                <a:spcPts val="400"/>
              </a:spcBef>
              <a:spcAft>
                <a:spcPts val="400"/>
              </a:spcAft>
              <a:buClrTx/>
              <a:buFont typeface="Wingdings" panose="05000000000000000000" pitchFamily="2" charset="2"/>
              <a:buChar char="q"/>
            </a:pPr>
            <a:r>
              <a:rPr lang="en-US" sz="1600" dirty="0"/>
              <a:t>The program starts with function main getting the control and creating two variables </a:t>
            </a:r>
            <a:r>
              <a:rPr lang="en-US" sz="1600" dirty="0">
                <a:latin typeface="Courier New" panose="02070309020205020404" pitchFamily="49" charset="0"/>
                <a:cs typeface="Courier New" panose="02070309020205020404" pitchFamily="49" charset="0"/>
              </a:rPr>
              <a:t>num1</a:t>
            </a:r>
            <a:r>
              <a:rPr lang="en-US" sz="1600" dirty="0"/>
              <a:t> and </a:t>
            </a:r>
            <a:r>
              <a:rPr lang="en-US" sz="1600" dirty="0">
                <a:latin typeface="Courier New" panose="02070309020205020404" pitchFamily="49" charset="0"/>
                <a:cs typeface="Courier New" panose="02070309020205020404" pitchFamily="49" charset="0"/>
              </a:rPr>
              <a:t>num2</a:t>
            </a:r>
            <a:r>
              <a:rPr lang="en-US" sz="1600" dirty="0"/>
              <a:t> with values </a:t>
            </a:r>
            <a:r>
              <a:rPr lang="en-US" sz="1600" dirty="0">
                <a:latin typeface="Courier New" panose="02070309020205020404" pitchFamily="49" charset="0"/>
                <a:cs typeface="Courier New" panose="02070309020205020404" pitchFamily="49" charset="0"/>
              </a:rPr>
              <a:t>5</a:t>
            </a:r>
            <a:r>
              <a:rPr lang="en-US" sz="1600" dirty="0"/>
              <a:t> and </a:t>
            </a:r>
            <a:r>
              <a:rPr lang="en-US" sz="1600" dirty="0">
                <a:latin typeface="Courier New" panose="02070309020205020404" pitchFamily="49" charset="0"/>
                <a:cs typeface="Courier New" panose="02070309020205020404" pitchFamily="49" charset="0"/>
              </a:rPr>
              <a:t>10</a:t>
            </a:r>
            <a:r>
              <a:rPr lang="en-US" sz="1600" dirty="0"/>
              <a:t> respectively (line 4).</a:t>
            </a:r>
          </a:p>
        </p:txBody>
      </p:sp>
      <p:graphicFrame>
        <p:nvGraphicFramePr>
          <p:cNvPr id="7" name="Table 6"/>
          <p:cNvGraphicFramePr>
            <a:graphicFrameLocks noGrp="1"/>
          </p:cNvGraphicFramePr>
          <p:nvPr>
            <p:extLst>
              <p:ext uri="{D42A27DB-BD31-4B8C-83A1-F6EECF244321}">
                <p14:modId xmlns:p14="http://schemas.microsoft.com/office/powerpoint/2010/main" val="939120443"/>
              </p:ext>
            </p:extLst>
          </p:nvPr>
        </p:nvGraphicFramePr>
        <p:xfrm>
          <a:off x="280037" y="1470154"/>
          <a:ext cx="4445167" cy="4404551"/>
        </p:xfrm>
        <a:graphic>
          <a:graphicData uri="http://schemas.openxmlformats.org/drawingml/2006/table">
            <a:tbl>
              <a:tblPr firstRow="1" firstCol="1" bandRow="1">
                <a:tableStyleId>{2D5ABB26-0587-4C30-8999-92F81FD0307C}</a:tableStyleId>
              </a:tblPr>
              <a:tblGrid>
                <a:gridCol w="258176">
                  <a:extLst>
                    <a:ext uri="{9D8B030D-6E8A-4147-A177-3AD203B41FA5}">
                      <a16:colId xmlns:a16="http://schemas.microsoft.com/office/drawing/2014/main" val="20000"/>
                    </a:ext>
                  </a:extLst>
                </a:gridCol>
                <a:gridCol w="4186991">
                  <a:extLst>
                    <a:ext uri="{9D8B030D-6E8A-4147-A177-3AD203B41FA5}">
                      <a16:colId xmlns:a16="http://schemas.microsoft.com/office/drawing/2014/main" val="20001"/>
                    </a:ext>
                  </a:extLst>
                </a:gridCol>
              </a:tblGrid>
              <a:tr h="379961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16</a:t>
                      </a: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Swap two numbers using function.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chemeClr val="tx1"/>
                          </a:solidFill>
                          <a:effectLst/>
                          <a:latin typeface="Courier New" panose="02070309020205020404" pitchFamily="49" charset="0"/>
                          <a:cs typeface="Courier New" panose="02070309020205020404" pitchFamily="49" charset="0"/>
                        </a:rPr>
                        <a:t> num1=5,num2=10;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swap(&amp;num1,&amp;num2);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 address of num1,</a:t>
                      </a:r>
                      <a:r>
                        <a:rPr lang="en-US" sz="1400" baseline="0" dirty="0">
                          <a:solidFill>
                            <a:srgbClr val="00B050"/>
                          </a:solidFill>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num2 is passed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"Number1 = "</a:t>
                      </a:r>
                      <a:r>
                        <a:rPr lang="en-US" sz="1400" dirty="0">
                          <a:effectLst/>
                          <a:latin typeface="Courier New" panose="02070309020205020404" pitchFamily="49" charset="0"/>
                          <a:cs typeface="Courier New" panose="02070309020205020404" pitchFamily="49" charset="0"/>
                        </a:rPr>
                        <a:t>&lt;&lt;num1&lt;&lt;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"Number2 = "</a:t>
                      </a:r>
                      <a:r>
                        <a:rPr lang="en-US" sz="1400" dirty="0">
                          <a:effectLst/>
                          <a:latin typeface="Courier New" panose="02070309020205020404" pitchFamily="49" charset="0"/>
                          <a:cs typeface="Courier New" panose="02070309020205020404" pitchFamily="49" charset="0"/>
                        </a:rPr>
                        <a:t>&lt;&lt;num2;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solidFill>
                            <a:srgbClr val="00B050"/>
                          </a:solidFill>
                          <a:effectLst/>
                          <a:latin typeface="Courier New" panose="02070309020205020404" pitchFamily="49" charset="0"/>
                          <a:cs typeface="Courier New" panose="02070309020205020404" pitchFamily="49" charset="0"/>
                        </a:rPr>
                        <a:t>//</a:t>
                      </a:r>
                      <a:r>
                        <a:rPr lang="en-US" sz="1300" dirty="0" err="1">
                          <a:solidFill>
                            <a:srgbClr val="00B050"/>
                          </a:solidFill>
                          <a:effectLst/>
                          <a:latin typeface="Courier New" panose="02070309020205020404" pitchFamily="49" charset="0"/>
                          <a:cs typeface="Courier New" panose="02070309020205020404" pitchFamily="49" charset="0"/>
                        </a:rPr>
                        <a:t>a,b</a:t>
                      </a:r>
                      <a:r>
                        <a:rPr lang="en-US" sz="1300" dirty="0">
                          <a:solidFill>
                            <a:srgbClr val="00B050"/>
                          </a:solidFill>
                          <a:effectLst/>
                          <a:latin typeface="Courier New" panose="02070309020205020404" pitchFamily="49" charset="0"/>
                          <a:cs typeface="Courier New" panose="02070309020205020404" pitchFamily="49" charset="0"/>
                        </a:rPr>
                        <a:t> points to &amp;num1,&amp;num2 respectively </a:t>
                      </a:r>
                      <a:r>
                        <a:rPr lang="en-US" sz="1400" dirty="0">
                          <a:solidFill>
                            <a:schemeClr val="accent2">
                              <a:lumMod val="75000"/>
                            </a:schemeClr>
                          </a:solidFill>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t = *a;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 =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*b =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7144">
                    <a:solidFill>
                      <a:schemeClr val="bg1">
                        <a:lumMod val="75000"/>
                      </a:schemeClr>
                    </a:solidFill>
                  </a:tcPr>
                </a:tc>
                <a:extLst>
                  <a:ext uri="{0D108BD9-81ED-4DB2-BD59-A6C34878D82A}">
                    <a16:rowId xmlns:a16="http://schemas.microsoft.com/office/drawing/2014/main" val="10000"/>
                  </a:ext>
                </a:extLst>
              </a:tr>
              <a:tr h="456343">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a:solidFill>
                            <a:schemeClr val="tx1"/>
                          </a:solidFill>
                          <a:effectLst/>
                          <a:latin typeface="Courier New" panose="02070309020205020404" pitchFamily="49" charset="0"/>
                          <a:ea typeface="+mn-ea"/>
                          <a:cs typeface="Courier New" panose="02070309020205020404" pitchFamily="49" charset="0"/>
                        </a:rPr>
                        <a:t>Number1 = 10</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a:solidFill>
                            <a:schemeClr val="tx1"/>
                          </a:solidFill>
                          <a:effectLst/>
                          <a:latin typeface="Courier New" panose="02070309020205020404" pitchFamily="49" charset="0"/>
                          <a:ea typeface="+mn-ea"/>
                          <a:cs typeface="Courier New" panose="02070309020205020404" pitchFamily="49" charset="0"/>
                        </a:rPr>
                        <a:t>Number2 = 5</a:t>
                      </a:r>
                    </a:p>
                  </a:txBody>
                  <a:tcPr marL="13716" marR="20574" marT="6858" marB="7144">
                    <a:solidFill>
                      <a:schemeClr val="bg1">
                        <a:lumMod val="50000"/>
                      </a:schemeClr>
                    </a:solidFill>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924946069"/>
              </p:ext>
            </p:extLst>
          </p:nvPr>
        </p:nvGraphicFramePr>
        <p:xfrm>
          <a:off x="5408295" y="4878189"/>
          <a:ext cx="2949102" cy="496610"/>
        </p:xfrm>
        <a:graphic>
          <a:graphicData uri="http://schemas.openxmlformats.org/drawingml/2006/table">
            <a:tbl>
              <a:tblPr firstRow="1" firstCol="1" bandRow="1">
                <a:tableStyleId>{2D5ABB26-0587-4C30-8999-92F81FD0307C}</a:tableStyleId>
              </a:tblPr>
              <a:tblGrid>
                <a:gridCol w="717233">
                  <a:extLst>
                    <a:ext uri="{9D8B030D-6E8A-4147-A177-3AD203B41FA5}">
                      <a16:colId xmlns:a16="http://schemas.microsoft.com/office/drawing/2014/main" val="20000"/>
                    </a:ext>
                  </a:extLst>
                </a:gridCol>
                <a:gridCol w="249021">
                  <a:extLst>
                    <a:ext uri="{9D8B030D-6E8A-4147-A177-3AD203B41FA5}">
                      <a16:colId xmlns:a16="http://schemas.microsoft.com/office/drawing/2014/main" val="20001"/>
                    </a:ext>
                  </a:extLst>
                </a:gridCol>
                <a:gridCol w="991424">
                  <a:extLst>
                    <a:ext uri="{9D8B030D-6E8A-4147-A177-3AD203B41FA5}">
                      <a16:colId xmlns:a16="http://schemas.microsoft.com/office/drawing/2014/main" val="20002"/>
                    </a:ext>
                  </a:extLst>
                </a:gridCol>
                <a:gridCol w="991424">
                  <a:extLst>
                    <a:ext uri="{9D8B030D-6E8A-4147-A177-3AD203B41FA5}">
                      <a16:colId xmlns:a16="http://schemas.microsoft.com/office/drawing/2014/main" val="20003"/>
                    </a:ext>
                  </a:extLst>
                </a:gridCol>
              </a:tblGrid>
              <a:tr h="248305">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num1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num2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48305">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10</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10"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976357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83113" y="1581150"/>
            <a:ext cx="4103687" cy="2865438"/>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600" dirty="0"/>
              <a:t>Function </a:t>
            </a:r>
            <a:r>
              <a:rPr lang="en-US" sz="1600" dirty="0">
                <a:latin typeface="Courier New" panose="02070309020205020404" pitchFamily="49" charset="0"/>
                <a:cs typeface="Courier New" panose="02070309020205020404" pitchFamily="49" charset="0"/>
              </a:rPr>
              <a:t>main</a:t>
            </a:r>
            <a:r>
              <a:rPr lang="en-US" sz="1600" dirty="0"/>
              <a:t> calls the function </a:t>
            </a:r>
            <a:r>
              <a:rPr lang="en-US" sz="1600" dirty="0">
                <a:latin typeface="Courier New" panose="02070309020205020404" pitchFamily="49" charset="0"/>
                <a:cs typeface="Courier New" panose="02070309020205020404" pitchFamily="49" charset="0"/>
              </a:rPr>
              <a:t>swap</a:t>
            </a:r>
            <a:r>
              <a:rPr lang="en-US" sz="1600" dirty="0"/>
              <a:t> with two parameter values </a:t>
            </a:r>
            <a:r>
              <a:rPr lang="en-US" sz="1600" dirty="0">
                <a:latin typeface="Courier New" panose="02070309020205020404" pitchFamily="49" charset="0"/>
                <a:cs typeface="Courier New" panose="02070309020205020404" pitchFamily="49" charset="0"/>
              </a:rPr>
              <a:t>&amp;num1</a:t>
            </a:r>
            <a:r>
              <a:rPr lang="en-US" sz="1600" dirty="0"/>
              <a:t> and </a:t>
            </a:r>
            <a:r>
              <a:rPr lang="en-US" sz="1600" dirty="0">
                <a:latin typeface="Courier New" panose="02070309020205020404" pitchFamily="49" charset="0"/>
                <a:cs typeface="Courier New" panose="02070309020205020404" pitchFamily="49" charset="0"/>
              </a:rPr>
              <a:t>&amp;num2 </a:t>
            </a:r>
            <a:r>
              <a:rPr lang="en-US" sz="1600" dirty="0"/>
              <a:t>(line 5). </a:t>
            </a:r>
          </a:p>
          <a:p>
            <a:pPr algn="just">
              <a:lnSpc>
                <a:spcPct val="80000"/>
              </a:lnSpc>
              <a:spcBef>
                <a:spcPts val="400"/>
              </a:spcBef>
              <a:spcAft>
                <a:spcPts val="400"/>
              </a:spcAft>
              <a:buClrTx/>
              <a:buFont typeface="Wingdings" panose="05000000000000000000" pitchFamily="2" charset="2"/>
              <a:buChar char="q"/>
            </a:pPr>
            <a:r>
              <a:rPr lang="en-US" sz="1600" dirty="0"/>
              <a:t>So the </a:t>
            </a:r>
            <a:r>
              <a:rPr lang="en-US" sz="1600" u="sng" dirty="0"/>
              <a:t>address</a:t>
            </a:r>
            <a:r>
              <a:rPr lang="en-US" sz="1600" dirty="0"/>
              <a:t> of </a:t>
            </a:r>
            <a:r>
              <a:rPr lang="en-US" sz="1600" dirty="0">
                <a:latin typeface="Courier New" panose="02070309020205020404" pitchFamily="49" charset="0"/>
                <a:cs typeface="Courier New" panose="02070309020205020404" pitchFamily="49" charset="0"/>
              </a:rPr>
              <a:t>num1</a:t>
            </a:r>
            <a:r>
              <a:rPr lang="en-US" sz="1600" dirty="0"/>
              <a:t> and </a:t>
            </a:r>
            <a:r>
              <a:rPr lang="en-US" sz="1600" dirty="0">
                <a:latin typeface="Courier New" panose="02070309020205020404" pitchFamily="49" charset="0"/>
                <a:cs typeface="Courier New" panose="02070309020205020404" pitchFamily="49" charset="0"/>
              </a:rPr>
              <a:t>num2</a:t>
            </a:r>
            <a:r>
              <a:rPr lang="en-US" sz="1600" dirty="0"/>
              <a:t> is send through the parameter of </a:t>
            </a:r>
            <a:r>
              <a:rPr lang="en-US" sz="1600" dirty="0">
                <a:latin typeface="Courier New" panose="02070309020205020404" pitchFamily="49" charset="0"/>
                <a:cs typeface="Courier New" panose="02070309020205020404" pitchFamily="49" charset="0"/>
              </a:rPr>
              <a:t>swap</a:t>
            </a:r>
            <a:r>
              <a:rPr lang="en-US" sz="1600" dirty="0"/>
              <a:t>. </a:t>
            </a:r>
          </a:p>
          <a:p>
            <a:pPr algn="just">
              <a:lnSpc>
                <a:spcPct val="80000"/>
              </a:lnSpc>
              <a:spcBef>
                <a:spcPts val="400"/>
              </a:spcBef>
              <a:spcAft>
                <a:spcPts val="400"/>
              </a:spcAft>
              <a:buClrTx/>
              <a:buFont typeface="Wingdings" panose="05000000000000000000" pitchFamily="2" charset="2"/>
              <a:buChar char="q"/>
            </a:pPr>
            <a:r>
              <a:rPr lang="en-US" sz="1600" dirty="0"/>
              <a:t>Now the control goes to the function </a:t>
            </a:r>
            <a:r>
              <a:rPr lang="en-US" sz="1600" dirty="0">
                <a:latin typeface="Courier New" panose="02070309020205020404" pitchFamily="49" charset="0"/>
                <a:cs typeface="Courier New" panose="02070309020205020404" pitchFamily="49" charset="0"/>
              </a:rPr>
              <a:t>swap</a:t>
            </a:r>
            <a:r>
              <a:rPr lang="en-US" sz="1600" dirty="0"/>
              <a:t> and it creates two pointer (parameter) variables </a:t>
            </a:r>
            <a:r>
              <a:rPr lang="en-US" sz="1600" dirty="0">
                <a:latin typeface="Courier New" panose="02070309020205020404" pitchFamily="49" charset="0"/>
                <a:cs typeface="Courier New" panose="02070309020205020404" pitchFamily="49" charset="0"/>
              </a:rPr>
              <a:t>*a</a:t>
            </a:r>
            <a:r>
              <a:rPr lang="en-US" sz="1600" dirty="0"/>
              <a:t> and </a:t>
            </a:r>
            <a:r>
              <a:rPr lang="en-US" sz="1600" dirty="0">
                <a:latin typeface="Courier New" panose="02070309020205020404" pitchFamily="49" charset="0"/>
                <a:cs typeface="Courier New" panose="02070309020205020404" pitchFamily="49" charset="0"/>
              </a:rPr>
              <a:t>*b</a:t>
            </a:r>
            <a:r>
              <a:rPr lang="en-US" sz="1600" dirty="0"/>
              <a:t> assigned with the address values of </a:t>
            </a:r>
            <a:r>
              <a:rPr lang="en-US" sz="1600" dirty="0">
                <a:latin typeface="Courier New" panose="02070309020205020404" pitchFamily="49" charset="0"/>
                <a:cs typeface="Courier New" panose="02070309020205020404" pitchFamily="49" charset="0"/>
              </a:rPr>
              <a:t>num1</a:t>
            </a:r>
            <a:r>
              <a:rPr lang="en-US" sz="1600" dirty="0"/>
              <a:t> and </a:t>
            </a:r>
            <a:r>
              <a:rPr lang="en-US" sz="1600" dirty="0">
                <a:latin typeface="Courier New" panose="02070309020205020404" pitchFamily="49" charset="0"/>
                <a:cs typeface="Courier New" panose="02070309020205020404" pitchFamily="49" charset="0"/>
              </a:rPr>
              <a:t>num2</a:t>
            </a:r>
            <a:r>
              <a:rPr lang="en-US" sz="1600" dirty="0"/>
              <a:t> of </a:t>
            </a:r>
            <a:r>
              <a:rPr lang="en-US" sz="1600" dirty="0">
                <a:latin typeface="Courier New" panose="02070309020205020404" pitchFamily="49" charset="0"/>
                <a:cs typeface="Courier New" panose="02070309020205020404" pitchFamily="49" charset="0"/>
              </a:rPr>
              <a:t>main</a:t>
            </a:r>
            <a:r>
              <a:rPr lang="en-US" sz="1600" dirty="0"/>
              <a:t> respectively. </a:t>
            </a:r>
          </a:p>
          <a:p>
            <a:pPr algn="just">
              <a:lnSpc>
                <a:spcPct val="80000"/>
              </a:lnSpc>
              <a:spcBef>
                <a:spcPts val="400"/>
              </a:spcBef>
              <a:spcAft>
                <a:spcPts val="400"/>
              </a:spcAft>
              <a:buClrTx/>
              <a:buFont typeface="Wingdings" panose="05000000000000000000" pitchFamily="2" charset="2"/>
              <a:buChar char="q"/>
            </a:pPr>
            <a:r>
              <a:rPr lang="en-US" sz="1600" dirty="0"/>
              <a:t>Another variable </a:t>
            </a:r>
            <a:r>
              <a:rPr lang="en-US" sz="1600" dirty="0">
                <a:latin typeface="Courier New" panose="02070309020205020404" pitchFamily="49" charset="0"/>
                <a:cs typeface="Courier New" panose="02070309020205020404" pitchFamily="49" charset="0"/>
              </a:rPr>
              <a:t>t</a:t>
            </a:r>
            <a:r>
              <a:rPr lang="en-US" sz="1600" dirty="0"/>
              <a:t> is created (line 12).</a:t>
            </a:r>
          </a:p>
        </p:txBody>
      </p:sp>
      <p:graphicFrame>
        <p:nvGraphicFramePr>
          <p:cNvPr id="9" name="Table 8"/>
          <p:cNvGraphicFramePr>
            <a:graphicFrameLocks noGrp="1"/>
          </p:cNvGraphicFramePr>
          <p:nvPr>
            <p:extLst>
              <p:ext uri="{D42A27DB-BD31-4B8C-83A1-F6EECF244321}">
                <p14:modId xmlns:p14="http://schemas.microsoft.com/office/powerpoint/2010/main" val="3236335047"/>
              </p:ext>
            </p:extLst>
          </p:nvPr>
        </p:nvGraphicFramePr>
        <p:xfrm>
          <a:off x="4675168" y="4473551"/>
          <a:ext cx="4258013" cy="1320243"/>
        </p:xfrm>
        <a:graphic>
          <a:graphicData uri="http://schemas.openxmlformats.org/drawingml/2006/table">
            <a:tbl>
              <a:tblPr firstRow="1" firstCol="1" bandRow="1">
                <a:tableStyleId>{2D5ABB26-0587-4C30-8999-92F81FD0307C}</a:tableStyleId>
              </a:tblPr>
              <a:tblGrid>
                <a:gridCol w="788670">
                  <a:extLst>
                    <a:ext uri="{9D8B030D-6E8A-4147-A177-3AD203B41FA5}">
                      <a16:colId xmlns:a16="http://schemas.microsoft.com/office/drawing/2014/main" val="20000"/>
                    </a:ext>
                  </a:extLst>
                </a:gridCol>
                <a:gridCol w="582632">
                  <a:extLst>
                    <a:ext uri="{9D8B030D-6E8A-4147-A177-3AD203B41FA5}">
                      <a16:colId xmlns:a16="http://schemas.microsoft.com/office/drawing/2014/main" val="20001"/>
                    </a:ext>
                  </a:extLst>
                </a:gridCol>
                <a:gridCol w="154921">
                  <a:extLst>
                    <a:ext uri="{9D8B030D-6E8A-4147-A177-3AD203B41FA5}">
                      <a16:colId xmlns:a16="http://schemas.microsoft.com/office/drawing/2014/main" val="20002"/>
                    </a:ext>
                  </a:extLst>
                </a:gridCol>
                <a:gridCol w="165119">
                  <a:extLst>
                    <a:ext uri="{9D8B030D-6E8A-4147-A177-3AD203B41FA5}">
                      <a16:colId xmlns:a16="http://schemas.microsoft.com/office/drawing/2014/main" val="20003"/>
                    </a:ext>
                  </a:extLst>
                </a:gridCol>
                <a:gridCol w="416856">
                  <a:extLst>
                    <a:ext uri="{9D8B030D-6E8A-4147-A177-3AD203B41FA5}">
                      <a16:colId xmlns:a16="http://schemas.microsoft.com/office/drawing/2014/main" val="20004"/>
                    </a:ext>
                  </a:extLst>
                </a:gridCol>
                <a:gridCol w="417534">
                  <a:extLst>
                    <a:ext uri="{9D8B030D-6E8A-4147-A177-3AD203B41FA5}">
                      <a16:colId xmlns:a16="http://schemas.microsoft.com/office/drawing/2014/main" val="20005"/>
                    </a:ext>
                  </a:extLst>
                </a:gridCol>
                <a:gridCol w="128270">
                  <a:extLst>
                    <a:ext uri="{9D8B030D-6E8A-4147-A177-3AD203B41FA5}">
                      <a16:colId xmlns:a16="http://schemas.microsoft.com/office/drawing/2014/main" val="20006"/>
                    </a:ext>
                  </a:extLst>
                </a:gridCol>
                <a:gridCol w="140970">
                  <a:extLst>
                    <a:ext uri="{9D8B030D-6E8A-4147-A177-3AD203B41FA5}">
                      <a16:colId xmlns:a16="http://schemas.microsoft.com/office/drawing/2014/main" val="20007"/>
                    </a:ext>
                  </a:extLst>
                </a:gridCol>
                <a:gridCol w="483527">
                  <a:extLst>
                    <a:ext uri="{9D8B030D-6E8A-4147-A177-3AD203B41FA5}">
                      <a16:colId xmlns:a16="http://schemas.microsoft.com/office/drawing/2014/main" val="20008"/>
                    </a:ext>
                  </a:extLst>
                </a:gridCol>
                <a:gridCol w="293714">
                  <a:extLst>
                    <a:ext uri="{9D8B030D-6E8A-4147-A177-3AD203B41FA5}">
                      <a16:colId xmlns:a16="http://schemas.microsoft.com/office/drawing/2014/main" val="20009"/>
                    </a:ext>
                  </a:extLst>
                </a:gridCol>
                <a:gridCol w="685800">
                  <a:extLst>
                    <a:ext uri="{9D8B030D-6E8A-4147-A177-3AD203B41FA5}">
                      <a16:colId xmlns:a16="http://schemas.microsoft.com/office/drawing/2014/main" val="20010"/>
                    </a:ext>
                  </a:extLst>
                </a:gridCol>
              </a:tblGrid>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num1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num2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10</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131523">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114300">
                <a:tc v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14300">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2" h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5"/>
                  </a:ext>
                </a:extLst>
              </a:tr>
              <a:tr h="9144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4">
                  <a:txBody>
                    <a:bodyPr/>
                    <a:lstStyle/>
                    <a:p>
                      <a:pPr marL="0" marR="0" algn="ctr">
                        <a:spcBef>
                          <a:spcPts val="0"/>
                        </a:spcBef>
                        <a:spcAft>
                          <a:spcPts val="0"/>
                        </a:spcAft>
                      </a:pPr>
                      <a:r>
                        <a:rPr lang="en-US" sz="6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6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int *a</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int *b</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694251942"/>
              </p:ext>
            </p:extLst>
          </p:nvPr>
        </p:nvGraphicFramePr>
        <p:xfrm>
          <a:off x="137946" y="1581150"/>
          <a:ext cx="4445167" cy="4404265"/>
        </p:xfrm>
        <a:graphic>
          <a:graphicData uri="http://schemas.openxmlformats.org/drawingml/2006/table">
            <a:tbl>
              <a:tblPr firstRow="1" firstCol="1" bandRow="1">
                <a:tableStyleId>{2D5ABB26-0587-4C30-8999-92F81FD0307C}</a:tableStyleId>
              </a:tblPr>
              <a:tblGrid>
                <a:gridCol w="258176">
                  <a:extLst>
                    <a:ext uri="{9D8B030D-6E8A-4147-A177-3AD203B41FA5}">
                      <a16:colId xmlns:a16="http://schemas.microsoft.com/office/drawing/2014/main" val="20000"/>
                    </a:ext>
                  </a:extLst>
                </a:gridCol>
                <a:gridCol w="4186991">
                  <a:extLst>
                    <a:ext uri="{9D8B030D-6E8A-4147-A177-3AD203B41FA5}">
                      <a16:colId xmlns:a16="http://schemas.microsoft.com/office/drawing/2014/main" val="20001"/>
                    </a:ext>
                  </a:extLst>
                </a:gridCol>
              </a:tblGrid>
              <a:tr h="379961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16</a:t>
                      </a: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Swap two numbers using function.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chemeClr val="tx1"/>
                          </a:solidFill>
                          <a:effectLst/>
                          <a:latin typeface="Courier New" panose="02070309020205020404" pitchFamily="49" charset="0"/>
                          <a:cs typeface="Courier New" panose="02070309020205020404" pitchFamily="49" charset="0"/>
                        </a:rPr>
                        <a:t> num1=5,num2=10;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swap(&amp;num1,&amp;num2);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 address of num1,</a:t>
                      </a:r>
                      <a:r>
                        <a:rPr lang="en-US" sz="1400" baseline="0" dirty="0">
                          <a:solidFill>
                            <a:srgbClr val="00B050"/>
                          </a:solidFill>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num2 is passed */</a:t>
                      </a:r>
                      <a:r>
                        <a:rPr lang="en-US" sz="1400" dirty="0">
                          <a:solidFill>
                            <a:schemeClr val="accent2">
                              <a:lumMod val="75000"/>
                            </a:schemeClr>
                          </a:solidFill>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"Number1 = "</a:t>
                      </a:r>
                      <a:r>
                        <a:rPr lang="en-US" sz="1400" dirty="0">
                          <a:effectLst/>
                          <a:latin typeface="Courier New" panose="02070309020205020404" pitchFamily="49" charset="0"/>
                          <a:cs typeface="Courier New" panose="02070309020205020404" pitchFamily="49" charset="0"/>
                        </a:rPr>
                        <a:t>&lt;&lt;num1&lt;&lt;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"Number2 = "</a:t>
                      </a:r>
                      <a:r>
                        <a:rPr lang="en-US" sz="1400" dirty="0">
                          <a:effectLst/>
                          <a:latin typeface="Courier New" panose="02070309020205020404" pitchFamily="49" charset="0"/>
                          <a:cs typeface="Courier New" panose="02070309020205020404" pitchFamily="49" charset="0"/>
                        </a:rPr>
                        <a:t>&lt;&lt;num2;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solidFill>
                            <a:srgbClr val="00B050"/>
                          </a:solidFill>
                          <a:effectLst/>
                          <a:latin typeface="Courier New" panose="02070309020205020404" pitchFamily="49" charset="0"/>
                          <a:cs typeface="Courier New" panose="02070309020205020404" pitchFamily="49" charset="0"/>
                        </a:rPr>
                        <a:t>//</a:t>
                      </a:r>
                      <a:r>
                        <a:rPr lang="en-US" sz="1300" dirty="0" err="1">
                          <a:solidFill>
                            <a:srgbClr val="00B050"/>
                          </a:solidFill>
                          <a:effectLst/>
                          <a:latin typeface="Courier New" panose="02070309020205020404" pitchFamily="49" charset="0"/>
                          <a:cs typeface="Courier New" panose="02070309020205020404" pitchFamily="49" charset="0"/>
                        </a:rPr>
                        <a:t>a,b</a:t>
                      </a:r>
                      <a:r>
                        <a:rPr lang="en-US" sz="1300" dirty="0">
                          <a:solidFill>
                            <a:srgbClr val="00B050"/>
                          </a:solidFill>
                          <a:effectLst/>
                          <a:latin typeface="Courier New" panose="02070309020205020404" pitchFamily="49" charset="0"/>
                          <a:cs typeface="Courier New" panose="02070309020205020404" pitchFamily="49" charset="0"/>
                        </a:rPr>
                        <a:t> points to &amp;num1,&amp;num2 respectively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t = *a;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 =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*b =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7144">
                    <a:solidFill>
                      <a:schemeClr val="bg1">
                        <a:lumMod val="75000"/>
                      </a:schemeClr>
                    </a:solidFill>
                  </a:tcPr>
                </a:tc>
                <a:extLst>
                  <a:ext uri="{0D108BD9-81ED-4DB2-BD59-A6C34878D82A}">
                    <a16:rowId xmlns:a16="http://schemas.microsoft.com/office/drawing/2014/main" val="10000"/>
                  </a:ext>
                </a:extLst>
              </a:tr>
              <a:tr h="456343">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a:solidFill>
                            <a:schemeClr val="tx1"/>
                          </a:solidFill>
                          <a:effectLst/>
                          <a:latin typeface="Courier New" panose="02070309020205020404" pitchFamily="49" charset="0"/>
                          <a:ea typeface="+mn-ea"/>
                          <a:cs typeface="Courier New" panose="02070309020205020404" pitchFamily="49" charset="0"/>
                        </a:rPr>
                        <a:t>Number1 = 10</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a:solidFill>
                            <a:schemeClr val="tx1"/>
                          </a:solidFill>
                          <a:effectLst/>
                          <a:latin typeface="Courier New" panose="02070309020205020404" pitchFamily="49" charset="0"/>
                          <a:ea typeface="+mn-ea"/>
                          <a:cs typeface="Courier New" panose="02070309020205020404" pitchFamily="49" charset="0"/>
                        </a:rPr>
                        <a:t>Number2 = 5</a:t>
                      </a:r>
                    </a:p>
                  </a:txBody>
                  <a:tcPr marL="13716" marR="20574" marT="6858" marB="7144">
                    <a:solidFill>
                      <a:schemeClr val="bg1">
                        <a:lumMod val="50000"/>
                      </a:schemeClr>
                    </a:solidFill>
                  </a:tcPr>
                </a:tc>
                <a:extLst>
                  <a:ext uri="{0D108BD9-81ED-4DB2-BD59-A6C34878D82A}">
                    <a16:rowId xmlns:a16="http://schemas.microsoft.com/office/drawing/2014/main" val="10001"/>
                  </a:ext>
                </a:extLst>
              </a:tr>
            </a:tbl>
          </a:graphicData>
        </a:graphic>
      </p:graphicFrame>
      <p:sp>
        <p:nvSpPr>
          <p:cNvPr id="11"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8633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675168" y="1402704"/>
            <a:ext cx="3984065" cy="2865438"/>
          </a:xfrm>
        </p:spPr>
        <p:txBody>
          <a:bodyPr>
            <a:noAutofit/>
          </a:bodyPr>
          <a:lstStyle/>
          <a:p>
            <a:pPr algn="just">
              <a:buClrTx/>
              <a:buFont typeface="Wingdings" panose="05000000000000000000" pitchFamily="2" charset="2"/>
              <a:buChar char="q"/>
            </a:pPr>
            <a:r>
              <a:rPr lang="en-US" sz="1600" dirty="0"/>
              <a:t>With the statement </a:t>
            </a:r>
            <a:r>
              <a:rPr lang="en-US" sz="1600" dirty="0">
                <a:latin typeface="Courier New" panose="02070309020205020404" pitchFamily="49" charset="0"/>
                <a:cs typeface="Courier New" panose="02070309020205020404" pitchFamily="49" charset="0"/>
              </a:rPr>
              <a:t>t=*a; </a:t>
            </a:r>
            <a:r>
              <a:rPr lang="en-US" sz="1600" dirty="0"/>
              <a:t>variable </a:t>
            </a:r>
            <a:r>
              <a:rPr lang="en-US" sz="1600" dirty="0">
                <a:latin typeface="Courier New" panose="02070309020205020404" pitchFamily="49" charset="0"/>
                <a:cs typeface="Courier New" panose="02070309020205020404" pitchFamily="49" charset="0"/>
              </a:rPr>
              <a:t>t</a:t>
            </a:r>
            <a:r>
              <a:rPr lang="en-US" sz="1600" dirty="0"/>
              <a:t> is assigned to the value, </a:t>
            </a:r>
            <a:r>
              <a:rPr lang="en-US" sz="1600" dirty="0">
                <a:latin typeface="Courier New" panose="02070309020205020404" pitchFamily="49" charset="0"/>
                <a:cs typeface="Courier New" panose="02070309020205020404" pitchFamily="49" charset="0"/>
              </a:rPr>
              <a:t>num1</a:t>
            </a:r>
            <a:r>
              <a:rPr lang="en-US" sz="1600" dirty="0"/>
              <a:t> of </a:t>
            </a:r>
            <a:r>
              <a:rPr lang="en-US" sz="1600" dirty="0">
                <a:latin typeface="Courier New" panose="02070309020205020404" pitchFamily="49" charset="0"/>
                <a:cs typeface="Courier New" panose="02070309020205020404" pitchFamily="49" charset="0"/>
              </a:rPr>
              <a:t>main</a:t>
            </a:r>
            <a:r>
              <a:rPr lang="en-US" sz="1600" dirty="0"/>
              <a:t>, pointed to by pointer </a:t>
            </a:r>
            <a:r>
              <a:rPr lang="en-US" sz="1600" dirty="0">
                <a:latin typeface="Courier New" panose="02070309020205020404" pitchFamily="49" charset="0"/>
                <a:cs typeface="Courier New" panose="02070309020205020404" pitchFamily="49" charset="0"/>
              </a:rPr>
              <a:t>*a</a:t>
            </a:r>
            <a:r>
              <a:rPr lang="en-US" sz="1600" dirty="0"/>
              <a:t> (line 13).</a:t>
            </a:r>
          </a:p>
          <a:p>
            <a:pPr algn="just">
              <a:buClrTx/>
              <a:buFont typeface="Wingdings" panose="05000000000000000000" pitchFamily="2" charset="2"/>
              <a:buChar char="q"/>
            </a:pPr>
            <a:r>
              <a:rPr lang="en-US" sz="1600" dirty="0"/>
              <a:t>With the statement </a:t>
            </a:r>
            <a:r>
              <a:rPr lang="en-US" sz="1600" dirty="0">
                <a:latin typeface="Courier New" panose="02070309020205020404" pitchFamily="49" charset="0"/>
                <a:cs typeface="Courier New" panose="02070309020205020404" pitchFamily="49" charset="0"/>
              </a:rPr>
              <a:t>*a = *b;</a:t>
            </a:r>
            <a:r>
              <a:rPr lang="en-US" sz="1600" dirty="0"/>
              <a:t> pointer variable </a:t>
            </a:r>
            <a:r>
              <a:rPr lang="en-US" sz="1600" dirty="0">
                <a:latin typeface="Courier New" panose="02070309020205020404" pitchFamily="49" charset="0"/>
                <a:cs typeface="Courier New" panose="02070309020205020404" pitchFamily="49" charset="0"/>
              </a:rPr>
              <a:t>*a</a:t>
            </a:r>
            <a:r>
              <a:rPr lang="en-US" sz="1600" dirty="0"/>
              <a:t>, pointing to </a:t>
            </a:r>
            <a:r>
              <a:rPr lang="en-US" sz="1600" dirty="0">
                <a:latin typeface="Courier New" panose="02070309020205020404" pitchFamily="49" charset="0"/>
                <a:cs typeface="Courier New" panose="02070309020205020404" pitchFamily="49" charset="0"/>
              </a:rPr>
              <a:t>num1</a:t>
            </a:r>
            <a:r>
              <a:rPr lang="en-US" sz="1600" dirty="0"/>
              <a:t> of </a:t>
            </a:r>
            <a:r>
              <a:rPr lang="en-US" sz="1600" dirty="0">
                <a:latin typeface="Courier New" panose="02070309020205020404" pitchFamily="49" charset="0"/>
                <a:cs typeface="Courier New" panose="02070309020205020404" pitchFamily="49" charset="0"/>
              </a:rPr>
              <a:t>main</a:t>
            </a:r>
            <a:r>
              <a:rPr lang="en-US" sz="1600" dirty="0"/>
              <a:t>, is assigned to the value, </a:t>
            </a:r>
            <a:r>
              <a:rPr lang="en-US" sz="1600" dirty="0">
                <a:latin typeface="Courier New" panose="02070309020205020404" pitchFamily="49" charset="0"/>
                <a:cs typeface="Courier New" panose="02070309020205020404" pitchFamily="49" charset="0"/>
              </a:rPr>
              <a:t>num2</a:t>
            </a:r>
            <a:r>
              <a:rPr lang="en-US" sz="1600" dirty="0"/>
              <a:t> in </a:t>
            </a:r>
            <a:r>
              <a:rPr lang="en-US" sz="1600" dirty="0">
                <a:latin typeface="Courier New" panose="02070309020205020404" pitchFamily="49" charset="0"/>
                <a:cs typeface="Courier New" panose="02070309020205020404" pitchFamily="49" charset="0"/>
              </a:rPr>
              <a:t>main</a:t>
            </a:r>
            <a:r>
              <a:rPr lang="en-US" sz="1600" dirty="0"/>
              <a:t>, pointed to by pointer </a:t>
            </a:r>
            <a:r>
              <a:rPr lang="en-US" sz="1600" dirty="0">
                <a:latin typeface="Courier New" panose="02070309020205020404" pitchFamily="49" charset="0"/>
                <a:cs typeface="Courier New" panose="02070309020205020404" pitchFamily="49" charset="0"/>
              </a:rPr>
              <a:t>*b</a:t>
            </a:r>
            <a:r>
              <a:rPr lang="en-US" sz="1600" dirty="0"/>
              <a:t> (line 14).</a:t>
            </a:r>
          </a:p>
          <a:p>
            <a:pPr algn="just">
              <a:buClrTx/>
              <a:buFont typeface="Wingdings" panose="05000000000000000000" pitchFamily="2" charset="2"/>
              <a:buChar char="q"/>
            </a:pPr>
            <a:r>
              <a:rPr lang="en-US" sz="1600" dirty="0"/>
              <a:t>With the statement </a:t>
            </a:r>
            <a:r>
              <a:rPr lang="en-US" sz="1600" dirty="0">
                <a:latin typeface="Courier New" panose="02070309020205020404" pitchFamily="49" charset="0"/>
                <a:cs typeface="Courier New" panose="02070309020205020404" pitchFamily="49" charset="0"/>
              </a:rPr>
              <a:t>*b = t;</a:t>
            </a:r>
            <a:r>
              <a:rPr lang="en-US" sz="1600" dirty="0"/>
              <a:t> pointer variable </a:t>
            </a:r>
            <a:r>
              <a:rPr lang="en-US" sz="1600" dirty="0">
                <a:latin typeface="Courier New" panose="02070309020205020404" pitchFamily="49" charset="0"/>
                <a:cs typeface="Courier New" panose="02070309020205020404" pitchFamily="49" charset="0"/>
              </a:rPr>
              <a:t>*b</a:t>
            </a:r>
            <a:r>
              <a:rPr lang="en-US" sz="1600" dirty="0"/>
              <a:t>, pointing to </a:t>
            </a:r>
            <a:r>
              <a:rPr lang="en-US" sz="1600" dirty="0">
                <a:latin typeface="Courier New" panose="02070309020205020404" pitchFamily="49" charset="0"/>
                <a:cs typeface="Courier New" panose="02070309020205020404" pitchFamily="49" charset="0"/>
              </a:rPr>
              <a:t>num2</a:t>
            </a:r>
            <a:r>
              <a:rPr lang="en-US" sz="1600" dirty="0"/>
              <a:t> of </a:t>
            </a:r>
            <a:r>
              <a:rPr lang="en-US" sz="1600" dirty="0">
                <a:latin typeface="Courier New" panose="02070309020205020404" pitchFamily="49" charset="0"/>
                <a:cs typeface="Courier New" panose="02070309020205020404" pitchFamily="49" charset="0"/>
              </a:rPr>
              <a:t>main</a:t>
            </a:r>
            <a:r>
              <a:rPr lang="en-US" sz="1600" dirty="0"/>
              <a:t>, is assigned to the value of </a:t>
            </a:r>
            <a:r>
              <a:rPr lang="en-US" sz="1600" dirty="0">
                <a:latin typeface="Courier New" panose="02070309020205020404" pitchFamily="49" charset="0"/>
                <a:cs typeface="Courier New" panose="02070309020205020404" pitchFamily="49" charset="0"/>
              </a:rPr>
              <a:t>t</a:t>
            </a:r>
            <a:r>
              <a:rPr lang="en-US" sz="1600" dirty="0"/>
              <a:t> (line 15).</a:t>
            </a:r>
          </a:p>
        </p:txBody>
      </p:sp>
      <p:graphicFrame>
        <p:nvGraphicFramePr>
          <p:cNvPr id="9" name="Table 8"/>
          <p:cNvGraphicFramePr>
            <a:graphicFrameLocks noGrp="1"/>
          </p:cNvGraphicFramePr>
          <p:nvPr>
            <p:extLst>
              <p:ext uri="{D42A27DB-BD31-4B8C-83A1-F6EECF244321}">
                <p14:modId xmlns:p14="http://schemas.microsoft.com/office/powerpoint/2010/main" val="1732117868"/>
              </p:ext>
            </p:extLst>
          </p:nvPr>
        </p:nvGraphicFramePr>
        <p:xfrm>
          <a:off x="4750095" y="4648169"/>
          <a:ext cx="4258013" cy="1320243"/>
        </p:xfrm>
        <a:graphic>
          <a:graphicData uri="http://schemas.openxmlformats.org/drawingml/2006/table">
            <a:tbl>
              <a:tblPr firstRow="1" firstCol="1" bandRow="1">
                <a:tableStyleId>{2D5ABB26-0587-4C30-8999-92F81FD0307C}</a:tableStyleId>
              </a:tblPr>
              <a:tblGrid>
                <a:gridCol w="788670">
                  <a:extLst>
                    <a:ext uri="{9D8B030D-6E8A-4147-A177-3AD203B41FA5}">
                      <a16:colId xmlns:a16="http://schemas.microsoft.com/office/drawing/2014/main" val="20000"/>
                    </a:ext>
                  </a:extLst>
                </a:gridCol>
                <a:gridCol w="582632">
                  <a:extLst>
                    <a:ext uri="{9D8B030D-6E8A-4147-A177-3AD203B41FA5}">
                      <a16:colId xmlns:a16="http://schemas.microsoft.com/office/drawing/2014/main" val="20001"/>
                    </a:ext>
                  </a:extLst>
                </a:gridCol>
                <a:gridCol w="154921">
                  <a:extLst>
                    <a:ext uri="{9D8B030D-6E8A-4147-A177-3AD203B41FA5}">
                      <a16:colId xmlns:a16="http://schemas.microsoft.com/office/drawing/2014/main" val="20002"/>
                    </a:ext>
                  </a:extLst>
                </a:gridCol>
                <a:gridCol w="165119">
                  <a:extLst>
                    <a:ext uri="{9D8B030D-6E8A-4147-A177-3AD203B41FA5}">
                      <a16:colId xmlns:a16="http://schemas.microsoft.com/office/drawing/2014/main" val="20003"/>
                    </a:ext>
                  </a:extLst>
                </a:gridCol>
                <a:gridCol w="416856">
                  <a:extLst>
                    <a:ext uri="{9D8B030D-6E8A-4147-A177-3AD203B41FA5}">
                      <a16:colId xmlns:a16="http://schemas.microsoft.com/office/drawing/2014/main" val="20004"/>
                    </a:ext>
                  </a:extLst>
                </a:gridCol>
                <a:gridCol w="417534">
                  <a:extLst>
                    <a:ext uri="{9D8B030D-6E8A-4147-A177-3AD203B41FA5}">
                      <a16:colId xmlns:a16="http://schemas.microsoft.com/office/drawing/2014/main" val="20005"/>
                    </a:ext>
                  </a:extLst>
                </a:gridCol>
                <a:gridCol w="128270">
                  <a:extLst>
                    <a:ext uri="{9D8B030D-6E8A-4147-A177-3AD203B41FA5}">
                      <a16:colId xmlns:a16="http://schemas.microsoft.com/office/drawing/2014/main" val="20006"/>
                    </a:ext>
                  </a:extLst>
                </a:gridCol>
                <a:gridCol w="140970">
                  <a:extLst>
                    <a:ext uri="{9D8B030D-6E8A-4147-A177-3AD203B41FA5}">
                      <a16:colId xmlns:a16="http://schemas.microsoft.com/office/drawing/2014/main" val="20007"/>
                    </a:ext>
                  </a:extLst>
                </a:gridCol>
                <a:gridCol w="483527">
                  <a:extLst>
                    <a:ext uri="{9D8B030D-6E8A-4147-A177-3AD203B41FA5}">
                      <a16:colId xmlns:a16="http://schemas.microsoft.com/office/drawing/2014/main" val="20008"/>
                    </a:ext>
                  </a:extLst>
                </a:gridCol>
                <a:gridCol w="293714">
                  <a:extLst>
                    <a:ext uri="{9D8B030D-6E8A-4147-A177-3AD203B41FA5}">
                      <a16:colId xmlns:a16="http://schemas.microsoft.com/office/drawing/2014/main" val="20009"/>
                    </a:ext>
                  </a:extLst>
                </a:gridCol>
                <a:gridCol w="685800">
                  <a:extLst>
                    <a:ext uri="{9D8B030D-6E8A-4147-A177-3AD203B41FA5}">
                      <a16:colId xmlns:a16="http://schemas.microsoft.com/office/drawing/2014/main" val="20010"/>
                    </a:ext>
                  </a:extLst>
                </a:gridCol>
              </a:tblGrid>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num1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num2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10</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131523">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114300">
                <a:tc v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 </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14300">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2" h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rowSpan="2">
                  <a:txBody>
                    <a:bodyPr/>
                    <a:lstStyle/>
                    <a:p>
                      <a:pPr marL="0" marR="0" algn="ctr">
                        <a:spcBef>
                          <a:spcPts val="0"/>
                        </a:spcBef>
                        <a:spcAft>
                          <a:spcPts val="0"/>
                        </a:spcAft>
                      </a:pPr>
                      <a:r>
                        <a:rPr lang="en-US" sz="1400" b="1" dirty="0">
                          <a:solidFill>
                            <a:srgbClr val="FF0000"/>
                          </a:solidFill>
                          <a:effectLst/>
                          <a:latin typeface="Courier New" panose="02070309020205020404" pitchFamily="49" charset="0"/>
                          <a:cs typeface="Courier New" panose="02070309020205020404" pitchFamily="49" charset="0"/>
                        </a:rPr>
                        <a:t>5</a:t>
                      </a:r>
                      <a:endParaRPr lang="en-US" sz="1400" b="1" dirty="0">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5"/>
                  </a:ext>
                </a:extLst>
              </a:tr>
              <a:tr h="9144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4">
                  <a:txBody>
                    <a:bodyPr/>
                    <a:lstStyle/>
                    <a:p>
                      <a:pPr marL="0" marR="0" algn="ctr">
                        <a:spcBef>
                          <a:spcPts val="0"/>
                        </a:spcBef>
                        <a:spcAft>
                          <a:spcPts val="0"/>
                        </a:spcAft>
                      </a:pPr>
                      <a:r>
                        <a:rPr lang="en-US" sz="6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6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int *a</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
        <p:nvSpPr>
          <p:cNvPr id="8" name="Rectangle 7"/>
          <p:cNvSpPr/>
          <p:nvPr/>
        </p:nvSpPr>
        <p:spPr>
          <a:xfrm>
            <a:off x="6269250" y="4848272"/>
            <a:ext cx="1128252" cy="205003"/>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solidFill>
                  <a:srgbClr val="FF0000"/>
                </a:solidFill>
              </a:rPr>
              <a:t>10</a:t>
            </a:r>
          </a:p>
        </p:txBody>
      </p:sp>
      <p:sp>
        <p:nvSpPr>
          <p:cNvPr id="10" name="Rectangle 9"/>
          <p:cNvSpPr/>
          <p:nvPr/>
        </p:nvSpPr>
        <p:spPr>
          <a:xfrm>
            <a:off x="7397502" y="4848272"/>
            <a:ext cx="918087" cy="216064"/>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solidFill>
                  <a:srgbClr val="FF0000"/>
                </a:solidFill>
              </a:rPr>
              <a:t>5</a:t>
            </a:r>
          </a:p>
        </p:txBody>
      </p:sp>
      <p:graphicFrame>
        <p:nvGraphicFramePr>
          <p:cNvPr id="11" name="Table 10"/>
          <p:cNvGraphicFramePr>
            <a:graphicFrameLocks noGrp="1"/>
          </p:cNvGraphicFramePr>
          <p:nvPr>
            <p:extLst>
              <p:ext uri="{D42A27DB-BD31-4B8C-83A1-F6EECF244321}">
                <p14:modId xmlns:p14="http://schemas.microsoft.com/office/powerpoint/2010/main" val="1338114383"/>
              </p:ext>
            </p:extLst>
          </p:nvPr>
        </p:nvGraphicFramePr>
        <p:xfrm>
          <a:off x="230001" y="1368552"/>
          <a:ext cx="4445167" cy="4404551"/>
        </p:xfrm>
        <a:graphic>
          <a:graphicData uri="http://schemas.openxmlformats.org/drawingml/2006/table">
            <a:tbl>
              <a:tblPr firstRow="1" firstCol="1" bandRow="1">
                <a:tableStyleId>{2D5ABB26-0587-4C30-8999-92F81FD0307C}</a:tableStyleId>
              </a:tblPr>
              <a:tblGrid>
                <a:gridCol w="258176">
                  <a:extLst>
                    <a:ext uri="{9D8B030D-6E8A-4147-A177-3AD203B41FA5}">
                      <a16:colId xmlns:a16="http://schemas.microsoft.com/office/drawing/2014/main" val="20000"/>
                    </a:ext>
                  </a:extLst>
                </a:gridCol>
                <a:gridCol w="4186991">
                  <a:extLst>
                    <a:ext uri="{9D8B030D-6E8A-4147-A177-3AD203B41FA5}">
                      <a16:colId xmlns:a16="http://schemas.microsoft.com/office/drawing/2014/main" val="20001"/>
                    </a:ext>
                  </a:extLst>
                </a:gridCol>
              </a:tblGrid>
              <a:tr h="379961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16</a:t>
                      </a: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Swap two numbers using function.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chemeClr val="tx1"/>
                          </a:solidFill>
                          <a:effectLst/>
                          <a:latin typeface="Courier New" panose="02070309020205020404" pitchFamily="49" charset="0"/>
                          <a:cs typeface="Courier New" panose="02070309020205020404" pitchFamily="49" charset="0"/>
                        </a:rPr>
                        <a:t> num1=5,num2=10;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swap(&amp;num1,&amp;num2);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 address of num1,</a:t>
                      </a:r>
                      <a:r>
                        <a:rPr lang="en-US" sz="1400" baseline="0" dirty="0">
                          <a:solidFill>
                            <a:srgbClr val="00B050"/>
                          </a:solidFill>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num2 is passed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"Number1 = "</a:t>
                      </a:r>
                      <a:r>
                        <a:rPr lang="en-US" sz="1400" dirty="0">
                          <a:effectLst/>
                          <a:latin typeface="Courier New" panose="02070309020205020404" pitchFamily="49" charset="0"/>
                          <a:cs typeface="Courier New" panose="02070309020205020404" pitchFamily="49" charset="0"/>
                        </a:rPr>
                        <a:t>&lt;&lt;num1&lt;&lt;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"Number2 = "</a:t>
                      </a:r>
                      <a:r>
                        <a:rPr lang="en-US" sz="1400" dirty="0">
                          <a:effectLst/>
                          <a:latin typeface="Courier New" panose="02070309020205020404" pitchFamily="49" charset="0"/>
                          <a:cs typeface="Courier New" panose="02070309020205020404" pitchFamily="49" charset="0"/>
                        </a:rPr>
                        <a:t>&lt;&lt;num2;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solidFill>
                            <a:srgbClr val="00B050"/>
                          </a:solidFill>
                          <a:effectLst/>
                          <a:latin typeface="Courier New" panose="02070309020205020404" pitchFamily="49" charset="0"/>
                          <a:cs typeface="Courier New" panose="02070309020205020404" pitchFamily="49" charset="0"/>
                        </a:rPr>
                        <a:t>//</a:t>
                      </a:r>
                      <a:r>
                        <a:rPr lang="en-US" sz="1300" dirty="0" err="1">
                          <a:solidFill>
                            <a:srgbClr val="00B050"/>
                          </a:solidFill>
                          <a:effectLst/>
                          <a:latin typeface="Courier New" panose="02070309020205020404" pitchFamily="49" charset="0"/>
                          <a:cs typeface="Courier New" panose="02070309020205020404" pitchFamily="49" charset="0"/>
                        </a:rPr>
                        <a:t>a,b</a:t>
                      </a:r>
                      <a:r>
                        <a:rPr lang="en-US" sz="1300" dirty="0">
                          <a:solidFill>
                            <a:srgbClr val="00B050"/>
                          </a:solidFill>
                          <a:effectLst/>
                          <a:latin typeface="Courier New" panose="02070309020205020404" pitchFamily="49" charset="0"/>
                          <a:cs typeface="Courier New" panose="02070309020205020404" pitchFamily="49" charset="0"/>
                        </a:rPr>
                        <a:t> points to &amp;num1,&amp;num2 respectively </a:t>
                      </a:r>
                      <a:r>
                        <a:rPr lang="en-US" sz="1400" dirty="0">
                          <a:solidFill>
                            <a:schemeClr val="accent2">
                              <a:lumMod val="75000"/>
                            </a:schemeClr>
                          </a:solidFill>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t = *a;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 =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*b =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7144">
                    <a:solidFill>
                      <a:schemeClr val="bg1">
                        <a:lumMod val="75000"/>
                      </a:schemeClr>
                    </a:solidFill>
                  </a:tcPr>
                </a:tc>
                <a:extLst>
                  <a:ext uri="{0D108BD9-81ED-4DB2-BD59-A6C34878D82A}">
                    <a16:rowId xmlns:a16="http://schemas.microsoft.com/office/drawing/2014/main" val="10000"/>
                  </a:ext>
                </a:extLst>
              </a:tr>
              <a:tr h="456343">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a:solidFill>
                            <a:schemeClr val="tx1"/>
                          </a:solidFill>
                          <a:effectLst/>
                          <a:latin typeface="Courier New" panose="02070309020205020404" pitchFamily="49" charset="0"/>
                          <a:ea typeface="+mn-ea"/>
                          <a:cs typeface="Courier New" panose="02070309020205020404" pitchFamily="49" charset="0"/>
                        </a:rPr>
                        <a:t>Number1 = 10</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a:solidFill>
                            <a:schemeClr val="tx1"/>
                          </a:solidFill>
                          <a:effectLst/>
                          <a:latin typeface="Courier New" panose="02070309020205020404" pitchFamily="49" charset="0"/>
                          <a:ea typeface="+mn-ea"/>
                          <a:cs typeface="Courier New" panose="02070309020205020404" pitchFamily="49" charset="0"/>
                        </a:rPr>
                        <a:t>Number2 = 5</a:t>
                      </a:r>
                    </a:p>
                  </a:txBody>
                  <a:tcPr marL="13716" marR="20574" marT="6858" marB="7144">
                    <a:solidFill>
                      <a:schemeClr val="bg1">
                        <a:lumMod val="50000"/>
                      </a:schemeClr>
                    </a:solidFill>
                  </a:tcPr>
                </a:tc>
                <a:extLst>
                  <a:ext uri="{0D108BD9-81ED-4DB2-BD59-A6C34878D82A}">
                    <a16:rowId xmlns:a16="http://schemas.microsoft.com/office/drawing/2014/main" val="10001"/>
                  </a:ext>
                </a:extLst>
              </a:tr>
            </a:tbl>
          </a:graphicData>
        </a:graphic>
      </p:graphicFrame>
      <p:sp>
        <p:nvSpPr>
          <p:cNvPr id="1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64853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764814" y="1518415"/>
            <a:ext cx="3939915" cy="3815790"/>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600" dirty="0"/>
              <a:t>Any changes we make to </a:t>
            </a:r>
            <a:r>
              <a:rPr lang="en-US" sz="1600" dirty="0">
                <a:latin typeface="Courier New" panose="02070309020205020404" pitchFamily="49" charset="0"/>
                <a:cs typeface="Courier New" panose="02070309020205020404" pitchFamily="49" charset="0"/>
              </a:rPr>
              <a:t>*a</a:t>
            </a:r>
            <a:r>
              <a:rPr lang="en-US" sz="1600" dirty="0"/>
              <a:t> and </a:t>
            </a:r>
            <a:r>
              <a:rPr lang="en-US" sz="1600" dirty="0">
                <a:latin typeface="Courier New" panose="02070309020205020404" pitchFamily="49" charset="0"/>
                <a:cs typeface="Courier New" panose="02070309020205020404" pitchFamily="49" charset="0"/>
              </a:rPr>
              <a:t>*b</a:t>
            </a:r>
            <a:r>
              <a:rPr lang="en-US" sz="1600" dirty="0"/>
              <a:t> in function </a:t>
            </a:r>
            <a:r>
              <a:rPr lang="en-US" sz="1600" dirty="0">
                <a:latin typeface="Courier New" panose="02070309020205020404" pitchFamily="49" charset="0"/>
                <a:cs typeface="Courier New" panose="02070309020205020404" pitchFamily="49" charset="0"/>
              </a:rPr>
              <a:t>swap</a:t>
            </a:r>
            <a:r>
              <a:rPr lang="en-US" sz="1600" dirty="0"/>
              <a:t>, will change the values of </a:t>
            </a:r>
            <a:r>
              <a:rPr lang="en-US" sz="1600" dirty="0">
                <a:latin typeface="Courier New" panose="02070309020205020404" pitchFamily="49" charset="0"/>
                <a:cs typeface="Courier New" panose="02070309020205020404" pitchFamily="49" charset="0"/>
              </a:rPr>
              <a:t>num1</a:t>
            </a:r>
            <a:r>
              <a:rPr lang="en-US" sz="1600" dirty="0"/>
              <a:t> and </a:t>
            </a:r>
            <a:r>
              <a:rPr lang="en-US" sz="1600" dirty="0">
                <a:latin typeface="Courier New" panose="02070309020205020404" pitchFamily="49" charset="0"/>
                <a:cs typeface="Courier New" panose="02070309020205020404" pitchFamily="49" charset="0"/>
              </a:rPr>
              <a:t>num2</a:t>
            </a:r>
            <a:r>
              <a:rPr lang="en-US" sz="1600" dirty="0"/>
              <a:t> respectively in function </a:t>
            </a:r>
            <a:r>
              <a:rPr lang="en-US" sz="1600" dirty="0">
                <a:latin typeface="Courier New" panose="02070309020205020404" pitchFamily="49" charset="0"/>
                <a:cs typeface="Courier New" panose="02070309020205020404" pitchFamily="49" charset="0"/>
              </a:rPr>
              <a:t>main</a:t>
            </a:r>
            <a:r>
              <a:rPr lang="en-US" sz="1600" dirty="0"/>
              <a:t> as </a:t>
            </a:r>
            <a:r>
              <a:rPr lang="en-US" sz="1600" dirty="0">
                <a:latin typeface="Courier New" panose="02070309020205020404" pitchFamily="49" charset="0"/>
                <a:cs typeface="Courier New" panose="02070309020205020404" pitchFamily="49" charset="0"/>
              </a:rPr>
              <a:t>a</a:t>
            </a:r>
            <a:r>
              <a:rPr lang="en-US" sz="1600" dirty="0"/>
              <a:t> is pointing to </a:t>
            </a:r>
            <a:r>
              <a:rPr lang="en-US" sz="1600" dirty="0">
                <a:latin typeface="Courier New" panose="02070309020205020404" pitchFamily="49" charset="0"/>
                <a:cs typeface="Courier New" panose="02070309020205020404" pitchFamily="49" charset="0"/>
              </a:rPr>
              <a:t>num1</a:t>
            </a:r>
            <a:r>
              <a:rPr lang="en-US" sz="1600" dirty="0"/>
              <a:t> and </a:t>
            </a:r>
            <a:r>
              <a:rPr lang="en-US" sz="1600" dirty="0">
                <a:latin typeface="Courier New" panose="02070309020205020404" pitchFamily="49" charset="0"/>
                <a:cs typeface="Courier New" panose="02070309020205020404" pitchFamily="49" charset="0"/>
              </a:rPr>
              <a:t>b</a:t>
            </a:r>
            <a:r>
              <a:rPr lang="en-US" sz="1600" dirty="0"/>
              <a:t> is pointing to </a:t>
            </a:r>
            <a:r>
              <a:rPr lang="en-US" sz="1600" dirty="0">
                <a:latin typeface="Courier New" panose="02070309020205020404" pitchFamily="49" charset="0"/>
                <a:cs typeface="Courier New" panose="02070309020205020404" pitchFamily="49" charset="0"/>
              </a:rPr>
              <a:t>num2</a:t>
            </a:r>
            <a:r>
              <a:rPr lang="en-US" sz="1600" dirty="0"/>
              <a:t>. </a:t>
            </a:r>
          </a:p>
          <a:p>
            <a:pPr algn="just">
              <a:lnSpc>
                <a:spcPct val="80000"/>
              </a:lnSpc>
              <a:spcBef>
                <a:spcPts val="400"/>
              </a:spcBef>
              <a:spcAft>
                <a:spcPts val="400"/>
              </a:spcAft>
              <a:buClrTx/>
              <a:buFont typeface="Wingdings" panose="05000000000000000000" pitchFamily="2" charset="2"/>
              <a:buChar char="q"/>
            </a:pPr>
            <a:r>
              <a:rPr lang="en-US" sz="1600" dirty="0"/>
              <a:t>Before exiting the function </a:t>
            </a:r>
            <a:r>
              <a:rPr lang="en-US" sz="1600" dirty="0">
                <a:latin typeface="Courier New" panose="02070309020205020404" pitchFamily="49" charset="0"/>
                <a:cs typeface="Courier New" panose="02070309020205020404" pitchFamily="49" charset="0"/>
              </a:rPr>
              <a:t>swap</a:t>
            </a:r>
            <a:r>
              <a:rPr lang="en-US" sz="1600" dirty="0"/>
              <a:t>, the variables created by </a:t>
            </a:r>
            <a:r>
              <a:rPr lang="en-US" sz="1600" dirty="0">
                <a:latin typeface="Courier New" panose="02070309020205020404" pitchFamily="49" charset="0"/>
                <a:cs typeface="Courier New" panose="02070309020205020404" pitchFamily="49" charset="0"/>
              </a:rPr>
              <a:t>swap</a:t>
            </a:r>
            <a:r>
              <a:rPr lang="en-US" sz="1600" dirty="0"/>
              <a:t> is destroyed. Then the control goes back to the function </a:t>
            </a:r>
            <a:r>
              <a:rPr lang="en-US" sz="1600" dirty="0">
                <a:latin typeface="Courier New" panose="02070309020205020404" pitchFamily="49" charset="0"/>
                <a:cs typeface="Courier New" panose="02070309020205020404" pitchFamily="49" charset="0"/>
              </a:rPr>
              <a:t>main</a:t>
            </a:r>
            <a:r>
              <a:rPr lang="en-US" sz="1600" dirty="0"/>
              <a:t> (in line 5). But nothing changes for the values of the variables </a:t>
            </a:r>
            <a:r>
              <a:rPr lang="en-US" sz="1600" dirty="0">
                <a:latin typeface="Courier New" panose="02070309020205020404" pitchFamily="49" charset="0"/>
                <a:cs typeface="Courier New" panose="02070309020205020404" pitchFamily="49" charset="0"/>
              </a:rPr>
              <a:t>num1</a:t>
            </a:r>
            <a:r>
              <a:rPr lang="en-US" sz="1600" dirty="0"/>
              <a:t> and </a:t>
            </a:r>
            <a:r>
              <a:rPr lang="en-US" sz="1600" dirty="0">
                <a:latin typeface="Courier New" panose="02070309020205020404" pitchFamily="49" charset="0"/>
                <a:cs typeface="Courier New" panose="02070309020205020404" pitchFamily="49" charset="0"/>
              </a:rPr>
              <a:t>num2</a:t>
            </a:r>
            <a:r>
              <a:rPr lang="en-US" sz="1600" dirty="0"/>
              <a:t> of </a:t>
            </a:r>
            <a:r>
              <a:rPr lang="en-US" sz="1600" dirty="0">
                <a:latin typeface="Courier New" panose="02070309020205020404" pitchFamily="49" charset="0"/>
                <a:cs typeface="Courier New" panose="02070309020205020404" pitchFamily="49" charset="0"/>
              </a:rPr>
              <a:t>main</a:t>
            </a:r>
            <a:r>
              <a:rPr lang="en-US" sz="1600" dirty="0"/>
              <a:t> due to the destruction of the variables </a:t>
            </a:r>
            <a:r>
              <a:rPr lang="en-US" sz="1600" dirty="0">
                <a:latin typeface="Courier New" panose="02070309020205020404" pitchFamily="49" charset="0"/>
                <a:cs typeface="Courier New" panose="02070309020205020404" pitchFamily="49" charset="0"/>
              </a:rPr>
              <a:t>*a</a:t>
            </a:r>
            <a:r>
              <a:rPr lang="en-US" sz="1600" dirty="0"/>
              <a:t> and </a:t>
            </a:r>
            <a:r>
              <a:rPr lang="en-US" sz="1600" dirty="0">
                <a:latin typeface="Courier New" panose="02070309020205020404" pitchFamily="49" charset="0"/>
                <a:cs typeface="Courier New" panose="02070309020205020404" pitchFamily="49" charset="0"/>
              </a:rPr>
              <a:t>*b</a:t>
            </a:r>
            <a:r>
              <a:rPr lang="en-US" sz="1600" dirty="0"/>
              <a:t>. Because, destruction only destroys the space provided for </a:t>
            </a:r>
            <a:r>
              <a:rPr lang="en-US" sz="1600" dirty="0">
                <a:latin typeface="Courier New" panose="02070309020205020404" pitchFamily="49" charset="0"/>
                <a:cs typeface="Courier New" panose="02070309020205020404" pitchFamily="49" charset="0"/>
              </a:rPr>
              <a:t>*a</a:t>
            </a:r>
            <a:r>
              <a:rPr lang="en-US" sz="1600" dirty="0"/>
              <a:t> and </a:t>
            </a:r>
            <a:r>
              <a:rPr lang="en-US" sz="1600" dirty="0">
                <a:latin typeface="Courier New" panose="02070309020205020404" pitchFamily="49" charset="0"/>
                <a:cs typeface="Courier New" panose="02070309020205020404" pitchFamily="49" charset="0"/>
              </a:rPr>
              <a:t>*b</a:t>
            </a:r>
            <a:r>
              <a:rPr lang="en-US" sz="1600" dirty="0"/>
              <a:t>. It does not destroy the space it was pointing to. Whatever changes were made in swap by </a:t>
            </a:r>
            <a:r>
              <a:rPr lang="en-US" sz="1600" dirty="0">
                <a:latin typeface="Courier New" panose="02070309020205020404" pitchFamily="49" charset="0"/>
                <a:cs typeface="Courier New" panose="02070309020205020404" pitchFamily="49" charset="0"/>
              </a:rPr>
              <a:t>*a</a:t>
            </a:r>
            <a:r>
              <a:rPr lang="en-US" sz="1600" dirty="0"/>
              <a:t> and </a:t>
            </a:r>
            <a:r>
              <a:rPr lang="en-US" sz="1600" dirty="0">
                <a:latin typeface="Courier New" panose="02070309020205020404" pitchFamily="49" charset="0"/>
                <a:cs typeface="Courier New" panose="02070309020205020404" pitchFamily="49" charset="0"/>
              </a:rPr>
              <a:t>*b</a:t>
            </a:r>
            <a:r>
              <a:rPr lang="en-US" sz="1600" dirty="0"/>
              <a:t> remains. </a:t>
            </a:r>
          </a:p>
        </p:txBody>
      </p:sp>
      <p:graphicFrame>
        <p:nvGraphicFramePr>
          <p:cNvPr id="9" name="Table 8"/>
          <p:cNvGraphicFramePr>
            <a:graphicFrameLocks noGrp="1"/>
          </p:cNvGraphicFramePr>
          <p:nvPr>
            <p:extLst>
              <p:ext uri="{D42A27DB-BD31-4B8C-83A1-F6EECF244321}">
                <p14:modId xmlns:p14="http://schemas.microsoft.com/office/powerpoint/2010/main" val="128345308"/>
              </p:ext>
            </p:extLst>
          </p:nvPr>
        </p:nvGraphicFramePr>
        <p:xfrm>
          <a:off x="4764815" y="5213462"/>
          <a:ext cx="4251663" cy="1148917"/>
        </p:xfrm>
        <a:graphic>
          <a:graphicData uri="http://schemas.openxmlformats.org/drawingml/2006/table">
            <a:tbl>
              <a:tblPr firstRow="1" firstCol="1" bandRow="1">
                <a:tableStyleId>{2D5ABB26-0587-4C30-8999-92F81FD0307C}</a:tableStyleId>
              </a:tblPr>
              <a:tblGrid>
                <a:gridCol w="788670">
                  <a:extLst>
                    <a:ext uri="{9D8B030D-6E8A-4147-A177-3AD203B41FA5}">
                      <a16:colId xmlns:a16="http://schemas.microsoft.com/office/drawing/2014/main" val="20000"/>
                    </a:ext>
                  </a:extLst>
                </a:gridCol>
                <a:gridCol w="737553">
                  <a:extLst>
                    <a:ext uri="{9D8B030D-6E8A-4147-A177-3AD203B41FA5}">
                      <a16:colId xmlns:a16="http://schemas.microsoft.com/office/drawing/2014/main" val="20001"/>
                    </a:ext>
                  </a:extLst>
                </a:gridCol>
                <a:gridCol w="581975">
                  <a:extLst>
                    <a:ext uri="{9D8B030D-6E8A-4147-A177-3AD203B41FA5}">
                      <a16:colId xmlns:a16="http://schemas.microsoft.com/office/drawing/2014/main" val="20002"/>
                    </a:ext>
                  </a:extLst>
                </a:gridCol>
                <a:gridCol w="539454">
                  <a:extLst>
                    <a:ext uri="{9D8B030D-6E8A-4147-A177-3AD203B41FA5}">
                      <a16:colId xmlns:a16="http://schemas.microsoft.com/office/drawing/2014/main" val="20003"/>
                    </a:ext>
                  </a:extLst>
                </a:gridCol>
                <a:gridCol w="624497">
                  <a:extLst>
                    <a:ext uri="{9D8B030D-6E8A-4147-A177-3AD203B41FA5}">
                      <a16:colId xmlns:a16="http://schemas.microsoft.com/office/drawing/2014/main" val="20004"/>
                    </a:ext>
                  </a:extLst>
                </a:gridCol>
                <a:gridCol w="293714">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tblGrid>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num1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num2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10</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82117">
                <a:tc gridSpan="7">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 </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endParaRPr lang="en-US" sz="1400" kern="1200" dirty="0">
                        <a:solidFill>
                          <a:schemeClr val="tx1"/>
                        </a:solidFill>
                        <a:effectLst/>
                        <a:latin typeface="Courier New" panose="02070309020205020404" pitchFamily="49" charset="0"/>
                        <a:ea typeface="+mn-ea"/>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gridSpan="2">
                  <a:txBody>
                    <a:bodyPr/>
                    <a:lstStyle/>
                    <a:p>
                      <a:pPr marL="0" marR="0" algn="ctr">
                        <a:spcBef>
                          <a:spcPts val="0"/>
                        </a:spcBef>
                        <a:spcAft>
                          <a:spcPts val="0"/>
                        </a:spcAft>
                      </a:pPr>
                      <a:endParaRPr lang="en-US" sz="1400" kern="1200" dirty="0">
                        <a:solidFill>
                          <a:schemeClr val="tx1"/>
                        </a:solidFill>
                        <a:effectLst/>
                        <a:latin typeface="Courier New" panose="02070309020205020404" pitchFamily="49" charset="0"/>
                        <a:ea typeface="+mn-ea"/>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400" kern="1200" dirty="0">
                          <a:solidFill>
                            <a:schemeClr val="tx1"/>
                          </a:solidFill>
                          <a:effectLst/>
                          <a:latin typeface="Courier New" panose="02070309020205020404" pitchFamily="49" charset="0"/>
                          <a:ea typeface="+mn-ea"/>
                          <a:cs typeface="Courier New" panose="02070309020205020404" pitchFamily="49"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extLst>
                  <a:ext uri="{0D108BD9-81ED-4DB2-BD59-A6C34878D82A}">
                    <a16:rowId xmlns:a16="http://schemas.microsoft.com/office/drawing/2014/main" val="10004"/>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int *a</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951079835"/>
              </p:ext>
            </p:extLst>
          </p:nvPr>
        </p:nvGraphicFramePr>
        <p:xfrm>
          <a:off x="223631" y="1506275"/>
          <a:ext cx="4445167" cy="4404265"/>
        </p:xfrm>
        <a:graphic>
          <a:graphicData uri="http://schemas.openxmlformats.org/drawingml/2006/table">
            <a:tbl>
              <a:tblPr firstRow="1" firstCol="1" bandRow="1">
                <a:tableStyleId>{2D5ABB26-0587-4C30-8999-92F81FD0307C}</a:tableStyleId>
              </a:tblPr>
              <a:tblGrid>
                <a:gridCol w="258176">
                  <a:extLst>
                    <a:ext uri="{9D8B030D-6E8A-4147-A177-3AD203B41FA5}">
                      <a16:colId xmlns:a16="http://schemas.microsoft.com/office/drawing/2014/main" val="20000"/>
                    </a:ext>
                  </a:extLst>
                </a:gridCol>
                <a:gridCol w="4186991">
                  <a:extLst>
                    <a:ext uri="{9D8B030D-6E8A-4147-A177-3AD203B41FA5}">
                      <a16:colId xmlns:a16="http://schemas.microsoft.com/office/drawing/2014/main" val="20001"/>
                    </a:ext>
                  </a:extLst>
                </a:gridCol>
              </a:tblGrid>
              <a:tr h="379961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16</a:t>
                      </a: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Swap two numbers using function.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chemeClr val="tx1"/>
                          </a:solidFill>
                          <a:effectLst/>
                          <a:latin typeface="Courier New" panose="02070309020205020404" pitchFamily="49" charset="0"/>
                          <a:cs typeface="Courier New" panose="02070309020205020404" pitchFamily="49" charset="0"/>
                        </a:rPr>
                        <a:t> num1=5,num2=10;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swap(&amp;num1,&amp;num2);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 address of num1,</a:t>
                      </a:r>
                      <a:r>
                        <a:rPr lang="en-US" sz="1400" baseline="0" dirty="0">
                          <a:solidFill>
                            <a:srgbClr val="00B050"/>
                          </a:solidFill>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num2 is passed */</a:t>
                      </a:r>
                      <a:r>
                        <a:rPr lang="en-US" sz="1400" dirty="0">
                          <a:solidFill>
                            <a:schemeClr val="accent2">
                              <a:lumMod val="75000"/>
                            </a:schemeClr>
                          </a:solidFill>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"Number1 = "</a:t>
                      </a:r>
                      <a:r>
                        <a:rPr lang="en-US" sz="1400" dirty="0">
                          <a:effectLst/>
                          <a:latin typeface="Courier New" panose="02070309020205020404" pitchFamily="49" charset="0"/>
                          <a:cs typeface="Courier New" panose="02070309020205020404" pitchFamily="49" charset="0"/>
                        </a:rPr>
                        <a:t>&lt;&lt;num1&lt;&lt;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"Number2 = "</a:t>
                      </a:r>
                      <a:r>
                        <a:rPr lang="en-US" sz="1400" dirty="0">
                          <a:effectLst/>
                          <a:latin typeface="Courier New" panose="02070309020205020404" pitchFamily="49" charset="0"/>
                          <a:cs typeface="Courier New" panose="02070309020205020404" pitchFamily="49" charset="0"/>
                        </a:rPr>
                        <a:t>&lt;&lt;num2;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solidFill>
                            <a:srgbClr val="00B050"/>
                          </a:solidFill>
                          <a:effectLst/>
                          <a:latin typeface="Courier New" panose="02070309020205020404" pitchFamily="49" charset="0"/>
                          <a:cs typeface="Courier New" panose="02070309020205020404" pitchFamily="49" charset="0"/>
                        </a:rPr>
                        <a:t>//</a:t>
                      </a:r>
                      <a:r>
                        <a:rPr lang="en-US" sz="1300" dirty="0" err="1">
                          <a:solidFill>
                            <a:srgbClr val="00B050"/>
                          </a:solidFill>
                          <a:effectLst/>
                          <a:latin typeface="Courier New" panose="02070309020205020404" pitchFamily="49" charset="0"/>
                          <a:cs typeface="Courier New" panose="02070309020205020404" pitchFamily="49" charset="0"/>
                        </a:rPr>
                        <a:t>a,b</a:t>
                      </a:r>
                      <a:r>
                        <a:rPr lang="en-US" sz="1300" dirty="0">
                          <a:solidFill>
                            <a:srgbClr val="00B050"/>
                          </a:solidFill>
                          <a:effectLst/>
                          <a:latin typeface="Courier New" panose="02070309020205020404" pitchFamily="49" charset="0"/>
                          <a:cs typeface="Courier New" panose="02070309020205020404" pitchFamily="49" charset="0"/>
                        </a:rPr>
                        <a:t> points to &amp;num1,&amp;num2 respectively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t = *a;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 =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*b =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7144">
                    <a:solidFill>
                      <a:schemeClr val="bg1">
                        <a:lumMod val="75000"/>
                      </a:schemeClr>
                    </a:solidFill>
                  </a:tcPr>
                </a:tc>
                <a:extLst>
                  <a:ext uri="{0D108BD9-81ED-4DB2-BD59-A6C34878D82A}">
                    <a16:rowId xmlns:a16="http://schemas.microsoft.com/office/drawing/2014/main" val="10000"/>
                  </a:ext>
                </a:extLst>
              </a:tr>
              <a:tr h="456343">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a:solidFill>
                            <a:schemeClr val="tx1"/>
                          </a:solidFill>
                          <a:effectLst/>
                          <a:latin typeface="Courier New" panose="02070309020205020404" pitchFamily="49" charset="0"/>
                          <a:ea typeface="+mn-ea"/>
                          <a:cs typeface="Courier New" panose="02070309020205020404" pitchFamily="49" charset="0"/>
                        </a:rPr>
                        <a:t>Number1 = 10</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a:solidFill>
                            <a:schemeClr val="tx1"/>
                          </a:solidFill>
                          <a:effectLst/>
                          <a:latin typeface="Courier New" panose="02070309020205020404" pitchFamily="49" charset="0"/>
                          <a:ea typeface="+mn-ea"/>
                          <a:cs typeface="Courier New" panose="02070309020205020404" pitchFamily="49" charset="0"/>
                        </a:rPr>
                        <a:t>Number2 = 5</a:t>
                      </a:r>
                    </a:p>
                  </a:txBody>
                  <a:tcPr marL="13716" marR="20574" marT="6858" marB="7144">
                    <a:solidFill>
                      <a:schemeClr val="bg1">
                        <a:lumMod val="50000"/>
                      </a:schemeClr>
                    </a:solidFill>
                  </a:tcPr>
                </a:tc>
                <a:extLst>
                  <a:ext uri="{0D108BD9-81ED-4DB2-BD59-A6C34878D82A}">
                    <a16:rowId xmlns:a16="http://schemas.microsoft.com/office/drawing/2014/main" val="10001"/>
                  </a:ext>
                </a:extLst>
              </a:tr>
            </a:tbl>
          </a:graphicData>
        </a:graphic>
      </p:graphicFrame>
      <p:sp>
        <p:nvSpPr>
          <p:cNvPr id="11"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242627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4294967295"/>
          </p:nvPr>
        </p:nvSpPr>
        <p:spPr>
          <a:xfrm>
            <a:off x="5205874" y="1599079"/>
            <a:ext cx="3489891" cy="2762250"/>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600" dirty="0"/>
              <a:t>Then we start with the function </a:t>
            </a:r>
            <a:r>
              <a:rPr lang="en-US" sz="1600" dirty="0">
                <a:latin typeface="Courier New" panose="02070309020205020404" pitchFamily="49" charset="0"/>
                <a:cs typeface="Courier New" panose="02070309020205020404" pitchFamily="49" charset="0"/>
              </a:rPr>
              <a:t>main</a:t>
            </a:r>
            <a:r>
              <a:rPr lang="en-US" sz="1600" dirty="0"/>
              <a:t> where two arrays, </a:t>
            </a:r>
            <a:r>
              <a:rPr lang="en-US" sz="1600" dirty="0" err="1">
                <a:latin typeface="Courier New" panose="02070309020205020404" pitchFamily="49" charset="0"/>
                <a:cs typeface="Courier New" panose="02070309020205020404" pitchFamily="49" charset="0"/>
              </a:rPr>
              <a:t>FirstArray</a:t>
            </a:r>
            <a:r>
              <a:rPr lang="en-US" sz="1600" dirty="0"/>
              <a:t> with 3 elements and </a:t>
            </a:r>
            <a:r>
              <a:rPr lang="en-US" sz="1600" dirty="0" err="1">
                <a:latin typeface="Courier New" panose="02070309020205020404" pitchFamily="49" charset="0"/>
                <a:cs typeface="Courier New" panose="02070309020205020404" pitchFamily="49" charset="0"/>
              </a:rPr>
              <a:t>SecondArray</a:t>
            </a:r>
            <a:r>
              <a:rPr lang="en-US" sz="1600" dirty="0"/>
              <a:t> with 5 elements, are declared, created, and initialized (line 11-12). </a:t>
            </a:r>
          </a:p>
          <a:p>
            <a:pPr algn="just">
              <a:lnSpc>
                <a:spcPct val="80000"/>
              </a:lnSpc>
              <a:spcBef>
                <a:spcPts val="400"/>
              </a:spcBef>
              <a:spcAft>
                <a:spcPts val="400"/>
              </a:spcAft>
              <a:buClrTx/>
              <a:buFont typeface="Wingdings" panose="05000000000000000000" pitchFamily="2" charset="2"/>
              <a:buChar char="q"/>
            </a:pPr>
            <a:r>
              <a:rPr lang="en-US" sz="1600" dirty="0"/>
              <a:t>Both these identifiers will hold the starting address/location of their elements. </a:t>
            </a:r>
          </a:p>
          <a:p>
            <a:pPr algn="just">
              <a:lnSpc>
                <a:spcPct val="80000"/>
              </a:lnSpc>
              <a:spcBef>
                <a:spcPts val="400"/>
              </a:spcBef>
              <a:spcAft>
                <a:spcPts val="400"/>
              </a:spcAft>
              <a:buClrTx/>
              <a:buFont typeface="Wingdings" panose="05000000000000000000" pitchFamily="2" charset="2"/>
              <a:buChar char="q"/>
            </a:pPr>
            <a:r>
              <a:rPr lang="en-US" sz="1600" dirty="0" err="1">
                <a:latin typeface="Courier New" panose="02070309020205020404" pitchFamily="49" charset="0"/>
                <a:cs typeface="Courier New" panose="02070309020205020404" pitchFamily="49" charset="0"/>
              </a:rPr>
              <a:t>FirstArray</a:t>
            </a:r>
            <a:r>
              <a:rPr lang="en-US" sz="1600" dirty="0"/>
              <a:t> holds the location of the first element, </a:t>
            </a:r>
            <a:r>
              <a:rPr lang="en-US" sz="1600" dirty="0">
                <a:latin typeface="Courier New" panose="02070309020205020404" pitchFamily="49" charset="0"/>
                <a:cs typeface="Courier New" panose="02070309020205020404" pitchFamily="49" charset="0"/>
              </a:rPr>
              <a:t>&amp;</a:t>
            </a:r>
            <a:r>
              <a:rPr lang="en-US" sz="1600" dirty="0" err="1">
                <a:latin typeface="Courier New" panose="02070309020205020404" pitchFamily="49" charset="0"/>
                <a:cs typeface="Courier New" panose="02070309020205020404" pitchFamily="49" charset="0"/>
              </a:rPr>
              <a:t>FirstArray</a:t>
            </a:r>
            <a:r>
              <a:rPr lang="en-US" sz="1600" dirty="0">
                <a:latin typeface="Courier New" panose="02070309020205020404" pitchFamily="49" charset="0"/>
                <a:cs typeface="Courier New" panose="02070309020205020404" pitchFamily="49" charset="0"/>
              </a:rPr>
              <a:t>[0]</a:t>
            </a:r>
            <a:r>
              <a:rPr lang="en-US" sz="1600" dirty="0"/>
              <a:t> and </a:t>
            </a:r>
          </a:p>
          <a:p>
            <a:pPr algn="just">
              <a:lnSpc>
                <a:spcPct val="80000"/>
              </a:lnSpc>
              <a:spcBef>
                <a:spcPts val="400"/>
              </a:spcBef>
              <a:spcAft>
                <a:spcPts val="400"/>
              </a:spcAft>
              <a:buClrTx/>
              <a:buFont typeface="Wingdings" panose="05000000000000000000" pitchFamily="2" charset="2"/>
              <a:buChar char="q"/>
            </a:pPr>
            <a:r>
              <a:rPr lang="en-US" sz="1600" dirty="0" err="1">
                <a:latin typeface="Courier New" panose="02070309020205020404" pitchFamily="49" charset="0"/>
                <a:cs typeface="Courier New" panose="02070309020205020404" pitchFamily="49" charset="0"/>
              </a:rPr>
              <a:t>SecondArray</a:t>
            </a:r>
            <a:r>
              <a:rPr lang="en-US" sz="1600" dirty="0"/>
              <a:t> holds the location of the first element, </a:t>
            </a:r>
            <a:r>
              <a:rPr lang="en-US" sz="1600" dirty="0">
                <a:latin typeface="Courier New" panose="02070309020205020404" pitchFamily="49" charset="0"/>
                <a:cs typeface="Courier New" panose="02070309020205020404" pitchFamily="49" charset="0"/>
              </a:rPr>
              <a:t>&amp;</a:t>
            </a:r>
            <a:r>
              <a:rPr lang="en-US" sz="1600" dirty="0" err="1">
                <a:latin typeface="Courier New" panose="02070309020205020404" pitchFamily="49" charset="0"/>
                <a:cs typeface="Courier New" panose="02070309020205020404" pitchFamily="49" charset="0"/>
              </a:rPr>
              <a:t>SecondArray</a:t>
            </a:r>
            <a:r>
              <a:rPr lang="en-US" sz="1600" dirty="0">
                <a:latin typeface="Courier New" panose="02070309020205020404" pitchFamily="49" charset="0"/>
                <a:cs typeface="Courier New" panose="02070309020205020404" pitchFamily="49" charset="0"/>
              </a:rPr>
              <a:t>[0]</a:t>
            </a:r>
          </a:p>
        </p:txBody>
      </p:sp>
      <p:graphicFrame>
        <p:nvGraphicFramePr>
          <p:cNvPr id="8" name="Table 7"/>
          <p:cNvGraphicFramePr>
            <a:graphicFrameLocks noGrp="1"/>
          </p:cNvGraphicFramePr>
          <p:nvPr>
            <p:extLst>
              <p:ext uri="{D42A27DB-BD31-4B8C-83A1-F6EECF244321}">
                <p14:modId xmlns:p14="http://schemas.microsoft.com/office/powerpoint/2010/main" val="1622045046"/>
              </p:ext>
            </p:extLst>
          </p:nvPr>
        </p:nvGraphicFramePr>
        <p:xfrm>
          <a:off x="126455" y="1599079"/>
          <a:ext cx="5021824" cy="4177147"/>
        </p:xfrm>
        <a:graphic>
          <a:graphicData uri="http://schemas.openxmlformats.org/drawingml/2006/table">
            <a:tbl>
              <a:tblPr firstRow="1" firstCol="1" bandRow="1">
                <a:tableStyleId>{2D5ABB26-0587-4C30-8999-92F81FD0307C}</a:tableStyleId>
              </a:tblPr>
              <a:tblGrid>
                <a:gridCol w="333047">
                  <a:extLst>
                    <a:ext uri="{9D8B030D-6E8A-4147-A177-3AD203B41FA5}">
                      <a16:colId xmlns:a16="http://schemas.microsoft.com/office/drawing/2014/main" val="20000"/>
                    </a:ext>
                  </a:extLst>
                </a:gridCol>
                <a:gridCol w="4688777">
                  <a:extLst>
                    <a:ext uri="{9D8B030D-6E8A-4147-A177-3AD203B41FA5}">
                      <a16:colId xmlns:a16="http://schemas.microsoft.com/office/drawing/2014/main" val="20001"/>
                    </a:ext>
                  </a:extLst>
                </a:gridCol>
              </a:tblGrid>
              <a:tr h="3799577">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0</a:t>
                      </a: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16</a:t>
                      </a:r>
                    </a:p>
                  </a:txBody>
                  <a:tcPr marL="6980" marR="6980" marT="6980" marB="6980"/>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arrays as parameters</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[n] *= 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a:t>
                      </a:r>
                      <a:r>
                        <a:rPr lang="en-US" sz="1400" dirty="0" err="1">
                          <a:solidFill>
                            <a:srgbClr val="0000B0"/>
                          </a:solidFill>
                          <a:effectLst/>
                          <a:latin typeface="Courier New" panose="02070309020205020404" pitchFamily="49" charset="0"/>
                          <a:cs typeface="Courier New" panose="02070309020205020404" pitchFamily="49" charset="0"/>
                        </a:rPr>
                        <a:t>const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err="1">
                          <a:solidFill>
                            <a:srgbClr val="00B050"/>
                          </a:solidFill>
                          <a:effectLst/>
                          <a:latin typeface="Courier New" panose="02070309020205020404" pitchFamily="49" charset="0"/>
                          <a:cs typeface="Courier New" panose="02070309020205020404" pitchFamily="49" charset="0"/>
                        </a:rPr>
                        <a:t>endl</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 (</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FirstArray</a:t>
                      </a:r>
                      <a:r>
                        <a:rPr lang="en-US" sz="1400" dirty="0">
                          <a:effectLst/>
                          <a:latin typeface="Courier New" panose="02070309020205020404" pitchFamily="49" charset="0"/>
                          <a:cs typeface="Courier New" panose="02070309020205020404" pitchFamily="49" charset="0"/>
                        </a:rPr>
                        <a:t>[3] = {5, 10, 15};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SecondArray</a:t>
                      </a:r>
                      <a:r>
                        <a:rPr lang="en-US" sz="1400" dirty="0">
                          <a:effectLst/>
                          <a:latin typeface="Courier New" panose="02070309020205020404" pitchFamily="49" charset="0"/>
                          <a:cs typeface="Courier New" panose="02070309020205020404" pitchFamily="49" charset="0"/>
                        </a:rPr>
                        <a:t>[] = {2, 4, 6, 8, 10};</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(SecondArray,5);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6980" marT="6980" marB="6980">
                    <a:solidFill>
                      <a:schemeClr val="bg1">
                        <a:lumMod val="85000"/>
                      </a:schemeClr>
                    </a:solidFill>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674464358"/>
              </p:ext>
            </p:extLst>
          </p:nvPr>
        </p:nvGraphicFramePr>
        <p:xfrm>
          <a:off x="5205874" y="5023670"/>
          <a:ext cx="3905253" cy="1413622"/>
        </p:xfrm>
        <a:graphic>
          <a:graphicData uri="http://schemas.openxmlformats.org/drawingml/2006/table">
            <a:tbl>
              <a:tblPr firstRow="1" firstCol="1" bandRow="1">
                <a:tableStyleId>{2D5ABB26-0587-4C30-8999-92F81FD0307C}</a:tableStyleId>
              </a:tblPr>
              <a:tblGrid>
                <a:gridCol w="774290">
                  <a:extLst>
                    <a:ext uri="{9D8B030D-6E8A-4147-A177-3AD203B41FA5}">
                      <a16:colId xmlns:a16="http://schemas.microsoft.com/office/drawing/2014/main" val="20000"/>
                    </a:ext>
                  </a:extLst>
                </a:gridCol>
                <a:gridCol w="136210">
                  <a:extLst>
                    <a:ext uri="{9D8B030D-6E8A-4147-A177-3AD203B41FA5}">
                      <a16:colId xmlns:a16="http://schemas.microsoft.com/office/drawing/2014/main" val="20001"/>
                    </a:ext>
                  </a:extLst>
                </a:gridCol>
                <a:gridCol w="45605">
                  <a:extLst>
                    <a:ext uri="{9D8B030D-6E8A-4147-A177-3AD203B41FA5}">
                      <a16:colId xmlns:a16="http://schemas.microsoft.com/office/drawing/2014/main" val="20002"/>
                    </a:ext>
                  </a:extLst>
                </a:gridCol>
                <a:gridCol w="304883">
                  <a:extLst>
                    <a:ext uri="{9D8B030D-6E8A-4147-A177-3AD203B41FA5}">
                      <a16:colId xmlns:a16="http://schemas.microsoft.com/office/drawing/2014/main" val="20003"/>
                    </a:ext>
                  </a:extLst>
                </a:gridCol>
                <a:gridCol w="309716">
                  <a:extLst>
                    <a:ext uri="{9D8B030D-6E8A-4147-A177-3AD203B41FA5}">
                      <a16:colId xmlns:a16="http://schemas.microsoft.com/office/drawing/2014/main" val="20004"/>
                    </a:ext>
                  </a:extLst>
                </a:gridCol>
                <a:gridCol w="350105">
                  <a:extLst>
                    <a:ext uri="{9D8B030D-6E8A-4147-A177-3AD203B41FA5}">
                      <a16:colId xmlns:a16="http://schemas.microsoft.com/office/drawing/2014/main" val="20005"/>
                    </a:ext>
                  </a:extLst>
                </a:gridCol>
                <a:gridCol w="53559">
                  <a:extLst>
                    <a:ext uri="{9D8B030D-6E8A-4147-A177-3AD203B41FA5}">
                      <a16:colId xmlns:a16="http://schemas.microsoft.com/office/drawing/2014/main" val="20006"/>
                    </a:ext>
                  </a:extLst>
                </a:gridCol>
                <a:gridCol w="47726">
                  <a:extLst>
                    <a:ext uri="{9D8B030D-6E8A-4147-A177-3AD203B41FA5}">
                      <a16:colId xmlns:a16="http://schemas.microsoft.com/office/drawing/2014/main" val="20007"/>
                    </a:ext>
                  </a:extLst>
                </a:gridCol>
                <a:gridCol w="289718">
                  <a:extLst>
                    <a:ext uri="{9D8B030D-6E8A-4147-A177-3AD203B41FA5}">
                      <a16:colId xmlns:a16="http://schemas.microsoft.com/office/drawing/2014/main" val="20008"/>
                    </a:ext>
                  </a:extLst>
                </a:gridCol>
                <a:gridCol w="353961">
                  <a:extLst>
                    <a:ext uri="{9D8B030D-6E8A-4147-A177-3AD203B41FA5}">
                      <a16:colId xmlns:a16="http://schemas.microsoft.com/office/drawing/2014/main" val="20009"/>
                    </a:ext>
                  </a:extLst>
                </a:gridCol>
                <a:gridCol w="387146">
                  <a:extLst>
                    <a:ext uri="{9D8B030D-6E8A-4147-A177-3AD203B41FA5}">
                      <a16:colId xmlns:a16="http://schemas.microsoft.com/office/drawing/2014/main" val="20010"/>
                    </a:ext>
                  </a:extLst>
                </a:gridCol>
                <a:gridCol w="464574">
                  <a:extLst>
                    <a:ext uri="{9D8B030D-6E8A-4147-A177-3AD203B41FA5}">
                      <a16:colId xmlns:a16="http://schemas.microsoft.com/office/drawing/2014/main" val="20011"/>
                    </a:ext>
                  </a:extLst>
                </a:gridCol>
                <a:gridCol w="387760">
                  <a:extLst>
                    <a:ext uri="{9D8B030D-6E8A-4147-A177-3AD203B41FA5}">
                      <a16:colId xmlns:a16="http://schemas.microsoft.com/office/drawing/2014/main" val="20012"/>
                    </a:ext>
                  </a:extLst>
                </a:gridCol>
              </a:tblGrid>
              <a:tr h="206977">
                <a:tc gridSpan="2">
                  <a:txBody>
                    <a:bodyPr/>
                    <a:lstStyle/>
                    <a:p>
                      <a:pPr marL="0" marR="0" algn="ctr">
                        <a:spcBef>
                          <a:spcPts val="0"/>
                        </a:spcBef>
                        <a:spcAft>
                          <a:spcPts val="0"/>
                        </a:spcAft>
                      </a:pPr>
                      <a:r>
                        <a:rPr lang="en-US" sz="1100" dirty="0" err="1">
                          <a:effectLst/>
                        </a:rPr>
                        <a:t>TwiceArray</a:t>
                      </a:r>
                      <a:endParaRPr lang="en-US" sz="1100" dirty="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gridSpan="11">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0" marR="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06977">
                <a:tc gridSpan="2">
                  <a:txBody>
                    <a:bodyPr/>
                    <a:lstStyle/>
                    <a:p>
                      <a:pPr marL="0" marR="0" algn="ctr">
                        <a:spcBef>
                          <a:spcPts val="0"/>
                        </a:spcBef>
                        <a:spcAft>
                          <a:spcPts val="0"/>
                        </a:spcAft>
                      </a:pPr>
                      <a:r>
                        <a:rPr lang="en-US" sz="1100" b="1" dirty="0">
                          <a:effectLst/>
                        </a:rPr>
                        <a:t>&amp;</a:t>
                      </a:r>
                      <a:r>
                        <a:rPr lang="en-US" sz="1100" b="1" dirty="0" err="1">
                          <a:effectLst/>
                        </a:rPr>
                        <a:t>TwiceArray</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11">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06977">
                <a:tc gridSpan="2">
                  <a:txBody>
                    <a:bodyPr/>
                    <a:lstStyle/>
                    <a:p>
                      <a:pPr marL="0" marR="0" algn="ctr">
                        <a:spcBef>
                          <a:spcPts val="300"/>
                        </a:spcBef>
                        <a:spcAft>
                          <a:spcPts val="0"/>
                        </a:spcAft>
                      </a:pPr>
                      <a:r>
                        <a:rPr lang="en-US" sz="1100">
                          <a:effectLst/>
                        </a:rPr>
                        <a:t>PrintArray</a:t>
                      </a:r>
                      <a:endParaRPr lang="en-US" sz="11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11">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0" marR="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06977">
                <a:tc gridSpan="2">
                  <a:txBody>
                    <a:bodyPr/>
                    <a:lstStyle/>
                    <a:p>
                      <a:pPr marL="0" marR="0" algn="ctr">
                        <a:spcBef>
                          <a:spcPts val="0"/>
                        </a:spcBef>
                        <a:spcAft>
                          <a:spcPts val="0"/>
                        </a:spcAft>
                      </a:pPr>
                      <a:r>
                        <a:rPr lang="en-US" sz="1100" b="1" dirty="0">
                          <a:effectLst/>
                        </a:rPr>
                        <a:t>&amp;</a:t>
                      </a:r>
                      <a:r>
                        <a:rPr lang="en-US" sz="1100" b="1" dirty="0" err="1">
                          <a:effectLst/>
                        </a:rPr>
                        <a:t>PrintArray</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11">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89728">
                <a:tc gridSpan="2">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tcPr>
                </a:tc>
                <a:tc hMerge="1">
                  <a:txBody>
                    <a:bodyPr/>
                    <a:lstStyle/>
                    <a:p>
                      <a:endParaRPr lang="en-US"/>
                    </a:p>
                  </a:txBody>
                  <a:tcPr/>
                </a:tc>
                <a:tc gridSpan="4">
                  <a:txBody>
                    <a:bodyPr/>
                    <a:lstStyle/>
                    <a:p>
                      <a:pPr marL="0" marR="0">
                        <a:spcBef>
                          <a:spcPts val="300"/>
                        </a:spcBef>
                        <a:spcAft>
                          <a:spcPts val="0"/>
                        </a:spcAft>
                      </a:pPr>
                      <a:r>
                        <a:rPr lang="en-US" sz="1100">
                          <a:effectLst/>
                        </a:rPr>
                        <a:t>FirstArray</a:t>
                      </a:r>
                      <a:endParaRPr lang="en-US" sz="110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tc>
                <a:tc gridSpan="6">
                  <a:txBody>
                    <a:bodyPr/>
                    <a:lstStyle/>
                    <a:p>
                      <a:pPr marL="0" marR="0"/>
                      <a:r>
                        <a:rPr lang="en-US" sz="1100">
                          <a:effectLst/>
                        </a:rPr>
                        <a:t>SecondArray</a:t>
                      </a:r>
                      <a:endParaRPr lang="en-US" sz="110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189728">
                <a:tc gridSpan="2">
                  <a:txBody>
                    <a:bodyPr/>
                    <a:lstStyle/>
                    <a:p>
                      <a:pPr marL="0" marR="0" algn="ctr">
                        <a:spcBef>
                          <a:spcPts val="300"/>
                        </a:spcBef>
                        <a:spcAft>
                          <a:spcPts val="0"/>
                        </a:spcAft>
                      </a:pPr>
                      <a:r>
                        <a:rPr lang="en-US" sz="1100">
                          <a:effectLst/>
                        </a:rPr>
                        <a:t>main</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3">
                  <a:txBody>
                    <a:bodyPr/>
                    <a:lstStyle/>
                    <a:p>
                      <a:pPr marL="0" marR="0" algn="ctr"/>
                      <a:r>
                        <a:rPr lang="en-US" sz="1100">
                          <a:effectLst/>
                        </a:rPr>
                        <a:t>int FirstArray[3]</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tc>
                <a:tc>
                  <a:txBody>
                    <a:bodyPr/>
                    <a:lstStyle/>
                    <a:p>
                      <a:pPr marL="0" marR="0" algn="ct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5">
                  <a:txBody>
                    <a:bodyPr/>
                    <a:lstStyle/>
                    <a:p>
                      <a:pPr marL="0" marR="0" algn="ctr"/>
                      <a:r>
                        <a:rPr lang="en-US" sz="1100">
                          <a:effectLst/>
                        </a:rPr>
                        <a:t>int SecondArray[5]</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06258">
                <a:tc>
                  <a:txBody>
                    <a:bodyPr/>
                    <a:lstStyle/>
                    <a:p>
                      <a:pPr marL="0" marR="0" algn="ctr"/>
                      <a:r>
                        <a:rPr lang="en-US" sz="1100" b="1" dirty="0">
                          <a:effectLst/>
                        </a:rPr>
                        <a:t>&amp;main</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rPr>
                        <a:t>5</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rPr>
                        <a:t>15</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rPr>
                        <a:t>2</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rPr>
                        <a:t>4</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rPr>
                        <a:t>6</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rPr>
                        <a:t>8</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6"/>
                  </a:ext>
                </a:extLst>
              </a:tr>
            </a:tbl>
          </a:graphicData>
        </a:graphic>
      </p:graphicFrame>
      <p:cxnSp>
        <p:nvCxnSpPr>
          <p:cNvPr id="10" name="Straight Arrow Connector 9"/>
          <p:cNvCxnSpPr/>
          <p:nvPr/>
        </p:nvCxnSpPr>
        <p:spPr>
          <a:xfrm>
            <a:off x="6135023" y="6019186"/>
            <a:ext cx="0" cy="199103"/>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a:off x="7220873" y="6019186"/>
            <a:ext cx="0" cy="199103"/>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14"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87600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4294967295"/>
          </p:nvPr>
        </p:nvSpPr>
        <p:spPr>
          <a:xfrm>
            <a:off x="5205874" y="1599079"/>
            <a:ext cx="3489891" cy="3716992"/>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600" dirty="0"/>
              <a:t>Then, the </a:t>
            </a:r>
            <a:r>
              <a:rPr lang="en-US" sz="1600" dirty="0" err="1">
                <a:latin typeface="Courier New" panose="02070309020205020404" pitchFamily="49" charset="0"/>
                <a:cs typeface="Courier New" panose="02070309020205020404" pitchFamily="49" charset="0"/>
              </a:rPr>
              <a:t>TwiceArray</a:t>
            </a:r>
            <a:r>
              <a:rPr lang="en-US" sz="1600" dirty="0"/>
              <a:t> is called with the parameters </a:t>
            </a:r>
            <a:r>
              <a:rPr lang="en-US" sz="1600" dirty="0" err="1">
                <a:latin typeface="Courier New" panose="02070309020205020404" pitchFamily="49" charset="0"/>
                <a:cs typeface="Courier New" panose="02070309020205020404" pitchFamily="49" charset="0"/>
              </a:rPr>
              <a:t>FirstArray</a:t>
            </a:r>
            <a:r>
              <a:rPr lang="en-US" sz="1600" dirty="0"/>
              <a:t>, the starting location of the array itself or the location of the first element is passed to the parameter </a:t>
            </a:r>
            <a:r>
              <a:rPr lang="en-US" sz="1600" dirty="0">
                <a:latin typeface="Courier New" panose="02070309020205020404" pitchFamily="49" charset="0"/>
                <a:cs typeface="Courier New" panose="02070309020205020404" pitchFamily="49" charset="0"/>
              </a:rPr>
              <a:t>int </a:t>
            </a:r>
            <a:r>
              <a:rPr lang="en-US" sz="1600" dirty="0" err="1">
                <a:latin typeface="Courier New" panose="02070309020205020404" pitchFamily="49" charset="0"/>
                <a:cs typeface="Courier New" panose="02070309020205020404" pitchFamily="49" charset="0"/>
              </a:rPr>
              <a:t>arg</a:t>
            </a:r>
            <a:r>
              <a:rPr lang="en-US" sz="1600" dirty="0">
                <a:latin typeface="Courier New" panose="02070309020205020404" pitchFamily="49" charset="0"/>
                <a:cs typeface="Courier New" panose="02070309020205020404" pitchFamily="49" charset="0"/>
              </a:rPr>
              <a:t>[] </a:t>
            </a:r>
            <a:r>
              <a:rPr lang="en-US" sz="1600" dirty="0"/>
              <a:t>and value </a:t>
            </a:r>
            <a:r>
              <a:rPr lang="en-US" sz="1600" dirty="0">
                <a:latin typeface="Courier New" panose="02070309020205020404" pitchFamily="49" charset="0"/>
                <a:cs typeface="Courier New" panose="02070309020205020404" pitchFamily="49" charset="0"/>
              </a:rPr>
              <a:t>3</a:t>
            </a:r>
            <a:r>
              <a:rPr lang="en-US" sz="1600" dirty="0"/>
              <a:t> to the parameter </a:t>
            </a:r>
            <a:r>
              <a:rPr lang="en-US" sz="1600" dirty="0">
                <a:latin typeface="Courier New" panose="02070309020205020404" pitchFamily="49" charset="0"/>
                <a:cs typeface="Courier New" panose="02070309020205020404" pitchFamily="49" charset="0"/>
              </a:rPr>
              <a:t>length</a:t>
            </a:r>
            <a:r>
              <a:rPr lang="en-US" sz="1600" dirty="0"/>
              <a:t> (line 13). </a:t>
            </a:r>
          </a:p>
          <a:p>
            <a:pPr algn="just">
              <a:lnSpc>
                <a:spcPct val="80000"/>
              </a:lnSpc>
              <a:spcBef>
                <a:spcPts val="400"/>
              </a:spcBef>
              <a:spcAft>
                <a:spcPts val="400"/>
              </a:spcAft>
              <a:buClrTx/>
              <a:buFont typeface="Wingdings" panose="05000000000000000000" pitchFamily="2" charset="2"/>
              <a:buChar char="q"/>
            </a:pPr>
            <a:r>
              <a:rPr lang="en-US" sz="1600" dirty="0"/>
              <a:t>The identifier </a:t>
            </a:r>
            <a:r>
              <a:rPr lang="en-US" sz="1600" dirty="0" err="1">
                <a:latin typeface="Courier New" panose="02070309020205020404" pitchFamily="49" charset="0"/>
                <a:cs typeface="Courier New" panose="02070309020205020404" pitchFamily="49" charset="0"/>
              </a:rPr>
              <a:t>arg</a:t>
            </a:r>
            <a:r>
              <a:rPr lang="en-US" sz="1600" dirty="0"/>
              <a:t> holds the starting address of the </a:t>
            </a:r>
            <a:r>
              <a:rPr lang="en-US" sz="1600" dirty="0" err="1">
                <a:latin typeface="Courier New" panose="02070309020205020404" pitchFamily="49" charset="0"/>
                <a:cs typeface="Courier New" panose="02070309020205020404" pitchFamily="49" charset="0"/>
              </a:rPr>
              <a:t>FirstArray</a:t>
            </a:r>
            <a:r>
              <a:rPr lang="en-US" sz="1600" dirty="0"/>
              <a:t> of the function main. As </a:t>
            </a:r>
            <a:r>
              <a:rPr lang="en-US" sz="1600" dirty="0" err="1">
                <a:latin typeface="Courier New" panose="02070309020205020404" pitchFamily="49" charset="0"/>
                <a:cs typeface="Courier New" panose="02070309020205020404" pitchFamily="49" charset="0"/>
              </a:rPr>
              <a:t>arg</a:t>
            </a:r>
            <a:r>
              <a:rPr lang="en-US" sz="1600" dirty="0"/>
              <a:t> itself is an array, </a:t>
            </a:r>
            <a:r>
              <a:rPr lang="en-US" sz="1600" dirty="0" err="1">
                <a:latin typeface="Courier New" panose="02070309020205020404" pitchFamily="49" charset="0"/>
                <a:cs typeface="Courier New" panose="02070309020205020404" pitchFamily="49" charset="0"/>
              </a:rPr>
              <a:t>arg</a:t>
            </a:r>
            <a:r>
              <a:rPr lang="en-US" sz="1600" dirty="0"/>
              <a:t> behaves like an array. </a:t>
            </a:r>
          </a:p>
          <a:p>
            <a:pPr algn="just">
              <a:lnSpc>
                <a:spcPct val="80000"/>
              </a:lnSpc>
              <a:spcBef>
                <a:spcPts val="400"/>
              </a:spcBef>
              <a:spcAft>
                <a:spcPts val="400"/>
              </a:spcAft>
              <a:buClrTx/>
              <a:buFont typeface="Wingdings" panose="05000000000000000000" pitchFamily="2" charset="2"/>
              <a:buChar char="q"/>
            </a:pPr>
            <a:r>
              <a:rPr lang="en-US" sz="1600" dirty="0"/>
              <a:t>The control is transferred from function main to function </a:t>
            </a:r>
            <a:r>
              <a:rPr lang="en-US" sz="1600" dirty="0" err="1">
                <a:latin typeface="Courier New" panose="02070309020205020404" pitchFamily="49" charset="0"/>
                <a:cs typeface="Courier New" panose="02070309020205020404" pitchFamily="49" charset="0"/>
              </a:rPr>
              <a:t>TwiceArray</a:t>
            </a:r>
            <a:r>
              <a:rPr lang="en-US" sz="1600" dirty="0"/>
              <a:t> (line 1).</a:t>
            </a:r>
          </a:p>
        </p:txBody>
      </p:sp>
      <p:graphicFrame>
        <p:nvGraphicFramePr>
          <p:cNvPr id="8" name="Table 7"/>
          <p:cNvGraphicFramePr>
            <a:graphicFrameLocks noGrp="1"/>
          </p:cNvGraphicFramePr>
          <p:nvPr>
            <p:extLst>
              <p:ext uri="{D42A27DB-BD31-4B8C-83A1-F6EECF244321}">
                <p14:modId xmlns:p14="http://schemas.microsoft.com/office/powerpoint/2010/main" val="3441011354"/>
              </p:ext>
            </p:extLst>
          </p:nvPr>
        </p:nvGraphicFramePr>
        <p:xfrm>
          <a:off x="126455" y="1599079"/>
          <a:ext cx="5017045" cy="4177147"/>
        </p:xfrm>
        <a:graphic>
          <a:graphicData uri="http://schemas.openxmlformats.org/drawingml/2006/table">
            <a:tbl>
              <a:tblPr firstRow="1" firstCol="1" bandRow="1">
                <a:tableStyleId>{2D5ABB26-0587-4C30-8999-92F81FD0307C}</a:tableStyleId>
              </a:tblPr>
              <a:tblGrid>
                <a:gridCol w="328268">
                  <a:extLst>
                    <a:ext uri="{9D8B030D-6E8A-4147-A177-3AD203B41FA5}">
                      <a16:colId xmlns:a16="http://schemas.microsoft.com/office/drawing/2014/main" val="20000"/>
                    </a:ext>
                  </a:extLst>
                </a:gridCol>
                <a:gridCol w="4688777">
                  <a:extLst>
                    <a:ext uri="{9D8B030D-6E8A-4147-A177-3AD203B41FA5}">
                      <a16:colId xmlns:a16="http://schemas.microsoft.com/office/drawing/2014/main" val="20001"/>
                    </a:ext>
                  </a:extLst>
                </a:gridCol>
              </a:tblGrid>
              <a:tr h="3799577">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16</a:t>
                      </a:r>
                    </a:p>
                  </a:txBody>
                  <a:tcPr marL="6980" marR="6980" marT="6980" marB="6980"/>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arrays as parameters</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[n] *= 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a:t>
                      </a:r>
                      <a:r>
                        <a:rPr lang="en-US" sz="1400" dirty="0" err="1">
                          <a:solidFill>
                            <a:srgbClr val="0000B0"/>
                          </a:solidFill>
                          <a:effectLst/>
                          <a:latin typeface="Courier New" panose="02070309020205020404" pitchFamily="49" charset="0"/>
                          <a:cs typeface="Courier New" panose="02070309020205020404" pitchFamily="49" charset="0"/>
                        </a:rPr>
                        <a:t>const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err="1">
                          <a:solidFill>
                            <a:srgbClr val="00B050"/>
                          </a:solidFill>
                          <a:effectLst/>
                          <a:latin typeface="Courier New" panose="02070309020205020404" pitchFamily="49" charset="0"/>
                          <a:cs typeface="Courier New" panose="02070309020205020404" pitchFamily="49" charset="0"/>
                        </a:rPr>
                        <a:t>endl</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 (</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FirstArray</a:t>
                      </a:r>
                      <a:r>
                        <a:rPr lang="en-US" sz="1400" dirty="0">
                          <a:effectLst/>
                          <a:latin typeface="Courier New" panose="02070309020205020404" pitchFamily="49" charset="0"/>
                          <a:cs typeface="Courier New" panose="02070309020205020404" pitchFamily="49" charset="0"/>
                        </a:rPr>
                        <a:t>[3] = {5, 10, 15};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SecondArray</a:t>
                      </a:r>
                      <a:r>
                        <a:rPr lang="en-US" sz="1400" dirty="0">
                          <a:effectLst/>
                          <a:latin typeface="Courier New" panose="02070309020205020404" pitchFamily="49" charset="0"/>
                          <a:cs typeface="Courier New" panose="02070309020205020404" pitchFamily="49" charset="0"/>
                        </a:rPr>
                        <a:t>[] = {2, 4, 6, 8, 10};</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(SecondArray,5);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6980" marT="6980" marB="6980">
                    <a:solidFill>
                      <a:schemeClr val="bg1">
                        <a:lumMod val="85000"/>
                      </a:schemeClr>
                    </a:solidFill>
                  </a:tcPr>
                </a:tc>
                <a:extLst>
                  <a:ext uri="{0D108BD9-81ED-4DB2-BD59-A6C34878D82A}">
                    <a16:rowId xmlns:a16="http://schemas.microsoft.com/office/drawing/2014/main" val="10000"/>
                  </a:ext>
                </a:extLst>
              </a:tr>
            </a:tbl>
          </a:graphicData>
        </a:graphic>
      </p:graphicFrame>
      <p:sp>
        <p:nvSpPr>
          <p:cNvPr id="14"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graphicFrame>
        <p:nvGraphicFramePr>
          <p:cNvPr id="16" name="Table 15"/>
          <p:cNvGraphicFramePr>
            <a:graphicFrameLocks noGrp="1"/>
          </p:cNvGraphicFramePr>
          <p:nvPr>
            <p:extLst>
              <p:ext uri="{D42A27DB-BD31-4B8C-83A1-F6EECF244321}">
                <p14:modId xmlns:p14="http://schemas.microsoft.com/office/powerpoint/2010/main" val="2083708346"/>
              </p:ext>
            </p:extLst>
          </p:nvPr>
        </p:nvGraphicFramePr>
        <p:xfrm>
          <a:off x="5205875" y="5025239"/>
          <a:ext cx="3868929" cy="1413622"/>
        </p:xfrm>
        <a:graphic>
          <a:graphicData uri="http://schemas.openxmlformats.org/drawingml/2006/table">
            <a:tbl>
              <a:tblPr firstRow="1" firstCol="1" bandRow="1">
                <a:tableStyleId>{2D5ABB26-0587-4C30-8999-92F81FD0307C}</a:tableStyleId>
              </a:tblPr>
              <a:tblGrid>
                <a:gridCol w="754761">
                  <a:extLst>
                    <a:ext uri="{9D8B030D-6E8A-4147-A177-3AD203B41FA5}">
                      <a16:colId xmlns:a16="http://schemas.microsoft.com/office/drawing/2014/main" val="20000"/>
                    </a:ext>
                  </a:extLst>
                </a:gridCol>
                <a:gridCol w="132775">
                  <a:extLst>
                    <a:ext uri="{9D8B030D-6E8A-4147-A177-3AD203B41FA5}">
                      <a16:colId xmlns:a16="http://schemas.microsoft.com/office/drawing/2014/main" val="20001"/>
                    </a:ext>
                  </a:extLst>
                </a:gridCol>
                <a:gridCol w="44455">
                  <a:extLst>
                    <a:ext uri="{9D8B030D-6E8A-4147-A177-3AD203B41FA5}">
                      <a16:colId xmlns:a16="http://schemas.microsoft.com/office/drawing/2014/main" val="20002"/>
                    </a:ext>
                  </a:extLst>
                </a:gridCol>
                <a:gridCol w="297193">
                  <a:extLst>
                    <a:ext uri="{9D8B030D-6E8A-4147-A177-3AD203B41FA5}">
                      <a16:colId xmlns:a16="http://schemas.microsoft.com/office/drawing/2014/main" val="20003"/>
                    </a:ext>
                  </a:extLst>
                </a:gridCol>
                <a:gridCol w="301904">
                  <a:extLst>
                    <a:ext uri="{9D8B030D-6E8A-4147-A177-3AD203B41FA5}">
                      <a16:colId xmlns:a16="http://schemas.microsoft.com/office/drawing/2014/main" val="20004"/>
                    </a:ext>
                  </a:extLst>
                </a:gridCol>
                <a:gridCol w="329521">
                  <a:extLst>
                    <a:ext uri="{9D8B030D-6E8A-4147-A177-3AD203B41FA5}">
                      <a16:colId xmlns:a16="http://schemas.microsoft.com/office/drawing/2014/main" val="20005"/>
                    </a:ext>
                  </a:extLst>
                </a:gridCol>
                <a:gridCol w="25400">
                  <a:extLst>
                    <a:ext uri="{9D8B030D-6E8A-4147-A177-3AD203B41FA5}">
                      <a16:colId xmlns:a16="http://schemas.microsoft.com/office/drawing/2014/main" val="20006"/>
                    </a:ext>
                  </a:extLst>
                </a:gridCol>
                <a:gridCol w="25400">
                  <a:extLst>
                    <a:ext uri="{9D8B030D-6E8A-4147-A177-3AD203B41FA5}">
                      <a16:colId xmlns:a16="http://schemas.microsoft.com/office/drawing/2014/main" val="20007"/>
                    </a:ext>
                  </a:extLst>
                </a:gridCol>
                <a:gridCol w="52208">
                  <a:extLst>
                    <a:ext uri="{9D8B030D-6E8A-4147-A177-3AD203B41FA5}">
                      <a16:colId xmlns:a16="http://schemas.microsoft.com/office/drawing/2014/main" val="20008"/>
                    </a:ext>
                  </a:extLst>
                </a:gridCol>
                <a:gridCol w="46522">
                  <a:extLst>
                    <a:ext uri="{9D8B030D-6E8A-4147-A177-3AD203B41FA5}">
                      <a16:colId xmlns:a16="http://schemas.microsoft.com/office/drawing/2014/main" val="20009"/>
                    </a:ext>
                  </a:extLst>
                </a:gridCol>
                <a:gridCol w="282411">
                  <a:extLst>
                    <a:ext uri="{9D8B030D-6E8A-4147-A177-3AD203B41FA5}">
                      <a16:colId xmlns:a16="http://schemas.microsoft.com/office/drawing/2014/main" val="20010"/>
                    </a:ext>
                  </a:extLst>
                </a:gridCol>
                <a:gridCol w="345033">
                  <a:extLst>
                    <a:ext uri="{9D8B030D-6E8A-4147-A177-3AD203B41FA5}">
                      <a16:colId xmlns:a16="http://schemas.microsoft.com/office/drawing/2014/main" val="20011"/>
                    </a:ext>
                  </a:extLst>
                </a:gridCol>
                <a:gridCol w="232873">
                  <a:extLst>
                    <a:ext uri="{9D8B030D-6E8A-4147-A177-3AD203B41FA5}">
                      <a16:colId xmlns:a16="http://schemas.microsoft.com/office/drawing/2014/main" val="20012"/>
                    </a:ext>
                  </a:extLst>
                </a:gridCol>
                <a:gridCol w="25400">
                  <a:extLst>
                    <a:ext uri="{9D8B030D-6E8A-4147-A177-3AD203B41FA5}">
                      <a16:colId xmlns:a16="http://schemas.microsoft.com/office/drawing/2014/main" val="20013"/>
                    </a:ext>
                  </a:extLst>
                </a:gridCol>
                <a:gridCol w="142236">
                  <a:extLst>
                    <a:ext uri="{9D8B030D-6E8A-4147-A177-3AD203B41FA5}">
                      <a16:colId xmlns:a16="http://schemas.microsoft.com/office/drawing/2014/main" val="20014"/>
                    </a:ext>
                  </a:extLst>
                </a:gridCol>
                <a:gridCol w="452857">
                  <a:extLst>
                    <a:ext uri="{9D8B030D-6E8A-4147-A177-3AD203B41FA5}">
                      <a16:colId xmlns:a16="http://schemas.microsoft.com/office/drawing/2014/main" val="20015"/>
                    </a:ext>
                  </a:extLst>
                </a:gridCol>
                <a:gridCol w="377980">
                  <a:extLst>
                    <a:ext uri="{9D8B030D-6E8A-4147-A177-3AD203B41FA5}">
                      <a16:colId xmlns:a16="http://schemas.microsoft.com/office/drawing/2014/main" val="20016"/>
                    </a:ext>
                  </a:extLst>
                </a:gridCol>
              </a:tblGrid>
              <a:tr h="206977">
                <a:tc gridSpan="2">
                  <a:txBody>
                    <a:bodyPr/>
                    <a:lstStyle/>
                    <a:p>
                      <a:pPr marL="0" marR="0" algn="ctr">
                        <a:spcBef>
                          <a:spcPts val="0"/>
                        </a:spcBef>
                        <a:spcAft>
                          <a:spcPts val="0"/>
                        </a:spcAft>
                      </a:pPr>
                      <a:r>
                        <a:rPr lang="en-US" sz="1100" dirty="0" err="1">
                          <a:effectLst/>
                        </a:rPr>
                        <a:t>TwiceArray</a:t>
                      </a:r>
                      <a:endParaRPr lang="en-US" sz="1100" dirty="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gridSpan="5">
                  <a:txBody>
                    <a:bodyPr/>
                    <a:lstStyle/>
                    <a:p>
                      <a:pPr marL="0" marR="0" algn="ctr">
                        <a:spcBef>
                          <a:spcPts val="0"/>
                        </a:spcBef>
                        <a:spcAft>
                          <a:spcPts val="0"/>
                        </a:spcAft>
                      </a:pPr>
                      <a:r>
                        <a:rPr lang="en-US" sz="1200" dirty="0">
                          <a:effectLst/>
                        </a:rPr>
                        <a:t> </a:t>
                      </a:r>
                      <a:r>
                        <a:rPr lang="en-US" sz="1200" dirty="0" err="1">
                          <a:effectLst/>
                        </a:rPr>
                        <a:t>arg</a:t>
                      </a:r>
                      <a:endParaRPr lang="en-US" sz="1200" dirty="0">
                        <a:effectLst/>
                        <a:latin typeface="Times New Roman" panose="02020603050405020304" pitchFamily="18"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200" dirty="0">
                          <a:effectLst/>
                          <a:latin typeface="Times New Roman" panose="02020603050405020304" pitchFamily="18" charset="0"/>
                          <a:ea typeface="Times New Roman" panose="02020603050405020304" pitchFamily="18" charset="0"/>
                        </a:rPr>
                        <a:t>Length</a:t>
                      </a: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200" dirty="0">
                        <a:effectLst/>
                        <a:latin typeface="Times New Roman" panose="02020603050405020304" pitchFamily="18"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06977">
                <a:tc gridSpan="2">
                  <a:txBody>
                    <a:bodyPr/>
                    <a:lstStyle/>
                    <a:p>
                      <a:pPr marL="0" marR="0" algn="ctr">
                        <a:spcBef>
                          <a:spcPts val="0"/>
                        </a:spcBef>
                        <a:spcAft>
                          <a:spcPts val="0"/>
                        </a:spcAft>
                      </a:pPr>
                      <a:r>
                        <a:rPr lang="en-US" sz="1100" b="1" dirty="0">
                          <a:effectLst/>
                        </a:rPr>
                        <a:t>&amp;</a:t>
                      </a:r>
                      <a:r>
                        <a:rPr lang="en-US" sz="1100" b="1" dirty="0" err="1">
                          <a:effectLst/>
                        </a:rPr>
                        <a:t>TwiceArray</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4">
                  <a:txBody>
                    <a:bodyPr/>
                    <a:lstStyle/>
                    <a:p>
                      <a:pPr marL="0" marR="0" algn="ctr">
                        <a:spcBef>
                          <a:spcPts val="0"/>
                        </a:spcBef>
                        <a:spcAft>
                          <a:spcPts val="0"/>
                        </a:spcAft>
                      </a:pPr>
                      <a:r>
                        <a:rPr lang="en-US" sz="1200" dirty="0">
                          <a:effectLst/>
                        </a:rPr>
                        <a:t> &amp;</a:t>
                      </a:r>
                      <a:r>
                        <a:rPr lang="en-US" sz="1200" dirty="0" err="1">
                          <a:effectLst/>
                        </a:rPr>
                        <a:t>FirstArray</a:t>
                      </a:r>
                      <a:r>
                        <a:rPr lang="en-US" sz="1200" dirty="0">
                          <a:effectLst/>
                        </a:rPr>
                        <a:t>[0]</a:t>
                      </a: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marL="0" marR="0" algn="ctr">
                        <a:spcBef>
                          <a:spcPts val="0"/>
                        </a:spcBef>
                        <a:spcAft>
                          <a:spcPts val="0"/>
                        </a:spcAft>
                      </a:pPr>
                      <a:r>
                        <a:rPr lang="en-US" sz="1200" dirty="0">
                          <a:effectLst/>
                          <a:latin typeface="Times New Roman" panose="02020603050405020304" pitchFamily="18" charset="0"/>
                          <a:ea typeface="Times New Roman" panose="02020603050405020304" pitchFamily="18"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06977">
                <a:tc gridSpan="2">
                  <a:txBody>
                    <a:bodyPr/>
                    <a:lstStyle/>
                    <a:p>
                      <a:pPr marL="0" marR="0" algn="ctr">
                        <a:spcBef>
                          <a:spcPts val="300"/>
                        </a:spcBef>
                        <a:spcAft>
                          <a:spcPts val="0"/>
                        </a:spcAft>
                      </a:pPr>
                      <a:r>
                        <a:rPr lang="en-US" sz="1100">
                          <a:effectLst/>
                        </a:rPr>
                        <a:t>PrintArray</a:t>
                      </a:r>
                      <a:endParaRPr lang="en-US" sz="11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15">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06977">
                <a:tc gridSpan="2">
                  <a:txBody>
                    <a:bodyPr/>
                    <a:lstStyle/>
                    <a:p>
                      <a:pPr marL="0" marR="0" algn="ctr">
                        <a:spcBef>
                          <a:spcPts val="0"/>
                        </a:spcBef>
                        <a:spcAft>
                          <a:spcPts val="0"/>
                        </a:spcAft>
                      </a:pPr>
                      <a:r>
                        <a:rPr lang="en-US" sz="1100" b="1" dirty="0">
                          <a:effectLst/>
                        </a:rPr>
                        <a:t>&amp;</a:t>
                      </a:r>
                      <a:r>
                        <a:rPr lang="en-US" sz="1100" b="1" dirty="0" err="1">
                          <a:effectLst/>
                        </a:rPr>
                        <a:t>PrintArray</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15">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89728">
                <a:tc gridSpan="2">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tcPr>
                </a:tc>
                <a:tc hMerge="1">
                  <a:txBody>
                    <a:bodyPr/>
                    <a:lstStyle/>
                    <a:p>
                      <a:endParaRPr lang="en-US"/>
                    </a:p>
                  </a:txBody>
                  <a:tcPr/>
                </a:tc>
                <a:tc gridSpan="6">
                  <a:txBody>
                    <a:bodyPr/>
                    <a:lstStyle/>
                    <a:p>
                      <a:pPr marL="0" marR="0">
                        <a:spcBef>
                          <a:spcPts val="300"/>
                        </a:spcBef>
                        <a:spcAft>
                          <a:spcPts val="0"/>
                        </a:spcAft>
                      </a:pPr>
                      <a:r>
                        <a:rPr lang="en-US" sz="1100" dirty="0" err="1">
                          <a:effectLst/>
                        </a:rPr>
                        <a:t>FirstArray</a:t>
                      </a:r>
                      <a:endParaRPr lang="en-US" sz="1100" dirty="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tc>
                <a:tc gridSpan="8">
                  <a:txBody>
                    <a:bodyPr/>
                    <a:lstStyle/>
                    <a:p>
                      <a:pPr marL="0" marR="0"/>
                      <a:r>
                        <a:rPr lang="en-US" sz="1100">
                          <a:effectLst/>
                        </a:rPr>
                        <a:t>SecondArray</a:t>
                      </a:r>
                      <a:endParaRPr lang="en-US" sz="110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189728">
                <a:tc gridSpan="2">
                  <a:txBody>
                    <a:bodyPr/>
                    <a:lstStyle/>
                    <a:p>
                      <a:pPr marL="0" marR="0" algn="ctr">
                        <a:spcBef>
                          <a:spcPts val="300"/>
                        </a:spcBef>
                        <a:spcAft>
                          <a:spcPts val="0"/>
                        </a:spcAft>
                      </a:pPr>
                      <a:r>
                        <a:rPr lang="en-US" sz="1100">
                          <a:effectLst/>
                        </a:rPr>
                        <a:t>main</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5">
                  <a:txBody>
                    <a:bodyPr/>
                    <a:lstStyle/>
                    <a:p>
                      <a:pPr marL="0" marR="0" algn="ctr"/>
                      <a:r>
                        <a:rPr lang="en-US" sz="1100">
                          <a:effectLst/>
                        </a:rPr>
                        <a:t>int FirstArray[3]</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tc>
                <a:tc>
                  <a:txBody>
                    <a:bodyPr/>
                    <a:lstStyle/>
                    <a:p>
                      <a:pPr marL="0" marR="0" algn="ct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7">
                  <a:txBody>
                    <a:bodyPr/>
                    <a:lstStyle/>
                    <a:p>
                      <a:pPr marL="0" marR="0" algn="ctr"/>
                      <a:r>
                        <a:rPr lang="en-US" sz="1100">
                          <a:effectLst/>
                        </a:rPr>
                        <a:t>int SecondArray[5]</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06258">
                <a:tc>
                  <a:txBody>
                    <a:bodyPr/>
                    <a:lstStyle/>
                    <a:p>
                      <a:pPr marL="0" marR="0" algn="ctr"/>
                      <a:r>
                        <a:rPr lang="en-US" sz="1100" b="1" dirty="0">
                          <a:effectLst/>
                        </a:rPr>
                        <a:t>&amp;main</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rPr>
                        <a:t>5</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marL="0" marR="0" algn="ctr">
                        <a:spcBef>
                          <a:spcPts val="0"/>
                        </a:spcBef>
                        <a:spcAft>
                          <a:spcPts val="0"/>
                        </a:spcAft>
                      </a:pPr>
                      <a:r>
                        <a:rPr lang="en-US" sz="1100" dirty="0">
                          <a:effectLst/>
                        </a:rPr>
                        <a:t>15</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rPr>
                        <a:t>2</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rPr>
                        <a:t>4</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marL="0" marR="0" algn="ctr">
                        <a:spcBef>
                          <a:spcPts val="0"/>
                        </a:spcBef>
                        <a:spcAft>
                          <a:spcPts val="0"/>
                        </a:spcAft>
                      </a:pPr>
                      <a:r>
                        <a:rPr lang="en-US" sz="1100" dirty="0">
                          <a:effectLst/>
                        </a:rPr>
                        <a:t>6</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a:effectLst/>
                        </a:rPr>
                        <a:t>8</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6"/>
                  </a:ext>
                </a:extLst>
              </a:tr>
            </a:tbl>
          </a:graphicData>
        </a:graphic>
      </p:graphicFrame>
      <p:cxnSp>
        <p:nvCxnSpPr>
          <p:cNvPr id="17" name="Straight Arrow Connector 16"/>
          <p:cNvCxnSpPr/>
          <p:nvPr/>
        </p:nvCxnSpPr>
        <p:spPr>
          <a:xfrm>
            <a:off x="6135022" y="6020755"/>
            <a:ext cx="0" cy="199103"/>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a:off x="7220872" y="6020755"/>
            <a:ext cx="0" cy="199103"/>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flipV="1">
            <a:off x="6326013" y="5430819"/>
            <a:ext cx="0" cy="480060"/>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860256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4294967295"/>
          </p:nvPr>
        </p:nvSpPr>
        <p:spPr>
          <a:xfrm>
            <a:off x="5146660" y="1740218"/>
            <a:ext cx="3550300" cy="4538662"/>
          </a:xfrm>
        </p:spPr>
        <p:txBody>
          <a:bodyPr>
            <a:no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sz="1600" dirty="0"/>
              <a:t>Inside function </a:t>
            </a:r>
            <a:r>
              <a:rPr lang="en-US" sz="1600" dirty="0" err="1">
                <a:latin typeface="Courier New" panose="02070309020205020404" pitchFamily="49" charset="0"/>
                <a:cs typeface="Courier New" panose="02070309020205020404" pitchFamily="49" charset="0"/>
              </a:rPr>
              <a:t>TwiceArray</a:t>
            </a:r>
            <a:r>
              <a:rPr lang="en-US" sz="1600" dirty="0"/>
              <a:t> another variable </a:t>
            </a:r>
            <a:r>
              <a:rPr lang="en-US" sz="1600" dirty="0">
                <a:latin typeface="Courier New" panose="02070309020205020404" pitchFamily="49" charset="0"/>
                <a:cs typeface="Courier New" panose="02070309020205020404" pitchFamily="49" charset="0"/>
              </a:rPr>
              <a:t>n</a:t>
            </a:r>
            <a:r>
              <a:rPr lang="en-US" sz="1600" dirty="0"/>
              <a:t> is declared. Using </a:t>
            </a:r>
            <a:r>
              <a:rPr lang="en-US" sz="1600" dirty="0">
                <a:latin typeface="Courier New" panose="02070309020205020404" pitchFamily="49" charset="0"/>
                <a:cs typeface="Courier New" panose="02070309020205020404" pitchFamily="49" charset="0"/>
              </a:rPr>
              <a:t>n</a:t>
            </a:r>
            <a:r>
              <a:rPr lang="en-US" sz="1600" dirty="0"/>
              <a:t> in </a:t>
            </a:r>
            <a:r>
              <a:rPr lang="en-US" sz="1600" dirty="0">
                <a:latin typeface="Courier New" panose="02070309020205020404" pitchFamily="49" charset="0"/>
                <a:cs typeface="Courier New" panose="02070309020205020404" pitchFamily="49" charset="0"/>
              </a:rPr>
              <a:t>for</a:t>
            </a:r>
            <a:r>
              <a:rPr lang="en-US" sz="1600" dirty="0"/>
              <a:t> loop </a:t>
            </a:r>
            <a:r>
              <a:rPr lang="en-US" sz="1600" dirty="0">
                <a:latin typeface="Courier New" panose="02070309020205020404" pitchFamily="49" charset="0"/>
                <a:cs typeface="Courier New" panose="02070309020205020404" pitchFamily="49" charset="0"/>
              </a:rPr>
              <a:t>3</a:t>
            </a:r>
            <a:r>
              <a:rPr lang="en-US" sz="1600" dirty="0"/>
              <a:t> elements of </a:t>
            </a:r>
            <a:r>
              <a:rPr lang="en-US" sz="1600" dirty="0" err="1">
                <a:latin typeface="Courier New" panose="02070309020205020404" pitchFamily="49" charset="0"/>
                <a:cs typeface="Courier New" panose="02070309020205020404" pitchFamily="49" charset="0"/>
              </a:rPr>
              <a:t>arg</a:t>
            </a:r>
            <a:r>
              <a:rPr lang="en-US" sz="1600" dirty="0"/>
              <a:t> are made twice of their original (line 2). </a:t>
            </a:r>
          </a:p>
          <a:p>
            <a:pPr marL="512064" indent="-512064" algn="just">
              <a:lnSpc>
                <a:spcPct val="80000"/>
              </a:lnSpc>
              <a:spcBef>
                <a:spcPts val="400"/>
              </a:spcBef>
              <a:spcAft>
                <a:spcPts val="400"/>
              </a:spcAft>
              <a:buClrTx/>
              <a:buFont typeface="Wingdings" panose="05000000000000000000" pitchFamily="2" charset="2"/>
              <a:buChar char="q"/>
            </a:pPr>
            <a:r>
              <a:rPr lang="en-US" sz="1600" dirty="0"/>
              <a:t>As </a:t>
            </a:r>
            <a:r>
              <a:rPr lang="en-US" sz="1600" dirty="0" err="1">
                <a:latin typeface="Courier New" panose="02070309020205020404" pitchFamily="49" charset="0"/>
                <a:cs typeface="Courier New" panose="02070309020205020404" pitchFamily="49" charset="0"/>
              </a:rPr>
              <a:t>arg</a:t>
            </a:r>
            <a:r>
              <a:rPr lang="en-US" sz="1600" dirty="0"/>
              <a:t> represents the array </a:t>
            </a:r>
            <a:r>
              <a:rPr lang="en-US" sz="1600" dirty="0" err="1">
                <a:latin typeface="Courier New" panose="02070309020205020404" pitchFamily="49" charset="0"/>
                <a:cs typeface="Courier New" panose="02070309020205020404" pitchFamily="49" charset="0"/>
              </a:rPr>
              <a:t>FirstArray</a:t>
            </a:r>
            <a:r>
              <a:rPr lang="en-US" sz="1600" dirty="0"/>
              <a:t> on </a:t>
            </a:r>
            <a:r>
              <a:rPr lang="en-US" sz="1600" dirty="0">
                <a:latin typeface="Courier New" panose="02070309020205020404" pitchFamily="49" charset="0"/>
                <a:cs typeface="Courier New" panose="02070309020205020404" pitchFamily="49" charset="0"/>
              </a:rPr>
              <a:t>main</a:t>
            </a:r>
            <a:r>
              <a:rPr lang="en-US" sz="1600" dirty="0"/>
              <a:t>, the </a:t>
            </a:r>
            <a:r>
              <a:rPr lang="en-US" sz="1600" dirty="0">
                <a:latin typeface="Courier New" panose="02070309020205020404" pitchFamily="49" charset="0"/>
                <a:cs typeface="Courier New" panose="02070309020205020404" pitchFamily="49" charset="0"/>
              </a:rPr>
              <a:t>3</a:t>
            </a:r>
            <a:r>
              <a:rPr lang="en-US" sz="1600" dirty="0"/>
              <a:t> elements of the </a:t>
            </a:r>
            <a:r>
              <a:rPr lang="en-US" sz="1600" dirty="0" err="1">
                <a:latin typeface="Courier New" panose="02070309020205020404" pitchFamily="49" charset="0"/>
                <a:cs typeface="Courier New" panose="02070309020205020404" pitchFamily="49" charset="0"/>
              </a:rPr>
              <a:t>FirstArray</a:t>
            </a:r>
            <a:r>
              <a:rPr lang="en-US" sz="1600" dirty="0"/>
              <a:t> are actually made twice. </a:t>
            </a:r>
          </a:p>
          <a:p>
            <a:pPr marL="512064" indent="-512064" algn="just">
              <a:lnSpc>
                <a:spcPct val="80000"/>
              </a:lnSpc>
              <a:spcBef>
                <a:spcPts val="400"/>
              </a:spcBef>
              <a:spcAft>
                <a:spcPts val="400"/>
              </a:spcAft>
              <a:buClrTx/>
              <a:buFont typeface="Wingdings" panose="05000000000000000000" pitchFamily="2" charset="2"/>
              <a:buChar char="q"/>
            </a:pPr>
            <a:r>
              <a:rPr lang="en-US" sz="1600" dirty="0"/>
              <a:t>Hypothetically, </a:t>
            </a:r>
          </a:p>
          <a:p>
            <a:pPr marL="512064" indent="-512064" algn="just">
              <a:lnSpc>
                <a:spcPct val="80000"/>
              </a:lnSpc>
              <a:spcBef>
                <a:spcPts val="400"/>
              </a:spcBef>
              <a:spcAft>
                <a:spcPts val="400"/>
              </a:spcAft>
              <a:buClrTx/>
              <a:buFont typeface="Wingdings" panose="05000000000000000000" pitchFamily="2" charset="2"/>
              <a:buChar char="q"/>
            </a:pPr>
            <a:r>
              <a:rPr lang="en-US" sz="1500" dirty="0" err="1">
                <a:latin typeface="Courier New" panose="02070309020205020404" pitchFamily="49" charset="0"/>
                <a:cs typeface="Courier New" panose="02070309020205020404" pitchFamily="49" charset="0"/>
              </a:rPr>
              <a:t>FirstArray</a:t>
            </a:r>
            <a:r>
              <a:rPr lang="en-US" sz="1500" dirty="0">
                <a:latin typeface="Courier New" panose="02070309020205020404" pitchFamily="49" charset="0"/>
                <a:cs typeface="Courier New" panose="02070309020205020404" pitchFamily="49" charset="0"/>
              </a:rPr>
              <a:t>[n]</a:t>
            </a:r>
            <a:r>
              <a:rPr lang="en-US" sz="1500" dirty="0">
                <a:latin typeface="Courier New" panose="02070309020205020404" pitchFamily="49" charset="0"/>
                <a:cs typeface="Courier New" panose="02070309020205020404" pitchFamily="49" charset="0"/>
                <a:sym typeface="Wingdings" panose="05000000000000000000" pitchFamily="2" charset="2"/>
              </a:rPr>
              <a:t></a:t>
            </a:r>
            <a:r>
              <a:rPr lang="en-US" sz="1500" dirty="0" err="1">
                <a:latin typeface="Courier New" panose="02070309020205020404" pitchFamily="49" charset="0"/>
                <a:cs typeface="Courier New" panose="02070309020205020404" pitchFamily="49" charset="0"/>
              </a:rPr>
              <a:t>arg</a:t>
            </a:r>
            <a:r>
              <a:rPr lang="en-US" sz="1500" dirty="0">
                <a:latin typeface="Courier New" panose="02070309020205020404" pitchFamily="49" charset="0"/>
                <a:cs typeface="Courier New" panose="02070309020205020404" pitchFamily="49" charset="0"/>
              </a:rPr>
              <a:t>[n]*=2</a:t>
            </a:r>
            <a:r>
              <a:rPr lang="en-US" sz="1500" dirty="0"/>
              <a:t>.</a:t>
            </a:r>
            <a:r>
              <a:rPr lang="en-US" sz="1400" dirty="0"/>
              <a:t> </a:t>
            </a:r>
          </a:p>
        </p:txBody>
      </p:sp>
      <p:graphicFrame>
        <p:nvGraphicFramePr>
          <p:cNvPr id="2" name="Table 1"/>
          <p:cNvGraphicFramePr>
            <a:graphicFrameLocks noGrp="1"/>
          </p:cNvGraphicFramePr>
          <p:nvPr>
            <p:extLst>
              <p:ext uri="{D42A27DB-BD31-4B8C-83A1-F6EECF244321}">
                <p14:modId xmlns:p14="http://schemas.microsoft.com/office/powerpoint/2010/main" val="3706181812"/>
              </p:ext>
            </p:extLst>
          </p:nvPr>
        </p:nvGraphicFramePr>
        <p:xfrm>
          <a:off x="5176937" y="5044087"/>
          <a:ext cx="3867416" cy="1413622"/>
        </p:xfrm>
        <a:graphic>
          <a:graphicData uri="http://schemas.openxmlformats.org/drawingml/2006/table">
            <a:tbl>
              <a:tblPr firstRow="1" firstCol="1" bandRow="1">
                <a:tableStyleId>{2D5ABB26-0587-4C30-8999-92F81FD0307C}</a:tableStyleId>
              </a:tblPr>
              <a:tblGrid>
                <a:gridCol w="754460">
                  <a:extLst>
                    <a:ext uri="{9D8B030D-6E8A-4147-A177-3AD203B41FA5}">
                      <a16:colId xmlns:a16="http://schemas.microsoft.com/office/drawing/2014/main" val="20000"/>
                    </a:ext>
                  </a:extLst>
                </a:gridCol>
                <a:gridCol w="132722">
                  <a:extLst>
                    <a:ext uri="{9D8B030D-6E8A-4147-A177-3AD203B41FA5}">
                      <a16:colId xmlns:a16="http://schemas.microsoft.com/office/drawing/2014/main" val="20001"/>
                    </a:ext>
                  </a:extLst>
                </a:gridCol>
                <a:gridCol w="44437">
                  <a:extLst>
                    <a:ext uri="{9D8B030D-6E8A-4147-A177-3AD203B41FA5}">
                      <a16:colId xmlns:a16="http://schemas.microsoft.com/office/drawing/2014/main" val="20002"/>
                    </a:ext>
                  </a:extLst>
                </a:gridCol>
                <a:gridCol w="297075">
                  <a:extLst>
                    <a:ext uri="{9D8B030D-6E8A-4147-A177-3AD203B41FA5}">
                      <a16:colId xmlns:a16="http://schemas.microsoft.com/office/drawing/2014/main" val="20003"/>
                    </a:ext>
                  </a:extLst>
                </a:gridCol>
                <a:gridCol w="301784">
                  <a:extLst>
                    <a:ext uri="{9D8B030D-6E8A-4147-A177-3AD203B41FA5}">
                      <a16:colId xmlns:a16="http://schemas.microsoft.com/office/drawing/2014/main" val="20004"/>
                    </a:ext>
                  </a:extLst>
                </a:gridCol>
                <a:gridCol w="329389">
                  <a:extLst>
                    <a:ext uri="{9D8B030D-6E8A-4147-A177-3AD203B41FA5}">
                      <a16:colId xmlns:a16="http://schemas.microsoft.com/office/drawing/2014/main" val="20005"/>
                    </a:ext>
                  </a:extLst>
                </a:gridCol>
                <a:gridCol w="25400">
                  <a:extLst>
                    <a:ext uri="{9D8B030D-6E8A-4147-A177-3AD203B41FA5}">
                      <a16:colId xmlns:a16="http://schemas.microsoft.com/office/drawing/2014/main" val="20006"/>
                    </a:ext>
                  </a:extLst>
                </a:gridCol>
                <a:gridCol w="25400">
                  <a:extLst>
                    <a:ext uri="{9D8B030D-6E8A-4147-A177-3AD203B41FA5}">
                      <a16:colId xmlns:a16="http://schemas.microsoft.com/office/drawing/2014/main" val="20007"/>
                    </a:ext>
                  </a:extLst>
                </a:gridCol>
                <a:gridCol w="52187">
                  <a:extLst>
                    <a:ext uri="{9D8B030D-6E8A-4147-A177-3AD203B41FA5}">
                      <a16:colId xmlns:a16="http://schemas.microsoft.com/office/drawing/2014/main" val="20008"/>
                    </a:ext>
                  </a:extLst>
                </a:gridCol>
                <a:gridCol w="46504">
                  <a:extLst>
                    <a:ext uri="{9D8B030D-6E8A-4147-A177-3AD203B41FA5}">
                      <a16:colId xmlns:a16="http://schemas.microsoft.com/office/drawing/2014/main" val="20009"/>
                    </a:ext>
                  </a:extLst>
                </a:gridCol>
                <a:gridCol w="282298">
                  <a:extLst>
                    <a:ext uri="{9D8B030D-6E8A-4147-A177-3AD203B41FA5}">
                      <a16:colId xmlns:a16="http://schemas.microsoft.com/office/drawing/2014/main" val="20010"/>
                    </a:ext>
                  </a:extLst>
                </a:gridCol>
                <a:gridCol w="344896">
                  <a:extLst>
                    <a:ext uri="{9D8B030D-6E8A-4147-A177-3AD203B41FA5}">
                      <a16:colId xmlns:a16="http://schemas.microsoft.com/office/drawing/2014/main" val="20011"/>
                    </a:ext>
                  </a:extLst>
                </a:gridCol>
                <a:gridCol w="232780">
                  <a:extLst>
                    <a:ext uri="{9D8B030D-6E8A-4147-A177-3AD203B41FA5}">
                      <a16:colId xmlns:a16="http://schemas.microsoft.com/office/drawing/2014/main" val="20012"/>
                    </a:ext>
                  </a:extLst>
                </a:gridCol>
                <a:gridCol w="25400">
                  <a:extLst>
                    <a:ext uri="{9D8B030D-6E8A-4147-A177-3AD203B41FA5}">
                      <a16:colId xmlns:a16="http://schemas.microsoft.com/office/drawing/2014/main" val="20013"/>
                    </a:ext>
                  </a:extLst>
                </a:gridCol>
                <a:gridCol w="142179">
                  <a:extLst>
                    <a:ext uri="{9D8B030D-6E8A-4147-A177-3AD203B41FA5}">
                      <a16:colId xmlns:a16="http://schemas.microsoft.com/office/drawing/2014/main" val="20014"/>
                    </a:ext>
                  </a:extLst>
                </a:gridCol>
                <a:gridCol w="452676">
                  <a:extLst>
                    <a:ext uri="{9D8B030D-6E8A-4147-A177-3AD203B41FA5}">
                      <a16:colId xmlns:a16="http://schemas.microsoft.com/office/drawing/2014/main" val="20015"/>
                    </a:ext>
                  </a:extLst>
                </a:gridCol>
                <a:gridCol w="377829">
                  <a:extLst>
                    <a:ext uri="{9D8B030D-6E8A-4147-A177-3AD203B41FA5}">
                      <a16:colId xmlns:a16="http://schemas.microsoft.com/office/drawing/2014/main" val="20016"/>
                    </a:ext>
                  </a:extLst>
                </a:gridCol>
              </a:tblGrid>
              <a:tr h="206977">
                <a:tc gridSpan="2">
                  <a:txBody>
                    <a:bodyPr/>
                    <a:lstStyle/>
                    <a:p>
                      <a:pPr marL="0" marR="0" algn="ctr">
                        <a:spcBef>
                          <a:spcPts val="0"/>
                        </a:spcBef>
                        <a:spcAft>
                          <a:spcPts val="0"/>
                        </a:spcAft>
                      </a:pPr>
                      <a:r>
                        <a:rPr lang="en-US" sz="1100" dirty="0" err="1">
                          <a:effectLst/>
                        </a:rPr>
                        <a:t>TwiceArray</a:t>
                      </a:r>
                      <a:endParaRPr lang="en-US" sz="1100" dirty="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gridSpan="5">
                  <a:txBody>
                    <a:bodyPr/>
                    <a:lstStyle/>
                    <a:p>
                      <a:pPr marL="0" marR="0" algn="ctr">
                        <a:spcBef>
                          <a:spcPts val="0"/>
                        </a:spcBef>
                        <a:spcAft>
                          <a:spcPts val="0"/>
                        </a:spcAft>
                      </a:pPr>
                      <a:r>
                        <a:rPr lang="en-US" sz="1200" dirty="0">
                          <a:effectLst/>
                        </a:rPr>
                        <a:t> </a:t>
                      </a:r>
                      <a:r>
                        <a:rPr lang="en-US" sz="1200" dirty="0" err="1">
                          <a:effectLst/>
                        </a:rPr>
                        <a:t>arg</a:t>
                      </a:r>
                      <a:endParaRPr lang="en-US" sz="1200" dirty="0">
                        <a:effectLst/>
                        <a:latin typeface="Times New Roman" panose="02020603050405020304" pitchFamily="18"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200" dirty="0">
                          <a:effectLst/>
                          <a:latin typeface="Times New Roman" panose="02020603050405020304" pitchFamily="18" charset="0"/>
                          <a:ea typeface="Times New Roman" panose="02020603050405020304" pitchFamily="18" charset="0"/>
                        </a:rPr>
                        <a:t>Length</a:t>
                      </a: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200" dirty="0">
                          <a:effectLst/>
                          <a:latin typeface="Times New Roman" panose="02020603050405020304" pitchFamily="18" charset="0"/>
                          <a:ea typeface="Times New Roman" panose="02020603050405020304" pitchFamily="18" charset="0"/>
                        </a:rPr>
                        <a:t>n</a:t>
                      </a: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06977">
                <a:tc gridSpan="2">
                  <a:txBody>
                    <a:bodyPr/>
                    <a:lstStyle/>
                    <a:p>
                      <a:pPr marL="0" marR="0" algn="ctr">
                        <a:spcBef>
                          <a:spcPts val="0"/>
                        </a:spcBef>
                        <a:spcAft>
                          <a:spcPts val="0"/>
                        </a:spcAft>
                      </a:pPr>
                      <a:r>
                        <a:rPr lang="en-US" sz="1100" b="1" dirty="0">
                          <a:effectLst/>
                        </a:rPr>
                        <a:t>&amp;</a:t>
                      </a:r>
                      <a:r>
                        <a:rPr lang="en-US" sz="1100" b="1" dirty="0" err="1">
                          <a:effectLst/>
                        </a:rPr>
                        <a:t>TwiceArray</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4">
                  <a:txBody>
                    <a:bodyPr/>
                    <a:lstStyle/>
                    <a:p>
                      <a:pPr marL="0" marR="0" algn="ctr">
                        <a:spcBef>
                          <a:spcPts val="0"/>
                        </a:spcBef>
                        <a:spcAft>
                          <a:spcPts val="0"/>
                        </a:spcAft>
                      </a:pPr>
                      <a:r>
                        <a:rPr lang="en-US" sz="1200" dirty="0">
                          <a:effectLst/>
                        </a:rPr>
                        <a:t> &amp;</a:t>
                      </a:r>
                      <a:r>
                        <a:rPr lang="en-US" sz="1200" dirty="0" err="1">
                          <a:effectLst/>
                        </a:rPr>
                        <a:t>FirstArray</a:t>
                      </a:r>
                      <a:r>
                        <a:rPr lang="en-US" sz="1200" dirty="0">
                          <a:effectLst/>
                        </a:rPr>
                        <a:t>[0]</a:t>
                      </a: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marL="0" marR="0" algn="ctr">
                        <a:spcBef>
                          <a:spcPts val="0"/>
                        </a:spcBef>
                        <a:spcAft>
                          <a:spcPts val="0"/>
                        </a:spcAft>
                      </a:pPr>
                      <a:r>
                        <a:rPr lang="en-US" sz="1200" dirty="0">
                          <a:effectLst/>
                          <a:latin typeface="Times New Roman" panose="02020603050405020304" pitchFamily="18" charset="0"/>
                          <a:ea typeface="Times New Roman" panose="02020603050405020304" pitchFamily="18"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06977">
                <a:tc gridSpan="2">
                  <a:txBody>
                    <a:bodyPr/>
                    <a:lstStyle/>
                    <a:p>
                      <a:pPr marL="0" marR="0" algn="ctr">
                        <a:spcBef>
                          <a:spcPts val="300"/>
                        </a:spcBef>
                        <a:spcAft>
                          <a:spcPts val="0"/>
                        </a:spcAft>
                      </a:pPr>
                      <a:r>
                        <a:rPr lang="en-US" sz="1100">
                          <a:effectLst/>
                        </a:rPr>
                        <a:t>PrintArray</a:t>
                      </a:r>
                      <a:endParaRPr lang="en-US" sz="11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15">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06977">
                <a:tc gridSpan="2">
                  <a:txBody>
                    <a:bodyPr/>
                    <a:lstStyle/>
                    <a:p>
                      <a:pPr marL="0" marR="0" algn="ctr">
                        <a:spcBef>
                          <a:spcPts val="0"/>
                        </a:spcBef>
                        <a:spcAft>
                          <a:spcPts val="0"/>
                        </a:spcAft>
                      </a:pPr>
                      <a:r>
                        <a:rPr lang="en-US" sz="1100" b="1" dirty="0">
                          <a:effectLst/>
                        </a:rPr>
                        <a:t>&amp;</a:t>
                      </a:r>
                      <a:r>
                        <a:rPr lang="en-US" sz="1100" b="1" dirty="0" err="1">
                          <a:effectLst/>
                        </a:rPr>
                        <a:t>PrintArray</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15">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89728">
                <a:tc gridSpan="2">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tcPr>
                </a:tc>
                <a:tc hMerge="1">
                  <a:txBody>
                    <a:bodyPr/>
                    <a:lstStyle/>
                    <a:p>
                      <a:endParaRPr lang="en-US"/>
                    </a:p>
                  </a:txBody>
                  <a:tcPr/>
                </a:tc>
                <a:tc gridSpan="6">
                  <a:txBody>
                    <a:bodyPr/>
                    <a:lstStyle/>
                    <a:p>
                      <a:pPr marL="0" marR="0">
                        <a:spcBef>
                          <a:spcPts val="300"/>
                        </a:spcBef>
                        <a:spcAft>
                          <a:spcPts val="0"/>
                        </a:spcAft>
                      </a:pPr>
                      <a:r>
                        <a:rPr lang="en-US" sz="1100">
                          <a:effectLst/>
                        </a:rPr>
                        <a:t>FirstArray</a:t>
                      </a:r>
                      <a:endParaRPr lang="en-US" sz="110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tc>
                <a:tc gridSpan="8">
                  <a:txBody>
                    <a:bodyPr/>
                    <a:lstStyle/>
                    <a:p>
                      <a:pPr marL="0" marR="0"/>
                      <a:r>
                        <a:rPr lang="en-US" sz="1100">
                          <a:effectLst/>
                        </a:rPr>
                        <a:t>SecondArray</a:t>
                      </a:r>
                      <a:endParaRPr lang="en-US" sz="110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189728">
                <a:tc gridSpan="2">
                  <a:txBody>
                    <a:bodyPr/>
                    <a:lstStyle/>
                    <a:p>
                      <a:pPr marL="0" marR="0" algn="ctr">
                        <a:spcBef>
                          <a:spcPts val="300"/>
                        </a:spcBef>
                        <a:spcAft>
                          <a:spcPts val="0"/>
                        </a:spcAft>
                      </a:pPr>
                      <a:r>
                        <a:rPr lang="en-US" sz="1100">
                          <a:effectLst/>
                        </a:rPr>
                        <a:t>main</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5">
                  <a:txBody>
                    <a:bodyPr/>
                    <a:lstStyle/>
                    <a:p>
                      <a:pPr marL="0" marR="0" algn="ctr"/>
                      <a:r>
                        <a:rPr lang="en-US" sz="1100">
                          <a:effectLst/>
                        </a:rPr>
                        <a:t>int FirstArray[3]</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tc>
                <a:tc>
                  <a:txBody>
                    <a:bodyPr/>
                    <a:lstStyle/>
                    <a:p>
                      <a:pPr marL="0" marR="0" algn="ct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7">
                  <a:txBody>
                    <a:bodyPr/>
                    <a:lstStyle/>
                    <a:p>
                      <a:pPr marL="0" marR="0" algn="ctr"/>
                      <a:r>
                        <a:rPr lang="en-US" sz="1100">
                          <a:effectLst/>
                        </a:rPr>
                        <a:t>int SecondArray[5]</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06258">
                <a:tc>
                  <a:txBody>
                    <a:bodyPr/>
                    <a:lstStyle/>
                    <a:p>
                      <a:pPr marL="0" marR="0" algn="ctr"/>
                      <a:r>
                        <a:rPr lang="en-US" sz="1100" b="1" dirty="0">
                          <a:effectLst/>
                        </a:rPr>
                        <a:t>&amp;main</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rPr>
                        <a:t>5</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marL="0" marR="0" algn="ctr">
                        <a:spcBef>
                          <a:spcPts val="0"/>
                        </a:spcBef>
                        <a:spcAft>
                          <a:spcPts val="0"/>
                        </a:spcAft>
                      </a:pPr>
                      <a:r>
                        <a:rPr lang="en-US" sz="1100" dirty="0">
                          <a:effectLst/>
                        </a:rPr>
                        <a:t>15</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rPr>
                        <a:t>2</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rPr>
                        <a:t>4</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marL="0" marR="0" algn="ctr">
                        <a:spcBef>
                          <a:spcPts val="0"/>
                        </a:spcBef>
                        <a:spcAft>
                          <a:spcPts val="0"/>
                        </a:spcAft>
                      </a:pPr>
                      <a:r>
                        <a:rPr lang="en-US" sz="1100" dirty="0">
                          <a:effectLst/>
                        </a:rPr>
                        <a:t>6</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a:effectLst/>
                        </a:rPr>
                        <a:t>8</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6"/>
                  </a:ext>
                </a:extLst>
              </a:tr>
            </a:tbl>
          </a:graphicData>
        </a:graphic>
      </p:graphicFrame>
      <p:cxnSp>
        <p:nvCxnSpPr>
          <p:cNvPr id="10" name="Straight Arrow Connector 9"/>
          <p:cNvCxnSpPr/>
          <p:nvPr/>
        </p:nvCxnSpPr>
        <p:spPr>
          <a:xfrm>
            <a:off x="6106085" y="6039603"/>
            <a:ext cx="0" cy="199103"/>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a:off x="7191935" y="6039603"/>
            <a:ext cx="0" cy="199103"/>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flipV="1">
            <a:off x="6297076" y="5449667"/>
            <a:ext cx="0" cy="480060"/>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9" name="Rectangle 8"/>
          <p:cNvSpPr/>
          <p:nvPr/>
        </p:nvSpPr>
        <p:spPr>
          <a:xfrm>
            <a:off x="8089491" y="5243931"/>
            <a:ext cx="962237" cy="205735"/>
          </a:xfrm>
          <a:prstGeom prst="rect">
            <a:avLst/>
          </a:prstGeom>
          <a:solidFill>
            <a:schemeClr val="bg1">
              <a:lumMod val="8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0</a:t>
            </a:r>
          </a:p>
        </p:txBody>
      </p:sp>
      <p:sp>
        <p:nvSpPr>
          <p:cNvPr id="13" name="Rectangle 12"/>
          <p:cNvSpPr/>
          <p:nvPr/>
        </p:nvSpPr>
        <p:spPr>
          <a:xfrm>
            <a:off x="8078431" y="5243925"/>
            <a:ext cx="973298" cy="194312"/>
          </a:xfrm>
          <a:prstGeom prst="rect">
            <a:avLst/>
          </a:prstGeom>
          <a:solidFill>
            <a:schemeClr val="bg1">
              <a:lumMod val="8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1</a:t>
            </a:r>
          </a:p>
        </p:txBody>
      </p:sp>
      <p:sp>
        <p:nvSpPr>
          <p:cNvPr id="14" name="Rectangle 13"/>
          <p:cNvSpPr/>
          <p:nvPr/>
        </p:nvSpPr>
        <p:spPr>
          <a:xfrm>
            <a:off x="8085806" y="5232497"/>
            <a:ext cx="958548" cy="213489"/>
          </a:xfrm>
          <a:prstGeom prst="rect">
            <a:avLst/>
          </a:prstGeom>
          <a:solidFill>
            <a:schemeClr val="bg1">
              <a:lumMod val="8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2</a:t>
            </a:r>
          </a:p>
        </p:txBody>
      </p:sp>
      <p:sp>
        <p:nvSpPr>
          <p:cNvPr id="15" name="Rectangle 14"/>
          <p:cNvSpPr/>
          <p:nvPr/>
        </p:nvSpPr>
        <p:spPr>
          <a:xfrm>
            <a:off x="8089488" y="5243932"/>
            <a:ext cx="954865" cy="205740"/>
          </a:xfrm>
          <a:prstGeom prst="rect">
            <a:avLst/>
          </a:prstGeom>
          <a:solidFill>
            <a:schemeClr val="bg1">
              <a:lumMod val="8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3</a:t>
            </a:r>
          </a:p>
        </p:txBody>
      </p:sp>
      <p:sp>
        <p:nvSpPr>
          <p:cNvPr id="16" name="Rectangle 15"/>
          <p:cNvSpPr/>
          <p:nvPr/>
        </p:nvSpPr>
        <p:spPr>
          <a:xfrm>
            <a:off x="6079390" y="6250136"/>
            <a:ext cx="335822" cy="20632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10</a:t>
            </a:r>
          </a:p>
        </p:txBody>
      </p:sp>
      <p:sp>
        <p:nvSpPr>
          <p:cNvPr id="17" name="Rectangle 16"/>
          <p:cNvSpPr/>
          <p:nvPr/>
        </p:nvSpPr>
        <p:spPr>
          <a:xfrm>
            <a:off x="6407617" y="6249844"/>
            <a:ext cx="335822" cy="20632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20</a:t>
            </a:r>
          </a:p>
        </p:txBody>
      </p:sp>
      <p:sp>
        <p:nvSpPr>
          <p:cNvPr id="18" name="Rectangle 17"/>
          <p:cNvSpPr/>
          <p:nvPr/>
        </p:nvSpPr>
        <p:spPr>
          <a:xfrm>
            <a:off x="6751927" y="6251878"/>
            <a:ext cx="358540" cy="20225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30</a:t>
            </a:r>
          </a:p>
        </p:txBody>
      </p:sp>
      <p:graphicFrame>
        <p:nvGraphicFramePr>
          <p:cNvPr id="19" name="Table 18"/>
          <p:cNvGraphicFramePr>
            <a:graphicFrameLocks noGrp="1"/>
          </p:cNvGraphicFramePr>
          <p:nvPr>
            <p:extLst>
              <p:ext uri="{D42A27DB-BD31-4B8C-83A1-F6EECF244321}">
                <p14:modId xmlns:p14="http://schemas.microsoft.com/office/powerpoint/2010/main" val="3905699382"/>
              </p:ext>
            </p:extLst>
          </p:nvPr>
        </p:nvGraphicFramePr>
        <p:xfrm>
          <a:off x="126456" y="1713230"/>
          <a:ext cx="5017045" cy="4177147"/>
        </p:xfrm>
        <a:graphic>
          <a:graphicData uri="http://schemas.openxmlformats.org/drawingml/2006/table">
            <a:tbl>
              <a:tblPr firstRow="1" firstCol="1" bandRow="1">
                <a:tableStyleId>{2D5ABB26-0587-4C30-8999-92F81FD0307C}</a:tableStyleId>
              </a:tblPr>
              <a:tblGrid>
                <a:gridCol w="328268">
                  <a:extLst>
                    <a:ext uri="{9D8B030D-6E8A-4147-A177-3AD203B41FA5}">
                      <a16:colId xmlns:a16="http://schemas.microsoft.com/office/drawing/2014/main" val="20000"/>
                    </a:ext>
                  </a:extLst>
                </a:gridCol>
                <a:gridCol w="4688777">
                  <a:extLst>
                    <a:ext uri="{9D8B030D-6E8A-4147-A177-3AD203B41FA5}">
                      <a16:colId xmlns:a16="http://schemas.microsoft.com/office/drawing/2014/main" val="20001"/>
                    </a:ext>
                  </a:extLst>
                </a:gridCol>
              </a:tblGrid>
              <a:tr h="3799577">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16</a:t>
                      </a:r>
                    </a:p>
                  </a:txBody>
                  <a:tcPr marL="6980" marR="6980" marT="6980" marB="6980"/>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arrays as parameters</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[n] *= 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a:t>
                      </a:r>
                      <a:r>
                        <a:rPr lang="en-US" sz="1400" dirty="0" err="1">
                          <a:solidFill>
                            <a:srgbClr val="0000B0"/>
                          </a:solidFill>
                          <a:effectLst/>
                          <a:latin typeface="Courier New" panose="02070309020205020404" pitchFamily="49" charset="0"/>
                          <a:cs typeface="Courier New" panose="02070309020205020404" pitchFamily="49" charset="0"/>
                        </a:rPr>
                        <a:t>const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err="1">
                          <a:solidFill>
                            <a:srgbClr val="00B050"/>
                          </a:solidFill>
                          <a:effectLst/>
                          <a:latin typeface="Courier New" panose="02070309020205020404" pitchFamily="49" charset="0"/>
                          <a:cs typeface="Courier New" panose="02070309020205020404" pitchFamily="49" charset="0"/>
                        </a:rPr>
                        <a:t>endl</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 (</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FirstArray</a:t>
                      </a:r>
                      <a:r>
                        <a:rPr lang="en-US" sz="1400" dirty="0">
                          <a:effectLst/>
                          <a:latin typeface="Courier New" panose="02070309020205020404" pitchFamily="49" charset="0"/>
                          <a:cs typeface="Courier New" panose="02070309020205020404" pitchFamily="49" charset="0"/>
                        </a:rPr>
                        <a:t>[3] = {5, 10, 15};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SecondArray</a:t>
                      </a:r>
                      <a:r>
                        <a:rPr lang="en-US" sz="1400" dirty="0">
                          <a:effectLst/>
                          <a:latin typeface="Courier New" panose="02070309020205020404" pitchFamily="49" charset="0"/>
                          <a:cs typeface="Courier New" panose="02070309020205020404" pitchFamily="49" charset="0"/>
                        </a:rPr>
                        <a:t>[] = {2, 4, 6, 8, 10};</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(SecondArray,5);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6980" marT="6980" marB="6980">
                    <a:solidFill>
                      <a:schemeClr val="bg1">
                        <a:lumMod val="85000"/>
                      </a:schemeClr>
                    </a:solidFill>
                  </a:tcPr>
                </a:tc>
                <a:extLst>
                  <a:ext uri="{0D108BD9-81ED-4DB2-BD59-A6C34878D82A}">
                    <a16:rowId xmlns:a16="http://schemas.microsoft.com/office/drawing/2014/main" val="10000"/>
                  </a:ext>
                </a:extLst>
              </a:tr>
            </a:tbl>
          </a:graphicData>
        </a:graphic>
      </p:graphicFrame>
      <p:sp>
        <p:nvSpPr>
          <p:cNvPr id="20"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77375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9"/>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3"/>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4"/>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3" grpId="0" animBg="1"/>
      <p:bldP spid="13" grpId="1" animBg="1"/>
      <p:bldP spid="14" grpId="0" animBg="1"/>
      <p:bldP spid="14" grpId="1" animBg="1"/>
      <p:bldP spid="15" grpId="0" animBg="1"/>
      <p:bldP spid="15" grpId="1" animBg="1"/>
      <p:bldP spid="16" grpId="0" animBg="1"/>
      <p:bldP spid="17" grpId="0" animBg="1"/>
      <p:bldP spid="1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4294967295"/>
          </p:nvPr>
        </p:nvSpPr>
        <p:spPr>
          <a:xfrm>
            <a:off x="5273040" y="1577340"/>
            <a:ext cx="3342640" cy="4586288"/>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400" dirty="0"/>
              <a:t>Before exiting from the function </a:t>
            </a:r>
            <a:r>
              <a:rPr lang="en-US" sz="1400" dirty="0" err="1">
                <a:latin typeface="Courier New" panose="02070309020205020404" pitchFamily="49" charset="0"/>
                <a:cs typeface="Courier New" panose="02070309020205020404" pitchFamily="49" charset="0"/>
              </a:rPr>
              <a:t>TwiceArray</a:t>
            </a:r>
            <a:r>
              <a:rPr lang="en-US" sz="1400" dirty="0"/>
              <a:t>, all the variables (</a:t>
            </a:r>
            <a:r>
              <a:rPr lang="en-US" sz="1400" dirty="0" err="1">
                <a:latin typeface="Courier New" panose="02070309020205020404" pitchFamily="49" charset="0"/>
                <a:cs typeface="Courier New" panose="02070309020205020404" pitchFamily="49" charset="0"/>
              </a:rPr>
              <a:t>arg</a:t>
            </a:r>
            <a:r>
              <a:rPr lang="en-US" sz="1400" dirty="0"/>
              <a:t>, </a:t>
            </a:r>
            <a:r>
              <a:rPr lang="en-US" sz="1400" dirty="0">
                <a:latin typeface="Courier New" panose="02070309020205020404" pitchFamily="49" charset="0"/>
                <a:cs typeface="Courier New" panose="02070309020205020404" pitchFamily="49" charset="0"/>
              </a:rPr>
              <a:t>length</a:t>
            </a:r>
            <a:r>
              <a:rPr lang="en-US" sz="1400" dirty="0"/>
              <a:t>, </a:t>
            </a:r>
            <a:r>
              <a:rPr lang="en-US" sz="1400" dirty="0">
                <a:latin typeface="Courier New" panose="02070309020205020404" pitchFamily="49" charset="0"/>
                <a:cs typeface="Courier New" panose="02070309020205020404" pitchFamily="49" charset="0"/>
              </a:rPr>
              <a:t>n</a:t>
            </a:r>
            <a:r>
              <a:rPr lang="en-US" sz="1400" dirty="0"/>
              <a:t>) are destroyed and the control is returned to the </a:t>
            </a:r>
            <a:r>
              <a:rPr lang="en-US" sz="1400" dirty="0">
                <a:latin typeface="Courier New" panose="02070309020205020404" pitchFamily="49" charset="0"/>
                <a:cs typeface="Courier New" panose="02070309020205020404" pitchFamily="49" charset="0"/>
              </a:rPr>
              <a:t>main</a:t>
            </a:r>
            <a:r>
              <a:rPr lang="en-US" sz="1400" dirty="0"/>
              <a:t> (line 13). Values of </a:t>
            </a:r>
            <a:r>
              <a:rPr lang="en-US" sz="1400" dirty="0" err="1">
                <a:latin typeface="Courier New" panose="02070309020205020404" pitchFamily="49" charset="0"/>
                <a:cs typeface="Courier New" panose="02070309020205020404" pitchFamily="49" charset="0"/>
              </a:rPr>
              <a:t>FirstArray</a:t>
            </a:r>
            <a:r>
              <a:rPr lang="en-US" sz="1400" dirty="0">
                <a:latin typeface="Courier New" panose="02070309020205020404" pitchFamily="49" charset="0"/>
                <a:cs typeface="Courier New" panose="02070309020205020404" pitchFamily="49" charset="0"/>
              </a:rPr>
              <a:t> </a:t>
            </a:r>
            <a:r>
              <a:rPr lang="en-US" sz="1400" dirty="0"/>
              <a:t>changed in </a:t>
            </a:r>
            <a:r>
              <a:rPr lang="en-US" sz="1400" dirty="0" err="1">
                <a:latin typeface="Courier New" panose="02070309020205020404" pitchFamily="49" charset="0"/>
                <a:cs typeface="Courier New" panose="02070309020205020404" pitchFamily="49" charset="0"/>
              </a:rPr>
              <a:t>TwiceArray</a:t>
            </a:r>
            <a:r>
              <a:rPr lang="en-US" sz="1400" dirty="0">
                <a:latin typeface="Courier New" panose="02070309020205020404" pitchFamily="49" charset="0"/>
                <a:cs typeface="Courier New" panose="02070309020205020404" pitchFamily="49" charset="0"/>
              </a:rPr>
              <a:t> </a:t>
            </a:r>
            <a:r>
              <a:rPr lang="en-US" sz="1400" dirty="0"/>
              <a:t>remains.</a:t>
            </a:r>
          </a:p>
          <a:p>
            <a:pPr algn="just">
              <a:lnSpc>
                <a:spcPct val="80000"/>
              </a:lnSpc>
              <a:spcBef>
                <a:spcPts val="400"/>
              </a:spcBef>
              <a:spcAft>
                <a:spcPts val="400"/>
              </a:spcAft>
              <a:buClrTx/>
              <a:buFont typeface="Wingdings" panose="05000000000000000000" pitchFamily="2" charset="2"/>
              <a:buChar char="q"/>
            </a:pPr>
            <a:r>
              <a:rPr lang="en-US" sz="1400" dirty="0"/>
              <a:t>Next the function </a:t>
            </a:r>
            <a:r>
              <a:rPr lang="en-US" sz="1400" dirty="0" err="1">
                <a:latin typeface="Courier New" panose="02070309020205020404" pitchFamily="49" charset="0"/>
                <a:cs typeface="Courier New" panose="02070309020205020404" pitchFamily="49" charset="0"/>
              </a:rPr>
              <a:t>PrintArray</a:t>
            </a:r>
            <a:r>
              <a:rPr lang="en-US" sz="1400" dirty="0"/>
              <a:t> is called to print the elements of the </a:t>
            </a:r>
            <a:r>
              <a:rPr lang="en-US" sz="1400" dirty="0" err="1">
                <a:latin typeface="Courier New" panose="02070309020205020404" pitchFamily="49" charset="0"/>
                <a:cs typeface="Courier New" panose="02070309020205020404" pitchFamily="49" charset="0"/>
              </a:rPr>
              <a:t>FirstArray</a:t>
            </a:r>
            <a:r>
              <a:rPr lang="en-US" sz="1400" dirty="0"/>
              <a:t> and </a:t>
            </a:r>
            <a:r>
              <a:rPr lang="en-US" sz="1400" dirty="0" err="1">
                <a:latin typeface="Courier New" panose="02070309020205020404" pitchFamily="49" charset="0"/>
                <a:cs typeface="Courier New" panose="02070309020205020404" pitchFamily="49" charset="0"/>
              </a:rPr>
              <a:t>SecondArray</a:t>
            </a:r>
            <a:r>
              <a:rPr lang="en-US" sz="1400" dirty="0"/>
              <a:t> consecutively. Here, it works as same in terms of parameter passing. Except the parameter </a:t>
            </a:r>
            <a:r>
              <a:rPr lang="en-US" sz="1400" dirty="0" err="1">
                <a:latin typeface="Courier New" panose="02070309020205020404" pitchFamily="49" charset="0"/>
                <a:cs typeface="Courier New" panose="02070309020205020404" pitchFamily="49" charset="0"/>
              </a:rPr>
              <a:t>arg</a:t>
            </a:r>
            <a:r>
              <a:rPr lang="en-US" sz="1400" dirty="0"/>
              <a:t> in </a:t>
            </a:r>
            <a:r>
              <a:rPr lang="en-US" sz="1400" dirty="0" err="1">
                <a:latin typeface="Courier New" panose="02070309020205020404" pitchFamily="49" charset="0"/>
                <a:cs typeface="Courier New" panose="02070309020205020404" pitchFamily="49" charset="0"/>
              </a:rPr>
              <a:t>PrintArray</a:t>
            </a:r>
            <a:r>
              <a:rPr lang="en-US" sz="1400" dirty="0"/>
              <a:t> which is declared as </a:t>
            </a:r>
            <a:r>
              <a:rPr lang="en-US" sz="1400" dirty="0">
                <a:latin typeface="Courier New" panose="02070309020205020404" pitchFamily="49" charset="0"/>
                <a:cs typeface="Courier New" panose="02070309020205020404" pitchFamily="49" charset="0"/>
              </a:rPr>
              <a:t>constant</a:t>
            </a:r>
            <a:r>
              <a:rPr lang="en-US" sz="1400" dirty="0"/>
              <a:t> variable. </a:t>
            </a:r>
          </a:p>
          <a:p>
            <a:pPr algn="just">
              <a:lnSpc>
                <a:spcPct val="80000"/>
              </a:lnSpc>
              <a:spcBef>
                <a:spcPts val="400"/>
              </a:spcBef>
              <a:spcAft>
                <a:spcPts val="400"/>
              </a:spcAft>
              <a:buClrTx/>
              <a:buFont typeface="Wingdings" panose="05000000000000000000" pitchFamily="2" charset="2"/>
              <a:buChar char="q"/>
            </a:pPr>
            <a:r>
              <a:rPr lang="en-US" sz="1400" dirty="0"/>
              <a:t>As we do not need to change any elements of the array inside </a:t>
            </a:r>
            <a:r>
              <a:rPr lang="en-US" sz="1400" dirty="0" err="1">
                <a:latin typeface="Courier New" panose="02070309020205020404" pitchFamily="49" charset="0"/>
                <a:cs typeface="Courier New" panose="02070309020205020404" pitchFamily="49" charset="0"/>
              </a:rPr>
              <a:t>PrintArray</a:t>
            </a:r>
            <a:r>
              <a:rPr lang="en-US" sz="1400" dirty="0"/>
              <a:t>, the parameter </a:t>
            </a:r>
            <a:r>
              <a:rPr lang="en-US" sz="1400" dirty="0" err="1">
                <a:latin typeface="Courier New" panose="02070309020205020404" pitchFamily="49" charset="0"/>
                <a:cs typeface="Courier New" panose="02070309020205020404" pitchFamily="49" charset="0"/>
              </a:rPr>
              <a:t>arg</a:t>
            </a:r>
            <a:r>
              <a:rPr lang="en-US" sz="1400" dirty="0"/>
              <a:t> is declared as </a:t>
            </a:r>
            <a:r>
              <a:rPr lang="en-US" sz="1400" dirty="0">
                <a:latin typeface="Courier New" panose="02070309020205020404" pitchFamily="49" charset="0"/>
                <a:cs typeface="Courier New" panose="02070309020205020404" pitchFamily="49" charset="0"/>
              </a:rPr>
              <a:t>constant</a:t>
            </a:r>
            <a:r>
              <a:rPr lang="en-US" sz="1400" dirty="0"/>
              <a:t> variable. </a:t>
            </a:r>
          </a:p>
          <a:p>
            <a:pPr algn="just">
              <a:lnSpc>
                <a:spcPct val="80000"/>
              </a:lnSpc>
              <a:spcBef>
                <a:spcPts val="400"/>
              </a:spcBef>
              <a:spcAft>
                <a:spcPts val="400"/>
              </a:spcAft>
              <a:buClrTx/>
              <a:buFont typeface="Wingdings" panose="05000000000000000000" pitchFamily="2" charset="2"/>
              <a:buChar char="q"/>
            </a:pPr>
            <a:r>
              <a:rPr lang="en-US" sz="1400" dirty="0"/>
              <a:t>This is how any function (</a:t>
            </a:r>
            <a:r>
              <a:rPr lang="en-US" sz="1400" dirty="0">
                <a:latin typeface="Courier New" panose="02070309020205020404" pitchFamily="49" charset="0"/>
                <a:cs typeface="Courier New" panose="02070309020205020404" pitchFamily="49" charset="0"/>
              </a:rPr>
              <a:t>main</a:t>
            </a:r>
            <a:r>
              <a:rPr lang="en-US" sz="1400" dirty="0"/>
              <a:t> in this example) can protect its data array (</a:t>
            </a:r>
            <a:r>
              <a:rPr lang="en-US" sz="1400" dirty="0" err="1">
                <a:latin typeface="Courier New" panose="02070309020205020404" pitchFamily="49" charset="0"/>
                <a:cs typeface="Courier New" panose="02070309020205020404" pitchFamily="49" charset="0"/>
              </a:rPr>
              <a:t>FirstArray</a:t>
            </a:r>
            <a:r>
              <a:rPr lang="en-US" sz="1400" dirty="0"/>
              <a:t>) from being changed by another function (</a:t>
            </a:r>
            <a:r>
              <a:rPr lang="en-US" sz="1400" dirty="0" err="1">
                <a:latin typeface="Courier New" panose="02070309020205020404" pitchFamily="49" charset="0"/>
                <a:cs typeface="Courier New" panose="02070309020205020404" pitchFamily="49" charset="0"/>
              </a:rPr>
              <a:t>PrintArray</a:t>
            </a:r>
            <a:r>
              <a:rPr lang="en-US" sz="1400" dirty="0"/>
              <a:t>).</a:t>
            </a:r>
          </a:p>
        </p:txBody>
      </p:sp>
      <p:graphicFrame>
        <p:nvGraphicFramePr>
          <p:cNvPr id="9" name="Table 8"/>
          <p:cNvGraphicFramePr>
            <a:graphicFrameLocks noGrp="1"/>
          </p:cNvGraphicFramePr>
          <p:nvPr>
            <p:extLst>
              <p:ext uri="{D42A27DB-BD31-4B8C-83A1-F6EECF244321}">
                <p14:modId xmlns:p14="http://schemas.microsoft.com/office/powerpoint/2010/main" val="897735259"/>
              </p:ext>
            </p:extLst>
          </p:nvPr>
        </p:nvGraphicFramePr>
        <p:xfrm>
          <a:off x="175852" y="1577340"/>
          <a:ext cx="5017045" cy="4177147"/>
        </p:xfrm>
        <a:graphic>
          <a:graphicData uri="http://schemas.openxmlformats.org/drawingml/2006/table">
            <a:tbl>
              <a:tblPr firstRow="1" firstCol="1" bandRow="1">
                <a:tableStyleId>{2D5ABB26-0587-4C30-8999-92F81FD0307C}</a:tableStyleId>
              </a:tblPr>
              <a:tblGrid>
                <a:gridCol w="328268">
                  <a:extLst>
                    <a:ext uri="{9D8B030D-6E8A-4147-A177-3AD203B41FA5}">
                      <a16:colId xmlns:a16="http://schemas.microsoft.com/office/drawing/2014/main" val="20000"/>
                    </a:ext>
                  </a:extLst>
                </a:gridCol>
                <a:gridCol w="4688777">
                  <a:extLst>
                    <a:ext uri="{9D8B030D-6E8A-4147-A177-3AD203B41FA5}">
                      <a16:colId xmlns:a16="http://schemas.microsoft.com/office/drawing/2014/main" val="20001"/>
                    </a:ext>
                  </a:extLst>
                </a:gridCol>
              </a:tblGrid>
              <a:tr h="3799577">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16</a:t>
                      </a:r>
                    </a:p>
                  </a:txBody>
                  <a:tcPr marL="6980" marR="6980" marT="6980" marB="6980"/>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arrays as parameters</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[n] *= 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a:t>
                      </a:r>
                      <a:r>
                        <a:rPr lang="en-US" sz="1400" dirty="0" err="1">
                          <a:solidFill>
                            <a:srgbClr val="0000B0"/>
                          </a:solidFill>
                          <a:effectLst/>
                          <a:latin typeface="Courier New" panose="02070309020205020404" pitchFamily="49" charset="0"/>
                          <a:cs typeface="Courier New" panose="02070309020205020404" pitchFamily="49" charset="0"/>
                        </a:rPr>
                        <a:t>const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printf</a:t>
                      </a:r>
                      <a:r>
                        <a:rPr lang="en-US" sz="1400" dirty="0">
                          <a:effectLst/>
                          <a:latin typeface="Courier New" panose="02070309020205020404" pitchFamily="49" charset="0"/>
                          <a:cs typeface="Courier New" panose="02070309020205020404" pitchFamily="49" charset="0"/>
                        </a:rPr>
                        <a:t>(</a:t>
                      </a:r>
                      <a:r>
                        <a:rPr lang="en-US" sz="1400" dirty="0">
                          <a:solidFill>
                            <a:srgbClr val="FF0000"/>
                          </a:solidFill>
                          <a:effectLst/>
                          <a:latin typeface="Courier New" panose="02070309020205020404" pitchFamily="49" charset="0"/>
                          <a:cs typeface="Courier New" panose="02070309020205020404" pitchFamily="49" charset="0"/>
                        </a:rPr>
                        <a:t>"%d "</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printf</a:t>
                      </a:r>
                      <a:r>
                        <a:rPr lang="en-US" sz="1400" dirty="0">
                          <a:effectLst/>
                          <a:latin typeface="Courier New" panose="02070309020205020404" pitchFamily="49" charset="0"/>
                          <a:cs typeface="Courier New" panose="02070309020205020404" pitchFamily="49" charset="0"/>
                        </a:rPr>
                        <a: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 (</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FirstArray</a:t>
                      </a:r>
                      <a:r>
                        <a:rPr lang="en-US" sz="1400" dirty="0">
                          <a:effectLst/>
                          <a:latin typeface="Courier New" panose="02070309020205020404" pitchFamily="49" charset="0"/>
                          <a:cs typeface="Courier New" panose="02070309020205020404" pitchFamily="49" charset="0"/>
                        </a:rPr>
                        <a:t>[3] = {5, 10, 15};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SecondArray</a:t>
                      </a:r>
                      <a:r>
                        <a:rPr lang="en-US" sz="1400" dirty="0">
                          <a:effectLst/>
                          <a:latin typeface="Courier New" panose="02070309020205020404" pitchFamily="49" charset="0"/>
                          <a:cs typeface="Courier New" panose="02070309020205020404" pitchFamily="49" charset="0"/>
                        </a:rPr>
                        <a:t>[] = {2, 4, 6, 8, 10};</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(SecondArray,5);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6980" marT="6980" marB="6980">
                    <a:solidFill>
                      <a:schemeClr val="bg1">
                        <a:lumMod val="85000"/>
                      </a:schemeClr>
                    </a:solidFill>
                  </a:tcPr>
                </a:tc>
                <a:extLst>
                  <a:ext uri="{0D108BD9-81ED-4DB2-BD59-A6C34878D82A}">
                    <a16:rowId xmlns:a16="http://schemas.microsoft.com/office/drawing/2014/main" val="10000"/>
                  </a:ext>
                </a:extLst>
              </a:tr>
            </a:tbl>
          </a:graphicData>
        </a:graphic>
      </p:graphicFrame>
      <p:sp>
        <p:nvSpPr>
          <p:cNvPr id="10"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611290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669280" y="1460500"/>
            <a:ext cx="2773680" cy="2427288"/>
          </a:xfrm>
        </p:spPr>
        <p:txBody>
          <a:bodyPr>
            <a:normAutofit/>
          </a:bodyPr>
          <a:lstStyle/>
          <a:p>
            <a:pPr algn="just">
              <a:lnSpc>
                <a:spcPct val="80000"/>
              </a:lnSpc>
              <a:spcBef>
                <a:spcPts val="400"/>
              </a:spcBef>
              <a:spcAft>
                <a:spcPts val="400"/>
              </a:spcAft>
              <a:buClrTx/>
              <a:buFont typeface="Wingdings" panose="05000000000000000000" pitchFamily="2" charset="2"/>
              <a:buChar char="q"/>
            </a:pPr>
            <a:r>
              <a:rPr lang="en-US" sz="1600" dirty="0"/>
              <a:t>Two array </a:t>
            </a:r>
            <a:r>
              <a:rPr lang="en-US" sz="1600" dirty="0">
                <a:latin typeface="Courier New" panose="02070309020205020404" pitchFamily="49" charset="0"/>
                <a:cs typeface="Courier New" panose="02070309020205020404" pitchFamily="49" charset="0"/>
              </a:rPr>
              <a:t>x</a:t>
            </a:r>
            <a:r>
              <a:rPr lang="en-US" sz="1600" dirty="0"/>
              <a:t> and </a:t>
            </a:r>
            <a:r>
              <a:rPr lang="en-US" sz="1600" dirty="0">
                <a:latin typeface="Courier New" panose="02070309020205020404" pitchFamily="49" charset="0"/>
                <a:cs typeface="Courier New" panose="02070309020205020404" pitchFamily="49" charset="0"/>
              </a:rPr>
              <a:t>y</a:t>
            </a:r>
            <a:r>
              <a:rPr lang="en-US" sz="1600" dirty="0"/>
              <a:t> with five elements are multiplied index wise using the function </a:t>
            </a:r>
            <a:r>
              <a:rPr lang="en-US" sz="1600" dirty="0" err="1">
                <a:latin typeface="Courier New" panose="02070309020205020404" pitchFamily="49" charset="0"/>
                <a:cs typeface="Courier New" panose="02070309020205020404" pitchFamily="49" charset="0"/>
              </a:rPr>
              <a:t>ArrMul</a:t>
            </a:r>
            <a:r>
              <a:rPr lang="en-US" sz="1600" dirty="0"/>
              <a:t>. </a:t>
            </a:r>
          </a:p>
          <a:p>
            <a:pPr algn="just">
              <a:lnSpc>
                <a:spcPct val="80000"/>
              </a:lnSpc>
              <a:spcBef>
                <a:spcPts val="400"/>
              </a:spcBef>
              <a:spcAft>
                <a:spcPts val="400"/>
              </a:spcAft>
              <a:buClrTx/>
              <a:buFont typeface="Wingdings" panose="05000000000000000000" pitchFamily="2" charset="2"/>
              <a:buChar char="q"/>
            </a:pPr>
            <a:r>
              <a:rPr lang="en-US" sz="1600" dirty="0"/>
              <a:t>Function </a:t>
            </a:r>
            <a:r>
              <a:rPr lang="en-US" sz="1600" dirty="0" err="1">
                <a:latin typeface="Courier New" panose="02070309020205020404" pitchFamily="49" charset="0"/>
                <a:cs typeface="Courier New" panose="02070309020205020404" pitchFamily="49" charset="0"/>
              </a:rPr>
              <a:t>ArrMul</a:t>
            </a:r>
            <a:r>
              <a:rPr lang="en-US" sz="1600" dirty="0"/>
              <a:t> (line 2-6) dynamically allocates memory for the resultant array </a:t>
            </a:r>
            <a:r>
              <a:rPr lang="en-US" sz="1600" dirty="0">
                <a:latin typeface="Courier New" panose="02070309020205020404" pitchFamily="49" charset="0"/>
                <a:cs typeface="Courier New" panose="02070309020205020404" pitchFamily="49" charset="0"/>
              </a:rPr>
              <a:t>c</a:t>
            </a:r>
            <a:r>
              <a:rPr lang="en-US" sz="1600" dirty="0"/>
              <a:t> of the multiplication. </a:t>
            </a:r>
          </a:p>
        </p:txBody>
      </p:sp>
      <p:graphicFrame>
        <p:nvGraphicFramePr>
          <p:cNvPr id="9" name="Table 8"/>
          <p:cNvGraphicFramePr>
            <a:graphicFrameLocks noGrp="1"/>
          </p:cNvGraphicFramePr>
          <p:nvPr>
            <p:extLst>
              <p:ext uri="{D42A27DB-BD31-4B8C-83A1-F6EECF244321}">
                <p14:modId xmlns:p14="http://schemas.microsoft.com/office/powerpoint/2010/main" val="3992559445"/>
              </p:ext>
            </p:extLst>
          </p:nvPr>
        </p:nvGraphicFramePr>
        <p:xfrm>
          <a:off x="1" y="1460658"/>
          <a:ext cx="5534978" cy="5211122"/>
        </p:xfrm>
        <a:graphic>
          <a:graphicData uri="http://schemas.openxmlformats.org/drawingml/2006/table">
            <a:tbl>
              <a:tblPr firstRow="1" firstCol="1" bandRow="1">
                <a:tableStyleId>{2D5ABB26-0587-4C30-8999-92F81FD0307C}</a:tableStyleId>
              </a:tblPr>
              <a:tblGrid>
                <a:gridCol w="276192">
                  <a:extLst>
                    <a:ext uri="{9D8B030D-6E8A-4147-A177-3AD203B41FA5}">
                      <a16:colId xmlns:a16="http://schemas.microsoft.com/office/drawing/2014/main" val="20000"/>
                    </a:ext>
                  </a:extLst>
                </a:gridCol>
                <a:gridCol w="3716492">
                  <a:extLst>
                    <a:ext uri="{9D8B030D-6E8A-4147-A177-3AD203B41FA5}">
                      <a16:colId xmlns:a16="http://schemas.microsoft.com/office/drawing/2014/main" val="20001"/>
                    </a:ext>
                  </a:extLst>
                </a:gridCol>
                <a:gridCol w="1542294">
                  <a:extLst>
                    <a:ext uri="{9D8B030D-6E8A-4147-A177-3AD203B41FA5}">
                      <a16:colId xmlns:a16="http://schemas.microsoft.com/office/drawing/2014/main" val="20002"/>
                    </a:ext>
                  </a:extLst>
                </a:gridCol>
              </a:tblGrid>
              <a:tr h="1151595">
                <a:tc rowSpan="2">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solidFill>
                            <a:schemeClr val="bg1">
                              <a:lumMod val="50000"/>
                            </a:schemeClr>
                          </a:solidFill>
                          <a:effectLst/>
                          <a:latin typeface="Courier New" panose="02070309020205020404" pitchFamily="49" charset="0"/>
                          <a:cs typeface="Courier New" panose="02070309020205020404" pitchFamily="49" charset="0"/>
                        </a:rPr>
                        <a:t>1</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2</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3</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4</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5</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6</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7</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8</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9</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10</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11</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12</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13</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14</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15</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16</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17</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18</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19</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20</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21</a:t>
                      </a:r>
                    </a:p>
                  </a:txBody>
                  <a:tcPr marL="13716" marR="20574" marT="6093" marB="6093"/>
                </a:tc>
                <a:tc rowSpan="2">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solidFill>
                            <a:srgbClr val="00B050"/>
                          </a:solidFill>
                          <a:effectLst/>
                          <a:latin typeface="Courier New" panose="02070309020205020404" pitchFamily="49" charset="0"/>
                          <a:cs typeface="Courier New" panose="02070309020205020404" pitchFamily="49" charset="0"/>
                        </a:rPr>
                        <a:t>//Array Multiplication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ArrMul</a:t>
                      </a:r>
                      <a:r>
                        <a:rPr lang="en-US" sz="1100" b="0" dirty="0">
                          <a:effectLst/>
                          <a:latin typeface="Courier New" panose="02070309020205020404" pitchFamily="49" charset="0"/>
                          <a:cs typeface="Courier New" panose="02070309020205020404" pitchFamily="49" charset="0"/>
                        </a:rPr>
                        <a:t>(</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a[], </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b[], </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baseline="0" dirty="0">
                          <a:effectLst/>
                          <a:latin typeface="Courier New" panose="02070309020205020404" pitchFamily="49" charset="0"/>
                          <a:cs typeface="Courier New" panose="02070309020205020404" pitchFamily="49" charset="0"/>
                        </a:rPr>
                        <a:t>  </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,*c = </a:t>
                      </a:r>
                      <a:r>
                        <a:rPr lang="en-US" sz="1100" b="0" dirty="0">
                          <a:solidFill>
                            <a:srgbClr val="0000B0"/>
                          </a:solidFill>
                          <a:effectLst/>
                          <a:latin typeface="Courier New" panose="02070309020205020404" pitchFamily="49" charset="0"/>
                          <a:cs typeface="Courier New" panose="02070309020205020404" pitchFamily="49" charset="0"/>
                        </a:rPr>
                        <a:t>new </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[size]; </a:t>
                      </a:r>
                      <a:r>
                        <a:rPr lang="en-US" sz="1100" b="0" dirty="0">
                          <a:solidFill>
                            <a:srgbClr val="00B050"/>
                          </a:solidFill>
                          <a:effectLst/>
                          <a:latin typeface="Courier New" panose="02070309020205020404" pitchFamily="49" charset="0"/>
                          <a:cs typeface="Courier New" panose="02070309020205020404" pitchFamily="49" charset="0"/>
                        </a:rPr>
                        <a:t>//c[5]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a:solidFill>
                            <a:srgbClr val="0000B0"/>
                          </a:solidFill>
                          <a:effectLst/>
                          <a:latin typeface="Courier New" panose="02070309020205020404" pitchFamily="49" charset="0"/>
                          <a:cs typeface="Courier New" panose="02070309020205020404" pitchFamily="49" charset="0"/>
                        </a:rPr>
                        <a:t>for</a:t>
                      </a:r>
                      <a:r>
                        <a:rPr lang="en-US" sz="1100" b="0" dirty="0">
                          <a:effectLst/>
                          <a:latin typeface="Courier New" panose="02070309020205020404" pitchFamily="49" charset="0"/>
                          <a:cs typeface="Courier New" panose="02070309020205020404" pitchFamily="49" charset="0"/>
                        </a:rPr>
                        <a:t>(</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=0; </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&lt;size; </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 c[</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 = a[</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 *</a:t>
                      </a:r>
                      <a:r>
                        <a:rPr lang="en-US" sz="1100" b="0" baseline="0" dirty="0">
                          <a:effectLst/>
                          <a:latin typeface="Courier New" panose="02070309020205020404" pitchFamily="49" charset="0"/>
                          <a:cs typeface="Courier New" panose="02070309020205020404" pitchFamily="49" charset="0"/>
                        </a:rPr>
                        <a:t> </a:t>
                      </a:r>
                      <a:r>
                        <a:rPr lang="en-US" sz="1100" b="0" dirty="0">
                          <a:effectLst/>
                          <a:latin typeface="Courier New" panose="02070309020205020404" pitchFamily="49" charset="0"/>
                          <a:cs typeface="Courier New" panose="02070309020205020404" pitchFamily="49" charset="0"/>
                        </a:rPr>
                        <a:t>b[</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a:solidFill>
                            <a:srgbClr val="0000B0"/>
                          </a:solidFill>
                          <a:effectLst/>
                          <a:latin typeface="Courier New" panose="02070309020205020404" pitchFamily="49" charset="0"/>
                          <a:cs typeface="Courier New" panose="02070309020205020404" pitchFamily="49" charset="0"/>
                        </a:rPr>
                        <a:t>return</a:t>
                      </a:r>
                      <a:r>
                        <a:rPr lang="en-US" sz="1100" b="0" dirty="0">
                          <a:effectLst/>
                          <a:latin typeface="Courier New" panose="02070309020205020404" pitchFamily="49" charset="0"/>
                          <a:cs typeface="Courier New" panose="02070309020205020404" pitchFamily="49" charset="0"/>
                        </a:rPr>
                        <a:t> c;</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solidFill>
                            <a:srgbClr val="0000B0"/>
                          </a:solidFill>
                          <a:effectLst/>
                          <a:latin typeface="Courier New" panose="02070309020205020404" pitchFamily="49" charset="0"/>
                          <a:cs typeface="Courier New" panose="02070309020205020404" pitchFamily="49" charset="0"/>
                        </a:rPr>
                        <a:t>void</a:t>
                      </a:r>
                      <a:r>
                        <a:rPr lang="en-US" sz="1100" b="0" dirty="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PrintArr</a:t>
                      </a:r>
                      <a:r>
                        <a:rPr lang="en-US" sz="1100" b="0" dirty="0">
                          <a:effectLst/>
                          <a:latin typeface="Courier New" panose="02070309020205020404" pitchFamily="49" charset="0"/>
                          <a:cs typeface="Courier New" panose="02070309020205020404" pitchFamily="49" charset="0"/>
                        </a:rPr>
                        <a:t>(</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*a, </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a:solidFill>
                            <a:srgbClr val="0000B0"/>
                          </a:solidFill>
                          <a:effectLst/>
                          <a:latin typeface="Courier New" panose="02070309020205020404" pitchFamily="49" charset="0"/>
                          <a:cs typeface="Courier New" panose="02070309020205020404" pitchFamily="49" charset="0"/>
                        </a:rPr>
                        <a:t>for</a:t>
                      </a:r>
                      <a:r>
                        <a:rPr lang="en-US" sz="1100" b="0" dirty="0">
                          <a:effectLst/>
                          <a:latin typeface="Courier New" panose="02070309020205020404" pitchFamily="49" charset="0"/>
                          <a:cs typeface="Courier New" panose="02070309020205020404" pitchFamily="49" charset="0"/>
                        </a:rPr>
                        <a:t>(</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=0; </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&lt;size; </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 </a:t>
                      </a:r>
                      <a:r>
                        <a:rPr lang="en-US" sz="1100" b="0" dirty="0" err="1">
                          <a:solidFill>
                            <a:srgbClr val="0000B0"/>
                          </a:solidFill>
                          <a:effectLst/>
                          <a:latin typeface="Courier New" panose="02070309020205020404" pitchFamily="49" charset="0"/>
                          <a:cs typeface="Courier New" panose="02070309020205020404" pitchFamily="49" charset="0"/>
                        </a:rPr>
                        <a:t>cout</a:t>
                      </a:r>
                      <a:r>
                        <a:rPr lang="en-US" sz="1100" b="0" dirty="0">
                          <a:effectLst/>
                          <a:latin typeface="Courier New" panose="02070309020205020404" pitchFamily="49" charset="0"/>
                          <a:cs typeface="Courier New" panose="02070309020205020404" pitchFamily="49" charset="0"/>
                        </a:rPr>
                        <a:t>&lt;&lt;a[</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]&lt;&lt;</a:t>
                      </a:r>
                      <a:r>
                        <a:rPr lang="en-US" sz="1100" b="0" dirty="0">
                          <a:solidFill>
                            <a:srgbClr val="FF0000"/>
                          </a:solidFill>
                          <a:effectLst/>
                          <a:latin typeface="Courier New" panose="02070309020205020404" pitchFamily="49" charset="0"/>
                          <a:cs typeface="Courier New" panose="02070309020205020404" pitchFamily="49" charset="0"/>
                        </a:rPr>
                        <a:t>"\t"</a:t>
                      </a:r>
                      <a:r>
                        <a:rPr lang="en-US" sz="1100" b="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a:solidFill>
                            <a:srgbClr val="0000B0"/>
                          </a:solidFill>
                          <a:effectLst/>
                          <a:latin typeface="Courier New" panose="02070309020205020404" pitchFamily="49" charset="0"/>
                          <a:cs typeface="Courier New" panose="02070309020205020404" pitchFamily="49" charset="0"/>
                        </a:rPr>
                        <a:t>cout</a:t>
                      </a:r>
                      <a:r>
                        <a:rPr lang="en-US" sz="1100" b="0" dirty="0">
                          <a:solidFill>
                            <a:srgbClr val="0000B0"/>
                          </a:solidFill>
                          <a:effectLst/>
                          <a:latin typeface="Courier New" panose="02070309020205020404" pitchFamily="49" charset="0"/>
                          <a:cs typeface="Courier New" panose="02070309020205020404" pitchFamily="49" charset="0"/>
                        </a:rPr>
                        <a:t> </a:t>
                      </a:r>
                      <a:r>
                        <a:rPr lang="en-US" sz="1100" b="0" dirty="0">
                          <a:effectLst/>
                          <a:latin typeface="Courier New" panose="02070309020205020404" pitchFamily="49" charset="0"/>
                          <a:cs typeface="Courier New" panose="02070309020205020404" pitchFamily="49" charset="0"/>
                        </a:rPr>
                        <a:t>&lt;&lt; </a:t>
                      </a:r>
                      <a:r>
                        <a:rPr lang="en-US" sz="1100" b="0" dirty="0">
                          <a:solidFill>
                            <a:srgbClr val="FF0000"/>
                          </a:solidFill>
                          <a:effectLst/>
                          <a:latin typeface="Courier New" panose="02070309020205020404" pitchFamily="49" charset="0"/>
                          <a:cs typeface="Courier New" panose="02070309020205020404" pitchFamily="49" charset="0"/>
                        </a:rPr>
                        <a:t>"\n "</a:t>
                      </a:r>
                      <a:r>
                        <a:rPr lang="en-US" sz="1100" b="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solidFill>
                            <a:srgbClr val="0000B0"/>
                          </a:solidFill>
                          <a:effectLst/>
                          <a:latin typeface="Courier New" panose="02070309020205020404" pitchFamily="49" charset="0"/>
                          <a:cs typeface="Courier New" panose="02070309020205020404" pitchFamily="49" charset="0"/>
                        </a:rPr>
                        <a:t>void</a:t>
                      </a:r>
                      <a:r>
                        <a:rPr lang="en-US" sz="1100" b="0" dirty="0">
                          <a:effectLst/>
                          <a:latin typeface="Courier New" panose="02070309020205020404" pitchFamily="49" charset="0"/>
                          <a:cs typeface="Courier New" panose="02070309020205020404" pitchFamily="49" charset="0"/>
                        </a:rPr>
                        <a:t> main(</a:t>
                      </a:r>
                      <a:r>
                        <a:rPr lang="en-US" sz="1100" b="0" dirty="0">
                          <a:solidFill>
                            <a:srgbClr val="0000B0"/>
                          </a:solidFill>
                          <a:effectLst/>
                          <a:latin typeface="Courier New" panose="02070309020205020404" pitchFamily="49" charset="0"/>
                          <a:cs typeface="Courier New" panose="02070309020205020404" pitchFamily="49" charset="0"/>
                        </a:rPr>
                        <a:t>void</a:t>
                      </a:r>
                      <a:r>
                        <a:rPr lang="en-US" sz="1100" b="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baseline="0" dirty="0">
                          <a:solidFill>
                            <a:schemeClr val="tx1"/>
                          </a:solidFill>
                          <a:effectLst/>
                          <a:latin typeface="Courier New" panose="02070309020205020404" pitchFamily="49" charset="0"/>
                          <a:cs typeface="Courier New" panose="02070309020205020404" pitchFamily="49" charset="0"/>
                        </a:rPr>
                        <a:t> </a:t>
                      </a:r>
                      <a:r>
                        <a:rPr lang="en-US" sz="1100" b="0" dirty="0">
                          <a:effectLst/>
                          <a:latin typeface="Courier New" panose="02070309020205020404" pitchFamily="49" charset="0"/>
                          <a:cs typeface="Courier New" panose="02070309020205020404" pitchFamily="49" charset="0"/>
                        </a:rPr>
                        <a:t>*z, x[5]={1,2,3,4,5}, y[5]={5,6,7,8,9};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z = </a:t>
                      </a:r>
                      <a:r>
                        <a:rPr lang="en-US" sz="1100" b="0" dirty="0" err="1">
                          <a:effectLst/>
                          <a:latin typeface="Courier New" panose="02070309020205020404" pitchFamily="49" charset="0"/>
                          <a:cs typeface="Courier New" panose="02070309020205020404" pitchFamily="49" charset="0"/>
                        </a:rPr>
                        <a:t>ArrMul</a:t>
                      </a:r>
                      <a:r>
                        <a:rPr lang="en-US" sz="1100" b="0" dirty="0">
                          <a:effectLst/>
                          <a:latin typeface="Courier New" panose="02070309020205020404" pitchFamily="49" charset="0"/>
                          <a:cs typeface="Courier New" panose="02070309020205020404" pitchFamily="49" charset="0"/>
                        </a:rPr>
                        <a:t>(x, y,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a:solidFill>
                            <a:srgbClr val="0000B0"/>
                          </a:solidFill>
                          <a:effectLst/>
                          <a:latin typeface="Courier New" panose="02070309020205020404" pitchFamily="49" charset="0"/>
                          <a:cs typeface="Courier New" panose="02070309020205020404" pitchFamily="49" charset="0"/>
                        </a:rPr>
                        <a:t>cout</a:t>
                      </a:r>
                      <a:r>
                        <a:rPr lang="en-US" sz="1100" b="0" dirty="0">
                          <a:solidFill>
                            <a:srgbClr val="0000B0"/>
                          </a:solidFill>
                          <a:effectLst/>
                          <a:latin typeface="Courier New" panose="02070309020205020404" pitchFamily="49" charset="0"/>
                          <a:cs typeface="Courier New" panose="02070309020205020404" pitchFamily="49" charset="0"/>
                        </a:rPr>
                        <a:t> </a:t>
                      </a:r>
                      <a:r>
                        <a:rPr lang="en-US" sz="1100" b="0" dirty="0">
                          <a:effectLst/>
                          <a:latin typeface="Courier New" panose="02070309020205020404" pitchFamily="49" charset="0"/>
                          <a:cs typeface="Courier New" panose="02070309020205020404" pitchFamily="49" charset="0"/>
                        </a:rPr>
                        <a:t>&lt;&lt;</a:t>
                      </a:r>
                      <a:r>
                        <a:rPr lang="en-US" sz="1100" b="0" dirty="0">
                          <a:solidFill>
                            <a:srgbClr val="FF0000"/>
                          </a:solidFill>
                          <a:effectLst/>
                          <a:latin typeface="Courier New" panose="02070309020205020404" pitchFamily="49" charset="0"/>
                          <a:cs typeface="Courier New" panose="02070309020205020404" pitchFamily="49" charset="0"/>
                        </a:rPr>
                        <a:t>"First array:\n"</a:t>
                      </a:r>
                      <a:r>
                        <a:rPr lang="en-US" sz="1100" b="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PrintArr</a:t>
                      </a:r>
                      <a:r>
                        <a:rPr lang="en-US" sz="1100" b="0" dirty="0">
                          <a:effectLst/>
                          <a:latin typeface="Courier New" panose="02070309020205020404" pitchFamily="49" charset="0"/>
                          <a:cs typeface="Courier New" panose="02070309020205020404" pitchFamily="49" charset="0"/>
                        </a:rPr>
                        <a:t>( x,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a:solidFill>
                            <a:srgbClr val="0000B0"/>
                          </a:solidFill>
                          <a:effectLst/>
                          <a:latin typeface="Courier New" panose="02070309020205020404" pitchFamily="49" charset="0"/>
                          <a:cs typeface="Courier New" panose="02070309020205020404" pitchFamily="49" charset="0"/>
                        </a:rPr>
                        <a:t>cout</a:t>
                      </a:r>
                      <a:r>
                        <a:rPr lang="en-US" sz="1100" b="0" dirty="0">
                          <a:solidFill>
                            <a:srgbClr val="0000B0"/>
                          </a:solidFill>
                          <a:effectLst/>
                          <a:latin typeface="Courier New" panose="02070309020205020404" pitchFamily="49" charset="0"/>
                          <a:cs typeface="Courier New" panose="02070309020205020404" pitchFamily="49" charset="0"/>
                        </a:rPr>
                        <a:t> </a:t>
                      </a:r>
                      <a:r>
                        <a:rPr lang="en-US" sz="1100" b="0" dirty="0">
                          <a:effectLst/>
                          <a:latin typeface="Courier New" panose="02070309020205020404" pitchFamily="49" charset="0"/>
                          <a:cs typeface="Courier New" panose="02070309020205020404" pitchFamily="49" charset="0"/>
                        </a:rPr>
                        <a:t>&lt;&lt;</a:t>
                      </a:r>
                      <a:r>
                        <a:rPr lang="en-US" sz="1100" b="0" dirty="0">
                          <a:solidFill>
                            <a:srgbClr val="FF0000"/>
                          </a:solidFill>
                          <a:effectLst/>
                          <a:latin typeface="Courier New" panose="02070309020205020404" pitchFamily="49" charset="0"/>
                          <a:cs typeface="Courier New" panose="02070309020205020404" pitchFamily="49" charset="0"/>
                        </a:rPr>
                        <a:t>"second array:\n"</a:t>
                      </a:r>
                      <a:r>
                        <a:rPr lang="en-US" sz="1100" b="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PrintArr</a:t>
                      </a:r>
                      <a:r>
                        <a:rPr lang="en-US" sz="1100" b="0" dirty="0">
                          <a:effectLst/>
                          <a:latin typeface="Courier New" panose="02070309020205020404" pitchFamily="49" charset="0"/>
                          <a:cs typeface="Courier New" panose="02070309020205020404" pitchFamily="49" charset="0"/>
                        </a:rPr>
                        <a:t>( y,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a:solidFill>
                            <a:srgbClr val="0000B0"/>
                          </a:solidFill>
                          <a:effectLst/>
                          <a:latin typeface="Courier New" panose="02070309020205020404" pitchFamily="49" charset="0"/>
                          <a:cs typeface="Courier New" panose="02070309020205020404" pitchFamily="49" charset="0"/>
                        </a:rPr>
                        <a:t>cout</a:t>
                      </a:r>
                      <a:r>
                        <a:rPr lang="en-US" sz="1100" b="0" dirty="0">
                          <a:solidFill>
                            <a:srgbClr val="0000B0"/>
                          </a:solidFill>
                          <a:effectLst/>
                          <a:latin typeface="Courier New" panose="02070309020205020404" pitchFamily="49" charset="0"/>
                          <a:cs typeface="Courier New" panose="02070309020205020404" pitchFamily="49" charset="0"/>
                        </a:rPr>
                        <a:t> </a:t>
                      </a:r>
                      <a:r>
                        <a:rPr lang="en-US" sz="1100" b="0" dirty="0">
                          <a:effectLst/>
                          <a:latin typeface="Courier New" panose="02070309020205020404" pitchFamily="49" charset="0"/>
                          <a:cs typeface="Courier New" panose="02070309020205020404" pitchFamily="49" charset="0"/>
                        </a:rPr>
                        <a:t>&lt;&lt;</a:t>
                      </a:r>
                      <a:r>
                        <a:rPr lang="en-US" sz="1100" b="0" dirty="0">
                          <a:solidFill>
                            <a:srgbClr val="FF0000"/>
                          </a:solidFill>
                          <a:effectLst/>
                          <a:latin typeface="Courier New" panose="02070309020205020404" pitchFamily="49" charset="0"/>
                          <a:cs typeface="Courier New" panose="02070309020205020404" pitchFamily="49" charset="0"/>
                        </a:rPr>
                        <a:t>"result array:\n"</a:t>
                      </a:r>
                      <a:r>
                        <a:rPr lang="en-US" sz="1100" b="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PrintArr</a:t>
                      </a:r>
                      <a:r>
                        <a:rPr lang="en-US" sz="1100" b="0" dirty="0">
                          <a:effectLst/>
                          <a:latin typeface="Courier New" panose="02070309020205020404" pitchFamily="49" charset="0"/>
                          <a:cs typeface="Courier New" panose="02070309020205020404" pitchFamily="49" charset="0"/>
                        </a:rPr>
                        <a:t>( z,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a:solidFill>
                            <a:srgbClr val="0000B0"/>
                          </a:solidFill>
                          <a:effectLst/>
                          <a:latin typeface="Courier New" panose="02070309020205020404" pitchFamily="49" charset="0"/>
                          <a:cs typeface="Courier New" panose="02070309020205020404" pitchFamily="49" charset="0"/>
                        </a:rPr>
                        <a:t>delete</a:t>
                      </a:r>
                      <a:r>
                        <a:rPr lang="en-US" sz="1100" b="0" dirty="0">
                          <a:effectLst/>
                          <a:latin typeface="Courier New" panose="02070309020205020404" pitchFamily="49" charset="0"/>
                          <a:cs typeface="Courier New" panose="02070309020205020404" pitchFamily="49" charset="0"/>
                        </a:rPr>
                        <a:t> </a:t>
                      </a:r>
                      <a:r>
                        <a:rPr lang="en-US" sz="1100" b="0" dirty="0">
                          <a:solidFill>
                            <a:srgbClr val="0000B0"/>
                          </a:solidFill>
                          <a:effectLst/>
                          <a:latin typeface="Courier New" panose="02070309020205020404" pitchFamily="49" charset="0"/>
                          <a:cs typeface="Courier New" panose="02070309020205020404" pitchFamily="49" charset="0"/>
                        </a:rPr>
                        <a:t>[]</a:t>
                      </a:r>
                      <a:r>
                        <a:rPr lang="en-US" sz="1100" b="0" dirty="0">
                          <a:effectLst/>
                          <a:latin typeface="Courier New" panose="02070309020205020404" pitchFamily="49" charset="0"/>
                          <a:cs typeface="Courier New" panose="02070309020205020404" pitchFamily="49" charset="0"/>
                        </a:rPr>
                        <a:t> (z); </a:t>
                      </a:r>
                      <a:r>
                        <a:rPr lang="en-US" sz="1100" b="0" dirty="0">
                          <a:solidFill>
                            <a:srgbClr val="00B050"/>
                          </a:solidFill>
                          <a:effectLst/>
                          <a:latin typeface="Courier New" panose="02070309020205020404" pitchFamily="49" charset="0"/>
                          <a:cs typeface="Courier New" panose="02070309020205020404" pitchFamily="49" charset="0"/>
                        </a:rPr>
                        <a:t>//memory </a:t>
                      </a:r>
                      <a:r>
                        <a:rPr lang="en-US" sz="1100" b="0" dirty="0" err="1">
                          <a:solidFill>
                            <a:srgbClr val="00B050"/>
                          </a:solidFill>
                          <a:effectLst/>
                          <a:latin typeface="Courier New" panose="02070309020205020404" pitchFamily="49" charset="0"/>
                          <a:cs typeface="Courier New" panose="02070309020205020404" pitchFamily="49" charset="0"/>
                        </a:rPr>
                        <a:t>deallocated</a:t>
                      </a:r>
                      <a:r>
                        <a:rPr lang="en-US" sz="1100" b="0" dirty="0">
                          <a:solidFill>
                            <a:srgbClr val="00B050"/>
                          </a:solidFill>
                          <a:effectLst/>
                          <a:latin typeface="Courier New" panose="02070309020205020404" pitchFamily="49" charset="0"/>
                          <a:cs typeface="Courier New" panose="02070309020205020404" pitchFamily="49" charset="0"/>
                        </a:rPr>
                        <a:t>. </a:t>
                      </a:r>
                      <a:r>
                        <a:rPr lang="en-US" sz="1100" b="0" baseline="0" dirty="0">
                          <a:solidFill>
                            <a:srgbClr val="00B050"/>
                          </a:solidFill>
                          <a:effectLst/>
                          <a:latin typeface="Courier New" panose="02070309020205020404" pitchFamily="49" charset="0"/>
                          <a:cs typeface="Courier New" panose="02070309020205020404" pitchFamily="49" charset="0"/>
                        </a:rPr>
                        <a:t>If you look carefully, </a:t>
                      </a:r>
                      <a:r>
                        <a:rPr lang="en-US" sz="1100" b="0" dirty="0">
                          <a:solidFill>
                            <a:srgbClr val="00B050"/>
                          </a:solidFill>
                          <a:effectLst/>
                          <a:latin typeface="Courier New" panose="02070309020205020404" pitchFamily="49" charset="0"/>
                          <a:cs typeface="Courier New" panose="02070309020205020404" pitchFamily="49" charset="0"/>
                        </a:rPr>
                        <a:t>we are </a:t>
                      </a:r>
                      <a:r>
                        <a:rPr lang="en-US" sz="1100" b="0" dirty="0" err="1">
                          <a:solidFill>
                            <a:srgbClr val="00B050"/>
                          </a:solidFill>
                          <a:effectLst/>
                          <a:latin typeface="Courier New" panose="02070309020205020404" pitchFamily="49" charset="0"/>
                          <a:cs typeface="Courier New" panose="02070309020205020404" pitchFamily="49" charset="0"/>
                        </a:rPr>
                        <a:t>deallocating</a:t>
                      </a:r>
                      <a:r>
                        <a:rPr lang="en-US" sz="1100" b="0" baseline="0" dirty="0">
                          <a:solidFill>
                            <a:srgbClr val="00B050"/>
                          </a:solidFill>
                          <a:effectLst/>
                          <a:latin typeface="Courier New" panose="02070309020205020404" pitchFamily="49" charset="0"/>
                          <a:cs typeface="Courier New" panose="02070309020205020404" pitchFamily="49" charset="0"/>
                        </a:rPr>
                        <a:t> the same memory that we allocated, because that memory was passed to variable </a:t>
                      </a:r>
                      <a:r>
                        <a:rPr lang="en-US" sz="1100" b="1" baseline="0" dirty="0">
                          <a:solidFill>
                            <a:srgbClr val="00B050"/>
                          </a:solidFill>
                          <a:effectLst/>
                          <a:latin typeface="Courier New" panose="02070309020205020404" pitchFamily="49" charset="0"/>
                          <a:cs typeface="Courier New" panose="02070309020205020404" pitchFamily="49" charset="0"/>
                        </a:rPr>
                        <a:t>z</a:t>
                      </a:r>
                      <a:r>
                        <a:rPr lang="en-US" sz="1100" b="0" baseline="0" dirty="0">
                          <a:solidFill>
                            <a:srgbClr val="00B050"/>
                          </a:solidFill>
                          <a:effectLst/>
                          <a:latin typeface="Courier New" panose="02070309020205020404" pitchFamily="49" charset="0"/>
                          <a:cs typeface="Courier New" panose="02070309020205020404" pitchFamily="49" charset="0"/>
                        </a:rPr>
                        <a:t> from variable </a:t>
                      </a:r>
                      <a:r>
                        <a:rPr lang="en-US" sz="1100" b="1" baseline="0" dirty="0">
                          <a:solidFill>
                            <a:srgbClr val="00B050"/>
                          </a:solidFill>
                          <a:effectLst/>
                          <a:latin typeface="Courier New" panose="02070309020205020404" pitchFamily="49" charset="0"/>
                          <a:cs typeface="Courier New" panose="02070309020205020404" pitchFamily="49" charset="0"/>
                        </a:rPr>
                        <a:t>c</a:t>
                      </a:r>
                      <a:r>
                        <a:rPr lang="en-US" sz="1100" b="0" baseline="0" dirty="0">
                          <a:solidFill>
                            <a:srgbClr val="00B050"/>
                          </a:solidFill>
                          <a:effectLst/>
                          <a:latin typeface="Courier New" panose="02070309020205020404" pitchFamily="49" charset="0"/>
                          <a:cs typeface="Courier New" panose="02070309020205020404" pitchFamily="49" charset="0"/>
                        </a:rPr>
                        <a:t>;</a:t>
                      </a:r>
                      <a:endParaRPr lang="en-US" sz="1100" b="0" dirty="0">
                        <a:solidFill>
                          <a:srgbClr val="00B05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a:t>
                      </a:r>
                      <a:endParaRPr lang="en-US" sz="1100" b="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85000"/>
                      </a:schemeClr>
                    </a:solid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First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1   2   3   4   5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second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5   6   7   8   9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result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5   12  21  32  45</a:t>
                      </a:r>
                      <a:endParaRPr lang="en-US" sz="11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50000"/>
                      </a:schemeClr>
                    </a:solidFill>
                  </a:tcPr>
                </a:tc>
                <a:extLst>
                  <a:ext uri="{0D108BD9-81ED-4DB2-BD59-A6C34878D82A}">
                    <a16:rowId xmlns:a16="http://schemas.microsoft.com/office/drawing/2014/main" val="10000"/>
                  </a:ext>
                </a:extLst>
              </a:tr>
              <a:tr h="3277143">
                <a:tc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100" b="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noFill/>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nvGraphicFramePr>
        <p:xfrm>
          <a:off x="4006547" y="3795209"/>
          <a:ext cx="5078117" cy="1957208"/>
        </p:xfrm>
        <a:graphic>
          <a:graphicData uri="http://schemas.openxmlformats.org/drawingml/2006/table">
            <a:tbl>
              <a:tblPr firstRow="1" firstCol="1" bandRow="1">
                <a:tableStyleId>{2D5ABB26-0587-4C30-8999-92F81FD0307C}</a:tableStyleId>
              </a:tblPr>
              <a:tblGrid>
                <a:gridCol w="619125">
                  <a:extLst>
                    <a:ext uri="{9D8B030D-6E8A-4147-A177-3AD203B41FA5}">
                      <a16:colId xmlns:a16="http://schemas.microsoft.com/office/drawing/2014/main" val="20000"/>
                    </a:ext>
                  </a:extLst>
                </a:gridCol>
                <a:gridCol w="217170">
                  <a:extLst>
                    <a:ext uri="{9D8B030D-6E8A-4147-A177-3AD203B41FA5}">
                      <a16:colId xmlns:a16="http://schemas.microsoft.com/office/drawing/2014/main" val="20001"/>
                    </a:ext>
                  </a:extLst>
                </a:gridCol>
                <a:gridCol w="158276">
                  <a:extLst>
                    <a:ext uri="{9D8B030D-6E8A-4147-A177-3AD203B41FA5}">
                      <a16:colId xmlns:a16="http://schemas.microsoft.com/office/drawing/2014/main" val="20002"/>
                    </a:ext>
                  </a:extLst>
                </a:gridCol>
                <a:gridCol w="360923">
                  <a:extLst>
                    <a:ext uri="{9D8B030D-6E8A-4147-A177-3AD203B41FA5}">
                      <a16:colId xmlns:a16="http://schemas.microsoft.com/office/drawing/2014/main" val="20003"/>
                    </a:ext>
                  </a:extLst>
                </a:gridCol>
                <a:gridCol w="177014">
                  <a:extLst>
                    <a:ext uri="{9D8B030D-6E8A-4147-A177-3AD203B41FA5}">
                      <a16:colId xmlns:a16="http://schemas.microsoft.com/office/drawing/2014/main" val="20004"/>
                    </a:ext>
                  </a:extLst>
                </a:gridCol>
                <a:gridCol w="177014">
                  <a:extLst>
                    <a:ext uri="{9D8B030D-6E8A-4147-A177-3AD203B41FA5}">
                      <a16:colId xmlns:a16="http://schemas.microsoft.com/office/drawing/2014/main" val="20005"/>
                    </a:ext>
                  </a:extLst>
                </a:gridCol>
                <a:gridCol w="354029">
                  <a:extLst>
                    <a:ext uri="{9D8B030D-6E8A-4147-A177-3AD203B41FA5}">
                      <a16:colId xmlns:a16="http://schemas.microsoft.com/office/drawing/2014/main" val="20006"/>
                    </a:ext>
                  </a:extLst>
                </a:gridCol>
                <a:gridCol w="323082">
                  <a:extLst>
                    <a:ext uri="{9D8B030D-6E8A-4147-A177-3AD203B41FA5}">
                      <a16:colId xmlns:a16="http://schemas.microsoft.com/office/drawing/2014/main" val="20007"/>
                    </a:ext>
                  </a:extLst>
                </a:gridCol>
                <a:gridCol w="221296">
                  <a:extLst>
                    <a:ext uri="{9D8B030D-6E8A-4147-A177-3AD203B41FA5}">
                      <a16:colId xmlns:a16="http://schemas.microsoft.com/office/drawing/2014/main" val="20008"/>
                    </a:ext>
                  </a:extLst>
                </a:gridCol>
                <a:gridCol w="110174">
                  <a:extLst>
                    <a:ext uri="{9D8B030D-6E8A-4147-A177-3AD203B41FA5}">
                      <a16:colId xmlns:a16="http://schemas.microsoft.com/office/drawing/2014/main" val="20009"/>
                    </a:ext>
                  </a:extLst>
                </a:gridCol>
                <a:gridCol w="331470">
                  <a:extLst>
                    <a:ext uri="{9D8B030D-6E8A-4147-A177-3AD203B41FA5}">
                      <a16:colId xmlns:a16="http://schemas.microsoft.com/office/drawing/2014/main" val="20010"/>
                    </a:ext>
                  </a:extLst>
                </a:gridCol>
                <a:gridCol w="89399">
                  <a:extLst>
                    <a:ext uri="{9D8B030D-6E8A-4147-A177-3AD203B41FA5}">
                      <a16:colId xmlns:a16="http://schemas.microsoft.com/office/drawing/2014/main" val="20011"/>
                    </a:ext>
                  </a:extLst>
                </a:gridCol>
                <a:gridCol w="299222">
                  <a:extLst>
                    <a:ext uri="{9D8B030D-6E8A-4147-A177-3AD203B41FA5}">
                      <a16:colId xmlns:a16="http://schemas.microsoft.com/office/drawing/2014/main" val="20012"/>
                    </a:ext>
                  </a:extLst>
                </a:gridCol>
                <a:gridCol w="148590">
                  <a:extLst>
                    <a:ext uri="{9D8B030D-6E8A-4147-A177-3AD203B41FA5}">
                      <a16:colId xmlns:a16="http://schemas.microsoft.com/office/drawing/2014/main" val="20013"/>
                    </a:ext>
                  </a:extLst>
                </a:gridCol>
                <a:gridCol w="91440">
                  <a:extLst>
                    <a:ext uri="{9D8B030D-6E8A-4147-A177-3AD203B41FA5}">
                      <a16:colId xmlns:a16="http://schemas.microsoft.com/office/drawing/2014/main" val="20014"/>
                    </a:ext>
                  </a:extLst>
                </a:gridCol>
                <a:gridCol w="168806">
                  <a:extLst>
                    <a:ext uri="{9D8B030D-6E8A-4147-A177-3AD203B41FA5}">
                      <a16:colId xmlns:a16="http://schemas.microsoft.com/office/drawing/2014/main" val="20015"/>
                    </a:ext>
                  </a:extLst>
                </a:gridCol>
                <a:gridCol w="208385">
                  <a:extLst>
                    <a:ext uri="{9D8B030D-6E8A-4147-A177-3AD203B41FA5}">
                      <a16:colId xmlns:a16="http://schemas.microsoft.com/office/drawing/2014/main" val="20016"/>
                    </a:ext>
                  </a:extLst>
                </a:gridCol>
                <a:gridCol w="191805">
                  <a:extLst>
                    <a:ext uri="{9D8B030D-6E8A-4147-A177-3AD203B41FA5}">
                      <a16:colId xmlns:a16="http://schemas.microsoft.com/office/drawing/2014/main" val="20017"/>
                    </a:ext>
                  </a:extLst>
                </a:gridCol>
                <a:gridCol w="328223">
                  <a:extLst>
                    <a:ext uri="{9D8B030D-6E8A-4147-A177-3AD203B41FA5}">
                      <a16:colId xmlns:a16="http://schemas.microsoft.com/office/drawing/2014/main" val="20018"/>
                    </a:ext>
                  </a:extLst>
                </a:gridCol>
                <a:gridCol w="374404">
                  <a:extLst>
                    <a:ext uri="{9D8B030D-6E8A-4147-A177-3AD203B41FA5}">
                      <a16:colId xmlns:a16="http://schemas.microsoft.com/office/drawing/2014/main" val="20019"/>
                    </a:ext>
                  </a:extLst>
                </a:gridCol>
                <a:gridCol w="128270">
                  <a:extLst>
                    <a:ext uri="{9D8B030D-6E8A-4147-A177-3AD203B41FA5}">
                      <a16:colId xmlns:a16="http://schemas.microsoft.com/office/drawing/2014/main" val="20020"/>
                    </a:ext>
                  </a:extLst>
                </a:gridCol>
              </a:tblGrid>
              <a:tr h="27197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*z</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x</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93335">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287645">
                <a:tc>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&amp;main</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6</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7</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8</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9</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86158">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05740">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ArrMul</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8">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320040">
                <a:tc gridSpan="2">
                  <a:txBody>
                    <a:bodyPr/>
                    <a:lstStyle/>
                    <a:p>
                      <a:pPr marL="0" marR="0" algn="ctr">
                        <a:spcBef>
                          <a:spcPts val="0"/>
                        </a:spcBef>
                        <a:spcAft>
                          <a:spcPts val="0"/>
                        </a:spcAft>
                      </a:pPr>
                      <a:r>
                        <a:rPr lang="en-US" sz="1200" b="1" dirty="0">
                          <a:effectLst/>
                          <a:latin typeface="Courier New" panose="02070309020205020404" pitchFamily="49" charset="0"/>
                          <a:cs typeface="Courier New" panose="02070309020205020404" pitchFamily="49" charset="0"/>
                        </a:rPr>
                        <a:t>&amp;</a:t>
                      </a:r>
                      <a:r>
                        <a:rPr lang="en-US" sz="1200" b="1" dirty="0" err="1">
                          <a:effectLst/>
                          <a:latin typeface="Courier New" panose="02070309020205020404" pitchFamily="49" charset="0"/>
                          <a:cs typeface="Courier New" panose="02070309020205020404" pitchFamily="49" charset="0"/>
                        </a:rPr>
                        <a:t>ArrMul</a:t>
                      </a:r>
                      <a:endParaRPr lang="en-US" sz="12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hMerge="1">
                  <a:txBody>
                    <a:bodyPr/>
                    <a:lstStyle/>
                    <a:p>
                      <a:endParaRPr lang="en-US"/>
                    </a:p>
                  </a:txBody>
                  <a:tcPr/>
                </a:tc>
                <a:tc gridSpan="3">
                  <a:txBody>
                    <a:bodyPr/>
                    <a:lstStyle/>
                    <a:p>
                      <a:endParaRPr lang="en-US" sz="14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05740">
                <a:tc gridSpan="2">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gridSpan="3">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*c</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6">
                  <a:txBody>
                    <a:bodyPr/>
                    <a:lstStyle/>
                    <a:p>
                      <a:endParaRPr lang="en-US" sz="100" dirty="0"/>
                    </a:p>
                  </a:txBody>
                  <a:tcPr marL="51435" marR="51435" marT="0" marB="0" anchor="ctr">
                    <a:lnB>
                      <a:noFill/>
                    </a:lnB>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49300">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0007"/>
                  </a:ext>
                </a:extLst>
              </a:tr>
              <a:tr h="267719">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2">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tcPr>
                </a:tc>
                <a:tc hMerge="1">
                  <a:txBody>
                    <a:bodyPr/>
                    <a:lstStyle/>
                    <a:p>
                      <a:endParaRPr lang="en-US"/>
                    </a:p>
                  </a:txBody>
                  <a:tcPr>
                    <a:lnT w="12700" cap="flat" cmpd="sng" algn="ctr">
                      <a:solidFill>
                        <a:schemeClr val="tx1"/>
                      </a:solidFill>
                      <a:prstDash val="solid"/>
                      <a:round/>
                      <a:headEnd type="none" w="med" len="med"/>
                      <a:tailEnd type="none" w="med" len="med"/>
                    </a:lnT>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8"/>
                  </a:ext>
                </a:extLst>
              </a:tr>
            </a:tbl>
          </a:graphicData>
        </a:graphic>
      </p:graphicFrame>
      <p:grpSp>
        <p:nvGrpSpPr>
          <p:cNvPr id="37" name="Group 36"/>
          <p:cNvGrpSpPr/>
          <p:nvPr/>
        </p:nvGrpSpPr>
        <p:grpSpPr>
          <a:xfrm>
            <a:off x="5366385" y="4559504"/>
            <a:ext cx="1434465" cy="471545"/>
            <a:chOff x="7048500" y="5032859"/>
            <a:chExt cx="1912620" cy="628726"/>
          </a:xfrm>
        </p:grpSpPr>
        <p:cxnSp>
          <p:nvCxnSpPr>
            <p:cNvPr id="22" name="Elbow Connector 21"/>
            <p:cNvCxnSpPr/>
            <p:nvPr/>
          </p:nvCxnSpPr>
          <p:spPr>
            <a:xfrm rot="10800000">
              <a:off x="7048500" y="5234865"/>
              <a:ext cx="1912620" cy="426720"/>
            </a:xfrm>
            <a:prstGeom prst="bentConnector3">
              <a:avLst>
                <a:gd name="adj1" fmla="val 598"/>
              </a:avLst>
            </a:prstGeom>
            <a:ln w="31750">
              <a:tailEnd type="none" w="lg" len="lg"/>
            </a:ln>
          </p:spPr>
          <p:style>
            <a:lnRef idx="3">
              <a:schemeClr val="dk1"/>
            </a:lnRef>
            <a:fillRef idx="0">
              <a:schemeClr val="dk1"/>
            </a:fillRef>
            <a:effectRef idx="2">
              <a:schemeClr val="dk1"/>
            </a:effectRef>
            <a:fontRef idx="minor">
              <a:schemeClr val="tx1"/>
            </a:fontRef>
          </p:style>
        </p:cxnSp>
        <p:cxnSp>
          <p:nvCxnSpPr>
            <p:cNvPr id="25" name="Straight Arrow Connector 24"/>
            <p:cNvCxnSpPr/>
            <p:nvPr/>
          </p:nvCxnSpPr>
          <p:spPr>
            <a:xfrm flipV="1">
              <a:off x="7056120" y="5032859"/>
              <a:ext cx="0" cy="202006"/>
            </a:xfrm>
            <a:prstGeom prst="straightConnector1">
              <a:avLst/>
            </a:prstGeom>
            <a:ln w="31750">
              <a:tailEnd type="triangle" w="lg" len="med"/>
            </a:ln>
          </p:spPr>
          <p:style>
            <a:lnRef idx="3">
              <a:schemeClr val="dk1"/>
            </a:lnRef>
            <a:fillRef idx="0">
              <a:schemeClr val="dk1"/>
            </a:fillRef>
            <a:effectRef idx="2">
              <a:schemeClr val="dk1"/>
            </a:effectRef>
            <a:fontRef idx="minor">
              <a:schemeClr val="tx1"/>
            </a:fontRef>
          </p:style>
        </p:cxnSp>
      </p:grpSp>
      <p:cxnSp>
        <p:nvCxnSpPr>
          <p:cNvPr id="27" name="Elbow Connector 26"/>
          <p:cNvCxnSpPr/>
          <p:nvPr/>
        </p:nvCxnSpPr>
        <p:spPr>
          <a:xfrm rot="16200000" flipV="1">
            <a:off x="6969890" y="4636021"/>
            <a:ext cx="471545" cy="283845"/>
          </a:xfrm>
          <a:prstGeom prst="bentConnector3">
            <a:avLst>
              <a:gd name="adj1" fmla="val 64544"/>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39" name="Elbow Connector 38"/>
          <p:cNvCxnSpPr/>
          <p:nvPr/>
        </p:nvCxnSpPr>
        <p:spPr>
          <a:xfrm rot="16200000" flipH="1">
            <a:off x="5166360" y="5096295"/>
            <a:ext cx="548640" cy="188595"/>
          </a:xfrm>
          <a:prstGeom prst="bentConnector3">
            <a:avLst>
              <a:gd name="adj1" fmla="val 100000"/>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16"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05305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Pointer</a:t>
            </a:r>
            <a:endParaRPr lang="en-US" b="1" dirty="0"/>
          </a:p>
        </p:txBody>
      </p:sp>
      <p:sp>
        <p:nvSpPr>
          <p:cNvPr id="6" name="TextBox 5">
            <a:extLst>
              <a:ext uri="{FF2B5EF4-FFF2-40B4-BE49-F238E27FC236}">
                <a16:creationId xmlns:a16="http://schemas.microsoft.com/office/drawing/2014/main" id="{37C26D19-85DA-834B-9600-C9820C508897}"/>
              </a:ext>
            </a:extLst>
          </p:cNvPr>
          <p:cNvSpPr txBox="1"/>
          <p:nvPr/>
        </p:nvSpPr>
        <p:spPr>
          <a:xfrm>
            <a:off x="385215" y="2156829"/>
            <a:ext cx="8369031" cy="4031873"/>
          </a:xfrm>
          <a:prstGeom prst="rect">
            <a:avLst/>
          </a:prstGeom>
          <a:noFill/>
        </p:spPr>
        <p:txBody>
          <a:bodyPr wrap="square" rtlCol="0">
            <a:spAutoFit/>
          </a:bodyPr>
          <a:lstStyle/>
          <a:p>
            <a:pPr marL="285750" indent="-285750">
              <a:buFont typeface="Wingdings" panose="05000000000000000000" pitchFamily="2" charset="2"/>
              <a:buChar char="q"/>
            </a:pPr>
            <a:r>
              <a:rPr lang="en-US" sz="1600" dirty="0"/>
              <a:t>The computer access its own memory not by using variable names but by using a memory map where each location of memory is uniquely defined by a number, called the </a:t>
            </a:r>
            <a:r>
              <a:rPr lang="en-US" sz="1600" i="1" dirty="0"/>
              <a:t>address</a:t>
            </a:r>
            <a:r>
              <a:rPr lang="en-US" sz="1600" dirty="0"/>
              <a:t>. Pointers are a very powerful, but primitive facility to avail that address. To understand pointer let us go through the concept of variables once more.</a:t>
            </a:r>
          </a:p>
          <a:p>
            <a:pPr marL="285750" indent="-285750">
              <a:buFont typeface="Wingdings" panose="05000000000000000000" pitchFamily="2" charset="2"/>
              <a:buChar char="q"/>
            </a:pPr>
            <a:r>
              <a:rPr lang="en-US" sz="1600" dirty="0"/>
              <a:t>A </a:t>
            </a:r>
            <a:r>
              <a:rPr lang="en-US" sz="1600" i="1" dirty="0"/>
              <a:t>variable</a:t>
            </a:r>
            <a:r>
              <a:rPr lang="en-US" sz="1600" dirty="0"/>
              <a:t> is an area of </a:t>
            </a:r>
            <a:r>
              <a:rPr lang="en-US" sz="1600" i="1" dirty="0"/>
              <a:t>memory</a:t>
            </a:r>
            <a:r>
              <a:rPr lang="en-US" sz="1600" dirty="0"/>
              <a:t> that has been given a name. For example: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x;</a:t>
            </a:r>
            <a:r>
              <a:rPr lang="en-US" sz="1600" dirty="0"/>
              <a:t> is an area of memory that has been given the name </a:t>
            </a:r>
            <a:r>
              <a:rPr lang="en-US" sz="1600" dirty="0">
                <a:latin typeface="Courier New" panose="02070309020205020404" pitchFamily="49" charset="0"/>
                <a:cs typeface="Courier New" panose="02070309020205020404" pitchFamily="49" charset="0"/>
              </a:rPr>
              <a:t>x</a:t>
            </a:r>
            <a:r>
              <a:rPr lang="en-US" sz="1600" dirty="0"/>
              <a:t>. The instruction </a:t>
            </a:r>
            <a:r>
              <a:rPr lang="en-US" sz="1600" dirty="0">
                <a:latin typeface="Courier New" panose="02070309020205020404" pitchFamily="49" charset="0"/>
                <a:cs typeface="Courier New" panose="02070309020205020404" pitchFamily="49" charset="0"/>
              </a:rPr>
              <a:t>x=10;</a:t>
            </a:r>
            <a:r>
              <a:rPr lang="en-US" sz="1600" dirty="0"/>
              <a:t> stores the data value </a:t>
            </a:r>
            <a:r>
              <a:rPr lang="en-US" sz="1600" dirty="0">
                <a:latin typeface="Courier New" panose="02070309020205020404" pitchFamily="49" charset="0"/>
                <a:cs typeface="Courier New" panose="02070309020205020404" pitchFamily="49" charset="0"/>
              </a:rPr>
              <a:t>10</a:t>
            </a:r>
            <a:r>
              <a:rPr lang="en-US" sz="1600" dirty="0"/>
              <a:t> in the area of memory named </a:t>
            </a:r>
            <a:r>
              <a:rPr lang="en-US" sz="1600" dirty="0">
                <a:latin typeface="Courier New" panose="02070309020205020404" pitchFamily="49" charset="0"/>
                <a:cs typeface="Courier New" panose="02070309020205020404" pitchFamily="49" charset="0"/>
              </a:rPr>
              <a:t>x</a:t>
            </a:r>
            <a:r>
              <a:rPr lang="en-US" sz="1600" dirty="0"/>
              <a:t>. The instruction </a:t>
            </a:r>
            <a:r>
              <a:rPr lang="en-US" sz="1600" dirty="0">
                <a:latin typeface="Courier New" panose="02070309020205020404" pitchFamily="49" charset="0"/>
                <a:cs typeface="Courier New" panose="02070309020205020404" pitchFamily="49" charset="0"/>
              </a:rPr>
              <a:t>&amp;x</a:t>
            </a:r>
            <a:r>
              <a:rPr lang="en-US" sz="1600" dirty="0"/>
              <a:t> returns the </a:t>
            </a:r>
            <a:r>
              <a:rPr lang="en-US" sz="1600" i="1" dirty="0"/>
              <a:t>address</a:t>
            </a:r>
            <a:r>
              <a:rPr lang="en-US" sz="1600" dirty="0"/>
              <a:t> of the location of variable </a:t>
            </a:r>
            <a:r>
              <a:rPr lang="en-US" sz="1600" dirty="0">
                <a:latin typeface="Courier New" panose="02070309020205020404" pitchFamily="49" charset="0"/>
                <a:cs typeface="Courier New" panose="02070309020205020404" pitchFamily="49" charset="0"/>
              </a:rPr>
              <a:t>x</a:t>
            </a:r>
            <a:r>
              <a:rPr lang="en-US" sz="1600" dirty="0"/>
              <a:t>.</a:t>
            </a:r>
          </a:p>
          <a:p>
            <a:pPr marL="285750" indent="-285750">
              <a:buFont typeface="Wingdings" panose="05000000000000000000" pitchFamily="2" charset="2"/>
              <a:buChar char="q"/>
            </a:pPr>
            <a:r>
              <a:rPr lang="en-US" sz="1600" dirty="0"/>
              <a:t>A </a:t>
            </a:r>
            <a:r>
              <a:rPr lang="en-US" sz="1600" i="1" dirty="0"/>
              <a:t>pointer</a:t>
            </a:r>
            <a:r>
              <a:rPr lang="en-US" sz="1600" dirty="0"/>
              <a:t> is a variable that </a:t>
            </a:r>
            <a:r>
              <a:rPr lang="en-US" sz="1600" b="1" i="1" u="sng" dirty="0"/>
              <a:t>stores the location of a memory/variable</a:t>
            </a:r>
            <a:r>
              <a:rPr lang="en-US" sz="1600" b="1" dirty="0"/>
              <a:t>. </a:t>
            </a:r>
            <a:r>
              <a:rPr lang="en-US" sz="1600" dirty="0"/>
              <a:t>A pointer has to be declared. For example: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a:t>
            </a:r>
            <a:r>
              <a:rPr lang="en-US" sz="1600" dirty="0"/>
              <a:t> Adding an asterisk (called the </a:t>
            </a:r>
            <a:r>
              <a:rPr lang="en-US" sz="1600" i="1" dirty="0"/>
              <a:t>de-referencing</a:t>
            </a:r>
            <a:r>
              <a:rPr lang="en-US" sz="1600" dirty="0"/>
              <a:t> operator) in front of a variable's name declares it to be a pointer to the declared type. </a:t>
            </a:r>
          </a:p>
          <a:p>
            <a:pPr marL="285750" indent="-285750">
              <a:buFont typeface="Wingdings" panose="05000000000000000000" pitchFamily="2" charset="2"/>
              <a:buChar char="q"/>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a:t>
            </a:r>
            <a:r>
              <a:rPr lang="en-US" sz="1600" dirty="0"/>
              <a:t> is a pointer – which can store an address of a memory location where an integer value can be stored or which can store an address of the memory location of an integer variable.</a:t>
            </a:r>
          </a:p>
          <a:p>
            <a:pPr marL="285750" indent="-285750">
              <a:buFont typeface="Wingdings" panose="05000000000000000000" pitchFamily="2" charset="2"/>
              <a:buChar char="q"/>
            </a:pPr>
            <a:r>
              <a:rPr lang="en-US" sz="1600" dirty="0"/>
              <a:t>For example: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 , q; </a:t>
            </a:r>
            <a:r>
              <a:rPr lang="en-US" sz="1600" dirty="0"/>
              <a:t>declares </a:t>
            </a:r>
            <a:r>
              <a:rPr lang="en-US" sz="1600" dirty="0">
                <a:latin typeface="Courier New" panose="02070309020205020404" pitchFamily="49" charset="0"/>
                <a:cs typeface="Courier New" panose="02070309020205020404" pitchFamily="49" charset="0"/>
              </a:rPr>
              <a:t>p</a:t>
            </a:r>
            <a:r>
              <a:rPr lang="en-US" sz="1600" dirty="0"/>
              <a:t>, a pointer to</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t>, and </a:t>
            </a:r>
            <a:r>
              <a:rPr lang="en-US" sz="1600" dirty="0">
                <a:latin typeface="Courier New" panose="02070309020205020404" pitchFamily="49" charset="0"/>
                <a:cs typeface="Courier New" panose="02070309020205020404" pitchFamily="49" charset="0"/>
              </a:rPr>
              <a:t>q</a:t>
            </a:r>
            <a:r>
              <a:rPr lang="en-US" sz="1600" dirty="0"/>
              <a:t> an </a:t>
            </a:r>
            <a:r>
              <a:rPr lang="en-US" sz="1600" dirty="0" err="1">
                <a:latin typeface="Courier New" panose="02070309020205020404" pitchFamily="49" charset="0"/>
                <a:cs typeface="Courier New" panose="02070309020205020404" pitchFamily="49" charset="0"/>
              </a:rPr>
              <a:t>int</a:t>
            </a:r>
            <a:r>
              <a:rPr lang="en-US" sz="1600" dirty="0"/>
              <a:t> and the instruction: </a:t>
            </a:r>
            <a:r>
              <a:rPr lang="en-US" sz="1600" dirty="0">
                <a:latin typeface="Courier New" panose="02070309020205020404" pitchFamily="49" charset="0"/>
                <a:cs typeface="Courier New" panose="02070309020205020404" pitchFamily="49" charset="0"/>
              </a:rPr>
              <a:t>p=&amp;q; </a:t>
            </a:r>
            <a:r>
              <a:rPr lang="en-US" sz="1600" dirty="0"/>
              <a:t>stores the address of </a:t>
            </a:r>
            <a:r>
              <a:rPr lang="en-US" sz="1600" dirty="0">
                <a:latin typeface="Courier New" panose="02070309020205020404" pitchFamily="49" charset="0"/>
                <a:cs typeface="Courier New" panose="02070309020205020404" pitchFamily="49" charset="0"/>
              </a:rPr>
              <a:t>q</a:t>
            </a:r>
            <a:r>
              <a:rPr lang="en-US" sz="1600" dirty="0"/>
              <a:t> in </a:t>
            </a:r>
            <a:r>
              <a:rPr lang="en-US" sz="1600" dirty="0">
                <a:latin typeface="Courier New" panose="02070309020205020404" pitchFamily="49" charset="0"/>
                <a:cs typeface="Courier New" panose="02070309020205020404" pitchFamily="49" charset="0"/>
              </a:rPr>
              <a:t>p</a:t>
            </a:r>
            <a:r>
              <a:rPr lang="en-US" sz="1600" dirty="0"/>
              <a:t>. After this instruction, conceptually, </a:t>
            </a:r>
            <a:r>
              <a:rPr lang="en-US" sz="1600" dirty="0">
                <a:latin typeface="Courier New" panose="02070309020205020404" pitchFamily="49" charset="0"/>
                <a:cs typeface="Courier New" panose="02070309020205020404" pitchFamily="49" charset="0"/>
              </a:rPr>
              <a:t>p</a:t>
            </a:r>
            <a:r>
              <a:rPr lang="en-US" sz="1600" dirty="0"/>
              <a:t> is </a:t>
            </a:r>
            <a:r>
              <a:rPr lang="en-US" sz="1600" i="1" dirty="0"/>
              <a:t>pointing</a:t>
            </a:r>
            <a:r>
              <a:rPr lang="en-US" sz="1600" dirty="0"/>
              <a:t> at </a:t>
            </a:r>
            <a:r>
              <a:rPr lang="en-US" sz="1600" dirty="0">
                <a:latin typeface="Courier New" panose="02070309020205020404" pitchFamily="49" charset="0"/>
                <a:cs typeface="Courier New" panose="02070309020205020404" pitchFamily="49" charset="0"/>
              </a:rPr>
              <a:t>q</a:t>
            </a:r>
            <a:r>
              <a:rPr lang="en-US" sz="1600" dirty="0"/>
              <a:t>. </a:t>
            </a:r>
          </a:p>
        </p:txBody>
      </p:sp>
      <p:sp>
        <p:nvSpPr>
          <p:cNvPr id="5" name="Subtitle 2"/>
          <p:cNvSpPr>
            <a:spLocks noGrp="1"/>
          </p:cNvSpPr>
          <p:nvPr>
            <p:ph type="subTitle" idx="1"/>
          </p:nvPr>
        </p:nvSpPr>
        <p:spPr>
          <a:xfrm>
            <a:off x="476205" y="1532427"/>
            <a:ext cx="5171560" cy="484632"/>
          </a:xfrm>
        </p:spPr>
        <p:txBody>
          <a:bodyPr>
            <a:normAutofit/>
          </a:bodyPr>
          <a:lstStyle/>
          <a:p>
            <a:r>
              <a:rPr lang="en-US" dirty="0"/>
              <a:t>Variable</a:t>
            </a:r>
          </a:p>
        </p:txBody>
      </p:sp>
    </p:spTree>
    <p:extLst>
      <p:ext uri="{BB962C8B-B14F-4D97-AF65-F5344CB8AC3E}">
        <p14:creationId xmlns:p14="http://schemas.microsoft.com/office/powerpoint/2010/main" val="23227771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720081" y="1467142"/>
            <a:ext cx="3053397" cy="2622550"/>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400" dirty="0"/>
              <a:t>Before exiting from function </a:t>
            </a:r>
            <a:r>
              <a:rPr lang="en-US" sz="1400" dirty="0" err="1">
                <a:latin typeface="Courier New" panose="02070309020205020404" pitchFamily="49" charset="0"/>
                <a:cs typeface="Courier New" panose="02070309020205020404" pitchFamily="49" charset="0"/>
              </a:rPr>
              <a:t>ArrMul</a:t>
            </a:r>
            <a:r>
              <a:rPr lang="en-US" sz="1400" dirty="0"/>
              <a:t> the address stored in </a:t>
            </a:r>
            <a:r>
              <a:rPr lang="en-US" sz="1400" dirty="0">
                <a:latin typeface="Courier New" panose="02070309020205020404" pitchFamily="49" charset="0"/>
                <a:cs typeface="Courier New" panose="02070309020205020404" pitchFamily="49" charset="0"/>
              </a:rPr>
              <a:t>*c</a:t>
            </a:r>
            <a:r>
              <a:rPr lang="en-US" sz="1400" dirty="0"/>
              <a:t> returned and all the variables created in </a:t>
            </a:r>
            <a:r>
              <a:rPr lang="en-US" sz="1400" dirty="0" err="1">
                <a:latin typeface="Courier New" panose="02070309020205020404" pitchFamily="49" charset="0"/>
                <a:cs typeface="Courier New" panose="02070309020205020404" pitchFamily="49" charset="0"/>
              </a:rPr>
              <a:t>ArrMul</a:t>
            </a:r>
            <a:r>
              <a:rPr lang="en-US" sz="1400" dirty="0"/>
              <a:t> is destroyed. </a:t>
            </a:r>
          </a:p>
          <a:p>
            <a:pPr algn="just">
              <a:lnSpc>
                <a:spcPct val="80000"/>
              </a:lnSpc>
              <a:spcBef>
                <a:spcPts val="400"/>
              </a:spcBef>
              <a:spcAft>
                <a:spcPts val="400"/>
              </a:spcAft>
              <a:buClrTx/>
              <a:buFont typeface="Wingdings" panose="05000000000000000000" pitchFamily="2" charset="2"/>
              <a:buChar char="q"/>
            </a:pPr>
            <a:r>
              <a:rPr lang="en-US" sz="1400" dirty="0"/>
              <a:t>The control is transferred to </a:t>
            </a:r>
            <a:r>
              <a:rPr lang="en-US" sz="1400" dirty="0">
                <a:latin typeface="Courier New" panose="02070309020205020404" pitchFamily="49" charset="0"/>
                <a:cs typeface="Courier New" panose="02070309020205020404" pitchFamily="49" charset="0"/>
              </a:rPr>
              <a:t>main</a:t>
            </a:r>
            <a:r>
              <a:rPr lang="en-US" sz="1400" dirty="0"/>
              <a:t> and </a:t>
            </a:r>
            <a:r>
              <a:rPr lang="en-US" sz="1400" dirty="0">
                <a:latin typeface="Courier New" panose="02070309020205020404" pitchFamily="49" charset="0"/>
                <a:cs typeface="Courier New" panose="02070309020205020404" pitchFamily="49" charset="0"/>
              </a:rPr>
              <a:t>z</a:t>
            </a:r>
            <a:r>
              <a:rPr lang="en-US" sz="1400" dirty="0"/>
              <a:t> is assigned to the address value returned by </a:t>
            </a:r>
            <a:r>
              <a:rPr lang="en-US" sz="1400" dirty="0">
                <a:latin typeface="Courier New" panose="02070309020205020404" pitchFamily="49" charset="0"/>
                <a:cs typeface="Courier New" panose="02070309020205020404" pitchFamily="49" charset="0"/>
              </a:rPr>
              <a:t>c</a:t>
            </a:r>
            <a:r>
              <a:rPr lang="en-US" sz="1400" dirty="0"/>
              <a:t> of </a:t>
            </a:r>
            <a:r>
              <a:rPr lang="en-US" sz="1400" dirty="0" err="1">
                <a:latin typeface="Courier New" panose="02070309020205020404" pitchFamily="49" charset="0"/>
                <a:cs typeface="Courier New" panose="02070309020205020404" pitchFamily="49" charset="0"/>
              </a:rPr>
              <a:t>ArrMul</a:t>
            </a:r>
            <a:r>
              <a:rPr lang="en-US" sz="1400" dirty="0"/>
              <a:t> (line 13). </a:t>
            </a:r>
          </a:p>
          <a:p>
            <a:pPr algn="just">
              <a:lnSpc>
                <a:spcPct val="80000"/>
              </a:lnSpc>
              <a:spcBef>
                <a:spcPts val="400"/>
              </a:spcBef>
              <a:spcAft>
                <a:spcPts val="400"/>
              </a:spcAft>
              <a:buClrTx/>
              <a:buFont typeface="Wingdings" panose="05000000000000000000" pitchFamily="2" charset="2"/>
              <a:buChar char="q"/>
            </a:pPr>
            <a:r>
              <a:rPr lang="en-US" sz="1400" dirty="0"/>
              <a:t>Then the arrays represented by </a:t>
            </a:r>
            <a:r>
              <a:rPr lang="en-US" sz="1400" dirty="0">
                <a:latin typeface="Courier New" panose="02070309020205020404" pitchFamily="49" charset="0"/>
                <a:cs typeface="Courier New" panose="02070309020205020404" pitchFamily="49" charset="0"/>
              </a:rPr>
              <a:t>x</a:t>
            </a:r>
            <a:r>
              <a:rPr lang="en-US" sz="1400" dirty="0"/>
              <a:t>, </a:t>
            </a:r>
            <a:r>
              <a:rPr lang="en-US" sz="1400" dirty="0">
                <a:latin typeface="Courier New" panose="02070309020205020404" pitchFamily="49" charset="0"/>
                <a:cs typeface="Courier New" panose="02070309020205020404" pitchFamily="49" charset="0"/>
              </a:rPr>
              <a:t>y</a:t>
            </a:r>
            <a:r>
              <a:rPr lang="en-US" sz="1400" dirty="0"/>
              <a:t>, and </a:t>
            </a:r>
            <a:r>
              <a:rPr lang="en-US" sz="1400" dirty="0">
                <a:latin typeface="Courier New" panose="02070309020205020404" pitchFamily="49" charset="0"/>
                <a:cs typeface="Courier New" panose="02070309020205020404" pitchFamily="49" charset="0"/>
              </a:rPr>
              <a:t>z</a:t>
            </a:r>
            <a:r>
              <a:rPr lang="en-US" sz="1400" dirty="0"/>
              <a:t> is printed using function </a:t>
            </a:r>
            <a:r>
              <a:rPr lang="en-US" sz="1400" dirty="0" err="1">
                <a:latin typeface="Courier New" panose="02070309020205020404" pitchFamily="49" charset="0"/>
                <a:cs typeface="Courier New" panose="02070309020205020404" pitchFamily="49" charset="0"/>
              </a:rPr>
              <a:t>PrintArr</a:t>
            </a:r>
            <a:r>
              <a:rPr lang="en-US" sz="1400" dirty="0"/>
              <a:t> (line 14-19).</a:t>
            </a:r>
          </a:p>
        </p:txBody>
      </p:sp>
      <p:cxnSp>
        <p:nvCxnSpPr>
          <p:cNvPr id="39" name="Elbow Connector 38"/>
          <p:cNvCxnSpPr/>
          <p:nvPr/>
        </p:nvCxnSpPr>
        <p:spPr>
          <a:xfrm rot="16200000" flipH="1">
            <a:off x="4700588" y="4574858"/>
            <a:ext cx="1097280" cy="611505"/>
          </a:xfrm>
          <a:prstGeom prst="bentConnector3">
            <a:avLst>
              <a:gd name="adj1" fmla="val 100000"/>
            </a:avLst>
          </a:prstGeom>
          <a:ln w="31750">
            <a:tailEnd type="triangle" w="lg" len="med"/>
          </a:ln>
        </p:spPr>
        <p:style>
          <a:lnRef idx="3">
            <a:schemeClr val="dk1"/>
          </a:lnRef>
          <a:fillRef idx="0">
            <a:schemeClr val="dk1"/>
          </a:fillRef>
          <a:effectRef idx="2">
            <a:schemeClr val="dk1"/>
          </a:effectRef>
          <a:fontRef idx="minor">
            <a:schemeClr val="tx1"/>
          </a:fontRef>
        </p:style>
      </p:cxnSp>
      <p:graphicFrame>
        <p:nvGraphicFramePr>
          <p:cNvPr id="18" name="Table 17"/>
          <p:cNvGraphicFramePr>
            <a:graphicFrameLocks noGrp="1"/>
          </p:cNvGraphicFramePr>
          <p:nvPr>
            <p:extLst>
              <p:ext uri="{D42A27DB-BD31-4B8C-83A1-F6EECF244321}">
                <p14:modId xmlns:p14="http://schemas.microsoft.com/office/powerpoint/2010/main" val="1809272050"/>
              </p:ext>
            </p:extLst>
          </p:nvPr>
        </p:nvGraphicFramePr>
        <p:xfrm>
          <a:off x="24508" y="1467142"/>
          <a:ext cx="5695573" cy="4632764"/>
        </p:xfrm>
        <a:graphic>
          <a:graphicData uri="http://schemas.openxmlformats.org/drawingml/2006/table">
            <a:tbl>
              <a:tblPr firstRow="1" firstCol="1" bandRow="1">
                <a:tableStyleId>{2D5ABB26-0587-4C30-8999-92F81FD0307C}</a:tableStyleId>
              </a:tblPr>
              <a:tblGrid>
                <a:gridCol w="284205">
                  <a:extLst>
                    <a:ext uri="{9D8B030D-6E8A-4147-A177-3AD203B41FA5}">
                      <a16:colId xmlns:a16="http://schemas.microsoft.com/office/drawing/2014/main" val="20000"/>
                    </a:ext>
                  </a:extLst>
                </a:gridCol>
                <a:gridCol w="3824325">
                  <a:extLst>
                    <a:ext uri="{9D8B030D-6E8A-4147-A177-3AD203B41FA5}">
                      <a16:colId xmlns:a16="http://schemas.microsoft.com/office/drawing/2014/main" val="20001"/>
                    </a:ext>
                  </a:extLst>
                </a:gridCol>
                <a:gridCol w="1587043">
                  <a:extLst>
                    <a:ext uri="{9D8B030D-6E8A-4147-A177-3AD203B41FA5}">
                      <a16:colId xmlns:a16="http://schemas.microsoft.com/office/drawing/2014/main" val="20002"/>
                    </a:ext>
                  </a:extLst>
                </a:gridCol>
              </a:tblGrid>
              <a:tr h="1155035">
                <a:tc rowSpan="2">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chemeClr val="bg1">
                              <a:lumMod val="50000"/>
                            </a:schemeClr>
                          </a:solidFill>
                          <a:effectLst/>
                          <a:latin typeface="Courier New" panose="02070309020205020404" pitchFamily="49" charset="0"/>
                          <a:cs typeface="Courier New" panose="02070309020205020404" pitchFamily="49" charset="0"/>
                        </a:rPr>
                        <a:t>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21</a:t>
                      </a:r>
                    </a:p>
                  </a:txBody>
                  <a:tcPr marL="13716" marR="20574" marT="6093" marB="6093"/>
                </a:tc>
                <a:tc rowSpan="2">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B050"/>
                          </a:solidFill>
                          <a:effectLst/>
                          <a:latin typeface="Courier New" panose="02070309020205020404" pitchFamily="49" charset="0"/>
                          <a:cs typeface="Courier New" panose="02070309020205020404" pitchFamily="49" charset="0"/>
                        </a:rPr>
                        <a:t>//Array Multiplication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b[],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aseline="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,*c = </a:t>
                      </a:r>
                      <a:r>
                        <a:rPr lang="en-US" sz="1100" dirty="0">
                          <a:solidFill>
                            <a:srgbClr val="0000B0"/>
                          </a:solidFill>
                          <a:effectLst/>
                          <a:latin typeface="Courier New" panose="02070309020205020404" pitchFamily="49" charset="0"/>
                          <a:cs typeface="Courier New" panose="02070309020205020404" pitchFamily="49" charset="0"/>
                        </a:rPr>
                        <a:t>new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[size]; </a:t>
                      </a:r>
                      <a:r>
                        <a:rPr lang="en-US" sz="1100" dirty="0">
                          <a:solidFill>
                            <a:schemeClr val="accent2">
                              <a:lumMod val="75000"/>
                            </a:schemeClr>
                          </a:solidFill>
                          <a:effectLst/>
                          <a:latin typeface="Courier New" panose="02070309020205020404" pitchFamily="49" charset="0"/>
                          <a:cs typeface="Courier New" panose="02070309020205020404" pitchFamily="49" charset="0"/>
                        </a:rPr>
                        <a:t>//c[5]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for</a:t>
                      </a:r>
                      <a:r>
                        <a:rPr lang="en-US" sz="1100" dirty="0">
                          <a:effectLst/>
                          <a:latin typeface="Courier New" panose="02070309020205020404" pitchFamily="49" charset="0"/>
                          <a:cs typeface="Courier New" panose="02070309020205020404" pitchFamily="49" charset="0"/>
                        </a:rPr>
                        <a:t>(</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c[</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b[</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return</a:t>
                      </a:r>
                      <a:r>
                        <a:rPr lang="en-US" sz="1100" dirty="0">
                          <a:effectLst/>
                          <a:latin typeface="Courier New" panose="02070309020205020404" pitchFamily="49" charset="0"/>
                          <a:cs typeface="Courier New" panose="02070309020205020404" pitchFamily="49" charset="0"/>
                        </a:rPr>
                        <a:t> c;</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for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effectLst/>
                          <a:latin typeface="Courier New" panose="02070309020205020404" pitchFamily="49" charset="0"/>
                          <a:cs typeface="Courier New" panose="02070309020205020404" pitchFamily="49" charset="0"/>
                        </a:rPr>
                        <a:t>&lt;&lt;a[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"\t"</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 </a:t>
                      </a:r>
                      <a:r>
                        <a:rPr lang="en-US" sz="1100" dirty="0">
                          <a:solidFill>
                            <a:srgbClr val="FF0000"/>
                          </a:solidFill>
                          <a:effectLst/>
                          <a:latin typeface="Courier New" panose="02070309020205020404" pitchFamily="49" charset="0"/>
                          <a:cs typeface="Courier New" panose="02070309020205020404" pitchFamily="49" charset="0"/>
                        </a:rPr>
                        <a:t>"\n "</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main(</a:t>
                      </a: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*z, x[5]={1,2,3,4,5}, y[5]={5,6,7,8,9};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z =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(x, y,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"First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x,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"second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y,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"result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z,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delete</a:t>
                      </a: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a:t>
                      </a:r>
                      <a:r>
                        <a:rPr lang="en-US" sz="1100" dirty="0">
                          <a:effectLst/>
                          <a:latin typeface="Courier New" panose="02070309020205020404" pitchFamily="49" charset="0"/>
                          <a:cs typeface="Courier New" panose="02070309020205020404" pitchFamily="49" charset="0"/>
                        </a:rPr>
                        <a:t> (z); </a:t>
                      </a:r>
                      <a:r>
                        <a:rPr lang="en-US" sz="1100" b="0" dirty="0">
                          <a:solidFill>
                            <a:srgbClr val="00B050"/>
                          </a:solidFill>
                          <a:effectLst/>
                          <a:latin typeface="Courier New" panose="02070309020205020404" pitchFamily="49" charset="0"/>
                          <a:cs typeface="Courier New" panose="02070309020205020404" pitchFamily="49" charset="0"/>
                        </a:rPr>
                        <a:t>//memory </a:t>
                      </a:r>
                      <a:r>
                        <a:rPr lang="en-US" sz="1100" b="0" dirty="0" err="1">
                          <a:solidFill>
                            <a:srgbClr val="00B050"/>
                          </a:solidFill>
                          <a:effectLst/>
                          <a:latin typeface="Courier New" panose="02070309020205020404" pitchFamily="49" charset="0"/>
                          <a:cs typeface="Courier New" panose="02070309020205020404" pitchFamily="49" charset="0"/>
                        </a:rPr>
                        <a:t>deallocated</a:t>
                      </a:r>
                      <a:r>
                        <a:rPr lang="en-US" sz="1100" b="0" dirty="0">
                          <a:solidFill>
                            <a:srgbClr val="00B050"/>
                          </a:solidFill>
                          <a:effectLst/>
                          <a:latin typeface="Courier New" panose="02070309020205020404" pitchFamily="49" charset="0"/>
                          <a:cs typeface="Courier New" panose="02070309020205020404" pitchFamily="49" charset="0"/>
                        </a:rPr>
                        <a:t>. </a:t>
                      </a:r>
                      <a:r>
                        <a:rPr lang="en-US" sz="1100" b="0" baseline="0" dirty="0">
                          <a:solidFill>
                            <a:srgbClr val="00B050"/>
                          </a:solidFill>
                          <a:effectLst/>
                          <a:latin typeface="Courier New" panose="02070309020205020404" pitchFamily="49" charset="0"/>
                          <a:cs typeface="Courier New" panose="02070309020205020404" pitchFamily="49" charset="0"/>
                        </a:rPr>
                        <a:t>If you look carefully, </a:t>
                      </a:r>
                      <a:r>
                        <a:rPr lang="en-US" sz="1100" b="0" dirty="0">
                          <a:solidFill>
                            <a:srgbClr val="00B050"/>
                          </a:solidFill>
                          <a:effectLst/>
                          <a:latin typeface="Courier New" panose="02070309020205020404" pitchFamily="49" charset="0"/>
                          <a:cs typeface="Courier New" panose="02070309020205020404" pitchFamily="49" charset="0"/>
                        </a:rPr>
                        <a:t>we are </a:t>
                      </a:r>
                      <a:r>
                        <a:rPr lang="en-US" sz="1100" b="0" dirty="0" err="1">
                          <a:solidFill>
                            <a:srgbClr val="00B050"/>
                          </a:solidFill>
                          <a:effectLst/>
                          <a:latin typeface="Courier New" panose="02070309020205020404" pitchFamily="49" charset="0"/>
                          <a:cs typeface="Courier New" panose="02070309020205020404" pitchFamily="49" charset="0"/>
                        </a:rPr>
                        <a:t>deallocating</a:t>
                      </a:r>
                      <a:r>
                        <a:rPr lang="en-US" sz="1100" b="0" baseline="0" dirty="0">
                          <a:solidFill>
                            <a:srgbClr val="00B050"/>
                          </a:solidFill>
                          <a:effectLst/>
                          <a:latin typeface="Courier New" panose="02070309020205020404" pitchFamily="49" charset="0"/>
                          <a:cs typeface="Courier New" panose="02070309020205020404" pitchFamily="49" charset="0"/>
                        </a:rPr>
                        <a:t> the same memory that we allocated, because that memory was passed to variable </a:t>
                      </a:r>
                      <a:r>
                        <a:rPr lang="en-US" sz="1100" b="1" baseline="0" dirty="0">
                          <a:solidFill>
                            <a:srgbClr val="00B050"/>
                          </a:solidFill>
                          <a:effectLst/>
                          <a:latin typeface="Courier New" panose="02070309020205020404" pitchFamily="49" charset="0"/>
                          <a:cs typeface="Courier New" panose="02070309020205020404" pitchFamily="49" charset="0"/>
                        </a:rPr>
                        <a:t>z</a:t>
                      </a:r>
                      <a:r>
                        <a:rPr lang="en-US" sz="1100" b="0" baseline="0" dirty="0">
                          <a:solidFill>
                            <a:srgbClr val="00B050"/>
                          </a:solidFill>
                          <a:effectLst/>
                          <a:latin typeface="Courier New" panose="02070309020205020404" pitchFamily="49" charset="0"/>
                          <a:cs typeface="Courier New" panose="02070309020205020404" pitchFamily="49" charset="0"/>
                        </a:rPr>
                        <a:t> from variable </a:t>
                      </a:r>
                      <a:r>
                        <a:rPr lang="en-US" sz="1100" b="1" baseline="0" dirty="0">
                          <a:solidFill>
                            <a:srgbClr val="00B050"/>
                          </a:solidFill>
                          <a:effectLst/>
                          <a:latin typeface="Courier New" panose="02070309020205020404" pitchFamily="49" charset="0"/>
                          <a:cs typeface="Courier New" panose="02070309020205020404" pitchFamily="49" charset="0"/>
                        </a:rPr>
                        <a:t>c</a:t>
                      </a:r>
                      <a:r>
                        <a:rPr lang="en-US" sz="1100" b="0" baseline="0" dirty="0">
                          <a:solidFill>
                            <a:srgbClr val="00B050"/>
                          </a:solidFill>
                          <a:effectLst/>
                          <a:latin typeface="Courier New" panose="02070309020205020404" pitchFamily="49" charset="0"/>
                          <a:cs typeface="Courier New" panose="02070309020205020404" pitchFamily="49" charset="0"/>
                        </a:rPr>
                        <a:t>;</a:t>
                      </a:r>
                      <a:endParaRPr lang="en-US" sz="1100" dirty="0">
                        <a:solidFill>
                          <a:srgbClr val="00B05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85000"/>
                      </a:schemeClr>
                    </a:solid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First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1   2   3   4   5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second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5   6   7   8   9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result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5   12  21  32  45</a:t>
                      </a:r>
                      <a:endParaRPr lang="en-US" sz="11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50000"/>
                      </a:schemeClr>
                    </a:solidFill>
                  </a:tcPr>
                </a:tc>
                <a:extLst>
                  <a:ext uri="{0D108BD9-81ED-4DB2-BD59-A6C34878D82A}">
                    <a16:rowId xmlns:a16="http://schemas.microsoft.com/office/drawing/2014/main" val="10000"/>
                  </a:ext>
                </a:extLst>
              </a:tr>
              <a:tr h="3273704">
                <a:tc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noFill/>
                  </a:tcPr>
                </a:tc>
                <a:extLst>
                  <a:ext uri="{0D108BD9-81ED-4DB2-BD59-A6C34878D82A}">
                    <a16:rowId xmlns:a16="http://schemas.microsoft.com/office/drawing/2014/main" val="10001"/>
                  </a:ext>
                </a:extLst>
              </a:tr>
            </a:tbl>
          </a:graphicData>
        </a:graphic>
      </p:graphicFrame>
      <p:sp>
        <p:nvSpPr>
          <p:cNvPr id="9"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481185898"/>
              </p:ext>
            </p:extLst>
          </p:nvPr>
        </p:nvGraphicFramePr>
        <p:xfrm>
          <a:off x="3983687" y="3806639"/>
          <a:ext cx="5118599" cy="1818133"/>
        </p:xfrm>
        <a:graphic>
          <a:graphicData uri="http://schemas.openxmlformats.org/drawingml/2006/table">
            <a:tbl>
              <a:tblPr firstRow="1" firstCol="1" bandRow="1">
                <a:tableStyleId>{2D5ABB26-0587-4C30-8999-92F81FD0307C}</a:tableStyleId>
              </a:tblPr>
              <a:tblGrid>
                <a:gridCol w="717233">
                  <a:extLst>
                    <a:ext uri="{9D8B030D-6E8A-4147-A177-3AD203B41FA5}">
                      <a16:colId xmlns:a16="http://schemas.microsoft.com/office/drawing/2014/main" val="20000"/>
                    </a:ext>
                  </a:extLst>
                </a:gridCol>
                <a:gridCol w="159544">
                  <a:extLst>
                    <a:ext uri="{9D8B030D-6E8A-4147-A177-3AD203B41FA5}">
                      <a16:colId xmlns:a16="http://schemas.microsoft.com/office/drawing/2014/main" val="20001"/>
                    </a:ext>
                  </a:extLst>
                </a:gridCol>
                <a:gridCol w="158276">
                  <a:extLst>
                    <a:ext uri="{9D8B030D-6E8A-4147-A177-3AD203B41FA5}">
                      <a16:colId xmlns:a16="http://schemas.microsoft.com/office/drawing/2014/main" val="20002"/>
                    </a:ext>
                  </a:extLst>
                </a:gridCol>
                <a:gridCol w="360923">
                  <a:extLst>
                    <a:ext uri="{9D8B030D-6E8A-4147-A177-3AD203B41FA5}">
                      <a16:colId xmlns:a16="http://schemas.microsoft.com/office/drawing/2014/main" val="20003"/>
                    </a:ext>
                  </a:extLst>
                </a:gridCol>
                <a:gridCol w="177014">
                  <a:extLst>
                    <a:ext uri="{9D8B030D-6E8A-4147-A177-3AD203B41FA5}">
                      <a16:colId xmlns:a16="http://schemas.microsoft.com/office/drawing/2014/main" val="20004"/>
                    </a:ext>
                  </a:extLst>
                </a:gridCol>
                <a:gridCol w="177014">
                  <a:extLst>
                    <a:ext uri="{9D8B030D-6E8A-4147-A177-3AD203B41FA5}">
                      <a16:colId xmlns:a16="http://schemas.microsoft.com/office/drawing/2014/main" val="20005"/>
                    </a:ext>
                  </a:extLst>
                </a:gridCol>
                <a:gridCol w="354029">
                  <a:extLst>
                    <a:ext uri="{9D8B030D-6E8A-4147-A177-3AD203B41FA5}">
                      <a16:colId xmlns:a16="http://schemas.microsoft.com/office/drawing/2014/main" val="20006"/>
                    </a:ext>
                  </a:extLst>
                </a:gridCol>
                <a:gridCol w="323082">
                  <a:extLst>
                    <a:ext uri="{9D8B030D-6E8A-4147-A177-3AD203B41FA5}">
                      <a16:colId xmlns:a16="http://schemas.microsoft.com/office/drawing/2014/main" val="20007"/>
                    </a:ext>
                  </a:extLst>
                </a:gridCol>
                <a:gridCol w="221296">
                  <a:extLst>
                    <a:ext uri="{9D8B030D-6E8A-4147-A177-3AD203B41FA5}">
                      <a16:colId xmlns:a16="http://schemas.microsoft.com/office/drawing/2014/main" val="20008"/>
                    </a:ext>
                  </a:extLst>
                </a:gridCol>
                <a:gridCol w="110174">
                  <a:extLst>
                    <a:ext uri="{9D8B030D-6E8A-4147-A177-3AD203B41FA5}">
                      <a16:colId xmlns:a16="http://schemas.microsoft.com/office/drawing/2014/main" val="20009"/>
                    </a:ext>
                  </a:extLst>
                </a:gridCol>
                <a:gridCol w="331470">
                  <a:extLst>
                    <a:ext uri="{9D8B030D-6E8A-4147-A177-3AD203B41FA5}">
                      <a16:colId xmlns:a16="http://schemas.microsoft.com/office/drawing/2014/main" val="20010"/>
                    </a:ext>
                  </a:extLst>
                </a:gridCol>
                <a:gridCol w="89399">
                  <a:extLst>
                    <a:ext uri="{9D8B030D-6E8A-4147-A177-3AD203B41FA5}">
                      <a16:colId xmlns:a16="http://schemas.microsoft.com/office/drawing/2014/main" val="20011"/>
                    </a:ext>
                  </a:extLst>
                </a:gridCol>
                <a:gridCol w="299222">
                  <a:extLst>
                    <a:ext uri="{9D8B030D-6E8A-4147-A177-3AD203B41FA5}">
                      <a16:colId xmlns:a16="http://schemas.microsoft.com/office/drawing/2014/main" val="20012"/>
                    </a:ext>
                  </a:extLst>
                </a:gridCol>
                <a:gridCol w="148590">
                  <a:extLst>
                    <a:ext uri="{9D8B030D-6E8A-4147-A177-3AD203B41FA5}">
                      <a16:colId xmlns:a16="http://schemas.microsoft.com/office/drawing/2014/main" val="20013"/>
                    </a:ext>
                  </a:extLst>
                </a:gridCol>
                <a:gridCol w="91440">
                  <a:extLst>
                    <a:ext uri="{9D8B030D-6E8A-4147-A177-3AD203B41FA5}">
                      <a16:colId xmlns:a16="http://schemas.microsoft.com/office/drawing/2014/main" val="20014"/>
                    </a:ext>
                  </a:extLst>
                </a:gridCol>
                <a:gridCol w="168806">
                  <a:extLst>
                    <a:ext uri="{9D8B030D-6E8A-4147-A177-3AD203B41FA5}">
                      <a16:colId xmlns:a16="http://schemas.microsoft.com/office/drawing/2014/main" val="20015"/>
                    </a:ext>
                  </a:extLst>
                </a:gridCol>
                <a:gridCol w="208385">
                  <a:extLst>
                    <a:ext uri="{9D8B030D-6E8A-4147-A177-3AD203B41FA5}">
                      <a16:colId xmlns:a16="http://schemas.microsoft.com/office/drawing/2014/main" val="20016"/>
                    </a:ext>
                  </a:extLst>
                </a:gridCol>
                <a:gridCol w="191805">
                  <a:extLst>
                    <a:ext uri="{9D8B030D-6E8A-4147-A177-3AD203B41FA5}">
                      <a16:colId xmlns:a16="http://schemas.microsoft.com/office/drawing/2014/main" val="20017"/>
                    </a:ext>
                  </a:extLst>
                </a:gridCol>
                <a:gridCol w="328223">
                  <a:extLst>
                    <a:ext uri="{9D8B030D-6E8A-4147-A177-3AD203B41FA5}">
                      <a16:colId xmlns:a16="http://schemas.microsoft.com/office/drawing/2014/main" val="20018"/>
                    </a:ext>
                  </a:extLst>
                </a:gridCol>
                <a:gridCol w="374404">
                  <a:extLst>
                    <a:ext uri="{9D8B030D-6E8A-4147-A177-3AD203B41FA5}">
                      <a16:colId xmlns:a16="http://schemas.microsoft.com/office/drawing/2014/main" val="20019"/>
                    </a:ext>
                  </a:extLst>
                </a:gridCol>
                <a:gridCol w="128270">
                  <a:extLst>
                    <a:ext uri="{9D8B030D-6E8A-4147-A177-3AD203B41FA5}">
                      <a16:colId xmlns:a16="http://schemas.microsoft.com/office/drawing/2014/main" val="20020"/>
                    </a:ext>
                  </a:extLst>
                </a:gridCol>
              </a:tblGrid>
              <a:tr h="27197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*z</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x</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93335">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287645">
                <a:tc>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&amp;main</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6</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7</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8</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9</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86158">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05740">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ArrMul</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8">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320040">
                <a:tc gridSpan="2">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&amp;</a:t>
                      </a:r>
                      <a:r>
                        <a:rPr lang="en-US" sz="1400" b="1" dirty="0" err="1">
                          <a:effectLst/>
                          <a:latin typeface="Courier New" panose="02070309020205020404" pitchFamily="49" charset="0"/>
                          <a:cs typeface="Courier New" panose="02070309020205020404" pitchFamily="49" charset="0"/>
                        </a:rPr>
                        <a:t>ArrMul</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tcPr>
                </a:tc>
                <a:tc hMerge="1">
                  <a:txBody>
                    <a:bodyPr/>
                    <a:lstStyle/>
                    <a:p>
                      <a:endParaRPr lang="en-US"/>
                    </a:p>
                  </a:txBody>
                  <a:tcPr/>
                </a:tc>
                <a:tc hMerge="1">
                  <a:txBody>
                    <a:bodyPr/>
                    <a:lstStyle/>
                    <a:p>
                      <a:endParaRPr lang="en-US"/>
                    </a:p>
                  </a:txBody>
                  <a:tcPr/>
                </a:tc>
                <a:tc gridSpan="3">
                  <a:txBody>
                    <a:bodyPr/>
                    <a:lstStyle/>
                    <a:p>
                      <a:endParaRPr lang="en-US" sz="14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05740">
                <a:tc gridSpan="2">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*c</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6">
                  <a:txBody>
                    <a:bodyPr/>
                    <a:lstStyle/>
                    <a:p>
                      <a:endParaRPr lang="en-US" sz="100" dirty="0"/>
                    </a:p>
                  </a:txBody>
                  <a:tcPr marL="51435" marR="51435" marT="0" marB="0" anchor="ctr">
                    <a:lnB>
                      <a:noFill/>
                    </a:lnB>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49300">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0007"/>
                  </a:ext>
                </a:extLst>
              </a:tr>
              <a:tr h="267719">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2">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tcPr>
                </a:tc>
                <a:tc hMerge="1">
                  <a:txBody>
                    <a:bodyPr/>
                    <a:lstStyle/>
                    <a:p>
                      <a:endParaRPr lang="en-US"/>
                    </a:p>
                  </a:txBody>
                  <a:tcPr>
                    <a:lnT w="12700" cap="flat" cmpd="sng" algn="ctr">
                      <a:solidFill>
                        <a:schemeClr val="tx1"/>
                      </a:solidFill>
                      <a:prstDash val="solid"/>
                      <a:round/>
                      <a:headEnd type="none" w="med" len="med"/>
                      <a:tailEnd type="none" w="med" len="med"/>
                    </a:lnT>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718345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720081" y="1474762"/>
            <a:ext cx="2773679" cy="2622550"/>
          </a:xfrm>
        </p:spPr>
        <p:txBody>
          <a:bodyPr>
            <a:normAutofit/>
          </a:bodyPr>
          <a:lstStyle/>
          <a:p>
            <a:pPr algn="just">
              <a:lnSpc>
                <a:spcPct val="80000"/>
              </a:lnSpc>
              <a:spcBef>
                <a:spcPts val="400"/>
              </a:spcBef>
              <a:spcAft>
                <a:spcPts val="400"/>
              </a:spcAft>
              <a:buClrTx/>
              <a:buFont typeface="Wingdings" panose="05000000000000000000" pitchFamily="2" charset="2"/>
              <a:buChar char="q"/>
            </a:pPr>
            <a:r>
              <a:rPr lang="en-US" sz="1600" dirty="0"/>
              <a:t>Line 20 de-allocates the memory allocated to </a:t>
            </a:r>
            <a:r>
              <a:rPr lang="en-US" sz="1600" dirty="0">
                <a:latin typeface="Courier New" panose="02070309020205020404" pitchFamily="49" charset="0"/>
                <a:cs typeface="Courier New" panose="02070309020205020404" pitchFamily="49" charset="0"/>
              </a:rPr>
              <a:t>*c</a:t>
            </a:r>
            <a:r>
              <a:rPr lang="en-US" sz="1600" dirty="0"/>
              <a:t> in function </a:t>
            </a:r>
            <a:r>
              <a:rPr lang="en-US" sz="1600" dirty="0" err="1">
                <a:latin typeface="Courier New" panose="02070309020205020404" pitchFamily="49" charset="0"/>
                <a:cs typeface="Courier New" panose="02070309020205020404" pitchFamily="49" charset="0"/>
              </a:rPr>
              <a:t>ArrMul</a:t>
            </a:r>
            <a:r>
              <a:rPr lang="en-US" sz="1600" dirty="0"/>
              <a:t> (line 3) and later returned to </a:t>
            </a:r>
            <a:r>
              <a:rPr lang="en-US" sz="1600" dirty="0">
                <a:latin typeface="Courier New" panose="02070309020205020404" pitchFamily="49" charset="0"/>
                <a:cs typeface="Courier New" panose="02070309020205020404" pitchFamily="49" charset="0"/>
              </a:rPr>
              <a:t>*z</a:t>
            </a:r>
            <a:r>
              <a:rPr lang="en-US" sz="1600" dirty="0"/>
              <a:t> in function </a:t>
            </a:r>
            <a:r>
              <a:rPr lang="en-US" sz="1600" dirty="0">
                <a:latin typeface="Courier New" panose="02070309020205020404" pitchFamily="49" charset="0"/>
                <a:cs typeface="Courier New" panose="02070309020205020404" pitchFamily="49" charset="0"/>
              </a:rPr>
              <a:t>main</a:t>
            </a:r>
            <a:r>
              <a:rPr lang="en-US" sz="1600" dirty="0"/>
              <a:t> (line 13).</a:t>
            </a:r>
          </a:p>
          <a:p>
            <a:pPr algn="just">
              <a:lnSpc>
                <a:spcPct val="80000"/>
              </a:lnSpc>
              <a:spcBef>
                <a:spcPts val="400"/>
              </a:spcBef>
              <a:spcAft>
                <a:spcPts val="400"/>
              </a:spcAft>
              <a:buClrTx/>
              <a:buFont typeface="Wingdings" panose="05000000000000000000" pitchFamily="2" charset="2"/>
              <a:buChar char="q"/>
            </a:pPr>
            <a:r>
              <a:rPr lang="en-US" sz="1600" dirty="0"/>
              <a:t>A dynamically allocated memory must be de-allocated.</a:t>
            </a:r>
          </a:p>
        </p:txBody>
      </p:sp>
      <p:cxnSp>
        <p:nvCxnSpPr>
          <p:cNvPr id="39" name="Elbow Connector 38"/>
          <p:cNvCxnSpPr/>
          <p:nvPr/>
        </p:nvCxnSpPr>
        <p:spPr>
          <a:xfrm rot="16200000" flipH="1">
            <a:off x="4700588" y="4574858"/>
            <a:ext cx="1097280" cy="611505"/>
          </a:xfrm>
          <a:prstGeom prst="bentConnector3">
            <a:avLst>
              <a:gd name="adj1" fmla="val 100000"/>
            </a:avLst>
          </a:prstGeom>
          <a:ln w="31750">
            <a:tailEnd type="triangle" w="lg" len="med"/>
          </a:ln>
        </p:spPr>
        <p:style>
          <a:lnRef idx="3">
            <a:schemeClr val="dk1"/>
          </a:lnRef>
          <a:fillRef idx="0">
            <a:schemeClr val="dk1"/>
          </a:fillRef>
          <a:effectRef idx="2">
            <a:schemeClr val="dk1"/>
          </a:effectRef>
          <a:fontRef idx="minor">
            <a:schemeClr val="tx1"/>
          </a:fontRef>
        </p:style>
      </p:cxnSp>
      <p:graphicFrame>
        <p:nvGraphicFramePr>
          <p:cNvPr id="18" name="Table 17"/>
          <p:cNvGraphicFramePr>
            <a:graphicFrameLocks noGrp="1"/>
          </p:cNvGraphicFramePr>
          <p:nvPr>
            <p:extLst>
              <p:ext uri="{D42A27DB-BD31-4B8C-83A1-F6EECF244321}">
                <p14:modId xmlns:p14="http://schemas.microsoft.com/office/powerpoint/2010/main" val="138307413"/>
              </p:ext>
            </p:extLst>
          </p:nvPr>
        </p:nvGraphicFramePr>
        <p:xfrm>
          <a:off x="24508" y="1467142"/>
          <a:ext cx="5695573" cy="4632764"/>
        </p:xfrm>
        <a:graphic>
          <a:graphicData uri="http://schemas.openxmlformats.org/drawingml/2006/table">
            <a:tbl>
              <a:tblPr firstRow="1" firstCol="1" bandRow="1">
                <a:tableStyleId>{2D5ABB26-0587-4C30-8999-92F81FD0307C}</a:tableStyleId>
              </a:tblPr>
              <a:tblGrid>
                <a:gridCol w="284205">
                  <a:extLst>
                    <a:ext uri="{9D8B030D-6E8A-4147-A177-3AD203B41FA5}">
                      <a16:colId xmlns:a16="http://schemas.microsoft.com/office/drawing/2014/main" val="20000"/>
                    </a:ext>
                  </a:extLst>
                </a:gridCol>
                <a:gridCol w="3824325">
                  <a:extLst>
                    <a:ext uri="{9D8B030D-6E8A-4147-A177-3AD203B41FA5}">
                      <a16:colId xmlns:a16="http://schemas.microsoft.com/office/drawing/2014/main" val="20001"/>
                    </a:ext>
                  </a:extLst>
                </a:gridCol>
                <a:gridCol w="1587043">
                  <a:extLst>
                    <a:ext uri="{9D8B030D-6E8A-4147-A177-3AD203B41FA5}">
                      <a16:colId xmlns:a16="http://schemas.microsoft.com/office/drawing/2014/main" val="20002"/>
                    </a:ext>
                  </a:extLst>
                </a:gridCol>
              </a:tblGrid>
              <a:tr h="1155035">
                <a:tc rowSpan="2">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chemeClr val="bg1">
                              <a:lumMod val="50000"/>
                            </a:schemeClr>
                          </a:solidFill>
                          <a:effectLst/>
                          <a:latin typeface="Courier New" panose="02070309020205020404" pitchFamily="49" charset="0"/>
                          <a:cs typeface="Courier New" panose="02070309020205020404" pitchFamily="49" charset="0"/>
                        </a:rPr>
                        <a:t>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21</a:t>
                      </a:r>
                    </a:p>
                  </a:txBody>
                  <a:tcPr marL="13716" marR="20574" marT="6093" marB="6093"/>
                </a:tc>
                <a:tc rowSpan="2">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B050"/>
                          </a:solidFill>
                          <a:effectLst/>
                          <a:latin typeface="Courier New" panose="02070309020205020404" pitchFamily="49" charset="0"/>
                          <a:cs typeface="Courier New" panose="02070309020205020404" pitchFamily="49" charset="0"/>
                        </a:rPr>
                        <a:t>//Array Multiplication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b[],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aseline="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,*c = </a:t>
                      </a:r>
                      <a:r>
                        <a:rPr lang="en-US" sz="1100" dirty="0">
                          <a:solidFill>
                            <a:srgbClr val="0000B0"/>
                          </a:solidFill>
                          <a:effectLst/>
                          <a:latin typeface="Courier New" panose="02070309020205020404" pitchFamily="49" charset="0"/>
                          <a:cs typeface="Courier New" panose="02070309020205020404" pitchFamily="49" charset="0"/>
                        </a:rPr>
                        <a:t>new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[size]; </a:t>
                      </a:r>
                      <a:r>
                        <a:rPr lang="en-US" sz="1100" dirty="0">
                          <a:solidFill>
                            <a:schemeClr val="accent2">
                              <a:lumMod val="75000"/>
                            </a:schemeClr>
                          </a:solidFill>
                          <a:effectLst/>
                          <a:latin typeface="Courier New" panose="02070309020205020404" pitchFamily="49" charset="0"/>
                          <a:cs typeface="Courier New" panose="02070309020205020404" pitchFamily="49" charset="0"/>
                        </a:rPr>
                        <a:t>//c[5]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for</a:t>
                      </a:r>
                      <a:r>
                        <a:rPr lang="en-US" sz="1100" dirty="0">
                          <a:effectLst/>
                          <a:latin typeface="Courier New" panose="02070309020205020404" pitchFamily="49" charset="0"/>
                          <a:cs typeface="Courier New" panose="02070309020205020404" pitchFamily="49" charset="0"/>
                        </a:rPr>
                        <a:t>(</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c[</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b[</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return</a:t>
                      </a:r>
                      <a:r>
                        <a:rPr lang="en-US" sz="1100" dirty="0">
                          <a:effectLst/>
                          <a:latin typeface="Courier New" panose="02070309020205020404" pitchFamily="49" charset="0"/>
                          <a:cs typeface="Courier New" panose="02070309020205020404" pitchFamily="49" charset="0"/>
                        </a:rPr>
                        <a:t> c;</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for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effectLst/>
                          <a:latin typeface="Courier New" panose="02070309020205020404" pitchFamily="49" charset="0"/>
                          <a:cs typeface="Courier New" panose="02070309020205020404" pitchFamily="49" charset="0"/>
                        </a:rPr>
                        <a:t>&lt;&lt;a[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"\t"</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 </a:t>
                      </a:r>
                      <a:r>
                        <a:rPr lang="en-US" sz="1100" dirty="0">
                          <a:solidFill>
                            <a:srgbClr val="FF0000"/>
                          </a:solidFill>
                          <a:effectLst/>
                          <a:latin typeface="Courier New" panose="02070309020205020404" pitchFamily="49" charset="0"/>
                          <a:cs typeface="Courier New" panose="02070309020205020404" pitchFamily="49" charset="0"/>
                        </a:rPr>
                        <a:t>"\n "</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main(</a:t>
                      </a: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*z, x[5]={1,2,3,4,5}, y[5]={5,6,7,8,9};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z =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(x, y,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"First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x,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"second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y,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"result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z,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delete</a:t>
                      </a: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a:t>
                      </a:r>
                      <a:r>
                        <a:rPr lang="en-US" sz="1100" dirty="0">
                          <a:effectLst/>
                          <a:latin typeface="Courier New" panose="02070309020205020404" pitchFamily="49" charset="0"/>
                          <a:cs typeface="Courier New" panose="02070309020205020404" pitchFamily="49" charset="0"/>
                        </a:rPr>
                        <a:t> (z); </a:t>
                      </a:r>
                      <a:r>
                        <a:rPr lang="en-US" sz="1100" b="0" dirty="0">
                          <a:solidFill>
                            <a:srgbClr val="00B050"/>
                          </a:solidFill>
                          <a:effectLst/>
                          <a:latin typeface="Courier New" panose="02070309020205020404" pitchFamily="49" charset="0"/>
                          <a:cs typeface="Courier New" panose="02070309020205020404" pitchFamily="49" charset="0"/>
                        </a:rPr>
                        <a:t>//memory </a:t>
                      </a:r>
                      <a:r>
                        <a:rPr lang="en-US" sz="1100" b="0" dirty="0" err="1">
                          <a:solidFill>
                            <a:srgbClr val="00B050"/>
                          </a:solidFill>
                          <a:effectLst/>
                          <a:latin typeface="Courier New" panose="02070309020205020404" pitchFamily="49" charset="0"/>
                          <a:cs typeface="Courier New" panose="02070309020205020404" pitchFamily="49" charset="0"/>
                        </a:rPr>
                        <a:t>deallocated</a:t>
                      </a:r>
                      <a:r>
                        <a:rPr lang="en-US" sz="1100" b="0" dirty="0">
                          <a:solidFill>
                            <a:srgbClr val="00B050"/>
                          </a:solidFill>
                          <a:effectLst/>
                          <a:latin typeface="Courier New" panose="02070309020205020404" pitchFamily="49" charset="0"/>
                          <a:cs typeface="Courier New" panose="02070309020205020404" pitchFamily="49" charset="0"/>
                        </a:rPr>
                        <a:t>. </a:t>
                      </a:r>
                      <a:r>
                        <a:rPr lang="en-US" sz="1100" b="0" baseline="0" dirty="0">
                          <a:solidFill>
                            <a:srgbClr val="00B050"/>
                          </a:solidFill>
                          <a:effectLst/>
                          <a:latin typeface="Courier New" panose="02070309020205020404" pitchFamily="49" charset="0"/>
                          <a:cs typeface="Courier New" panose="02070309020205020404" pitchFamily="49" charset="0"/>
                        </a:rPr>
                        <a:t>If you look carefully, </a:t>
                      </a:r>
                      <a:r>
                        <a:rPr lang="en-US" sz="1100" b="0" dirty="0">
                          <a:solidFill>
                            <a:srgbClr val="00B050"/>
                          </a:solidFill>
                          <a:effectLst/>
                          <a:latin typeface="Courier New" panose="02070309020205020404" pitchFamily="49" charset="0"/>
                          <a:cs typeface="Courier New" panose="02070309020205020404" pitchFamily="49" charset="0"/>
                        </a:rPr>
                        <a:t>we are </a:t>
                      </a:r>
                      <a:r>
                        <a:rPr lang="en-US" sz="1100" b="0" dirty="0" err="1">
                          <a:solidFill>
                            <a:srgbClr val="00B050"/>
                          </a:solidFill>
                          <a:effectLst/>
                          <a:latin typeface="Courier New" panose="02070309020205020404" pitchFamily="49" charset="0"/>
                          <a:cs typeface="Courier New" panose="02070309020205020404" pitchFamily="49" charset="0"/>
                        </a:rPr>
                        <a:t>deallocating</a:t>
                      </a:r>
                      <a:r>
                        <a:rPr lang="en-US" sz="1100" b="0" baseline="0" dirty="0">
                          <a:solidFill>
                            <a:srgbClr val="00B050"/>
                          </a:solidFill>
                          <a:effectLst/>
                          <a:latin typeface="Courier New" panose="02070309020205020404" pitchFamily="49" charset="0"/>
                          <a:cs typeface="Courier New" panose="02070309020205020404" pitchFamily="49" charset="0"/>
                        </a:rPr>
                        <a:t> the same memory that we allocated, because that memory was passed to variable </a:t>
                      </a:r>
                      <a:r>
                        <a:rPr lang="en-US" sz="1100" b="1" baseline="0" dirty="0">
                          <a:solidFill>
                            <a:srgbClr val="00B050"/>
                          </a:solidFill>
                          <a:effectLst/>
                          <a:latin typeface="Courier New" panose="02070309020205020404" pitchFamily="49" charset="0"/>
                          <a:cs typeface="Courier New" panose="02070309020205020404" pitchFamily="49" charset="0"/>
                        </a:rPr>
                        <a:t>z</a:t>
                      </a:r>
                      <a:r>
                        <a:rPr lang="en-US" sz="1100" b="0" baseline="0" dirty="0">
                          <a:solidFill>
                            <a:srgbClr val="00B050"/>
                          </a:solidFill>
                          <a:effectLst/>
                          <a:latin typeface="Courier New" panose="02070309020205020404" pitchFamily="49" charset="0"/>
                          <a:cs typeface="Courier New" panose="02070309020205020404" pitchFamily="49" charset="0"/>
                        </a:rPr>
                        <a:t> from variable </a:t>
                      </a:r>
                      <a:r>
                        <a:rPr lang="en-US" sz="1100" b="1" baseline="0" dirty="0">
                          <a:solidFill>
                            <a:srgbClr val="00B050"/>
                          </a:solidFill>
                          <a:effectLst/>
                          <a:latin typeface="Courier New" panose="02070309020205020404" pitchFamily="49" charset="0"/>
                          <a:cs typeface="Courier New" panose="02070309020205020404" pitchFamily="49" charset="0"/>
                        </a:rPr>
                        <a:t>c</a:t>
                      </a:r>
                      <a:r>
                        <a:rPr lang="en-US" sz="1100" b="0" baseline="0" dirty="0">
                          <a:solidFill>
                            <a:srgbClr val="00B050"/>
                          </a:solidFill>
                          <a:effectLst/>
                          <a:latin typeface="Courier New" panose="02070309020205020404" pitchFamily="49" charset="0"/>
                          <a:cs typeface="Courier New" panose="02070309020205020404" pitchFamily="49" charset="0"/>
                        </a:rPr>
                        <a:t>;</a:t>
                      </a:r>
                      <a:endParaRPr lang="en-US" sz="1100" b="0" dirty="0">
                        <a:solidFill>
                          <a:srgbClr val="00B05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85000"/>
                      </a:schemeClr>
                    </a:solid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First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1   2   3   4   5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second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5   6   7   8   9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result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5   12  21  32  45</a:t>
                      </a:r>
                      <a:endParaRPr lang="en-US" sz="11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50000"/>
                      </a:schemeClr>
                    </a:solidFill>
                  </a:tcPr>
                </a:tc>
                <a:extLst>
                  <a:ext uri="{0D108BD9-81ED-4DB2-BD59-A6C34878D82A}">
                    <a16:rowId xmlns:a16="http://schemas.microsoft.com/office/drawing/2014/main" val="10000"/>
                  </a:ext>
                </a:extLst>
              </a:tr>
              <a:tr h="3273704">
                <a:tc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noFill/>
                  </a:tcPr>
                </a:tc>
                <a:extLst>
                  <a:ext uri="{0D108BD9-81ED-4DB2-BD59-A6C34878D82A}">
                    <a16:rowId xmlns:a16="http://schemas.microsoft.com/office/drawing/2014/main" val="10001"/>
                  </a:ext>
                </a:extLst>
              </a:tr>
            </a:tbl>
          </a:graphicData>
        </a:graphic>
      </p:graphicFrame>
      <p:sp>
        <p:nvSpPr>
          <p:cNvPr id="8" name="Rectangle 7"/>
          <p:cNvSpPr/>
          <p:nvPr/>
        </p:nvSpPr>
        <p:spPr>
          <a:xfrm>
            <a:off x="5524724" y="5294780"/>
            <a:ext cx="2593938" cy="425300"/>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0"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graphicFrame>
        <p:nvGraphicFramePr>
          <p:cNvPr id="7" name="Table 6"/>
          <p:cNvGraphicFramePr>
            <a:graphicFrameLocks noGrp="1"/>
          </p:cNvGraphicFramePr>
          <p:nvPr>
            <p:extLst>
              <p:ext uri="{D42A27DB-BD31-4B8C-83A1-F6EECF244321}">
                <p14:modId xmlns:p14="http://schemas.microsoft.com/office/powerpoint/2010/main" val="574253986"/>
              </p:ext>
            </p:extLst>
          </p:nvPr>
        </p:nvGraphicFramePr>
        <p:xfrm>
          <a:off x="3983687" y="3806639"/>
          <a:ext cx="5118599" cy="1818133"/>
        </p:xfrm>
        <a:graphic>
          <a:graphicData uri="http://schemas.openxmlformats.org/drawingml/2006/table">
            <a:tbl>
              <a:tblPr firstRow="1" firstCol="1" bandRow="1">
                <a:tableStyleId>{2D5ABB26-0587-4C30-8999-92F81FD0307C}</a:tableStyleId>
              </a:tblPr>
              <a:tblGrid>
                <a:gridCol w="717233">
                  <a:extLst>
                    <a:ext uri="{9D8B030D-6E8A-4147-A177-3AD203B41FA5}">
                      <a16:colId xmlns:a16="http://schemas.microsoft.com/office/drawing/2014/main" val="20000"/>
                    </a:ext>
                  </a:extLst>
                </a:gridCol>
                <a:gridCol w="159544">
                  <a:extLst>
                    <a:ext uri="{9D8B030D-6E8A-4147-A177-3AD203B41FA5}">
                      <a16:colId xmlns:a16="http://schemas.microsoft.com/office/drawing/2014/main" val="20001"/>
                    </a:ext>
                  </a:extLst>
                </a:gridCol>
                <a:gridCol w="158276">
                  <a:extLst>
                    <a:ext uri="{9D8B030D-6E8A-4147-A177-3AD203B41FA5}">
                      <a16:colId xmlns:a16="http://schemas.microsoft.com/office/drawing/2014/main" val="20002"/>
                    </a:ext>
                  </a:extLst>
                </a:gridCol>
                <a:gridCol w="360923">
                  <a:extLst>
                    <a:ext uri="{9D8B030D-6E8A-4147-A177-3AD203B41FA5}">
                      <a16:colId xmlns:a16="http://schemas.microsoft.com/office/drawing/2014/main" val="20003"/>
                    </a:ext>
                  </a:extLst>
                </a:gridCol>
                <a:gridCol w="177014">
                  <a:extLst>
                    <a:ext uri="{9D8B030D-6E8A-4147-A177-3AD203B41FA5}">
                      <a16:colId xmlns:a16="http://schemas.microsoft.com/office/drawing/2014/main" val="20004"/>
                    </a:ext>
                  </a:extLst>
                </a:gridCol>
                <a:gridCol w="177014">
                  <a:extLst>
                    <a:ext uri="{9D8B030D-6E8A-4147-A177-3AD203B41FA5}">
                      <a16:colId xmlns:a16="http://schemas.microsoft.com/office/drawing/2014/main" val="20005"/>
                    </a:ext>
                  </a:extLst>
                </a:gridCol>
                <a:gridCol w="354029">
                  <a:extLst>
                    <a:ext uri="{9D8B030D-6E8A-4147-A177-3AD203B41FA5}">
                      <a16:colId xmlns:a16="http://schemas.microsoft.com/office/drawing/2014/main" val="20006"/>
                    </a:ext>
                  </a:extLst>
                </a:gridCol>
                <a:gridCol w="323082">
                  <a:extLst>
                    <a:ext uri="{9D8B030D-6E8A-4147-A177-3AD203B41FA5}">
                      <a16:colId xmlns:a16="http://schemas.microsoft.com/office/drawing/2014/main" val="20007"/>
                    </a:ext>
                  </a:extLst>
                </a:gridCol>
                <a:gridCol w="221296">
                  <a:extLst>
                    <a:ext uri="{9D8B030D-6E8A-4147-A177-3AD203B41FA5}">
                      <a16:colId xmlns:a16="http://schemas.microsoft.com/office/drawing/2014/main" val="20008"/>
                    </a:ext>
                  </a:extLst>
                </a:gridCol>
                <a:gridCol w="110174">
                  <a:extLst>
                    <a:ext uri="{9D8B030D-6E8A-4147-A177-3AD203B41FA5}">
                      <a16:colId xmlns:a16="http://schemas.microsoft.com/office/drawing/2014/main" val="20009"/>
                    </a:ext>
                  </a:extLst>
                </a:gridCol>
                <a:gridCol w="331470">
                  <a:extLst>
                    <a:ext uri="{9D8B030D-6E8A-4147-A177-3AD203B41FA5}">
                      <a16:colId xmlns:a16="http://schemas.microsoft.com/office/drawing/2014/main" val="20010"/>
                    </a:ext>
                  </a:extLst>
                </a:gridCol>
                <a:gridCol w="89399">
                  <a:extLst>
                    <a:ext uri="{9D8B030D-6E8A-4147-A177-3AD203B41FA5}">
                      <a16:colId xmlns:a16="http://schemas.microsoft.com/office/drawing/2014/main" val="20011"/>
                    </a:ext>
                  </a:extLst>
                </a:gridCol>
                <a:gridCol w="299222">
                  <a:extLst>
                    <a:ext uri="{9D8B030D-6E8A-4147-A177-3AD203B41FA5}">
                      <a16:colId xmlns:a16="http://schemas.microsoft.com/office/drawing/2014/main" val="20012"/>
                    </a:ext>
                  </a:extLst>
                </a:gridCol>
                <a:gridCol w="148590">
                  <a:extLst>
                    <a:ext uri="{9D8B030D-6E8A-4147-A177-3AD203B41FA5}">
                      <a16:colId xmlns:a16="http://schemas.microsoft.com/office/drawing/2014/main" val="20013"/>
                    </a:ext>
                  </a:extLst>
                </a:gridCol>
                <a:gridCol w="91440">
                  <a:extLst>
                    <a:ext uri="{9D8B030D-6E8A-4147-A177-3AD203B41FA5}">
                      <a16:colId xmlns:a16="http://schemas.microsoft.com/office/drawing/2014/main" val="20014"/>
                    </a:ext>
                  </a:extLst>
                </a:gridCol>
                <a:gridCol w="168806">
                  <a:extLst>
                    <a:ext uri="{9D8B030D-6E8A-4147-A177-3AD203B41FA5}">
                      <a16:colId xmlns:a16="http://schemas.microsoft.com/office/drawing/2014/main" val="20015"/>
                    </a:ext>
                  </a:extLst>
                </a:gridCol>
                <a:gridCol w="208385">
                  <a:extLst>
                    <a:ext uri="{9D8B030D-6E8A-4147-A177-3AD203B41FA5}">
                      <a16:colId xmlns:a16="http://schemas.microsoft.com/office/drawing/2014/main" val="20016"/>
                    </a:ext>
                  </a:extLst>
                </a:gridCol>
                <a:gridCol w="191805">
                  <a:extLst>
                    <a:ext uri="{9D8B030D-6E8A-4147-A177-3AD203B41FA5}">
                      <a16:colId xmlns:a16="http://schemas.microsoft.com/office/drawing/2014/main" val="20017"/>
                    </a:ext>
                  </a:extLst>
                </a:gridCol>
                <a:gridCol w="328223">
                  <a:extLst>
                    <a:ext uri="{9D8B030D-6E8A-4147-A177-3AD203B41FA5}">
                      <a16:colId xmlns:a16="http://schemas.microsoft.com/office/drawing/2014/main" val="20018"/>
                    </a:ext>
                  </a:extLst>
                </a:gridCol>
                <a:gridCol w="374404">
                  <a:extLst>
                    <a:ext uri="{9D8B030D-6E8A-4147-A177-3AD203B41FA5}">
                      <a16:colId xmlns:a16="http://schemas.microsoft.com/office/drawing/2014/main" val="20019"/>
                    </a:ext>
                  </a:extLst>
                </a:gridCol>
                <a:gridCol w="128270">
                  <a:extLst>
                    <a:ext uri="{9D8B030D-6E8A-4147-A177-3AD203B41FA5}">
                      <a16:colId xmlns:a16="http://schemas.microsoft.com/office/drawing/2014/main" val="20020"/>
                    </a:ext>
                  </a:extLst>
                </a:gridCol>
              </a:tblGrid>
              <a:tr h="27197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*z</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x</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93335">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287645">
                <a:tc>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&amp;main</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6</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7</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8</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9</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86158">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05740">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ArrMul</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8">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noFill/>
                      <a:prstDash val="solid"/>
                      <a:round/>
                      <a:headEnd type="none" w="med" len="med"/>
                      <a:tailEnd type="none" w="med" len="med"/>
                    </a:lnB>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320040">
                <a:tc gridSpan="2">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&amp;</a:t>
                      </a:r>
                      <a:r>
                        <a:rPr lang="en-US" sz="1400" b="1" dirty="0" err="1">
                          <a:effectLst/>
                          <a:latin typeface="Courier New" panose="02070309020205020404" pitchFamily="49" charset="0"/>
                          <a:cs typeface="Courier New" panose="02070309020205020404" pitchFamily="49" charset="0"/>
                        </a:rPr>
                        <a:t>ArrMul</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tcPr>
                </a:tc>
                <a:tc gridSpan="2">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28575" cap="flat" cmpd="sng" algn="ctr">
                      <a:noFill/>
                      <a:prstDash val="solid"/>
                      <a:round/>
                      <a:headEnd type="none" w="med" len="med"/>
                      <a:tailEnd type="none" w="med" len="med"/>
                    </a:lnBlToTr>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28575" cap="flat" cmpd="sng" algn="ctr">
                      <a:noFill/>
                      <a:prstDash val="solid"/>
                      <a:round/>
                      <a:headEnd type="none" w="med" len="med"/>
                      <a:tailEnd type="none" w="med" len="med"/>
                    </a:lnBlToTr>
                  </a:tcPr>
                </a:tc>
                <a:tc hMerge="1">
                  <a:txBody>
                    <a:bodyPr/>
                    <a:lstStyle/>
                    <a:p>
                      <a:endParaRPr lang="en-US"/>
                    </a:p>
                  </a:txBody>
                  <a:tcPr/>
                </a:tc>
                <a:tc gridSpan="2">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28575" cap="flat" cmpd="sng" algn="ctr">
                      <a:noFill/>
                      <a:prstDash val="solid"/>
                      <a:round/>
                      <a:headEnd type="none" w="med" len="med"/>
                      <a:tailEnd type="none" w="med" len="med"/>
                    </a:lnBlToTr>
                  </a:tcPr>
                </a:tc>
                <a:tc hMerge="1">
                  <a:txBody>
                    <a:bodyPr/>
                    <a:lstStyle/>
                    <a:p>
                      <a:endParaRPr lang="en-US"/>
                    </a:p>
                  </a:txBody>
                  <a:tcPr/>
                </a:tc>
                <a:tc gridSpan="3">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28575" cap="flat" cmpd="sng" algn="ctr">
                      <a:noFill/>
                      <a:prstDash val="solid"/>
                      <a:round/>
                      <a:headEnd type="none" w="med" len="med"/>
                      <a:tailEnd type="none" w="med" len="med"/>
                    </a:lnBlToTr>
                  </a:tcPr>
                </a:tc>
                <a:tc hMerge="1">
                  <a:txBody>
                    <a:bodyPr/>
                    <a:lstStyle/>
                    <a:p>
                      <a:endParaRPr lang="en-US"/>
                    </a:p>
                  </a:txBody>
                  <a:tcPr/>
                </a:tc>
                <a:tc hMerge="1">
                  <a:txBody>
                    <a:bodyPr/>
                    <a:lstStyle/>
                    <a:p>
                      <a:endParaRPr lang="en-US"/>
                    </a:p>
                  </a:txBody>
                  <a:tcPr/>
                </a:tc>
                <a:tc gridSpan="3">
                  <a:txBody>
                    <a:bodyPr/>
                    <a:lstStyle/>
                    <a:p>
                      <a:endParaRPr lang="en-US" sz="1400" dirty="0"/>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28575" cap="flat" cmpd="sng" algn="ctr">
                      <a:noFill/>
                      <a:prstDash val="solid"/>
                      <a:round/>
                      <a:headEnd type="none" w="med" len="med"/>
                      <a:tailEnd type="none" w="med" len="med"/>
                    </a:lnBlToTr>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05740">
                <a:tc gridSpan="2">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gridSpan="3">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6">
                  <a:txBody>
                    <a:bodyPr/>
                    <a:lstStyle/>
                    <a:p>
                      <a:endParaRPr lang="en-US" sz="100" dirty="0"/>
                    </a:p>
                  </a:txBody>
                  <a:tcPr marL="51435" marR="51435" marT="0" marB="0" anchor="ctr">
                    <a:lnB>
                      <a:noFill/>
                    </a:lnB>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49300">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0007"/>
                  </a:ext>
                </a:extLst>
              </a:tr>
              <a:tr h="267719">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2">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tcPr>
                </a:tc>
                <a:tc hMerge="1">
                  <a:txBody>
                    <a:bodyPr/>
                    <a:lstStyle/>
                    <a:p>
                      <a:endParaRPr lang="en-US"/>
                    </a:p>
                  </a:txBody>
                  <a:tcPr>
                    <a:lnT w="12700" cap="flat" cmpd="sng" algn="ctr">
                      <a:solidFill>
                        <a:schemeClr val="tx1"/>
                      </a:solidFill>
                      <a:prstDash val="solid"/>
                      <a:round/>
                      <a:headEnd type="none" w="med" len="med"/>
                      <a:tailEnd type="none" w="med" len="med"/>
                    </a:lnT>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980900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262438" y="1460500"/>
            <a:ext cx="4115082" cy="2149475"/>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400" dirty="0"/>
              <a:t>Consider the case, if dynamic array </a:t>
            </a:r>
            <a:r>
              <a:rPr lang="en-US" sz="1400" dirty="0">
                <a:latin typeface="Courier New" panose="02070309020205020404" pitchFamily="49" charset="0"/>
                <a:cs typeface="Courier New" panose="02070309020205020404" pitchFamily="49" charset="0"/>
              </a:rPr>
              <a:t>*c</a:t>
            </a:r>
            <a:r>
              <a:rPr lang="en-US" sz="1400" dirty="0"/>
              <a:t> in </a:t>
            </a:r>
            <a:r>
              <a:rPr lang="en-US" sz="1400" dirty="0" err="1">
                <a:latin typeface="Courier New" panose="02070309020205020404" pitchFamily="49" charset="0"/>
                <a:cs typeface="Courier New" panose="02070309020205020404" pitchFamily="49" charset="0"/>
              </a:rPr>
              <a:t>ArrMul</a:t>
            </a:r>
            <a:r>
              <a:rPr lang="en-US" sz="1400" dirty="0"/>
              <a:t> was declared as an array </a:t>
            </a:r>
            <a:r>
              <a:rPr lang="en-US" sz="1400" dirty="0">
                <a:latin typeface="Courier New" panose="02070309020205020404" pitchFamily="49" charset="0"/>
                <a:cs typeface="Courier New" panose="02070309020205020404" pitchFamily="49" charset="0"/>
              </a:rPr>
              <a:t>c[5]</a:t>
            </a:r>
            <a:r>
              <a:rPr lang="en-US" sz="1400" dirty="0"/>
              <a:t>. </a:t>
            </a:r>
          </a:p>
          <a:p>
            <a:pPr algn="just">
              <a:lnSpc>
                <a:spcPct val="80000"/>
              </a:lnSpc>
              <a:spcBef>
                <a:spcPts val="400"/>
              </a:spcBef>
              <a:spcAft>
                <a:spcPts val="400"/>
              </a:spcAft>
              <a:buClrTx/>
              <a:buFont typeface="Wingdings" panose="05000000000000000000" pitchFamily="2" charset="2"/>
              <a:buChar char="q"/>
            </a:pPr>
            <a:r>
              <a:rPr lang="en-US" sz="1400" dirty="0"/>
              <a:t>That is, instead of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*c=new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[size] </a:t>
            </a:r>
            <a:r>
              <a:rPr lang="en-US" sz="1400" dirty="0"/>
              <a:t>in line 3, if it was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c[5]</a:t>
            </a:r>
            <a:r>
              <a:rPr lang="en-US" sz="1400" dirty="0"/>
              <a:t>, the following would happen.</a:t>
            </a:r>
          </a:p>
          <a:p>
            <a:pPr algn="just">
              <a:lnSpc>
                <a:spcPct val="80000"/>
              </a:lnSpc>
              <a:spcBef>
                <a:spcPts val="400"/>
              </a:spcBef>
              <a:spcAft>
                <a:spcPts val="400"/>
              </a:spcAft>
              <a:buClrTx/>
              <a:buFont typeface="Wingdings" panose="05000000000000000000" pitchFamily="2" charset="2"/>
              <a:buChar char="q"/>
            </a:pPr>
            <a:r>
              <a:rPr lang="en-US" sz="1400" dirty="0"/>
              <a:t>The address represented by </a:t>
            </a:r>
            <a:r>
              <a:rPr lang="en-US" sz="1400" dirty="0">
                <a:latin typeface="Courier New" panose="02070309020205020404" pitchFamily="49" charset="0"/>
                <a:cs typeface="Courier New" panose="02070309020205020404" pitchFamily="49" charset="0"/>
              </a:rPr>
              <a:t>c</a:t>
            </a:r>
            <a:r>
              <a:rPr lang="en-US" sz="1400" dirty="0"/>
              <a:t> is returned and all the variables created in </a:t>
            </a:r>
            <a:r>
              <a:rPr lang="en-US" sz="1400" dirty="0" err="1">
                <a:latin typeface="Courier New" panose="02070309020205020404" pitchFamily="49" charset="0"/>
                <a:cs typeface="Courier New" panose="02070309020205020404" pitchFamily="49" charset="0"/>
              </a:rPr>
              <a:t>ArrMul</a:t>
            </a:r>
            <a:r>
              <a:rPr lang="en-US" sz="1400" dirty="0"/>
              <a:t> is destroyed and control is transferred to </a:t>
            </a:r>
            <a:r>
              <a:rPr lang="en-US" sz="1400" dirty="0">
                <a:latin typeface="Courier New" panose="02070309020205020404" pitchFamily="49" charset="0"/>
                <a:cs typeface="Courier New" panose="02070309020205020404" pitchFamily="49" charset="0"/>
              </a:rPr>
              <a:t>main</a:t>
            </a:r>
            <a:r>
              <a:rPr lang="en-US" sz="1400" dirty="0"/>
              <a:t> at exit from </a:t>
            </a:r>
            <a:r>
              <a:rPr lang="en-US" sz="1400" dirty="0" err="1">
                <a:latin typeface="Courier New" panose="02070309020205020404" pitchFamily="49" charset="0"/>
                <a:cs typeface="Courier New" panose="02070309020205020404" pitchFamily="49" charset="0"/>
              </a:rPr>
              <a:t>ArrMul</a:t>
            </a:r>
            <a:r>
              <a:rPr lang="en-US" sz="1400" dirty="0"/>
              <a:t>. </a:t>
            </a:r>
          </a:p>
        </p:txBody>
      </p:sp>
      <p:graphicFrame>
        <p:nvGraphicFramePr>
          <p:cNvPr id="10" name="Table 9"/>
          <p:cNvGraphicFramePr>
            <a:graphicFrameLocks noGrp="1"/>
          </p:cNvGraphicFramePr>
          <p:nvPr/>
        </p:nvGraphicFramePr>
        <p:xfrm>
          <a:off x="4031446" y="3553162"/>
          <a:ext cx="5036356" cy="1631000"/>
        </p:xfrm>
        <a:graphic>
          <a:graphicData uri="http://schemas.openxmlformats.org/drawingml/2006/table">
            <a:tbl>
              <a:tblPr firstRow="1" firstCol="1" bandRow="1">
                <a:tableStyleId>{2D5ABB26-0587-4C30-8999-92F81FD0307C}</a:tableStyleId>
              </a:tblPr>
              <a:tblGrid>
                <a:gridCol w="604707">
                  <a:extLst>
                    <a:ext uri="{9D8B030D-6E8A-4147-A177-3AD203B41FA5}">
                      <a16:colId xmlns:a16="http://schemas.microsoft.com/office/drawing/2014/main" val="20000"/>
                    </a:ext>
                  </a:extLst>
                </a:gridCol>
                <a:gridCol w="212113">
                  <a:extLst>
                    <a:ext uri="{9D8B030D-6E8A-4147-A177-3AD203B41FA5}">
                      <a16:colId xmlns:a16="http://schemas.microsoft.com/office/drawing/2014/main" val="20001"/>
                    </a:ext>
                  </a:extLst>
                </a:gridCol>
                <a:gridCol w="225075">
                  <a:extLst>
                    <a:ext uri="{9D8B030D-6E8A-4147-A177-3AD203B41FA5}">
                      <a16:colId xmlns:a16="http://schemas.microsoft.com/office/drawing/2014/main" val="20002"/>
                    </a:ext>
                  </a:extLst>
                </a:gridCol>
                <a:gridCol w="282033">
                  <a:extLst>
                    <a:ext uri="{9D8B030D-6E8A-4147-A177-3AD203B41FA5}">
                      <a16:colId xmlns:a16="http://schemas.microsoft.com/office/drawing/2014/main" val="20003"/>
                    </a:ext>
                  </a:extLst>
                </a:gridCol>
                <a:gridCol w="76835">
                  <a:extLst>
                    <a:ext uri="{9D8B030D-6E8A-4147-A177-3AD203B41FA5}">
                      <a16:colId xmlns:a16="http://schemas.microsoft.com/office/drawing/2014/main" val="20004"/>
                    </a:ext>
                  </a:extLst>
                </a:gridCol>
                <a:gridCol w="280627">
                  <a:extLst>
                    <a:ext uri="{9D8B030D-6E8A-4147-A177-3AD203B41FA5}">
                      <a16:colId xmlns:a16="http://schemas.microsoft.com/office/drawing/2014/main" val="20005"/>
                    </a:ext>
                  </a:extLst>
                </a:gridCol>
                <a:gridCol w="77117">
                  <a:extLst>
                    <a:ext uri="{9D8B030D-6E8A-4147-A177-3AD203B41FA5}">
                      <a16:colId xmlns:a16="http://schemas.microsoft.com/office/drawing/2014/main" val="20006"/>
                    </a:ext>
                  </a:extLst>
                </a:gridCol>
                <a:gridCol w="268667">
                  <a:extLst>
                    <a:ext uri="{9D8B030D-6E8A-4147-A177-3AD203B41FA5}">
                      <a16:colId xmlns:a16="http://schemas.microsoft.com/office/drawing/2014/main" val="20007"/>
                    </a:ext>
                  </a:extLst>
                </a:gridCol>
                <a:gridCol w="76835">
                  <a:extLst>
                    <a:ext uri="{9D8B030D-6E8A-4147-A177-3AD203B41FA5}">
                      <a16:colId xmlns:a16="http://schemas.microsoft.com/office/drawing/2014/main" val="20008"/>
                    </a:ext>
                  </a:extLst>
                </a:gridCol>
                <a:gridCol w="256169">
                  <a:extLst>
                    <a:ext uri="{9D8B030D-6E8A-4147-A177-3AD203B41FA5}">
                      <a16:colId xmlns:a16="http://schemas.microsoft.com/office/drawing/2014/main" val="20009"/>
                    </a:ext>
                  </a:extLst>
                </a:gridCol>
                <a:gridCol w="127073">
                  <a:extLst>
                    <a:ext uri="{9D8B030D-6E8A-4147-A177-3AD203B41FA5}">
                      <a16:colId xmlns:a16="http://schemas.microsoft.com/office/drawing/2014/main" val="20010"/>
                    </a:ext>
                  </a:extLst>
                </a:gridCol>
                <a:gridCol w="196678">
                  <a:extLst>
                    <a:ext uri="{9D8B030D-6E8A-4147-A177-3AD203B41FA5}">
                      <a16:colId xmlns:a16="http://schemas.microsoft.com/office/drawing/2014/main" val="20011"/>
                    </a:ext>
                  </a:extLst>
                </a:gridCol>
                <a:gridCol w="176478">
                  <a:extLst>
                    <a:ext uri="{9D8B030D-6E8A-4147-A177-3AD203B41FA5}">
                      <a16:colId xmlns:a16="http://schemas.microsoft.com/office/drawing/2014/main" val="20012"/>
                    </a:ext>
                  </a:extLst>
                </a:gridCol>
                <a:gridCol w="147273">
                  <a:extLst>
                    <a:ext uri="{9D8B030D-6E8A-4147-A177-3AD203B41FA5}">
                      <a16:colId xmlns:a16="http://schemas.microsoft.com/office/drawing/2014/main" val="20013"/>
                    </a:ext>
                  </a:extLst>
                </a:gridCol>
                <a:gridCol w="379570">
                  <a:extLst>
                    <a:ext uri="{9D8B030D-6E8A-4147-A177-3AD203B41FA5}">
                      <a16:colId xmlns:a16="http://schemas.microsoft.com/office/drawing/2014/main" val="20014"/>
                    </a:ext>
                  </a:extLst>
                </a:gridCol>
                <a:gridCol w="399315">
                  <a:extLst>
                    <a:ext uri="{9D8B030D-6E8A-4147-A177-3AD203B41FA5}">
                      <a16:colId xmlns:a16="http://schemas.microsoft.com/office/drawing/2014/main" val="20015"/>
                    </a:ext>
                  </a:extLst>
                </a:gridCol>
                <a:gridCol w="316368">
                  <a:extLst>
                    <a:ext uri="{9D8B030D-6E8A-4147-A177-3AD203B41FA5}">
                      <a16:colId xmlns:a16="http://schemas.microsoft.com/office/drawing/2014/main" val="20016"/>
                    </a:ext>
                  </a:extLst>
                </a:gridCol>
                <a:gridCol w="118888">
                  <a:extLst>
                    <a:ext uri="{9D8B030D-6E8A-4147-A177-3AD203B41FA5}">
                      <a16:colId xmlns:a16="http://schemas.microsoft.com/office/drawing/2014/main" val="20017"/>
                    </a:ext>
                  </a:extLst>
                </a:gridCol>
                <a:gridCol w="320580">
                  <a:extLst>
                    <a:ext uri="{9D8B030D-6E8A-4147-A177-3AD203B41FA5}">
                      <a16:colId xmlns:a16="http://schemas.microsoft.com/office/drawing/2014/main" val="20018"/>
                    </a:ext>
                  </a:extLst>
                </a:gridCol>
                <a:gridCol w="365685">
                  <a:extLst>
                    <a:ext uri="{9D8B030D-6E8A-4147-A177-3AD203B41FA5}">
                      <a16:colId xmlns:a16="http://schemas.microsoft.com/office/drawing/2014/main" val="20019"/>
                    </a:ext>
                  </a:extLst>
                </a:gridCol>
                <a:gridCol w="128270">
                  <a:extLst>
                    <a:ext uri="{9D8B030D-6E8A-4147-A177-3AD203B41FA5}">
                      <a16:colId xmlns:a16="http://schemas.microsoft.com/office/drawing/2014/main" val="20020"/>
                    </a:ext>
                  </a:extLst>
                </a:gridCol>
              </a:tblGrid>
              <a:tr h="27197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*z</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gridSpan="10">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x</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93335">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gridSpan="10">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287645">
                <a:tc>
                  <a:txBody>
                    <a:bodyPr/>
                    <a:lstStyle/>
                    <a:p>
                      <a:pPr marL="0" marR="0" algn="ctr">
                        <a:spcBef>
                          <a:spcPts val="0"/>
                        </a:spcBef>
                        <a:spcAft>
                          <a:spcPts val="0"/>
                        </a:spcAft>
                      </a:pPr>
                      <a:r>
                        <a:rPr lang="en-US" sz="1200" b="1" dirty="0">
                          <a:effectLst/>
                          <a:latin typeface="Courier New" panose="02070309020205020404" pitchFamily="49" charset="0"/>
                          <a:cs typeface="Courier New" panose="02070309020205020404" pitchFamily="49" charset="0"/>
                        </a:rPr>
                        <a:t>&amp;main</a:t>
                      </a:r>
                      <a:endParaRPr lang="en-US" sz="12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6</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7</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8</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9</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86158">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05740">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ArrMul</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8">
                  <a:txBody>
                    <a:bodyPr/>
                    <a:lstStyle/>
                    <a:p>
                      <a:endParaRPr lang="en-US" sz="1400" dirty="0"/>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320040">
                <a:tc gridSpan="2">
                  <a:txBody>
                    <a:bodyPr/>
                    <a:lstStyle/>
                    <a:p>
                      <a:pPr marL="0" marR="0" algn="ctr">
                        <a:spcBef>
                          <a:spcPts val="0"/>
                        </a:spcBef>
                        <a:spcAft>
                          <a:spcPts val="0"/>
                        </a:spcAft>
                      </a:pPr>
                      <a:r>
                        <a:rPr lang="en-US" sz="1200" b="1" dirty="0">
                          <a:effectLst/>
                          <a:latin typeface="Courier New" panose="02070309020205020404" pitchFamily="49" charset="0"/>
                          <a:cs typeface="Courier New" panose="02070309020205020404" pitchFamily="49" charset="0"/>
                        </a:rPr>
                        <a:t>&amp;</a:t>
                      </a:r>
                      <a:r>
                        <a:rPr lang="en-US" sz="1200" b="1" dirty="0" err="1">
                          <a:effectLst/>
                          <a:latin typeface="Courier New" panose="02070309020205020404" pitchFamily="49" charset="0"/>
                          <a:cs typeface="Courier New" panose="02070309020205020404" pitchFamily="49" charset="0"/>
                        </a:rPr>
                        <a:t>ArrMul</a:t>
                      </a:r>
                      <a:endParaRPr lang="en-US" sz="12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algn="ctr"/>
                      <a:r>
                        <a:rPr lang="en-US" sz="1100" dirty="0">
                          <a:latin typeface="Courier New" panose="02070309020205020404" pitchFamily="49" charset="0"/>
                          <a:cs typeface="Courier New" panose="02070309020205020404" pitchFamily="49" charset="0"/>
                        </a:rPr>
                        <a:t>5</a:t>
                      </a: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algn="ctr"/>
                      <a:r>
                        <a:rPr lang="en-US" sz="1100" dirty="0">
                          <a:latin typeface="Courier New" panose="02070309020205020404" pitchFamily="49" charset="0"/>
                          <a:cs typeface="Courier New" panose="02070309020205020404" pitchFamily="49" charset="0"/>
                        </a:rPr>
                        <a:t>45</a:t>
                      </a: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100" dirty="0">
                          <a:latin typeface="Courier New" panose="02070309020205020404" pitchFamily="49" charset="0"/>
                          <a:cs typeface="Courier New" panose="02070309020205020404" pitchFamily="49" charset="0"/>
                        </a:rPr>
                        <a:t>5</a:t>
                      </a: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gridSpan="2">
                  <a:txBody>
                    <a:bodyPr/>
                    <a:lstStyle/>
                    <a:p>
                      <a:pPr algn="ctr"/>
                      <a:endParaRPr lang="en-US" sz="14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endParaRPr lang="en-US" sz="14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extLst>
                  <a:ext uri="{0D108BD9-81ED-4DB2-BD59-A6C34878D82A}">
                    <a16:rowId xmlns:a16="http://schemas.microsoft.com/office/drawing/2014/main" val="10005"/>
                  </a:ext>
                </a:extLst>
              </a:tr>
              <a:tr h="80586">
                <a:tc gridSpan="2">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tcPr>
                </a:tc>
                <a:tc gridSpan="10">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endParaRPr lang="en-US"/>
                    </a:p>
                  </a:txBody>
                  <a:tcPr>
                    <a:lnB>
                      <a:noFill/>
                    </a:lnB>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0006"/>
                  </a:ext>
                </a:extLst>
              </a:tr>
              <a:tr h="205740">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0">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effectLst/>
                          <a:latin typeface="Courier New" panose="02070309020205020404" pitchFamily="49" charset="0"/>
                          <a:cs typeface="Courier New" panose="02070309020205020404" pitchFamily="49" charset="0"/>
                        </a:rPr>
                        <a:t>c[ 5 ]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extLst>
                  <a:ext uri="{0D108BD9-81ED-4DB2-BD59-A6C34878D82A}">
                    <a16:rowId xmlns:a16="http://schemas.microsoft.com/office/drawing/2014/main" val="10007"/>
                  </a:ext>
                </a:extLst>
              </a:tr>
              <a:tr h="49300">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0008"/>
                  </a:ext>
                </a:extLst>
              </a:tr>
            </a:tbl>
          </a:graphicData>
        </a:graphic>
      </p:graphicFrame>
      <p:grpSp>
        <p:nvGrpSpPr>
          <p:cNvPr id="21" name="Group 20"/>
          <p:cNvGrpSpPr/>
          <p:nvPr/>
        </p:nvGrpSpPr>
        <p:grpSpPr>
          <a:xfrm>
            <a:off x="5343525" y="4217671"/>
            <a:ext cx="3033995" cy="448460"/>
            <a:chOff x="7048500" y="4632960"/>
            <a:chExt cx="4045326" cy="597947"/>
          </a:xfrm>
        </p:grpSpPr>
        <p:cxnSp>
          <p:nvCxnSpPr>
            <p:cNvPr id="11" name="Elbow Connector 10"/>
            <p:cNvCxnSpPr/>
            <p:nvPr/>
          </p:nvCxnSpPr>
          <p:spPr>
            <a:xfrm rot="10800000">
              <a:off x="7048500" y="4894730"/>
              <a:ext cx="4045326" cy="336177"/>
            </a:xfrm>
            <a:prstGeom prst="bentConnector3">
              <a:avLst>
                <a:gd name="adj1" fmla="val -193"/>
              </a:avLst>
            </a:prstGeom>
            <a:ln w="31750">
              <a:tailEnd type="none"/>
            </a:ln>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a:xfrm flipV="1">
              <a:off x="7048500" y="4632960"/>
              <a:ext cx="0" cy="261770"/>
            </a:xfrm>
            <a:prstGeom prst="straightConnector1">
              <a:avLst/>
            </a:prstGeom>
            <a:ln w="31750">
              <a:tailEnd type="triangle" w="lg" len="med"/>
            </a:ln>
          </p:spPr>
          <p:style>
            <a:lnRef idx="3">
              <a:schemeClr val="dk1"/>
            </a:lnRef>
            <a:fillRef idx="0">
              <a:schemeClr val="dk1"/>
            </a:fillRef>
            <a:effectRef idx="2">
              <a:schemeClr val="dk1"/>
            </a:effectRef>
            <a:fontRef idx="minor">
              <a:schemeClr val="tx1"/>
            </a:fontRef>
          </p:style>
        </p:cxnSp>
      </p:grpSp>
      <p:grpSp>
        <p:nvGrpSpPr>
          <p:cNvPr id="24" name="Group 23"/>
          <p:cNvGrpSpPr/>
          <p:nvPr/>
        </p:nvGrpSpPr>
        <p:grpSpPr>
          <a:xfrm>
            <a:off x="7029450" y="4217670"/>
            <a:ext cx="1760220" cy="445770"/>
            <a:chOff x="9372600" y="4602480"/>
            <a:chExt cx="2346960" cy="594360"/>
          </a:xfrm>
        </p:grpSpPr>
        <p:cxnSp>
          <p:nvCxnSpPr>
            <p:cNvPr id="17" name="Elbow Connector 16"/>
            <p:cNvCxnSpPr/>
            <p:nvPr/>
          </p:nvCxnSpPr>
          <p:spPr>
            <a:xfrm rot="10800000">
              <a:off x="9372600" y="4785360"/>
              <a:ext cx="2346960" cy="411480"/>
            </a:xfrm>
            <a:prstGeom prst="bentConnector3">
              <a:avLst>
                <a:gd name="adj1" fmla="val 0"/>
              </a:avLst>
            </a:prstGeom>
            <a:ln w="31750">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p:nvPr/>
          </p:nvCxnSpPr>
          <p:spPr>
            <a:xfrm flipV="1">
              <a:off x="9372600" y="4602480"/>
              <a:ext cx="0" cy="182880"/>
            </a:xfrm>
            <a:prstGeom prst="straightConnector1">
              <a:avLst/>
            </a:prstGeom>
            <a:ln w="31750">
              <a:tailEnd type="triangle" w="lg" len="med"/>
            </a:ln>
          </p:spPr>
          <p:style>
            <a:lnRef idx="3">
              <a:schemeClr val="dk1"/>
            </a:lnRef>
            <a:fillRef idx="0">
              <a:schemeClr val="dk1"/>
            </a:fillRef>
            <a:effectRef idx="2">
              <a:schemeClr val="dk1"/>
            </a:effectRef>
            <a:fontRef idx="minor">
              <a:schemeClr val="tx1"/>
            </a:fontRef>
          </p:style>
        </p:cxnSp>
      </p:grpSp>
      <p:graphicFrame>
        <p:nvGraphicFramePr>
          <p:cNvPr id="26" name="Table 25"/>
          <p:cNvGraphicFramePr>
            <a:graphicFrameLocks noGrp="1"/>
          </p:cNvGraphicFramePr>
          <p:nvPr>
            <p:extLst>
              <p:ext uri="{D42A27DB-BD31-4B8C-83A1-F6EECF244321}">
                <p14:modId xmlns:p14="http://schemas.microsoft.com/office/powerpoint/2010/main" val="771706906"/>
              </p:ext>
            </p:extLst>
          </p:nvPr>
        </p:nvGraphicFramePr>
        <p:xfrm>
          <a:off x="24508" y="1467142"/>
          <a:ext cx="3955297" cy="4054406"/>
        </p:xfrm>
        <a:graphic>
          <a:graphicData uri="http://schemas.openxmlformats.org/drawingml/2006/table">
            <a:tbl>
              <a:tblPr firstRow="1" firstCol="1" bandRow="1">
                <a:tableStyleId>{2D5ABB26-0587-4C30-8999-92F81FD0307C}</a:tableStyleId>
              </a:tblPr>
              <a:tblGrid>
                <a:gridCol w="273605">
                  <a:extLst>
                    <a:ext uri="{9D8B030D-6E8A-4147-A177-3AD203B41FA5}">
                      <a16:colId xmlns:a16="http://schemas.microsoft.com/office/drawing/2014/main" val="20000"/>
                    </a:ext>
                  </a:extLst>
                </a:gridCol>
                <a:gridCol w="3681692">
                  <a:extLst>
                    <a:ext uri="{9D8B030D-6E8A-4147-A177-3AD203B41FA5}">
                      <a16:colId xmlns:a16="http://schemas.microsoft.com/office/drawing/2014/main" val="20001"/>
                    </a:ext>
                  </a:extLst>
                </a:gridCol>
              </a:tblGrid>
              <a:tr h="3876669">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chemeClr val="bg1">
                              <a:lumMod val="50000"/>
                            </a:schemeClr>
                          </a:solidFill>
                          <a:effectLst/>
                          <a:latin typeface="Courier New" panose="02070309020205020404" pitchFamily="49" charset="0"/>
                          <a:cs typeface="Courier New" panose="02070309020205020404" pitchFamily="49" charset="0"/>
                        </a:rPr>
                        <a:t>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21</a:t>
                      </a:r>
                    </a:p>
                  </a:txBody>
                  <a:tcPr marL="13716" marR="20574" marT="6093" marB="6093"/>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B050"/>
                          </a:solidFill>
                          <a:effectLst/>
                          <a:latin typeface="Courier New" panose="02070309020205020404" pitchFamily="49" charset="0"/>
                          <a:cs typeface="Courier New" panose="02070309020205020404" pitchFamily="49" charset="0"/>
                        </a:rPr>
                        <a:t>//Array Multiplication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b[],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aseline="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a:t>
                      </a:r>
                      <a:r>
                        <a:rPr lang="en-US" sz="1100" dirty="0">
                          <a:solidFill>
                            <a:srgbClr val="FF0000"/>
                          </a:solidFill>
                          <a:effectLst/>
                          <a:latin typeface="Courier New" panose="02070309020205020404" pitchFamily="49" charset="0"/>
                          <a:cs typeface="Courier New" panose="02070309020205020404" pitchFamily="49" charset="0"/>
                        </a:rPr>
                        <a:t>c[5];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for</a:t>
                      </a:r>
                      <a:r>
                        <a:rPr lang="en-US" sz="1100" dirty="0">
                          <a:effectLst/>
                          <a:latin typeface="Courier New" panose="02070309020205020404" pitchFamily="49" charset="0"/>
                          <a:cs typeface="Courier New" panose="02070309020205020404" pitchFamily="49" charset="0"/>
                        </a:rPr>
                        <a:t>(</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c[</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b[</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return</a:t>
                      </a:r>
                      <a:r>
                        <a:rPr lang="en-US" sz="1100" dirty="0">
                          <a:effectLst/>
                          <a:latin typeface="Courier New" panose="02070309020205020404" pitchFamily="49" charset="0"/>
                          <a:cs typeface="Courier New" panose="02070309020205020404" pitchFamily="49" charset="0"/>
                        </a:rPr>
                        <a:t> c;</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for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effectLst/>
                          <a:latin typeface="Courier New" panose="02070309020205020404" pitchFamily="49" charset="0"/>
                          <a:cs typeface="Courier New" panose="02070309020205020404" pitchFamily="49" charset="0"/>
                        </a:rPr>
                        <a:t>&lt;&lt;a[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"\t"</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 </a:t>
                      </a:r>
                      <a:r>
                        <a:rPr lang="en-US" sz="1100" dirty="0">
                          <a:solidFill>
                            <a:srgbClr val="FF0000"/>
                          </a:solidFill>
                          <a:effectLst/>
                          <a:latin typeface="Courier New" panose="02070309020205020404" pitchFamily="49" charset="0"/>
                          <a:cs typeface="Courier New" panose="02070309020205020404" pitchFamily="49" charset="0"/>
                        </a:rPr>
                        <a:t>"\n "</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main(</a:t>
                      </a: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z,x</a:t>
                      </a:r>
                      <a:r>
                        <a:rPr lang="en-US" sz="1100" dirty="0">
                          <a:effectLst/>
                          <a:latin typeface="Courier New" panose="02070309020205020404" pitchFamily="49" charset="0"/>
                          <a:cs typeface="Courier New" panose="02070309020205020404" pitchFamily="49" charset="0"/>
                        </a:rPr>
                        <a:t>[5]={1,2,3,4,5},y[5]={5,6,7,8,9};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z =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(x, y,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"First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x,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"second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y,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"result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z,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85000"/>
                      </a:schemeClr>
                    </a:solidFill>
                  </a:tcPr>
                </a:tc>
                <a:extLst>
                  <a:ext uri="{0D108BD9-81ED-4DB2-BD59-A6C34878D82A}">
                    <a16:rowId xmlns:a16="http://schemas.microsoft.com/office/drawing/2014/main" val="10000"/>
                  </a:ext>
                </a:extLst>
              </a:tr>
            </a:tbl>
          </a:graphicData>
        </a:graphic>
      </p:graphicFrame>
      <p:sp>
        <p:nvSpPr>
          <p:cNvPr id="16"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210913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141788" y="1450975"/>
            <a:ext cx="4473892" cy="2774950"/>
          </a:xfrm>
        </p:spPr>
        <p:txBody>
          <a:bodyPr>
            <a:noAutofit/>
          </a:bodyPr>
          <a:lstStyle/>
          <a:p>
            <a:pPr marL="512064" indent="-512064" algn="just">
              <a:lnSpc>
                <a:spcPct val="80000"/>
              </a:lnSpc>
              <a:spcBef>
                <a:spcPts val="400"/>
              </a:spcBef>
              <a:spcAft>
                <a:spcPts val="400"/>
              </a:spcAft>
            </a:pPr>
            <a:r>
              <a:rPr lang="en-US" sz="1400" dirty="0"/>
              <a:t>The address represented by </a:t>
            </a:r>
            <a:r>
              <a:rPr lang="en-US" sz="1400" dirty="0">
                <a:latin typeface="Courier New" panose="02070309020205020404" pitchFamily="49" charset="0"/>
                <a:cs typeface="Courier New" panose="02070309020205020404" pitchFamily="49" charset="0"/>
              </a:rPr>
              <a:t>c</a:t>
            </a:r>
            <a:r>
              <a:rPr lang="en-US" sz="1400" dirty="0"/>
              <a:t> is returned and all the variables created in </a:t>
            </a:r>
            <a:r>
              <a:rPr lang="en-US" sz="1400" dirty="0" err="1">
                <a:latin typeface="Courier New" panose="02070309020205020404" pitchFamily="49" charset="0"/>
                <a:cs typeface="Courier New" panose="02070309020205020404" pitchFamily="49" charset="0"/>
              </a:rPr>
              <a:t>ArrMul</a:t>
            </a:r>
            <a:r>
              <a:rPr lang="en-US" sz="1400" dirty="0"/>
              <a:t> is destroyed and control is transferred to </a:t>
            </a:r>
            <a:r>
              <a:rPr lang="en-US" sz="1400" dirty="0">
                <a:latin typeface="Courier New" panose="02070309020205020404" pitchFamily="49" charset="0"/>
                <a:cs typeface="Courier New" panose="02070309020205020404" pitchFamily="49" charset="0"/>
              </a:rPr>
              <a:t>main</a:t>
            </a:r>
            <a:r>
              <a:rPr lang="en-US" sz="1400" dirty="0"/>
              <a:t> at exit from </a:t>
            </a:r>
            <a:r>
              <a:rPr lang="en-US" sz="1400" dirty="0" err="1">
                <a:latin typeface="Courier New" panose="02070309020205020404" pitchFamily="49" charset="0"/>
                <a:cs typeface="Courier New" panose="02070309020205020404" pitchFamily="49" charset="0"/>
              </a:rPr>
              <a:t>ArrMul</a:t>
            </a:r>
            <a:r>
              <a:rPr lang="en-US" sz="1400" dirty="0"/>
              <a:t>. </a:t>
            </a:r>
          </a:p>
          <a:p>
            <a:pPr marL="512064" indent="-512064" algn="just">
              <a:lnSpc>
                <a:spcPct val="80000"/>
              </a:lnSpc>
              <a:spcBef>
                <a:spcPts val="400"/>
              </a:spcBef>
              <a:spcAft>
                <a:spcPts val="400"/>
              </a:spcAft>
            </a:pPr>
            <a:r>
              <a:rPr lang="en-US" sz="1400" dirty="0">
                <a:latin typeface="Courier New" panose="02070309020205020404" pitchFamily="49" charset="0"/>
                <a:cs typeface="Courier New" panose="02070309020205020404" pitchFamily="49" charset="0"/>
              </a:rPr>
              <a:t>*z</a:t>
            </a:r>
            <a:r>
              <a:rPr lang="en-US" sz="1400" dirty="0"/>
              <a:t> is assigned to the address value returned by </a:t>
            </a:r>
            <a:r>
              <a:rPr lang="en-US" sz="1400" dirty="0">
                <a:latin typeface="Courier New" panose="02070309020205020404" pitchFamily="49" charset="0"/>
                <a:cs typeface="Courier New" panose="02070309020205020404" pitchFamily="49" charset="0"/>
              </a:rPr>
              <a:t>c</a:t>
            </a:r>
            <a:r>
              <a:rPr lang="en-US" sz="1400" dirty="0"/>
              <a:t> (line 14). </a:t>
            </a:r>
          </a:p>
          <a:p>
            <a:pPr marL="512064" indent="-512064" algn="just">
              <a:lnSpc>
                <a:spcPct val="80000"/>
              </a:lnSpc>
              <a:spcBef>
                <a:spcPts val="400"/>
              </a:spcBef>
              <a:spcAft>
                <a:spcPts val="400"/>
              </a:spcAft>
            </a:pPr>
            <a:r>
              <a:rPr lang="en-US" sz="1400" dirty="0" err="1">
                <a:latin typeface="Courier New" panose="02070309020205020404" pitchFamily="49" charset="0"/>
                <a:cs typeface="Courier New" panose="02070309020205020404" pitchFamily="49" charset="0"/>
              </a:rPr>
              <a:t>PrintArr</a:t>
            </a:r>
            <a:r>
              <a:rPr lang="en-US" sz="1400" dirty="0"/>
              <a:t> finds an error when trying to print the array </a:t>
            </a:r>
            <a:r>
              <a:rPr lang="en-US" sz="1400" dirty="0">
                <a:latin typeface="Courier New" panose="02070309020205020404" pitchFamily="49" charset="0"/>
                <a:cs typeface="Courier New" panose="02070309020205020404" pitchFamily="49" charset="0"/>
              </a:rPr>
              <a:t>z</a:t>
            </a:r>
            <a:r>
              <a:rPr lang="en-US" sz="1400" dirty="0"/>
              <a:t> (line 20), as the address represented by </a:t>
            </a:r>
            <a:r>
              <a:rPr lang="en-US" sz="1400" dirty="0">
                <a:latin typeface="Courier New" panose="02070309020205020404" pitchFamily="49" charset="0"/>
                <a:cs typeface="Courier New" panose="02070309020205020404" pitchFamily="49" charset="0"/>
              </a:rPr>
              <a:t>z</a:t>
            </a:r>
            <a:r>
              <a:rPr lang="en-US" sz="1400" dirty="0"/>
              <a:t> has already been destroyed at the exit of the function </a:t>
            </a:r>
            <a:r>
              <a:rPr lang="en-US" sz="1400" dirty="0" err="1">
                <a:latin typeface="Courier New" panose="02070309020205020404" pitchFamily="49" charset="0"/>
                <a:cs typeface="Courier New" panose="02070309020205020404" pitchFamily="49" charset="0"/>
              </a:rPr>
              <a:t>ArrMul</a:t>
            </a:r>
            <a:r>
              <a:rPr lang="en-US" sz="1400" dirty="0"/>
              <a:t>. </a:t>
            </a:r>
          </a:p>
          <a:p>
            <a:pPr marL="512064" indent="-512064" algn="just">
              <a:lnSpc>
                <a:spcPct val="80000"/>
              </a:lnSpc>
              <a:spcBef>
                <a:spcPts val="400"/>
              </a:spcBef>
              <a:spcAft>
                <a:spcPts val="400"/>
              </a:spcAft>
            </a:pPr>
            <a:r>
              <a:rPr lang="en-US" sz="1400" dirty="0"/>
              <a:t>So, while returning a pointer to any variable or memory area, must make sure that the returned memory area is active or not destroyed after return.</a:t>
            </a:r>
          </a:p>
        </p:txBody>
      </p:sp>
      <p:graphicFrame>
        <p:nvGraphicFramePr>
          <p:cNvPr id="10" name="Table 9"/>
          <p:cNvGraphicFramePr>
            <a:graphicFrameLocks noGrp="1"/>
          </p:cNvGraphicFramePr>
          <p:nvPr/>
        </p:nvGraphicFramePr>
        <p:xfrm>
          <a:off x="4031446" y="3930352"/>
          <a:ext cx="5036356" cy="1631000"/>
        </p:xfrm>
        <a:graphic>
          <a:graphicData uri="http://schemas.openxmlformats.org/drawingml/2006/table">
            <a:tbl>
              <a:tblPr firstRow="1" firstCol="1" bandRow="1">
                <a:tableStyleId>{2D5ABB26-0587-4C30-8999-92F81FD0307C}</a:tableStyleId>
              </a:tblPr>
              <a:tblGrid>
                <a:gridCol w="648131">
                  <a:extLst>
                    <a:ext uri="{9D8B030D-6E8A-4147-A177-3AD203B41FA5}">
                      <a16:colId xmlns:a16="http://schemas.microsoft.com/office/drawing/2014/main" val="20000"/>
                    </a:ext>
                  </a:extLst>
                </a:gridCol>
                <a:gridCol w="168689">
                  <a:extLst>
                    <a:ext uri="{9D8B030D-6E8A-4147-A177-3AD203B41FA5}">
                      <a16:colId xmlns:a16="http://schemas.microsoft.com/office/drawing/2014/main" val="20001"/>
                    </a:ext>
                  </a:extLst>
                </a:gridCol>
                <a:gridCol w="225075">
                  <a:extLst>
                    <a:ext uri="{9D8B030D-6E8A-4147-A177-3AD203B41FA5}">
                      <a16:colId xmlns:a16="http://schemas.microsoft.com/office/drawing/2014/main" val="20002"/>
                    </a:ext>
                  </a:extLst>
                </a:gridCol>
                <a:gridCol w="282033">
                  <a:extLst>
                    <a:ext uri="{9D8B030D-6E8A-4147-A177-3AD203B41FA5}">
                      <a16:colId xmlns:a16="http://schemas.microsoft.com/office/drawing/2014/main" val="20003"/>
                    </a:ext>
                  </a:extLst>
                </a:gridCol>
                <a:gridCol w="76835">
                  <a:extLst>
                    <a:ext uri="{9D8B030D-6E8A-4147-A177-3AD203B41FA5}">
                      <a16:colId xmlns:a16="http://schemas.microsoft.com/office/drawing/2014/main" val="20004"/>
                    </a:ext>
                  </a:extLst>
                </a:gridCol>
                <a:gridCol w="280627">
                  <a:extLst>
                    <a:ext uri="{9D8B030D-6E8A-4147-A177-3AD203B41FA5}">
                      <a16:colId xmlns:a16="http://schemas.microsoft.com/office/drawing/2014/main" val="20005"/>
                    </a:ext>
                  </a:extLst>
                </a:gridCol>
                <a:gridCol w="77117">
                  <a:extLst>
                    <a:ext uri="{9D8B030D-6E8A-4147-A177-3AD203B41FA5}">
                      <a16:colId xmlns:a16="http://schemas.microsoft.com/office/drawing/2014/main" val="20006"/>
                    </a:ext>
                  </a:extLst>
                </a:gridCol>
                <a:gridCol w="268667">
                  <a:extLst>
                    <a:ext uri="{9D8B030D-6E8A-4147-A177-3AD203B41FA5}">
                      <a16:colId xmlns:a16="http://schemas.microsoft.com/office/drawing/2014/main" val="20007"/>
                    </a:ext>
                  </a:extLst>
                </a:gridCol>
                <a:gridCol w="76835">
                  <a:extLst>
                    <a:ext uri="{9D8B030D-6E8A-4147-A177-3AD203B41FA5}">
                      <a16:colId xmlns:a16="http://schemas.microsoft.com/office/drawing/2014/main" val="20008"/>
                    </a:ext>
                  </a:extLst>
                </a:gridCol>
                <a:gridCol w="256169">
                  <a:extLst>
                    <a:ext uri="{9D8B030D-6E8A-4147-A177-3AD203B41FA5}">
                      <a16:colId xmlns:a16="http://schemas.microsoft.com/office/drawing/2014/main" val="20009"/>
                    </a:ext>
                  </a:extLst>
                </a:gridCol>
                <a:gridCol w="127073">
                  <a:extLst>
                    <a:ext uri="{9D8B030D-6E8A-4147-A177-3AD203B41FA5}">
                      <a16:colId xmlns:a16="http://schemas.microsoft.com/office/drawing/2014/main" val="20010"/>
                    </a:ext>
                  </a:extLst>
                </a:gridCol>
                <a:gridCol w="196678">
                  <a:extLst>
                    <a:ext uri="{9D8B030D-6E8A-4147-A177-3AD203B41FA5}">
                      <a16:colId xmlns:a16="http://schemas.microsoft.com/office/drawing/2014/main" val="20011"/>
                    </a:ext>
                  </a:extLst>
                </a:gridCol>
                <a:gridCol w="176478">
                  <a:extLst>
                    <a:ext uri="{9D8B030D-6E8A-4147-A177-3AD203B41FA5}">
                      <a16:colId xmlns:a16="http://schemas.microsoft.com/office/drawing/2014/main" val="20012"/>
                    </a:ext>
                  </a:extLst>
                </a:gridCol>
                <a:gridCol w="147273">
                  <a:extLst>
                    <a:ext uri="{9D8B030D-6E8A-4147-A177-3AD203B41FA5}">
                      <a16:colId xmlns:a16="http://schemas.microsoft.com/office/drawing/2014/main" val="20013"/>
                    </a:ext>
                  </a:extLst>
                </a:gridCol>
                <a:gridCol w="379570">
                  <a:extLst>
                    <a:ext uri="{9D8B030D-6E8A-4147-A177-3AD203B41FA5}">
                      <a16:colId xmlns:a16="http://schemas.microsoft.com/office/drawing/2014/main" val="20014"/>
                    </a:ext>
                  </a:extLst>
                </a:gridCol>
                <a:gridCol w="399315">
                  <a:extLst>
                    <a:ext uri="{9D8B030D-6E8A-4147-A177-3AD203B41FA5}">
                      <a16:colId xmlns:a16="http://schemas.microsoft.com/office/drawing/2014/main" val="20015"/>
                    </a:ext>
                  </a:extLst>
                </a:gridCol>
                <a:gridCol w="316368">
                  <a:extLst>
                    <a:ext uri="{9D8B030D-6E8A-4147-A177-3AD203B41FA5}">
                      <a16:colId xmlns:a16="http://schemas.microsoft.com/office/drawing/2014/main" val="20016"/>
                    </a:ext>
                  </a:extLst>
                </a:gridCol>
                <a:gridCol w="118888">
                  <a:extLst>
                    <a:ext uri="{9D8B030D-6E8A-4147-A177-3AD203B41FA5}">
                      <a16:colId xmlns:a16="http://schemas.microsoft.com/office/drawing/2014/main" val="20017"/>
                    </a:ext>
                  </a:extLst>
                </a:gridCol>
                <a:gridCol w="320580">
                  <a:extLst>
                    <a:ext uri="{9D8B030D-6E8A-4147-A177-3AD203B41FA5}">
                      <a16:colId xmlns:a16="http://schemas.microsoft.com/office/drawing/2014/main" val="20018"/>
                    </a:ext>
                  </a:extLst>
                </a:gridCol>
                <a:gridCol w="365685">
                  <a:extLst>
                    <a:ext uri="{9D8B030D-6E8A-4147-A177-3AD203B41FA5}">
                      <a16:colId xmlns:a16="http://schemas.microsoft.com/office/drawing/2014/main" val="20019"/>
                    </a:ext>
                  </a:extLst>
                </a:gridCol>
                <a:gridCol w="128270">
                  <a:extLst>
                    <a:ext uri="{9D8B030D-6E8A-4147-A177-3AD203B41FA5}">
                      <a16:colId xmlns:a16="http://schemas.microsoft.com/office/drawing/2014/main" val="20020"/>
                    </a:ext>
                  </a:extLst>
                </a:gridCol>
              </a:tblGrid>
              <a:tr h="27197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*z</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gridSpan="10">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x</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93335">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gridSpan="10">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287645">
                <a:tc>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&amp;main</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6</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7</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8</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9</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86158">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05740">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ArrMul</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8">
                  <a:txBody>
                    <a:bodyPr/>
                    <a:lstStyle/>
                    <a:p>
                      <a:endParaRPr lang="en-US" sz="1400" dirty="0"/>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320040">
                <a:tc gridSpan="2">
                  <a:txBody>
                    <a:bodyPr/>
                    <a:lstStyle/>
                    <a:p>
                      <a:pPr marL="0" marR="0" algn="ctr">
                        <a:spcBef>
                          <a:spcPts val="0"/>
                        </a:spcBef>
                        <a:spcAft>
                          <a:spcPts val="0"/>
                        </a:spcAft>
                      </a:pPr>
                      <a:r>
                        <a:rPr lang="en-US" sz="1200" b="1" dirty="0">
                          <a:effectLst/>
                          <a:latin typeface="Courier New" panose="02070309020205020404" pitchFamily="49" charset="0"/>
                          <a:cs typeface="Courier New" panose="02070309020205020404" pitchFamily="49" charset="0"/>
                        </a:rPr>
                        <a:t>&amp;</a:t>
                      </a:r>
                      <a:r>
                        <a:rPr lang="en-US" sz="1200" b="1" dirty="0" err="1">
                          <a:effectLst/>
                          <a:latin typeface="Courier New" panose="02070309020205020404" pitchFamily="49" charset="0"/>
                          <a:cs typeface="Courier New" panose="02070309020205020404" pitchFamily="49" charset="0"/>
                        </a:rPr>
                        <a:t>ArrMul</a:t>
                      </a:r>
                      <a:endParaRPr lang="en-US" sz="12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algn="ctr"/>
                      <a:r>
                        <a:rPr lang="en-US" sz="1100" dirty="0">
                          <a:latin typeface="Courier New" panose="02070309020205020404" pitchFamily="49" charset="0"/>
                          <a:cs typeface="Courier New" panose="02070309020205020404" pitchFamily="49" charset="0"/>
                        </a:rPr>
                        <a:t>5</a:t>
                      </a: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algn="ctr"/>
                      <a:r>
                        <a:rPr lang="en-US" sz="1100" dirty="0">
                          <a:latin typeface="Courier New" panose="02070309020205020404" pitchFamily="49" charset="0"/>
                          <a:cs typeface="Courier New" panose="02070309020205020404" pitchFamily="49" charset="0"/>
                        </a:rPr>
                        <a:t>45</a:t>
                      </a: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100" dirty="0">
                          <a:latin typeface="Courier New" panose="02070309020205020404" pitchFamily="49" charset="0"/>
                          <a:cs typeface="Courier New" panose="02070309020205020404" pitchFamily="49" charset="0"/>
                        </a:rPr>
                        <a:t>5</a:t>
                      </a: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gridSpan="2">
                  <a:txBody>
                    <a:bodyPr/>
                    <a:lstStyle/>
                    <a:p>
                      <a:pPr algn="ctr"/>
                      <a:endParaRPr lang="en-US" sz="14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endParaRPr lang="en-US" sz="14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endParaRPr lang="en-US"/>
                    </a:p>
                  </a:txBody>
                  <a:tcPr/>
                </a:tc>
                <a:extLst>
                  <a:ext uri="{0D108BD9-81ED-4DB2-BD59-A6C34878D82A}">
                    <a16:rowId xmlns:a16="http://schemas.microsoft.com/office/drawing/2014/main" val="10005"/>
                  </a:ext>
                </a:extLst>
              </a:tr>
              <a:tr h="80586">
                <a:tc gridSpan="2">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tcPr>
                </a:tc>
                <a:tc gridSpan="10">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endParaRPr lang="en-US"/>
                    </a:p>
                  </a:txBody>
                  <a:tcPr>
                    <a:lnB>
                      <a:noFill/>
                    </a:lnB>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0006"/>
                  </a:ext>
                </a:extLst>
              </a:tr>
              <a:tr h="205740">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0">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effectLst/>
                          <a:latin typeface="Courier New" panose="02070309020205020404" pitchFamily="49" charset="0"/>
                          <a:cs typeface="Courier New" panose="02070309020205020404" pitchFamily="49" charset="0"/>
                        </a:rPr>
                        <a:t>c[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extLst>
                  <a:ext uri="{0D108BD9-81ED-4DB2-BD59-A6C34878D82A}">
                    <a16:rowId xmlns:a16="http://schemas.microsoft.com/office/drawing/2014/main" val="10007"/>
                  </a:ext>
                </a:extLst>
              </a:tr>
              <a:tr h="49300">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0008"/>
                  </a:ext>
                </a:extLst>
              </a:tr>
            </a:tbl>
          </a:graphicData>
        </a:graphic>
      </p:graphicFrame>
      <p:graphicFrame>
        <p:nvGraphicFramePr>
          <p:cNvPr id="13" name="Table 12"/>
          <p:cNvGraphicFramePr>
            <a:graphicFrameLocks noGrp="1"/>
          </p:cNvGraphicFramePr>
          <p:nvPr/>
        </p:nvGraphicFramePr>
        <p:xfrm>
          <a:off x="5064835" y="4895402"/>
          <a:ext cx="1794510" cy="281940"/>
        </p:xfrm>
        <a:graphic>
          <a:graphicData uri="http://schemas.openxmlformats.org/drawingml/2006/table">
            <a:tbl>
              <a:tblPr firstRow="1" bandRow="1">
                <a:tableStyleId>{5C22544A-7EE6-4342-B048-85BDC9FD1C3A}</a:tableStyleId>
              </a:tblPr>
              <a:tblGrid>
                <a:gridCol w="1794510">
                  <a:extLst>
                    <a:ext uri="{9D8B030D-6E8A-4147-A177-3AD203B41FA5}">
                      <a16:colId xmlns:a16="http://schemas.microsoft.com/office/drawing/2014/main" val="20000"/>
                    </a:ext>
                  </a:extLst>
                </a:gridCol>
              </a:tblGrid>
              <a:tr h="278130">
                <a:tc>
                  <a:txBody>
                    <a:bodyPr/>
                    <a:lstStyle/>
                    <a:p>
                      <a:endParaRPr lang="en-US" sz="1400" dirty="0"/>
                    </a:p>
                  </a:txBody>
                  <a:tcPr marL="68580" marR="68580" marT="34290" marB="34290">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noFill/>
                  </a:tcPr>
                </a:tc>
                <a:extLst>
                  <a:ext uri="{0D108BD9-81ED-4DB2-BD59-A6C34878D82A}">
                    <a16:rowId xmlns:a16="http://schemas.microsoft.com/office/drawing/2014/main" val="10000"/>
                  </a:ext>
                </a:extLst>
              </a:tr>
            </a:tbl>
          </a:graphicData>
        </a:graphic>
      </p:graphicFrame>
      <p:graphicFrame>
        <p:nvGraphicFramePr>
          <p:cNvPr id="19" name="Table 18"/>
          <p:cNvGraphicFramePr>
            <a:graphicFrameLocks noGrp="1"/>
          </p:cNvGraphicFramePr>
          <p:nvPr/>
        </p:nvGraphicFramePr>
        <p:xfrm>
          <a:off x="24509" y="1467142"/>
          <a:ext cx="3928927" cy="4054406"/>
        </p:xfrm>
        <a:graphic>
          <a:graphicData uri="http://schemas.openxmlformats.org/drawingml/2006/table">
            <a:tbl>
              <a:tblPr firstRow="1" firstCol="1" bandRow="1">
                <a:tableStyleId>{2D5ABB26-0587-4C30-8999-92F81FD0307C}</a:tableStyleId>
              </a:tblPr>
              <a:tblGrid>
                <a:gridCol w="273605">
                  <a:extLst>
                    <a:ext uri="{9D8B030D-6E8A-4147-A177-3AD203B41FA5}">
                      <a16:colId xmlns:a16="http://schemas.microsoft.com/office/drawing/2014/main" val="20000"/>
                    </a:ext>
                  </a:extLst>
                </a:gridCol>
                <a:gridCol w="3655322">
                  <a:extLst>
                    <a:ext uri="{9D8B030D-6E8A-4147-A177-3AD203B41FA5}">
                      <a16:colId xmlns:a16="http://schemas.microsoft.com/office/drawing/2014/main" val="20001"/>
                    </a:ext>
                  </a:extLst>
                </a:gridCol>
              </a:tblGrid>
              <a:tr h="3876669">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chemeClr val="bg1">
                              <a:lumMod val="50000"/>
                            </a:schemeClr>
                          </a:solidFill>
                          <a:effectLst/>
                          <a:latin typeface="Courier New" panose="02070309020205020404" pitchFamily="49" charset="0"/>
                          <a:cs typeface="Courier New" panose="02070309020205020404" pitchFamily="49" charset="0"/>
                        </a:rPr>
                        <a:t>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21</a:t>
                      </a:r>
                    </a:p>
                  </a:txBody>
                  <a:tcPr marL="13716" marR="20574" marT="6093" marB="6093"/>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chemeClr val="accent2">
                              <a:lumMod val="75000"/>
                            </a:schemeClr>
                          </a:solidFill>
                          <a:effectLst/>
                          <a:latin typeface="Courier New" panose="02070309020205020404" pitchFamily="49" charset="0"/>
                          <a:cs typeface="Courier New" panose="02070309020205020404" pitchFamily="49" charset="0"/>
                        </a:rPr>
                        <a:t>//Array Multiplication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b[],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aseline="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a:t>
                      </a:r>
                      <a:r>
                        <a:rPr lang="en-US" sz="1100" dirty="0">
                          <a:solidFill>
                            <a:srgbClr val="FF0000"/>
                          </a:solidFill>
                          <a:effectLst/>
                          <a:latin typeface="Courier New" panose="02070309020205020404" pitchFamily="49" charset="0"/>
                          <a:cs typeface="Courier New" panose="02070309020205020404" pitchFamily="49" charset="0"/>
                        </a:rPr>
                        <a:t>c[5];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for</a:t>
                      </a:r>
                      <a:r>
                        <a:rPr lang="en-US" sz="1100" dirty="0">
                          <a:effectLst/>
                          <a:latin typeface="Courier New" panose="02070309020205020404" pitchFamily="49" charset="0"/>
                          <a:cs typeface="Courier New" panose="02070309020205020404" pitchFamily="49" charset="0"/>
                        </a:rPr>
                        <a:t>(</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c[</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b[</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return</a:t>
                      </a:r>
                      <a:r>
                        <a:rPr lang="en-US" sz="1100" dirty="0">
                          <a:effectLst/>
                          <a:latin typeface="Courier New" panose="02070309020205020404" pitchFamily="49" charset="0"/>
                          <a:cs typeface="Courier New" panose="02070309020205020404" pitchFamily="49" charset="0"/>
                        </a:rPr>
                        <a:t> c;</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for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effectLst/>
                          <a:latin typeface="Courier New" panose="02070309020205020404" pitchFamily="49" charset="0"/>
                          <a:cs typeface="Courier New" panose="02070309020205020404" pitchFamily="49" charset="0"/>
                        </a:rPr>
                        <a:t>&lt;&lt;a[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"\t"</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 </a:t>
                      </a:r>
                      <a:r>
                        <a:rPr lang="en-US" sz="1100" dirty="0">
                          <a:solidFill>
                            <a:srgbClr val="FF0000"/>
                          </a:solidFill>
                          <a:effectLst/>
                          <a:latin typeface="Courier New" panose="02070309020205020404" pitchFamily="49" charset="0"/>
                          <a:cs typeface="Courier New" panose="02070309020205020404" pitchFamily="49" charset="0"/>
                        </a:rPr>
                        <a:t>"\n "</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main(</a:t>
                      </a: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z,x</a:t>
                      </a:r>
                      <a:r>
                        <a:rPr lang="en-US" sz="1100" dirty="0">
                          <a:effectLst/>
                          <a:latin typeface="Courier New" panose="02070309020205020404" pitchFamily="49" charset="0"/>
                          <a:cs typeface="Courier New" panose="02070309020205020404" pitchFamily="49" charset="0"/>
                        </a:rPr>
                        <a:t>[5]={1,2,3,4,5},y[5]={5,6,7,8,9};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z =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(x, y,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"First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x,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"second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y,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"result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z,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85000"/>
                      </a:schemeClr>
                    </a:solidFill>
                  </a:tcPr>
                </a:tc>
                <a:extLst>
                  <a:ext uri="{0D108BD9-81ED-4DB2-BD59-A6C34878D82A}">
                    <a16:rowId xmlns:a16="http://schemas.microsoft.com/office/drawing/2014/main" val="10000"/>
                  </a:ext>
                </a:extLst>
              </a:tr>
            </a:tbl>
          </a:graphicData>
        </a:graphic>
      </p:graphicFrame>
      <p:sp>
        <p:nvSpPr>
          <p:cNvPr id="7" name="Rectangle 6"/>
          <p:cNvSpPr/>
          <p:nvPr/>
        </p:nvSpPr>
        <p:spPr>
          <a:xfrm>
            <a:off x="5017098" y="4830856"/>
            <a:ext cx="4126902" cy="675715"/>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cxnSp>
        <p:nvCxnSpPr>
          <p:cNvPr id="8" name="Straight Arrow Connector 7"/>
          <p:cNvCxnSpPr/>
          <p:nvPr/>
        </p:nvCxnSpPr>
        <p:spPr>
          <a:xfrm flipH="1">
            <a:off x="5097780" y="4406742"/>
            <a:ext cx="11430" cy="576739"/>
          </a:xfrm>
          <a:prstGeom prst="straightConnector1">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14"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16029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Pointers &amp; Initialization</a:t>
            </a:r>
            <a:endParaRPr lang="en-US" sz="2600" b="1" dirty="0">
              <a:solidFill>
                <a:schemeClr val="tx1"/>
              </a:solidFill>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37C26D19-85DA-834B-9600-C9820C508897}"/>
              </a:ext>
            </a:extLst>
          </p:cNvPr>
          <p:cNvSpPr txBox="1"/>
          <p:nvPr/>
        </p:nvSpPr>
        <p:spPr>
          <a:xfrm>
            <a:off x="335496" y="1583931"/>
            <a:ext cx="8369031" cy="4770537"/>
          </a:xfrm>
          <a:prstGeom prst="rect">
            <a:avLst/>
          </a:prstGeom>
          <a:noFill/>
        </p:spPr>
        <p:txBody>
          <a:bodyPr wrap="square" rtlCol="0">
            <a:spAutoFit/>
          </a:bodyPr>
          <a:lstStyle/>
          <a:p>
            <a:pPr marL="285750" indent="-285750" algn="just">
              <a:buFont typeface="Wingdings" panose="05000000000000000000" pitchFamily="2" charset="2"/>
              <a:buChar char="q"/>
            </a:pPr>
            <a:r>
              <a:rPr lang="en-US" sz="1600" dirty="0"/>
              <a:t>Consider the statement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a:t>
            </a:r>
            <a:r>
              <a:rPr lang="en-US" sz="1600" dirty="0"/>
              <a:t> which declares a pointer </a:t>
            </a:r>
            <a:r>
              <a:rPr lang="en-US" sz="1600" dirty="0">
                <a:latin typeface="Courier New" panose="02070309020205020404" pitchFamily="49" charset="0"/>
                <a:cs typeface="Courier New" panose="02070309020205020404" pitchFamily="49" charset="0"/>
              </a:rPr>
              <a:t>p</a:t>
            </a:r>
            <a:r>
              <a:rPr lang="en-US" sz="1600" dirty="0"/>
              <a:t>, and like any other variable, this space will contain garbage (random numbers), because no statement like </a:t>
            </a:r>
            <a:r>
              <a:rPr lang="en-US" sz="1600" dirty="0">
                <a:latin typeface="Courier New" panose="02070309020205020404" pitchFamily="49" charset="0"/>
                <a:cs typeface="Courier New" panose="02070309020205020404" pitchFamily="49" charset="0"/>
              </a:rPr>
              <a:t>p = &amp;</a:t>
            </a:r>
            <a:r>
              <a:rPr lang="en-US" sz="1600" dirty="0" err="1">
                <a:latin typeface="Courier New" panose="02070309020205020404" pitchFamily="49" charset="0"/>
                <a:cs typeface="Courier New" panose="02070309020205020404" pitchFamily="49" charset="0"/>
              </a:rPr>
              <a:t>someint</a:t>
            </a:r>
            <a:r>
              <a:rPr lang="en-US" sz="1600" dirty="0">
                <a:latin typeface="Courier New" panose="02070309020205020404" pitchFamily="49" charset="0"/>
                <a:cs typeface="Courier New" panose="02070309020205020404" pitchFamily="49" charset="0"/>
              </a:rPr>
              <a:t>; </a:t>
            </a:r>
            <a:r>
              <a:rPr lang="en-US" sz="1600" dirty="0"/>
              <a:t>or </a:t>
            </a:r>
            <a:r>
              <a:rPr lang="en-US" sz="1600" dirty="0">
                <a:latin typeface="Courier New" panose="02070309020205020404" pitchFamily="49" charset="0"/>
                <a:cs typeface="Courier New" panose="02070309020205020404" pitchFamily="49" charset="0"/>
              </a:rPr>
              <a:t>p = new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a:t>
            </a:r>
            <a:r>
              <a:rPr lang="en-US" sz="1600" dirty="0"/>
              <a:t> has yet been encountered which would give it a value. </a:t>
            </a:r>
          </a:p>
          <a:p>
            <a:pPr marL="285750" indent="-285750" algn="just">
              <a:buFont typeface="Wingdings" panose="05000000000000000000" pitchFamily="2" charset="2"/>
              <a:buChar char="q"/>
            </a:pPr>
            <a:endParaRPr lang="en-US" sz="1600" dirty="0"/>
          </a:p>
          <a:p>
            <a:pPr marL="285750" indent="-285750" algn="just">
              <a:buFont typeface="Wingdings" panose="05000000000000000000" pitchFamily="2" charset="2"/>
              <a:buChar char="q"/>
            </a:pPr>
            <a:r>
              <a:rPr lang="en-US" sz="1600" dirty="0"/>
              <a:t>Writing a statement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*p=2000; </a:t>
            </a:r>
            <a:r>
              <a:rPr lang="en-US" sz="1600" dirty="0"/>
              <a:t>is syntactically correct as </a:t>
            </a:r>
            <a:r>
              <a:rPr lang="en-US" sz="1600" dirty="0">
                <a:latin typeface="Courier New" panose="02070309020205020404" pitchFamily="49" charset="0"/>
                <a:cs typeface="Courier New" panose="02070309020205020404" pitchFamily="49" charset="0"/>
              </a:rPr>
              <a:t>p</a:t>
            </a:r>
            <a:r>
              <a:rPr lang="en-US" sz="1600" dirty="0"/>
              <a:t> will point to the 2000th  byte of the memory. But it might fail as byte 2000 might be being used by some other program or may be being used by some other data type variable of the same program. So such initialization or assignment must be avoided unless the address provided is guaranteed to be safe.</a:t>
            </a:r>
          </a:p>
          <a:p>
            <a:pPr marL="285750" indent="-285750" algn="just">
              <a:buFont typeface="Wingdings" panose="05000000000000000000" pitchFamily="2" charset="2"/>
              <a:buChar char="q"/>
            </a:pPr>
            <a:endParaRPr lang="en-US" sz="1600" dirty="0"/>
          </a:p>
          <a:p>
            <a:pPr marL="285750" indent="-285750" algn="just">
              <a:buFont typeface="Wingdings" panose="05000000000000000000" pitchFamily="2" charset="2"/>
              <a:buChar char="q"/>
            </a:pPr>
            <a:r>
              <a:rPr lang="en-US" sz="1600" dirty="0"/>
              <a:t>There is an important difference between these definitions: </a:t>
            </a:r>
          </a:p>
          <a:p>
            <a:pPr marL="398463" lvl="1" indent="0" algn="just">
              <a:buNone/>
            </a:pP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amsg</a:t>
            </a:r>
            <a:r>
              <a:rPr lang="en-US" sz="1600" dirty="0">
                <a:latin typeface="Courier New" panose="02070309020205020404" pitchFamily="49" charset="0"/>
                <a:cs typeface="Courier New" panose="02070309020205020404" pitchFamily="49" charset="0"/>
              </a:rPr>
              <a:t>[] = "now is the time"; /* an array */ </a:t>
            </a:r>
          </a:p>
          <a:p>
            <a:pPr marL="398463" lvl="1" indent="0" algn="just">
              <a:buNone/>
            </a:pP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pmsg</a:t>
            </a:r>
            <a:r>
              <a:rPr lang="en-US" sz="1600" dirty="0">
                <a:latin typeface="Courier New" panose="02070309020205020404" pitchFamily="49" charset="0"/>
                <a:cs typeface="Courier New" panose="02070309020205020404" pitchFamily="49" charset="0"/>
              </a:rPr>
              <a:t> = "now is the time"; /* a pointer */ </a:t>
            </a:r>
          </a:p>
          <a:p>
            <a:pPr marL="742950" lvl="1" indent="-285750" algn="just">
              <a:buFont typeface="Wingdings" panose="05000000000000000000" pitchFamily="2" charset="2"/>
              <a:buChar char="§"/>
            </a:pPr>
            <a:r>
              <a:rPr lang="en-US" sz="1600" dirty="0" err="1">
                <a:latin typeface="Courier New" panose="02070309020205020404" pitchFamily="49" charset="0"/>
                <a:cs typeface="Courier New" panose="02070309020205020404" pitchFamily="49" charset="0"/>
              </a:rPr>
              <a:t>amsg</a:t>
            </a:r>
            <a:r>
              <a:rPr lang="en-US" sz="1600" dirty="0"/>
              <a:t> is an array, just big enough to hold the sequence of characters and </a:t>
            </a:r>
            <a:r>
              <a:rPr lang="en-US" sz="1600" dirty="0">
                <a:latin typeface="Courier New" panose="02070309020205020404" pitchFamily="49" charset="0"/>
                <a:cs typeface="Courier New" panose="02070309020205020404" pitchFamily="49" charset="0"/>
              </a:rPr>
              <a:t>'\0'</a:t>
            </a:r>
            <a:r>
              <a:rPr lang="en-US" sz="1600" dirty="0"/>
              <a:t> that initializes it. Individual characters within the array may be changed but </a:t>
            </a:r>
            <a:r>
              <a:rPr lang="en-US" sz="1600" dirty="0" err="1">
                <a:latin typeface="Courier New" panose="02070309020205020404" pitchFamily="49" charset="0"/>
                <a:cs typeface="Courier New" panose="02070309020205020404" pitchFamily="49" charset="0"/>
              </a:rPr>
              <a:t>amsg</a:t>
            </a:r>
            <a:r>
              <a:rPr lang="en-US" sz="1600" dirty="0"/>
              <a:t> will always refer to the same storage and size after declaration and initialization. </a:t>
            </a:r>
          </a:p>
          <a:p>
            <a:pPr marL="742950" lvl="1" indent="-285750" algn="just">
              <a:buFont typeface="Wingdings" panose="05000000000000000000" pitchFamily="2" charset="2"/>
              <a:buChar char="§"/>
            </a:pPr>
            <a:r>
              <a:rPr lang="en-US" sz="1600" dirty="0"/>
              <a:t>On the other hand, </a:t>
            </a:r>
            <a:r>
              <a:rPr lang="en-US" sz="1600" dirty="0" err="1">
                <a:latin typeface="Courier New" panose="02070309020205020404" pitchFamily="49" charset="0"/>
                <a:cs typeface="Courier New" panose="02070309020205020404" pitchFamily="49" charset="0"/>
              </a:rPr>
              <a:t>pmsg</a:t>
            </a:r>
            <a:r>
              <a:rPr lang="en-US" sz="1600" dirty="0"/>
              <a:t> is a pointer, initialized to point to a string constant; the pointer may subsequently be modified to point elsewhere, but the result is undefined if you try to modify the string contents.</a:t>
            </a:r>
          </a:p>
        </p:txBody>
      </p:sp>
    </p:spTree>
    <p:extLst>
      <p:ext uri="{BB962C8B-B14F-4D97-AF65-F5344CB8AC3E}">
        <p14:creationId xmlns:p14="http://schemas.microsoft.com/office/powerpoint/2010/main" val="4188548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Structure</a:t>
            </a:r>
          </a:p>
        </p:txBody>
      </p:sp>
      <p:sp>
        <p:nvSpPr>
          <p:cNvPr id="3" name="Subtitle 2"/>
          <p:cNvSpPr>
            <a:spLocks noGrp="1"/>
          </p:cNvSpPr>
          <p:nvPr>
            <p:ph type="subTitle" idx="1"/>
          </p:nvPr>
        </p:nvSpPr>
        <p:spPr/>
        <p:txBody>
          <a:bodyPr/>
          <a:lstStyle/>
          <a:p>
            <a:r>
              <a:rPr lang="en-US" dirty="0"/>
              <a:t>Definition</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6" y="2451286"/>
            <a:ext cx="8369031" cy="397031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The array takes simple data types like </a:t>
            </a:r>
            <a:r>
              <a:rPr lang="en-US" dirty="0" err="1">
                <a:latin typeface="Courier New" panose="02070309020205020404" pitchFamily="49" charset="0"/>
                <a:cs typeface="Courier New" panose="02070309020205020404" pitchFamily="49" charset="0"/>
              </a:rPr>
              <a:t>int</a:t>
            </a:r>
            <a:r>
              <a:rPr lang="en-US" dirty="0"/>
              <a:t>, </a:t>
            </a:r>
            <a:r>
              <a:rPr lang="en-US" dirty="0">
                <a:latin typeface="Courier New" panose="02070309020205020404" pitchFamily="49" charset="0"/>
                <a:cs typeface="Courier New" panose="02070309020205020404" pitchFamily="49" charset="0"/>
              </a:rPr>
              <a:t>char</a:t>
            </a:r>
            <a:r>
              <a:rPr lang="en-US" dirty="0"/>
              <a:t> or </a:t>
            </a:r>
            <a:r>
              <a:rPr lang="en-US" dirty="0">
                <a:latin typeface="Courier New" panose="02070309020205020404" pitchFamily="49" charset="0"/>
                <a:cs typeface="Courier New" panose="02070309020205020404" pitchFamily="49" charset="0"/>
              </a:rPr>
              <a:t>double</a:t>
            </a:r>
            <a:r>
              <a:rPr lang="en-US" dirty="0"/>
              <a:t> and organizes them into a linear array of elements all of the same type.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Now, consider a record card which records </a:t>
            </a:r>
            <a:r>
              <a:rPr lang="en-US" i="1" dirty="0"/>
              <a:t>name</a:t>
            </a:r>
            <a:r>
              <a:rPr lang="en-US" dirty="0"/>
              <a:t>, </a:t>
            </a:r>
            <a:r>
              <a:rPr lang="en-US" i="1" dirty="0"/>
              <a:t>age</a:t>
            </a:r>
            <a:r>
              <a:rPr lang="en-US" dirty="0"/>
              <a:t> and </a:t>
            </a:r>
            <a:r>
              <a:rPr lang="en-US" i="1" dirty="0"/>
              <a:t>salary</a:t>
            </a:r>
            <a:r>
              <a:rPr lang="en-US" dirty="0"/>
              <a:t>. The name would have to be stored as a </a:t>
            </a:r>
            <a:r>
              <a:rPr lang="en-US" i="1" dirty="0"/>
              <a:t>string</a:t>
            </a:r>
            <a:r>
              <a:rPr lang="en-US" dirty="0"/>
              <a:t>, the age could be </a:t>
            </a:r>
            <a:r>
              <a:rPr lang="en-US" dirty="0" err="1">
                <a:latin typeface="Courier New" panose="02070309020205020404" pitchFamily="49" charset="0"/>
                <a:cs typeface="Courier New" panose="02070309020205020404" pitchFamily="49" charset="0"/>
              </a:rPr>
              <a:t>int</a:t>
            </a:r>
            <a:r>
              <a:rPr lang="en-US" dirty="0"/>
              <a:t> and salary could be </a:t>
            </a:r>
            <a:r>
              <a:rPr lang="en-US" dirty="0">
                <a:latin typeface="Courier New" panose="02070309020205020404" pitchFamily="49" charset="0"/>
                <a:cs typeface="Courier New" panose="02070309020205020404" pitchFamily="49" charset="0"/>
              </a:rPr>
              <a:t>float</a:t>
            </a:r>
            <a:r>
              <a:rPr lang="en-US" dirty="0"/>
              <a:t>. As this record is about one person, it would be best if they are all stored under one variable.</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At the moment the only way we can work with this collection of data is as separate variables. This isn't as convenient as a single data structure using a single name and so the C language provides </a:t>
            </a:r>
            <a:r>
              <a:rPr lang="en-US" i="1" dirty="0"/>
              <a:t>structure</a:t>
            </a:r>
            <a:r>
              <a:rPr lang="en-US" dirty="0"/>
              <a:t>. </a:t>
            </a:r>
          </a:p>
          <a:p>
            <a:pPr marL="285750" lvl="1" indent="-285750" algn="just">
              <a:buFont typeface="Wingdings" panose="05000000000000000000" pitchFamily="2" charset="2"/>
              <a:buChar char="q"/>
            </a:pPr>
            <a:endParaRPr lang="en-US" altLang="en-US" dirty="0"/>
          </a:p>
          <a:p>
            <a:pPr marL="285750" lvl="1" indent="-285750" algn="just">
              <a:buFont typeface="Wingdings" panose="05000000000000000000" pitchFamily="2" charset="2"/>
              <a:buChar char="q"/>
            </a:pPr>
            <a:r>
              <a:rPr lang="en-US" altLang="en-US" dirty="0"/>
              <a:t>A </a:t>
            </a:r>
            <a:r>
              <a:rPr lang="en-US" altLang="en-US" i="1" dirty="0"/>
              <a:t>structure</a:t>
            </a:r>
            <a:r>
              <a:rPr lang="en-US" altLang="en-US" dirty="0"/>
              <a:t> is an aggregate data type built using elements of other types.</a:t>
            </a:r>
          </a:p>
          <a:p>
            <a:pPr algn="just"/>
            <a:endParaRPr lang="en-US" dirty="0"/>
          </a:p>
        </p:txBody>
      </p:sp>
    </p:spTree>
    <p:extLst>
      <p:ext uri="{BB962C8B-B14F-4D97-AF65-F5344CB8AC3E}">
        <p14:creationId xmlns:p14="http://schemas.microsoft.com/office/powerpoint/2010/main" val="9284037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72850" y="1747520"/>
            <a:ext cx="7077075" cy="3992563"/>
          </a:xfrm>
        </p:spPr>
        <p:txBody>
          <a:bodyPr>
            <a:noAutofit/>
          </a:bodyPr>
          <a:lstStyle/>
          <a:p>
            <a:pPr>
              <a:buClrTx/>
              <a:buFont typeface="Wingdings" panose="05000000000000000000" pitchFamily="2" charset="2"/>
              <a:buChar char="q"/>
            </a:pPr>
            <a:r>
              <a:rPr lang="en-US" sz="1600" dirty="0"/>
              <a:t>In general “structure” in C++ is defined as follows:</a:t>
            </a:r>
          </a:p>
          <a:p>
            <a:pPr marL="298847" lvl="1" indent="0">
              <a:buNone/>
            </a:pPr>
            <a:r>
              <a:rPr lang="en-US" sz="1400" dirty="0" err="1">
                <a:solidFill>
                  <a:srgbClr val="0000B0"/>
                </a:solidFill>
                <a:latin typeface="Courier New" panose="02070309020205020404" pitchFamily="49" charset="0"/>
                <a:cs typeface="Courier New" panose="02070309020205020404" pitchFamily="49" charset="0"/>
              </a:rPr>
              <a:t>struct</a:t>
            </a:r>
            <a:r>
              <a:rPr lang="en-US" sz="1400" dirty="0">
                <a:latin typeface="Courier New" panose="02070309020205020404" pitchFamily="49" charset="0"/>
                <a:cs typeface="Courier New" panose="02070309020205020404" pitchFamily="49" charset="0"/>
              </a:rPr>
              <a:t> name{</a:t>
            </a:r>
          </a:p>
          <a:p>
            <a:pPr marL="298847" lvl="1" indent="0">
              <a:buNone/>
            </a:pPr>
            <a:r>
              <a:rPr lang="en-US" sz="1400" dirty="0">
                <a:latin typeface="Courier New" panose="02070309020205020404" pitchFamily="49" charset="0"/>
                <a:cs typeface="Courier New" panose="02070309020205020404" pitchFamily="49" charset="0"/>
              </a:rPr>
              <a:t>  list of component variables</a:t>
            </a:r>
          </a:p>
          <a:p>
            <a:pPr marL="298847" lvl="1" indent="0">
              <a:buNone/>
            </a:pPr>
            <a:r>
              <a:rPr lang="en-US" sz="1400" dirty="0">
                <a:latin typeface="Courier New" panose="02070309020205020404" pitchFamily="49" charset="0"/>
                <a:cs typeface="Courier New" panose="02070309020205020404" pitchFamily="49" charset="0"/>
              </a:rPr>
              <a:t>};</a:t>
            </a:r>
          </a:p>
          <a:p>
            <a:endParaRPr lang="en-US" sz="1400" dirty="0"/>
          </a:p>
          <a:p>
            <a:pPr>
              <a:buClrTx/>
              <a:buFont typeface="Wingdings" panose="05000000000000000000" pitchFamily="2" charset="2"/>
              <a:buChar char="q"/>
            </a:pPr>
            <a:r>
              <a:rPr lang="en-US" sz="1600" dirty="0"/>
              <a:t>For example, suppose we need to store a </a:t>
            </a:r>
            <a:r>
              <a:rPr lang="en-US" sz="1600" dirty="0">
                <a:latin typeface="Courier New" panose="02070309020205020404" pitchFamily="49" charset="0"/>
                <a:cs typeface="Courier New" panose="02070309020205020404" pitchFamily="49" charset="0"/>
              </a:rPr>
              <a:t>name</a:t>
            </a:r>
            <a:r>
              <a:rPr lang="en-US" sz="1600" dirty="0"/>
              <a:t>, </a:t>
            </a:r>
            <a:r>
              <a:rPr lang="en-US" sz="1600" dirty="0">
                <a:latin typeface="Courier New" panose="02070309020205020404" pitchFamily="49" charset="0"/>
                <a:cs typeface="Courier New" panose="02070309020205020404" pitchFamily="49" charset="0"/>
              </a:rPr>
              <a:t>age</a:t>
            </a:r>
            <a:r>
              <a:rPr lang="en-US" sz="1600" dirty="0"/>
              <a:t> and </a:t>
            </a:r>
            <a:r>
              <a:rPr lang="en-US" sz="1600" dirty="0">
                <a:latin typeface="Courier New" panose="02070309020205020404" pitchFamily="49" charset="0"/>
                <a:cs typeface="Courier New" panose="02070309020205020404" pitchFamily="49" charset="0"/>
              </a:rPr>
              <a:t>salary</a:t>
            </a:r>
            <a:r>
              <a:rPr lang="en-US" sz="1600" dirty="0"/>
              <a:t> as a single structure. You would first define the new data type using:</a:t>
            </a:r>
          </a:p>
          <a:p>
            <a:pPr marL="298847" lvl="1" indent="0">
              <a:buNone/>
            </a:pPr>
            <a:r>
              <a:rPr lang="en-US" sz="1400" dirty="0" err="1">
                <a:solidFill>
                  <a:srgbClr val="0000B0"/>
                </a:solidFill>
                <a:latin typeface="Courier New" panose="02070309020205020404" pitchFamily="49" charset="0"/>
                <a:cs typeface="Courier New" panose="02070309020205020404" pitchFamily="49" charset="0"/>
              </a:rPr>
              <a:t>struct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EmployeeRecord</a:t>
            </a:r>
            <a:r>
              <a:rPr lang="en-US" sz="1400" dirty="0">
                <a:latin typeface="Courier New" panose="02070309020205020404" pitchFamily="49" charset="0"/>
                <a:cs typeface="Courier New" panose="02070309020205020404" pitchFamily="49" charset="0"/>
              </a:rPr>
              <a:t>{</a:t>
            </a:r>
          </a:p>
          <a:p>
            <a:pPr marL="298847" lvl="1" indent="0">
              <a:buNone/>
            </a:pPr>
            <a:r>
              <a:rPr lang="en-US" sz="1400" dirty="0">
                <a:latin typeface="Courier New" panose="02070309020205020404" pitchFamily="49" charset="0"/>
                <a:cs typeface="Courier New" panose="02070309020205020404" pitchFamily="49" charset="0"/>
              </a:rPr>
              <a:t>   </a:t>
            </a:r>
            <a:r>
              <a:rPr lang="en-US" sz="1400" dirty="0">
                <a:solidFill>
                  <a:srgbClr val="0000B0"/>
                </a:solidFill>
                <a:latin typeface="Courier New" panose="02070309020205020404" pitchFamily="49" charset="0"/>
                <a:cs typeface="Courier New" panose="02070309020205020404" pitchFamily="49" charset="0"/>
              </a:rPr>
              <a:t>char</a:t>
            </a:r>
            <a:r>
              <a:rPr lang="en-US" sz="1400" dirty="0">
                <a:latin typeface="Courier New" panose="02070309020205020404" pitchFamily="49" charset="0"/>
                <a:cs typeface="Courier New" panose="02070309020205020404" pitchFamily="49" charset="0"/>
              </a:rPr>
              <a:t> name[5];</a:t>
            </a:r>
          </a:p>
          <a:p>
            <a:pPr marL="298847" lvl="1" indent="0">
              <a:buNone/>
            </a:pPr>
            <a:r>
              <a:rPr lang="en-US" sz="1400" dirty="0">
                <a:latin typeface="Courier New" panose="02070309020205020404" pitchFamily="49" charset="0"/>
                <a:cs typeface="Courier New" panose="02070309020205020404" pitchFamily="49" charset="0"/>
              </a:rPr>
              <a:t>   </a:t>
            </a:r>
            <a:r>
              <a:rPr lang="en-US" sz="1400" dirty="0" err="1">
                <a:solidFill>
                  <a:srgbClr val="0000B0"/>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age;</a:t>
            </a:r>
          </a:p>
          <a:p>
            <a:pPr marL="298847" lvl="1" indent="0">
              <a:buNone/>
            </a:pPr>
            <a:r>
              <a:rPr lang="en-US" sz="1400" dirty="0">
                <a:latin typeface="Courier New" panose="02070309020205020404" pitchFamily="49" charset="0"/>
                <a:cs typeface="Courier New" panose="02070309020205020404" pitchFamily="49" charset="0"/>
              </a:rPr>
              <a:t>   </a:t>
            </a:r>
            <a:r>
              <a:rPr lang="en-US" sz="1400" dirty="0">
                <a:solidFill>
                  <a:srgbClr val="0000B0"/>
                </a:solidFill>
                <a:latin typeface="Courier New" panose="02070309020205020404" pitchFamily="49" charset="0"/>
                <a:cs typeface="Courier New" panose="02070309020205020404" pitchFamily="49" charset="0"/>
              </a:rPr>
              <a:t>float</a:t>
            </a:r>
            <a:r>
              <a:rPr lang="en-US" sz="1400" dirty="0">
                <a:latin typeface="Courier New" panose="02070309020205020404" pitchFamily="49" charset="0"/>
                <a:cs typeface="Courier New" panose="02070309020205020404" pitchFamily="49" charset="0"/>
              </a:rPr>
              <a:t> salary;</a:t>
            </a:r>
          </a:p>
          <a:p>
            <a:pPr marL="298847" lvl="1" indent="0">
              <a:buNone/>
            </a:pPr>
            <a:r>
              <a:rPr lang="en-US" sz="1400" dirty="0">
                <a:latin typeface="Courier New" panose="02070309020205020404" pitchFamily="49" charset="0"/>
                <a:cs typeface="Courier New" panose="02070309020205020404" pitchFamily="49" charset="0"/>
              </a:rPr>
              <a:t>};</a:t>
            </a:r>
          </a:p>
        </p:txBody>
      </p:sp>
      <p:sp>
        <p:nvSpPr>
          <p:cNvPr id="8" name="TextBox 7"/>
          <p:cNvSpPr txBox="1"/>
          <p:nvPr/>
        </p:nvSpPr>
        <p:spPr>
          <a:xfrm>
            <a:off x="3806638" y="2174656"/>
            <a:ext cx="5038912" cy="1323439"/>
          </a:xfrm>
          <a:prstGeom prst="rect">
            <a:avLst/>
          </a:prstGeom>
          <a:solidFill>
            <a:schemeClr val="accent2">
              <a:lumMod val="20000"/>
              <a:lumOff val="80000"/>
            </a:schemeClr>
          </a:solidFill>
          <a:ln>
            <a:noFill/>
          </a:ln>
        </p:spPr>
        <p:txBody>
          <a:bodyPr wrap="square" rtlCol="0">
            <a:spAutoFit/>
          </a:bodyPr>
          <a:lstStyle/>
          <a:p>
            <a:pPr algn="just"/>
            <a:r>
              <a:rPr lang="en-US" sz="1600" dirty="0"/>
              <a:t>Here </a:t>
            </a:r>
            <a:r>
              <a:rPr lang="en-US" sz="1600" dirty="0" err="1">
                <a:solidFill>
                  <a:srgbClr val="0000B0"/>
                </a:solidFill>
                <a:latin typeface="Courier New" panose="02070309020205020404" pitchFamily="49" charset="0"/>
                <a:cs typeface="Courier New" panose="02070309020205020404" pitchFamily="49" charset="0"/>
              </a:rPr>
              <a:t>struct</a:t>
            </a:r>
            <a:r>
              <a:rPr lang="en-US" sz="1600" dirty="0"/>
              <a:t> is the key word, </a:t>
            </a:r>
            <a:r>
              <a:rPr lang="en-US" sz="1600" dirty="0">
                <a:latin typeface="Courier New" panose="02070309020205020404" pitchFamily="49" charset="0"/>
                <a:cs typeface="Courier New" panose="02070309020205020404" pitchFamily="49" charset="0"/>
              </a:rPr>
              <a:t>name</a:t>
            </a:r>
            <a:r>
              <a:rPr lang="en-US" sz="1600" dirty="0"/>
              <a:t> is an identifier defining the structure name, </a:t>
            </a:r>
            <a:r>
              <a:rPr lang="en-US" sz="1600" dirty="0">
                <a:latin typeface="Courier New" panose="02070309020205020404" pitchFamily="49" charset="0"/>
                <a:cs typeface="Courier New" panose="02070309020205020404" pitchFamily="49" charset="0"/>
              </a:rPr>
              <a:t>list of component variables</a:t>
            </a:r>
            <a:r>
              <a:rPr lang="en-US" sz="1600" dirty="0"/>
              <a:t> declares as much different type of variables as needed. The structure </a:t>
            </a:r>
            <a:r>
              <a:rPr lang="en-US" sz="1600" dirty="0">
                <a:latin typeface="Courier New" panose="02070309020205020404" pitchFamily="49" charset="0"/>
                <a:cs typeface="Courier New" panose="02070309020205020404" pitchFamily="49" charset="0"/>
              </a:rPr>
              <a:t>name</a:t>
            </a:r>
            <a:r>
              <a:rPr lang="en-US" sz="1600" dirty="0"/>
              <a:t> works as the </a:t>
            </a:r>
            <a:r>
              <a:rPr lang="en-US" sz="1600" i="1" dirty="0"/>
              <a:t>new data type </a:t>
            </a:r>
            <a:r>
              <a:rPr lang="en-US" sz="1600" dirty="0"/>
              <a:t>defined by the </a:t>
            </a:r>
            <a:r>
              <a:rPr lang="en-US" sz="1600" i="1" dirty="0"/>
              <a:t>user</a:t>
            </a:r>
            <a:r>
              <a:rPr lang="en-US" sz="1600" dirty="0"/>
              <a:t>. Definition ends with a semicolon.</a:t>
            </a:r>
          </a:p>
        </p:txBody>
      </p:sp>
      <p:sp>
        <p:nvSpPr>
          <p:cNvPr id="9" name="TextBox 8"/>
          <p:cNvSpPr txBox="1"/>
          <p:nvPr/>
        </p:nvSpPr>
        <p:spPr>
          <a:xfrm>
            <a:off x="2912558" y="4338230"/>
            <a:ext cx="5932992" cy="1815882"/>
          </a:xfrm>
          <a:prstGeom prst="rect">
            <a:avLst/>
          </a:prstGeom>
          <a:solidFill>
            <a:schemeClr val="accent2">
              <a:lumMod val="20000"/>
              <a:lumOff val="80000"/>
            </a:schemeClr>
          </a:solidFill>
        </p:spPr>
        <p:txBody>
          <a:bodyPr wrap="square" rtlCol="0">
            <a:spAutoFit/>
          </a:bodyPr>
          <a:lstStyle/>
          <a:p>
            <a:pPr algn="just"/>
            <a:r>
              <a:rPr lang="en-US" sz="1600" dirty="0"/>
              <a:t>So </a:t>
            </a:r>
            <a:r>
              <a:rPr lang="en-US" sz="1600" dirty="0" err="1">
                <a:latin typeface="Courier New" panose="02070309020205020404" pitchFamily="49" charset="0"/>
                <a:cs typeface="Courier New" panose="02070309020205020404" pitchFamily="49" charset="0"/>
              </a:rPr>
              <a:t>EmployeeRecord</a:t>
            </a:r>
            <a:r>
              <a:rPr lang="en-US" sz="1600" dirty="0"/>
              <a:t> is the new user defined data type and a variable </a:t>
            </a:r>
            <a:r>
              <a:rPr lang="en-US" sz="1600" dirty="0">
                <a:latin typeface="Courier New" panose="02070309020205020404" pitchFamily="49" charset="0"/>
                <a:cs typeface="Courier New" panose="02070309020205020404" pitchFamily="49" charset="0"/>
              </a:rPr>
              <a:t>b</a:t>
            </a:r>
            <a:r>
              <a:rPr lang="en-US" sz="1600" dirty="0"/>
              <a:t> of type </a:t>
            </a:r>
            <a:r>
              <a:rPr lang="en-US" sz="1600" dirty="0" err="1">
                <a:latin typeface="Courier New" panose="02070309020205020404" pitchFamily="49" charset="0"/>
                <a:cs typeface="Courier New" panose="02070309020205020404" pitchFamily="49" charset="0"/>
              </a:rPr>
              <a:t>EmployeeRecord</a:t>
            </a:r>
            <a:r>
              <a:rPr lang="en-US" sz="1600" dirty="0">
                <a:latin typeface="Courier New" panose="02070309020205020404" pitchFamily="49" charset="0"/>
                <a:cs typeface="Courier New" panose="02070309020205020404" pitchFamily="49" charset="0"/>
              </a:rPr>
              <a:t> </a:t>
            </a:r>
            <a:r>
              <a:rPr lang="en-US" sz="1600" dirty="0"/>
              <a:t>can hold total 22 bytes of information [5 consecutive characters (5*2=10 bytes), followed by an integer (4 bytes ), and a floating point number (8 bytes)]. </a:t>
            </a:r>
          </a:p>
          <a:p>
            <a:pPr algn="just"/>
            <a:endParaRPr lang="en-US" sz="1600" dirty="0"/>
          </a:p>
          <a:p>
            <a:pPr algn="just"/>
            <a:r>
              <a:rPr lang="en-US" sz="1600" dirty="0"/>
              <a:t>Just like when we say </a:t>
            </a:r>
            <a:r>
              <a:rPr lang="en-US" sz="1600" dirty="0" err="1">
                <a:solidFill>
                  <a:srgbClr val="0000B0"/>
                </a:solidFill>
                <a:latin typeface="Courier New" panose="02070309020205020404" pitchFamily="49" charset="0"/>
                <a:cs typeface="Courier New" panose="02070309020205020404" pitchFamily="49" charset="0"/>
              </a:rPr>
              <a:t>int</a:t>
            </a:r>
            <a:r>
              <a:rPr lang="en-US" sz="1600" dirty="0"/>
              <a:t> is a compiler defined data type and a variable </a:t>
            </a:r>
            <a:r>
              <a:rPr lang="en-US" sz="1600" dirty="0">
                <a:latin typeface="Courier New" panose="02070309020205020404" pitchFamily="49" charset="0"/>
                <a:cs typeface="Courier New" panose="02070309020205020404" pitchFamily="49" charset="0"/>
              </a:rPr>
              <a:t>x</a:t>
            </a:r>
            <a:r>
              <a:rPr lang="en-US" sz="1600" dirty="0"/>
              <a:t> of type </a:t>
            </a:r>
            <a:r>
              <a:rPr lang="en-US" sz="1600" dirty="0" err="1">
                <a:solidFill>
                  <a:srgbClr val="0000B0"/>
                </a:solidFill>
                <a:latin typeface="Courier New" panose="02070309020205020404" pitchFamily="49" charset="0"/>
                <a:cs typeface="Courier New" panose="02070309020205020404" pitchFamily="49" charset="0"/>
              </a:rPr>
              <a:t>int</a:t>
            </a:r>
            <a:r>
              <a:rPr lang="en-US" sz="1600" dirty="0"/>
              <a:t> can hold 4 bytes of integer number. </a:t>
            </a:r>
          </a:p>
        </p:txBody>
      </p:sp>
      <p:sp>
        <p:nvSpPr>
          <p:cNvPr id="10"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Defining Structure in C++</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39149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 y="1655763"/>
            <a:ext cx="8727440" cy="2085975"/>
          </a:xfrm>
          <a:prstGeom prst="rect">
            <a:avLst/>
          </a:prstGeom>
        </p:spPr>
        <p:txBody>
          <a:bodyPr>
            <a:normAutofit fontScale="92500" lnSpcReduction="20000"/>
          </a:bodyPr>
          <a:lstStyle/>
          <a:p>
            <a:pPr algn="just">
              <a:buClrTx/>
              <a:buFont typeface="Wingdings" panose="05000000000000000000" pitchFamily="2" charset="2"/>
              <a:buChar char="q"/>
            </a:pPr>
            <a:r>
              <a:rPr lang="en-US" sz="1600" dirty="0"/>
              <a:t>As we can declare variables for compiler defined data types (example: </a:t>
            </a:r>
            <a:r>
              <a:rPr lang="en-US" sz="1600" dirty="0" err="1">
                <a:solidFill>
                  <a:srgbClr val="0000B0"/>
                </a:solidFill>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 b, *c, d[50];</a:t>
            </a:r>
            <a:r>
              <a:rPr lang="en-US" sz="1600" dirty="0"/>
              <a:t>), we can do the same for user defined data type created using </a:t>
            </a:r>
            <a:r>
              <a:rPr lang="en-US" sz="1600" dirty="0" err="1">
                <a:solidFill>
                  <a:srgbClr val="0000B0"/>
                </a:solidFill>
                <a:latin typeface="Courier New" panose="02070309020205020404" pitchFamily="49" charset="0"/>
                <a:cs typeface="Courier New" panose="02070309020205020404" pitchFamily="49" charset="0"/>
              </a:rPr>
              <a:t>struct</a:t>
            </a:r>
            <a:r>
              <a:rPr lang="en-US" sz="1600" dirty="0"/>
              <a:t>.</a:t>
            </a:r>
          </a:p>
          <a:p>
            <a:pPr marL="298847" lvl="1" indent="0" algn="just">
              <a:buNone/>
            </a:pPr>
            <a:r>
              <a:rPr lang="en-US" sz="1600" dirty="0" err="1">
                <a:solidFill>
                  <a:srgbClr val="0000B0"/>
                </a:solidFill>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EmployeeRecord</a:t>
            </a:r>
            <a:r>
              <a:rPr lang="en-US" sz="1600" dirty="0">
                <a:latin typeface="Courier New" panose="02070309020205020404" pitchFamily="49" charset="0"/>
                <a:cs typeface="Courier New" panose="02070309020205020404" pitchFamily="49" charset="0"/>
              </a:rPr>
              <a:t>{</a:t>
            </a:r>
          </a:p>
          <a:p>
            <a:pPr marL="298847" lvl="1" indent="0" algn="just">
              <a:buNone/>
            </a:pPr>
            <a:r>
              <a:rPr lang="en-US" sz="1600" dirty="0">
                <a:latin typeface="Courier New" panose="02070309020205020404" pitchFamily="49" charset="0"/>
                <a:cs typeface="Courier New" panose="02070309020205020404" pitchFamily="49" charset="0"/>
              </a:rPr>
              <a:t>   </a:t>
            </a:r>
            <a:r>
              <a:rPr lang="en-US" sz="1600" dirty="0">
                <a:solidFill>
                  <a:srgbClr val="0000B0"/>
                </a:solidFill>
                <a:latin typeface="Courier New" panose="02070309020205020404" pitchFamily="49" charset="0"/>
                <a:cs typeface="Courier New" panose="02070309020205020404" pitchFamily="49" charset="0"/>
              </a:rPr>
              <a:t>char</a:t>
            </a:r>
            <a:r>
              <a:rPr lang="en-US" sz="1600" dirty="0">
                <a:latin typeface="Courier New" panose="02070309020205020404" pitchFamily="49" charset="0"/>
                <a:cs typeface="Courier New" panose="02070309020205020404" pitchFamily="49" charset="0"/>
              </a:rPr>
              <a:t> name[5];</a:t>
            </a:r>
          </a:p>
          <a:p>
            <a:pPr marL="298847" lvl="1" indent="0" algn="just">
              <a:buNone/>
            </a:pPr>
            <a:r>
              <a:rPr lang="en-US" sz="1600" dirty="0">
                <a:latin typeface="Courier New" panose="02070309020205020404" pitchFamily="49" charset="0"/>
                <a:cs typeface="Courier New" panose="02070309020205020404" pitchFamily="49" charset="0"/>
              </a:rPr>
              <a:t>   </a:t>
            </a:r>
            <a:r>
              <a:rPr lang="en-US" sz="1600" dirty="0" err="1">
                <a:solidFill>
                  <a:srgbClr val="0000B0"/>
                </a:solidFill>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age;</a:t>
            </a:r>
          </a:p>
          <a:p>
            <a:pPr marL="298847" lvl="1" indent="0" algn="just">
              <a:buNone/>
            </a:pPr>
            <a:r>
              <a:rPr lang="en-US" sz="1600" dirty="0">
                <a:latin typeface="Courier New" panose="02070309020205020404" pitchFamily="49" charset="0"/>
                <a:cs typeface="Courier New" panose="02070309020205020404" pitchFamily="49" charset="0"/>
              </a:rPr>
              <a:t>   </a:t>
            </a:r>
            <a:r>
              <a:rPr lang="en-US" sz="1600" dirty="0">
                <a:solidFill>
                  <a:srgbClr val="0000B0"/>
                </a:solidFill>
                <a:latin typeface="Courier New" panose="02070309020205020404" pitchFamily="49" charset="0"/>
                <a:cs typeface="Courier New" panose="02070309020205020404" pitchFamily="49" charset="0"/>
              </a:rPr>
              <a:t>float</a:t>
            </a:r>
            <a:r>
              <a:rPr lang="en-US" sz="1600" dirty="0">
                <a:latin typeface="Courier New" panose="02070309020205020404" pitchFamily="49" charset="0"/>
                <a:cs typeface="Courier New" panose="02070309020205020404" pitchFamily="49" charset="0"/>
              </a:rPr>
              <a:t> salary;</a:t>
            </a:r>
          </a:p>
          <a:p>
            <a:pPr marL="298847" lvl="1" indent="0" algn="just">
              <a:buNone/>
            </a:pPr>
            <a:r>
              <a:rPr lang="en-US" sz="1600" dirty="0">
                <a:latin typeface="Courier New" panose="02070309020205020404" pitchFamily="49" charset="0"/>
                <a:cs typeface="Courier New" panose="02070309020205020404" pitchFamily="49" charset="0"/>
              </a:rPr>
              <a:t>}a;</a:t>
            </a:r>
          </a:p>
          <a:p>
            <a:pPr marL="298847" lvl="1" indent="0" algn="just">
              <a:buNone/>
            </a:pPr>
            <a:r>
              <a:rPr lang="en-US" sz="1600" dirty="0" err="1">
                <a:latin typeface="Courier New" panose="02070309020205020404" pitchFamily="49" charset="0"/>
                <a:cs typeface="Courier New" panose="02070309020205020404" pitchFamily="49" charset="0"/>
              </a:rPr>
              <a:t>EmployeeRecord</a:t>
            </a:r>
            <a:r>
              <a:rPr lang="en-US" sz="1600" dirty="0">
                <a:latin typeface="Courier New" panose="02070309020205020404" pitchFamily="49" charset="0"/>
                <a:cs typeface="Courier New" panose="02070309020205020404" pitchFamily="49" charset="0"/>
              </a:rPr>
              <a:t> b, *c, d[5];</a:t>
            </a:r>
          </a:p>
          <a:p>
            <a:pPr algn="just"/>
            <a:endParaRPr lang="en-US" sz="1600" dirty="0"/>
          </a:p>
          <a:p>
            <a:pPr algn="just"/>
            <a:endParaRPr lang="en-US" sz="1600" dirty="0"/>
          </a:p>
        </p:txBody>
      </p:sp>
      <p:sp>
        <p:nvSpPr>
          <p:cNvPr id="7" name="Rectangle 6"/>
          <p:cNvSpPr/>
          <p:nvPr/>
        </p:nvSpPr>
        <p:spPr>
          <a:xfrm>
            <a:off x="2735581" y="3924524"/>
            <a:ext cx="6230246" cy="17044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r"/>
            <a:endParaRPr lang="en-US" sz="1600" b="1" dirty="0">
              <a:solidFill>
                <a:srgbClr val="7030A0"/>
              </a:solidFill>
            </a:endParaRPr>
          </a:p>
          <a:p>
            <a:pPr algn="r"/>
            <a:endParaRPr lang="en-US" sz="1600" b="1" dirty="0">
              <a:solidFill>
                <a:srgbClr val="7030A0"/>
              </a:solidFill>
            </a:endParaRPr>
          </a:p>
          <a:p>
            <a:pPr algn="r"/>
            <a:endParaRPr lang="en-US" sz="1600" b="1" dirty="0">
              <a:solidFill>
                <a:srgbClr val="7030A0"/>
              </a:solidFill>
            </a:endParaRPr>
          </a:p>
          <a:p>
            <a:pPr algn="r"/>
            <a:endParaRPr lang="en-US" sz="1600" b="1" dirty="0">
              <a:solidFill>
                <a:srgbClr val="7030A0"/>
              </a:solidFill>
            </a:endParaRPr>
          </a:p>
          <a:p>
            <a:pPr algn="r"/>
            <a:endParaRPr lang="en-US" sz="1600" b="1" dirty="0">
              <a:solidFill>
                <a:srgbClr val="7030A0"/>
              </a:solidFill>
            </a:endParaRPr>
          </a:p>
          <a:p>
            <a:pPr algn="r"/>
            <a:endParaRPr lang="en-US" sz="1600" b="1" dirty="0">
              <a:solidFill>
                <a:srgbClr val="7030A0"/>
              </a:solidFill>
            </a:endParaRPr>
          </a:p>
          <a:p>
            <a:pPr algn="r"/>
            <a:endParaRPr lang="en-US" sz="1600" b="1" dirty="0">
              <a:solidFill>
                <a:srgbClr val="7030A0"/>
              </a:solidFill>
            </a:endParaRPr>
          </a:p>
          <a:p>
            <a:pPr algn="r"/>
            <a:endParaRPr lang="en-US" sz="1600" b="1" dirty="0">
              <a:solidFill>
                <a:srgbClr val="7030A0"/>
              </a:solidFill>
            </a:endParaRPr>
          </a:p>
          <a:p>
            <a:pPr algn="r"/>
            <a:r>
              <a:rPr lang="en-US" sz="1600" b="1" dirty="0">
                <a:solidFill>
                  <a:srgbClr val="7030A0"/>
                </a:solidFill>
              </a:rPr>
              <a:t>Main Memory</a:t>
            </a:r>
          </a:p>
        </p:txBody>
      </p:sp>
      <p:graphicFrame>
        <p:nvGraphicFramePr>
          <p:cNvPr id="8" name="Table 7"/>
          <p:cNvGraphicFramePr>
            <a:graphicFrameLocks noGrp="1"/>
          </p:cNvGraphicFramePr>
          <p:nvPr>
            <p:extLst>
              <p:ext uri="{D42A27DB-BD31-4B8C-83A1-F6EECF244321}">
                <p14:modId xmlns:p14="http://schemas.microsoft.com/office/powerpoint/2010/main" val="1878485347"/>
              </p:ext>
            </p:extLst>
          </p:nvPr>
        </p:nvGraphicFramePr>
        <p:xfrm>
          <a:off x="3231776" y="4063102"/>
          <a:ext cx="5588000" cy="883920"/>
        </p:xfrm>
        <a:graphic>
          <a:graphicData uri="http://schemas.openxmlformats.org/drawingml/2006/table">
            <a:tbl>
              <a:tblPr firstRow="1" bandRow="1">
                <a:tableStyleId>{2D5ABB26-0587-4C30-8999-92F81FD0307C}</a:tableStyleId>
              </a:tblPr>
              <a:tblGrid>
                <a:gridCol w="254000">
                  <a:extLst>
                    <a:ext uri="{9D8B030D-6E8A-4147-A177-3AD203B41FA5}">
                      <a16:colId xmlns:a16="http://schemas.microsoft.com/office/drawing/2014/main" val="20000"/>
                    </a:ext>
                  </a:extLst>
                </a:gridCol>
                <a:gridCol w="254000">
                  <a:extLst>
                    <a:ext uri="{9D8B030D-6E8A-4147-A177-3AD203B41FA5}">
                      <a16:colId xmlns:a16="http://schemas.microsoft.com/office/drawing/2014/main" val="20001"/>
                    </a:ext>
                  </a:extLst>
                </a:gridCol>
                <a:gridCol w="254000">
                  <a:extLst>
                    <a:ext uri="{9D8B030D-6E8A-4147-A177-3AD203B41FA5}">
                      <a16:colId xmlns:a16="http://schemas.microsoft.com/office/drawing/2014/main" val="20002"/>
                    </a:ext>
                  </a:extLst>
                </a:gridCol>
                <a:gridCol w="254000">
                  <a:extLst>
                    <a:ext uri="{9D8B030D-6E8A-4147-A177-3AD203B41FA5}">
                      <a16:colId xmlns:a16="http://schemas.microsoft.com/office/drawing/2014/main" val="20003"/>
                    </a:ext>
                  </a:extLst>
                </a:gridCol>
                <a:gridCol w="254000">
                  <a:extLst>
                    <a:ext uri="{9D8B030D-6E8A-4147-A177-3AD203B41FA5}">
                      <a16:colId xmlns:a16="http://schemas.microsoft.com/office/drawing/2014/main" val="20004"/>
                    </a:ext>
                  </a:extLst>
                </a:gridCol>
                <a:gridCol w="254000">
                  <a:extLst>
                    <a:ext uri="{9D8B030D-6E8A-4147-A177-3AD203B41FA5}">
                      <a16:colId xmlns:a16="http://schemas.microsoft.com/office/drawing/2014/main" val="20005"/>
                    </a:ext>
                  </a:extLst>
                </a:gridCol>
                <a:gridCol w="254000">
                  <a:extLst>
                    <a:ext uri="{9D8B030D-6E8A-4147-A177-3AD203B41FA5}">
                      <a16:colId xmlns:a16="http://schemas.microsoft.com/office/drawing/2014/main" val="20006"/>
                    </a:ext>
                  </a:extLst>
                </a:gridCol>
                <a:gridCol w="254000">
                  <a:extLst>
                    <a:ext uri="{9D8B030D-6E8A-4147-A177-3AD203B41FA5}">
                      <a16:colId xmlns:a16="http://schemas.microsoft.com/office/drawing/2014/main" val="20007"/>
                    </a:ext>
                  </a:extLst>
                </a:gridCol>
                <a:gridCol w="254000">
                  <a:extLst>
                    <a:ext uri="{9D8B030D-6E8A-4147-A177-3AD203B41FA5}">
                      <a16:colId xmlns:a16="http://schemas.microsoft.com/office/drawing/2014/main" val="20008"/>
                    </a:ext>
                  </a:extLst>
                </a:gridCol>
                <a:gridCol w="254000">
                  <a:extLst>
                    <a:ext uri="{9D8B030D-6E8A-4147-A177-3AD203B41FA5}">
                      <a16:colId xmlns:a16="http://schemas.microsoft.com/office/drawing/2014/main" val="20009"/>
                    </a:ext>
                  </a:extLst>
                </a:gridCol>
                <a:gridCol w="254000">
                  <a:extLst>
                    <a:ext uri="{9D8B030D-6E8A-4147-A177-3AD203B41FA5}">
                      <a16:colId xmlns:a16="http://schemas.microsoft.com/office/drawing/2014/main" val="20010"/>
                    </a:ext>
                  </a:extLst>
                </a:gridCol>
                <a:gridCol w="254000">
                  <a:extLst>
                    <a:ext uri="{9D8B030D-6E8A-4147-A177-3AD203B41FA5}">
                      <a16:colId xmlns:a16="http://schemas.microsoft.com/office/drawing/2014/main" val="20011"/>
                    </a:ext>
                  </a:extLst>
                </a:gridCol>
                <a:gridCol w="254000">
                  <a:extLst>
                    <a:ext uri="{9D8B030D-6E8A-4147-A177-3AD203B41FA5}">
                      <a16:colId xmlns:a16="http://schemas.microsoft.com/office/drawing/2014/main" val="20012"/>
                    </a:ext>
                  </a:extLst>
                </a:gridCol>
                <a:gridCol w="254000">
                  <a:extLst>
                    <a:ext uri="{9D8B030D-6E8A-4147-A177-3AD203B41FA5}">
                      <a16:colId xmlns:a16="http://schemas.microsoft.com/office/drawing/2014/main" val="20013"/>
                    </a:ext>
                  </a:extLst>
                </a:gridCol>
                <a:gridCol w="254000">
                  <a:extLst>
                    <a:ext uri="{9D8B030D-6E8A-4147-A177-3AD203B41FA5}">
                      <a16:colId xmlns:a16="http://schemas.microsoft.com/office/drawing/2014/main" val="20014"/>
                    </a:ext>
                  </a:extLst>
                </a:gridCol>
                <a:gridCol w="254000">
                  <a:extLst>
                    <a:ext uri="{9D8B030D-6E8A-4147-A177-3AD203B41FA5}">
                      <a16:colId xmlns:a16="http://schemas.microsoft.com/office/drawing/2014/main" val="20015"/>
                    </a:ext>
                  </a:extLst>
                </a:gridCol>
                <a:gridCol w="254000">
                  <a:extLst>
                    <a:ext uri="{9D8B030D-6E8A-4147-A177-3AD203B41FA5}">
                      <a16:colId xmlns:a16="http://schemas.microsoft.com/office/drawing/2014/main" val="20016"/>
                    </a:ext>
                  </a:extLst>
                </a:gridCol>
                <a:gridCol w="254000">
                  <a:extLst>
                    <a:ext uri="{9D8B030D-6E8A-4147-A177-3AD203B41FA5}">
                      <a16:colId xmlns:a16="http://schemas.microsoft.com/office/drawing/2014/main" val="20017"/>
                    </a:ext>
                  </a:extLst>
                </a:gridCol>
                <a:gridCol w="254000">
                  <a:extLst>
                    <a:ext uri="{9D8B030D-6E8A-4147-A177-3AD203B41FA5}">
                      <a16:colId xmlns:a16="http://schemas.microsoft.com/office/drawing/2014/main" val="20018"/>
                    </a:ext>
                  </a:extLst>
                </a:gridCol>
                <a:gridCol w="254000">
                  <a:extLst>
                    <a:ext uri="{9D8B030D-6E8A-4147-A177-3AD203B41FA5}">
                      <a16:colId xmlns:a16="http://schemas.microsoft.com/office/drawing/2014/main" val="20019"/>
                    </a:ext>
                  </a:extLst>
                </a:gridCol>
                <a:gridCol w="254000">
                  <a:extLst>
                    <a:ext uri="{9D8B030D-6E8A-4147-A177-3AD203B41FA5}">
                      <a16:colId xmlns:a16="http://schemas.microsoft.com/office/drawing/2014/main" val="20020"/>
                    </a:ext>
                  </a:extLst>
                </a:gridCol>
                <a:gridCol w="254000">
                  <a:extLst>
                    <a:ext uri="{9D8B030D-6E8A-4147-A177-3AD203B41FA5}">
                      <a16:colId xmlns:a16="http://schemas.microsoft.com/office/drawing/2014/main" val="20021"/>
                    </a:ext>
                  </a:extLst>
                </a:gridCol>
              </a:tblGrid>
              <a:tr h="278130">
                <a:tc>
                  <a:txBody>
                    <a:bodyPr/>
                    <a:lstStyle/>
                    <a:p>
                      <a:endParaRPr lang="en-US" sz="14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102870">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extLst>
                  <a:ext uri="{0D108BD9-81ED-4DB2-BD59-A6C34878D82A}">
                    <a16:rowId xmlns:a16="http://schemas.microsoft.com/office/drawing/2014/main" val="10004"/>
                  </a:ext>
                </a:extLst>
              </a:tr>
              <a:tr h="102870">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val="10005"/>
                  </a:ext>
                </a:extLst>
              </a:tr>
              <a:tr h="114300">
                <a:tc>
                  <a:txBody>
                    <a:bodyPr/>
                    <a:lstStyle/>
                    <a:p>
                      <a:endParaRPr lang="en-US" sz="3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9" name="TextBox 8"/>
          <p:cNvSpPr txBox="1"/>
          <p:nvPr/>
        </p:nvSpPr>
        <p:spPr>
          <a:xfrm>
            <a:off x="-23644" y="4823411"/>
            <a:ext cx="2735354" cy="830997"/>
          </a:xfrm>
          <a:prstGeom prst="rect">
            <a:avLst/>
          </a:prstGeom>
          <a:noFill/>
        </p:spPr>
        <p:txBody>
          <a:bodyPr wrap="square" rtlCol="0">
            <a:spAutoFit/>
          </a:bodyPr>
          <a:lstStyle/>
          <a:p>
            <a:r>
              <a:rPr lang="en-US" sz="1600" b="1" dirty="0">
                <a:solidFill>
                  <a:srgbClr val="7030A0"/>
                </a:solidFill>
                <a:latin typeface="Courier New" panose="02070309020205020404" pitchFamily="49" charset="0"/>
                <a:cs typeface="Courier New" panose="02070309020205020404" pitchFamily="49" charset="0"/>
              </a:rPr>
              <a:t>	char name[5]</a:t>
            </a:r>
          </a:p>
          <a:p>
            <a:r>
              <a:rPr lang="en-US" sz="1600" b="1" dirty="0">
                <a:solidFill>
                  <a:srgbClr val="7030A0"/>
                </a:solidFill>
                <a:latin typeface="Courier New" panose="02070309020205020404" pitchFamily="49" charset="0"/>
                <a:cs typeface="Courier New" panose="02070309020205020404" pitchFamily="49" charset="0"/>
              </a:rPr>
              <a:t> a    	</a:t>
            </a:r>
            <a:r>
              <a:rPr lang="en-US" sz="1600" b="1" dirty="0" err="1">
                <a:solidFill>
                  <a:srgbClr val="7030A0"/>
                </a:solidFill>
                <a:latin typeface="Courier New" panose="02070309020205020404" pitchFamily="49" charset="0"/>
                <a:cs typeface="Courier New" panose="02070309020205020404" pitchFamily="49" charset="0"/>
              </a:rPr>
              <a:t>int</a:t>
            </a:r>
            <a:r>
              <a:rPr lang="en-US" sz="1600" b="1" dirty="0">
                <a:solidFill>
                  <a:srgbClr val="7030A0"/>
                </a:solidFill>
                <a:latin typeface="Courier New" panose="02070309020205020404" pitchFamily="49" charset="0"/>
                <a:cs typeface="Courier New" panose="02070309020205020404" pitchFamily="49" charset="0"/>
              </a:rPr>
              <a:t> age</a:t>
            </a:r>
          </a:p>
          <a:p>
            <a:r>
              <a:rPr lang="en-US" sz="1600" b="1" dirty="0">
                <a:solidFill>
                  <a:srgbClr val="7030A0"/>
                </a:solidFill>
                <a:latin typeface="Courier New" panose="02070309020205020404" pitchFamily="49" charset="0"/>
                <a:cs typeface="Courier New" panose="02070309020205020404" pitchFamily="49" charset="0"/>
              </a:rPr>
              <a:t>	float salary</a:t>
            </a:r>
          </a:p>
        </p:txBody>
      </p:sp>
      <p:cxnSp>
        <p:nvCxnSpPr>
          <p:cNvPr id="11" name="Straight Arrow Connector 10"/>
          <p:cNvCxnSpPr/>
          <p:nvPr/>
        </p:nvCxnSpPr>
        <p:spPr>
          <a:xfrm>
            <a:off x="344917" y="5214097"/>
            <a:ext cx="544607" cy="0"/>
          </a:xfrm>
          <a:prstGeom prst="straightConnector1">
            <a:avLst/>
          </a:prstGeom>
          <a:ln w="31750">
            <a:tailEnd type="none" w="lg" len="med"/>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flipV="1">
            <a:off x="344917" y="4960620"/>
            <a:ext cx="544607" cy="253477"/>
          </a:xfrm>
          <a:prstGeom prst="straightConnector1">
            <a:avLst/>
          </a:prstGeom>
          <a:ln w="31750">
            <a:tailEnd type="none" w="lg" len="med"/>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a:off x="344917" y="5214097"/>
            <a:ext cx="544607" cy="253477"/>
          </a:xfrm>
          <a:prstGeom prst="straightConnector1">
            <a:avLst/>
          </a:prstGeom>
          <a:ln w="31750">
            <a:tailEnd type="none" w="lg" len="med"/>
          </a:ln>
        </p:spPr>
        <p:style>
          <a:lnRef idx="3">
            <a:schemeClr val="dk1"/>
          </a:lnRef>
          <a:fillRef idx="0">
            <a:schemeClr val="dk1"/>
          </a:fillRef>
          <a:effectRef idx="2">
            <a:schemeClr val="dk1"/>
          </a:effectRef>
          <a:fontRef idx="minor">
            <a:schemeClr val="tx1"/>
          </a:fontRef>
        </p:style>
      </p:cxnSp>
      <p:cxnSp>
        <p:nvCxnSpPr>
          <p:cNvPr id="19" name="Elbow Connector 18"/>
          <p:cNvCxnSpPr/>
          <p:nvPr/>
        </p:nvCxnSpPr>
        <p:spPr>
          <a:xfrm flipV="1">
            <a:off x="2514600" y="4753561"/>
            <a:ext cx="2227505" cy="207059"/>
          </a:xfrm>
          <a:prstGeom prst="bentConnector3">
            <a:avLst>
              <a:gd name="adj1" fmla="val 99774"/>
            </a:avLst>
          </a:prstGeom>
          <a:ln w="31750">
            <a:tailEnd type="triangle" w="lg" len="med"/>
          </a:ln>
        </p:spPr>
        <p:style>
          <a:lnRef idx="3">
            <a:schemeClr val="dk1"/>
          </a:lnRef>
          <a:fillRef idx="0">
            <a:schemeClr val="dk1"/>
          </a:fillRef>
          <a:effectRef idx="2">
            <a:schemeClr val="dk1"/>
          </a:effectRef>
          <a:fontRef idx="minor">
            <a:schemeClr val="tx1"/>
          </a:fontRef>
        </p:style>
      </p:cxnSp>
      <p:cxnSp>
        <p:nvCxnSpPr>
          <p:cNvPr id="22" name="Elbow Connector 21"/>
          <p:cNvCxnSpPr/>
          <p:nvPr/>
        </p:nvCxnSpPr>
        <p:spPr>
          <a:xfrm flipV="1">
            <a:off x="2103120" y="4834890"/>
            <a:ext cx="4229100" cy="379207"/>
          </a:xfrm>
          <a:prstGeom prst="bentConnector3">
            <a:avLst>
              <a:gd name="adj1" fmla="val 100000"/>
            </a:avLst>
          </a:prstGeom>
          <a:ln w="31750">
            <a:tailEnd type="triangle" w="lg" len="med"/>
          </a:ln>
        </p:spPr>
        <p:style>
          <a:lnRef idx="3">
            <a:schemeClr val="dk1"/>
          </a:lnRef>
          <a:fillRef idx="0">
            <a:schemeClr val="dk1"/>
          </a:fillRef>
          <a:effectRef idx="2">
            <a:schemeClr val="dk1"/>
          </a:effectRef>
          <a:fontRef idx="minor">
            <a:schemeClr val="tx1"/>
          </a:fontRef>
        </p:style>
      </p:cxnSp>
      <p:cxnSp>
        <p:nvCxnSpPr>
          <p:cNvPr id="25" name="Elbow Connector 24"/>
          <p:cNvCxnSpPr/>
          <p:nvPr/>
        </p:nvCxnSpPr>
        <p:spPr>
          <a:xfrm flipV="1">
            <a:off x="2514600" y="4857750"/>
            <a:ext cx="5280660" cy="609824"/>
          </a:xfrm>
          <a:prstGeom prst="bentConnector3">
            <a:avLst>
              <a:gd name="adj1" fmla="val 100000"/>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35" name="Rectangle 34"/>
          <p:cNvSpPr/>
          <p:nvPr/>
        </p:nvSpPr>
        <p:spPr>
          <a:xfrm>
            <a:off x="3246120" y="4080510"/>
            <a:ext cx="5566410" cy="25146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a:p>
        </p:txBody>
      </p:sp>
      <p:sp>
        <p:nvSpPr>
          <p:cNvPr id="36" name="Rectangle 35"/>
          <p:cNvSpPr/>
          <p:nvPr/>
        </p:nvSpPr>
        <p:spPr>
          <a:xfrm>
            <a:off x="3166111" y="4537710"/>
            <a:ext cx="5719706" cy="42291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a:p>
        </p:txBody>
      </p:sp>
      <p:sp>
        <p:nvSpPr>
          <p:cNvPr id="37" name="TextBox 36"/>
          <p:cNvSpPr txBox="1"/>
          <p:nvPr/>
        </p:nvSpPr>
        <p:spPr>
          <a:xfrm>
            <a:off x="2902117" y="2093065"/>
            <a:ext cx="6247692" cy="830997"/>
          </a:xfrm>
          <a:prstGeom prst="rect">
            <a:avLst/>
          </a:prstGeom>
          <a:noFill/>
        </p:spPr>
        <p:txBody>
          <a:bodyPr wrap="square" rtlCol="0">
            <a:spAutoFit/>
          </a:bodyPr>
          <a:lstStyle/>
          <a:p>
            <a:r>
              <a:rPr lang="en-US" sz="1600" b="1" dirty="0">
                <a:solidFill>
                  <a:srgbClr val="7030A0"/>
                </a:solidFill>
              </a:rPr>
              <a:t>Variable </a:t>
            </a:r>
            <a:r>
              <a:rPr lang="en-US" sz="1600" b="1" dirty="0">
                <a:solidFill>
                  <a:srgbClr val="7030A0"/>
                </a:solidFill>
                <a:latin typeface="Courier New" panose="02070309020205020404" pitchFamily="49" charset="0"/>
                <a:cs typeface="Courier New" panose="02070309020205020404" pitchFamily="49" charset="0"/>
              </a:rPr>
              <a:t>a</a:t>
            </a:r>
            <a:r>
              <a:rPr lang="en-US" sz="1600" b="1" dirty="0">
                <a:solidFill>
                  <a:srgbClr val="7030A0"/>
                </a:solidFill>
              </a:rPr>
              <a:t> takes – </a:t>
            </a:r>
          </a:p>
          <a:p>
            <a:r>
              <a:rPr lang="en-US" sz="1600" b="1" dirty="0">
                <a:solidFill>
                  <a:srgbClr val="7030A0"/>
                </a:solidFill>
                <a:latin typeface="Courier New" panose="02070309020205020404" pitchFamily="49" charset="0"/>
                <a:cs typeface="Courier New" panose="02070309020205020404" pitchFamily="49" charset="0"/>
              </a:rPr>
              <a:t>5*</a:t>
            </a:r>
            <a:r>
              <a:rPr lang="en-US" sz="1600" b="1" dirty="0" err="1">
                <a:solidFill>
                  <a:srgbClr val="7030A0"/>
                </a:solidFill>
                <a:latin typeface="Courier New" panose="02070309020205020404" pitchFamily="49" charset="0"/>
                <a:cs typeface="Courier New" panose="02070309020205020404" pitchFamily="49" charset="0"/>
              </a:rPr>
              <a:t>sizeof</a:t>
            </a:r>
            <a:r>
              <a:rPr lang="en-US" sz="1600" b="1" dirty="0">
                <a:solidFill>
                  <a:srgbClr val="7030A0"/>
                </a:solidFill>
                <a:latin typeface="Courier New" panose="02070309020205020404" pitchFamily="49" charset="0"/>
                <a:cs typeface="Courier New" panose="02070309020205020404" pitchFamily="49" charset="0"/>
              </a:rPr>
              <a:t>(char)+1*</a:t>
            </a:r>
            <a:r>
              <a:rPr lang="en-US" sz="1600" b="1" dirty="0" err="1">
                <a:solidFill>
                  <a:srgbClr val="7030A0"/>
                </a:solidFill>
                <a:latin typeface="Courier New" panose="02070309020205020404" pitchFamily="49" charset="0"/>
                <a:cs typeface="Courier New" panose="02070309020205020404" pitchFamily="49" charset="0"/>
              </a:rPr>
              <a:t>sizeof</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int</a:t>
            </a:r>
            <a:r>
              <a:rPr lang="en-US" sz="1600" b="1" dirty="0">
                <a:solidFill>
                  <a:srgbClr val="7030A0"/>
                </a:solidFill>
                <a:latin typeface="Courier New" panose="02070309020205020404" pitchFamily="49" charset="0"/>
                <a:cs typeface="Courier New" panose="02070309020205020404" pitchFamily="49" charset="0"/>
              </a:rPr>
              <a:t>)+1*</a:t>
            </a:r>
            <a:r>
              <a:rPr lang="en-US" sz="1600" b="1" dirty="0" err="1">
                <a:solidFill>
                  <a:srgbClr val="7030A0"/>
                </a:solidFill>
                <a:latin typeface="Courier New" panose="02070309020205020404" pitchFamily="49" charset="0"/>
                <a:cs typeface="Courier New" panose="02070309020205020404" pitchFamily="49" charset="0"/>
              </a:rPr>
              <a:t>sizeof</a:t>
            </a:r>
            <a:r>
              <a:rPr lang="en-US" sz="1600" b="1" dirty="0">
                <a:solidFill>
                  <a:srgbClr val="7030A0"/>
                </a:solidFill>
                <a:latin typeface="Courier New" panose="02070309020205020404" pitchFamily="49" charset="0"/>
                <a:cs typeface="Courier New" panose="02070309020205020404" pitchFamily="49" charset="0"/>
              </a:rPr>
              <a:t>(float)</a:t>
            </a:r>
          </a:p>
          <a:p>
            <a:r>
              <a:rPr lang="en-US" sz="1600" b="1" dirty="0">
                <a:solidFill>
                  <a:srgbClr val="7030A0"/>
                </a:solidFill>
                <a:latin typeface="Courier New" panose="02070309020205020404" pitchFamily="49" charset="0"/>
                <a:cs typeface="Courier New" panose="02070309020205020404" pitchFamily="49" charset="0"/>
              </a:rPr>
              <a:t>= 5*2+1*4+1*8 = 22 </a:t>
            </a:r>
            <a:r>
              <a:rPr lang="en-US" sz="1600" b="1" dirty="0">
                <a:solidFill>
                  <a:srgbClr val="7030A0"/>
                </a:solidFill>
              </a:rPr>
              <a:t>bytes in the memory.</a:t>
            </a:r>
          </a:p>
        </p:txBody>
      </p:sp>
      <p:sp>
        <p:nvSpPr>
          <p:cNvPr id="38" name="TextBox 37"/>
          <p:cNvSpPr txBox="1"/>
          <p:nvPr/>
        </p:nvSpPr>
        <p:spPr>
          <a:xfrm>
            <a:off x="3573379" y="3104982"/>
            <a:ext cx="5392448" cy="584775"/>
          </a:xfrm>
          <a:prstGeom prst="rect">
            <a:avLst/>
          </a:prstGeom>
          <a:noFill/>
        </p:spPr>
        <p:txBody>
          <a:bodyPr wrap="square" rtlCol="0">
            <a:spAutoFit/>
          </a:bodyPr>
          <a:lstStyle/>
          <a:p>
            <a:r>
              <a:rPr lang="en-US" sz="1600" b="1" dirty="0">
                <a:solidFill>
                  <a:srgbClr val="7030A0"/>
                </a:solidFill>
              </a:rPr>
              <a:t>22 bytes will be distributed sequentially to the structure members </a:t>
            </a:r>
            <a:r>
              <a:rPr lang="en-US" sz="1600" b="1" dirty="0">
                <a:solidFill>
                  <a:srgbClr val="7030A0"/>
                </a:solidFill>
                <a:latin typeface="Courier New" panose="02070309020205020404" pitchFamily="49" charset="0"/>
                <a:cs typeface="Courier New" panose="02070309020205020404" pitchFamily="49" charset="0"/>
              </a:rPr>
              <a:t>name</a:t>
            </a:r>
            <a:r>
              <a:rPr lang="en-US" sz="1600" b="1" dirty="0">
                <a:solidFill>
                  <a:srgbClr val="7030A0"/>
                </a:solidFill>
              </a:rPr>
              <a:t>, </a:t>
            </a:r>
            <a:r>
              <a:rPr lang="en-US" sz="1600" b="1" dirty="0">
                <a:solidFill>
                  <a:srgbClr val="7030A0"/>
                </a:solidFill>
                <a:latin typeface="Courier New" panose="02070309020205020404" pitchFamily="49" charset="0"/>
                <a:cs typeface="Courier New" panose="02070309020205020404" pitchFamily="49" charset="0"/>
              </a:rPr>
              <a:t>age</a:t>
            </a:r>
            <a:r>
              <a:rPr lang="en-US" sz="1600" b="1" dirty="0">
                <a:solidFill>
                  <a:srgbClr val="7030A0"/>
                </a:solidFill>
              </a:rPr>
              <a:t>, and </a:t>
            </a:r>
            <a:r>
              <a:rPr lang="en-US" sz="1600" b="1" dirty="0">
                <a:solidFill>
                  <a:srgbClr val="7030A0"/>
                </a:solidFill>
                <a:latin typeface="Courier New" panose="02070309020205020404" pitchFamily="49" charset="0"/>
                <a:cs typeface="Courier New" panose="02070309020205020404" pitchFamily="49" charset="0"/>
              </a:rPr>
              <a:t>salary</a:t>
            </a:r>
            <a:r>
              <a:rPr lang="en-US" sz="1600" b="1" dirty="0">
                <a:solidFill>
                  <a:srgbClr val="FF0000"/>
                </a:solidFill>
              </a:rPr>
              <a:t>.</a:t>
            </a:r>
            <a:endParaRPr lang="en-US" sz="1600" b="1" dirty="0"/>
          </a:p>
        </p:txBody>
      </p:sp>
      <p:sp>
        <p:nvSpPr>
          <p:cNvPr id="39" name="Rectangle 38"/>
          <p:cNvSpPr/>
          <p:nvPr/>
        </p:nvSpPr>
        <p:spPr>
          <a:xfrm>
            <a:off x="143660" y="3683148"/>
            <a:ext cx="1303020" cy="22456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a:solidFill>
                  <a:srgbClr val="7030A0"/>
                </a:solidFill>
                <a:latin typeface="Courier New" panose="02070309020205020404" pitchFamily="49" charset="0"/>
                <a:cs typeface="Courier New" panose="02070309020205020404" pitchFamily="49" charset="0"/>
              </a:rPr>
              <a:t>c </a:t>
            </a:r>
            <a:r>
              <a:rPr lang="en-US" sz="1600" b="1" dirty="0">
                <a:solidFill>
                  <a:srgbClr val="7030A0"/>
                </a:solidFill>
                <a:latin typeface="Courier New" panose="02070309020205020404" pitchFamily="49" charset="0"/>
                <a:cs typeface="Courier New" panose="02070309020205020404" pitchFamily="49" charset="0"/>
              </a:rPr>
              <a:t>= &amp;a</a:t>
            </a:r>
          </a:p>
        </p:txBody>
      </p:sp>
      <p:cxnSp>
        <p:nvCxnSpPr>
          <p:cNvPr id="41" name="Elbow Connector 40"/>
          <p:cNvCxnSpPr/>
          <p:nvPr/>
        </p:nvCxnSpPr>
        <p:spPr>
          <a:xfrm flipV="1">
            <a:off x="262890" y="4366260"/>
            <a:ext cx="2937510" cy="628650"/>
          </a:xfrm>
          <a:prstGeom prst="bentConnector3">
            <a:avLst>
              <a:gd name="adj1" fmla="val 389"/>
            </a:avLst>
          </a:prstGeom>
          <a:ln w="31750">
            <a:tailEnd type="triangle" w="lg" len="med"/>
          </a:ln>
        </p:spPr>
        <p:style>
          <a:lnRef idx="3">
            <a:schemeClr val="dk1"/>
          </a:lnRef>
          <a:fillRef idx="0">
            <a:schemeClr val="dk1"/>
          </a:fillRef>
          <a:effectRef idx="2">
            <a:schemeClr val="dk1"/>
          </a:effectRef>
          <a:fontRef idx="minor">
            <a:schemeClr val="tx1"/>
          </a:fontRef>
        </p:style>
      </p:cxnSp>
      <p:cxnSp>
        <p:nvCxnSpPr>
          <p:cNvPr id="45" name="Elbow Connector 44"/>
          <p:cNvCxnSpPr/>
          <p:nvPr/>
        </p:nvCxnSpPr>
        <p:spPr>
          <a:xfrm>
            <a:off x="480060" y="3906903"/>
            <a:ext cx="2686050" cy="253477"/>
          </a:xfrm>
          <a:prstGeom prst="bentConnector3">
            <a:avLst>
              <a:gd name="adj1" fmla="val 213"/>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23"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Declaring Variable of a Structure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1120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down)">
                                      <p:cBhvr>
                                        <p:cTn id="14" dur="500"/>
                                        <p:tgtEl>
                                          <p:spTgt spid="12"/>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childTnLst>
                          </p:cTn>
                        </p:par>
                        <p:par>
                          <p:cTn id="19" fill="hold">
                            <p:stCondLst>
                              <p:cond delay="1500"/>
                            </p:stCondLst>
                            <p:childTnLst>
                              <p:par>
                                <p:cTn id="20" presetID="22" presetClass="entr" presetSubtype="4" fill="hold"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7">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22" presetClass="entr" presetSubtype="4"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wipe(down)">
                                      <p:cBhvr>
                                        <p:cTn id="37" dur="500"/>
                                        <p:tgtEl>
                                          <p:spTgt spid="41"/>
                                        </p:tgtEl>
                                      </p:cBhvr>
                                    </p:animEffect>
                                  </p:childTnLst>
                                </p:cTn>
                              </p:par>
                            </p:childTnLst>
                          </p:cTn>
                        </p:par>
                        <p:par>
                          <p:cTn id="38" fill="hold">
                            <p:stCondLst>
                              <p:cond delay="500"/>
                            </p:stCondLst>
                            <p:childTnLst>
                              <p:par>
                                <p:cTn id="39" presetID="1" presetClass="entr" presetSubtype="0" fill="hold" grpId="0" nodeType="afterEffect">
                                  <p:stCondLst>
                                    <p:cond delay="0"/>
                                  </p:stCondLst>
                                  <p:childTnLst>
                                    <p:set>
                                      <p:cBhvr>
                                        <p:cTn id="40"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0" nodeType="clickEffect">
                                  <p:stCondLst>
                                    <p:cond delay="0"/>
                                  </p:stCondLst>
                                  <p:childTnLst>
                                    <p:set>
                                      <p:cBhvr>
                                        <p:cTn id="44" dur="1" fill="hold">
                                          <p:stCondLst>
                                            <p:cond delay="0"/>
                                          </p:stCondLst>
                                        </p:cTn>
                                        <p:tgtEl>
                                          <p:spTgt spid="35"/>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hidden"/>
                                      </p:to>
                                    </p:set>
                                  </p:childTnLst>
                                </p:cTn>
                              </p:par>
                              <p:par>
                                <p:cTn id="47" presetID="22" presetClass="entr" presetSubtype="4" fill="hold"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wipe(down)">
                                      <p:cBhvr>
                                        <p:cTn id="49" dur="500"/>
                                        <p:tgtEl>
                                          <p:spTgt spid="25"/>
                                        </p:tgtEl>
                                      </p:cBhvr>
                                    </p:animEffect>
                                  </p:childTnLst>
                                </p:cTn>
                              </p:par>
                              <p:par>
                                <p:cTn id="50" presetID="22" presetClass="entr" presetSubtype="4"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down)">
                                      <p:cBhvr>
                                        <p:cTn id="52" dur="500"/>
                                        <p:tgtEl>
                                          <p:spTgt spid="19"/>
                                        </p:tgtEl>
                                      </p:cBhvr>
                                    </p:animEffect>
                                  </p:childTnLst>
                                </p:cTn>
                              </p:par>
                              <p:par>
                                <p:cTn id="53" presetID="22" presetClass="entr" presetSubtype="4" fill="hold"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down)">
                                      <p:cBhvr>
                                        <p:cTn id="55" dur="500"/>
                                        <p:tgtEl>
                                          <p:spTgt spid="22"/>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9"/>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35" grpId="0" animBg="1"/>
      <p:bldP spid="36" grpId="0" animBg="1"/>
      <p:bldP spid="38" grpId="0" build="allAtOnce"/>
      <p:bldP spid="3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655763"/>
            <a:ext cx="8982075" cy="2085975"/>
          </a:xfrm>
        </p:spPr>
        <p:txBody>
          <a:bodyPr>
            <a:normAutofit fontScale="92500" lnSpcReduction="10000"/>
          </a:bodyPr>
          <a:lstStyle/>
          <a:p>
            <a:pPr>
              <a:buClrTx/>
              <a:buFont typeface="Wingdings" panose="05000000000000000000" pitchFamily="2" charset="2"/>
              <a:buChar char="q"/>
            </a:pPr>
            <a:r>
              <a:rPr lang="en-US" sz="1500" dirty="0"/>
              <a:t>As we can declare variables for compiler defined data types (example: </a:t>
            </a:r>
            <a:r>
              <a:rPr lang="en-US" sz="1500" dirty="0" err="1">
                <a:solidFill>
                  <a:srgbClr val="0000B0"/>
                </a:solidFill>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a, b, *c, d[50];</a:t>
            </a:r>
            <a:r>
              <a:rPr lang="en-US" sz="1500" dirty="0"/>
              <a:t>), we can do the same for user defined data type created using </a:t>
            </a:r>
            <a:r>
              <a:rPr lang="en-US" sz="1500" dirty="0" err="1">
                <a:solidFill>
                  <a:srgbClr val="0000B0"/>
                </a:solidFill>
                <a:latin typeface="Courier New" panose="02070309020205020404" pitchFamily="49" charset="0"/>
                <a:cs typeface="Courier New" panose="02070309020205020404" pitchFamily="49" charset="0"/>
              </a:rPr>
              <a:t>struct</a:t>
            </a:r>
            <a:r>
              <a:rPr lang="en-US" sz="1500" dirty="0"/>
              <a:t>.</a:t>
            </a:r>
          </a:p>
          <a:p>
            <a:pPr marL="298847" lvl="1" indent="0">
              <a:buNone/>
            </a:pPr>
            <a:r>
              <a:rPr lang="en-US" sz="1500" dirty="0" err="1">
                <a:solidFill>
                  <a:srgbClr val="0000B0"/>
                </a:solidFill>
                <a:latin typeface="Courier New" panose="02070309020205020404" pitchFamily="49" charset="0"/>
                <a:cs typeface="Courier New" panose="02070309020205020404" pitchFamily="49" charset="0"/>
              </a:rPr>
              <a:t>struct</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EmployeeRecord</a:t>
            </a:r>
            <a:r>
              <a:rPr lang="en-US" sz="1500" dirty="0">
                <a:latin typeface="Courier New" panose="02070309020205020404" pitchFamily="49" charset="0"/>
                <a:cs typeface="Courier New" panose="02070309020205020404" pitchFamily="49" charset="0"/>
              </a:rPr>
              <a:t>{</a:t>
            </a:r>
          </a:p>
          <a:p>
            <a:pPr marL="298847" lvl="1" indent="0">
              <a:buNone/>
            </a:pPr>
            <a:r>
              <a:rPr lang="en-US" sz="1500" dirty="0">
                <a:latin typeface="Courier New" panose="02070309020205020404" pitchFamily="49" charset="0"/>
                <a:cs typeface="Courier New" panose="02070309020205020404" pitchFamily="49" charset="0"/>
              </a:rPr>
              <a:t>   </a:t>
            </a:r>
            <a:r>
              <a:rPr lang="en-US" sz="1500" dirty="0">
                <a:solidFill>
                  <a:srgbClr val="0000B0"/>
                </a:solidFill>
                <a:latin typeface="Courier New" panose="02070309020205020404" pitchFamily="49" charset="0"/>
                <a:cs typeface="Courier New" panose="02070309020205020404" pitchFamily="49" charset="0"/>
              </a:rPr>
              <a:t>char</a:t>
            </a:r>
            <a:r>
              <a:rPr lang="en-US" sz="1500" dirty="0">
                <a:latin typeface="Courier New" panose="02070309020205020404" pitchFamily="49" charset="0"/>
                <a:cs typeface="Courier New" panose="02070309020205020404" pitchFamily="49" charset="0"/>
              </a:rPr>
              <a:t> name[5];</a:t>
            </a:r>
          </a:p>
          <a:p>
            <a:pPr marL="298847" lvl="1" indent="0">
              <a:buNone/>
            </a:pPr>
            <a:r>
              <a:rPr lang="en-US" sz="1500" dirty="0">
                <a:latin typeface="Courier New" panose="02070309020205020404" pitchFamily="49" charset="0"/>
                <a:cs typeface="Courier New" panose="02070309020205020404" pitchFamily="49" charset="0"/>
              </a:rPr>
              <a:t>   </a:t>
            </a:r>
            <a:r>
              <a:rPr lang="en-US" sz="1500" dirty="0" err="1">
                <a:solidFill>
                  <a:srgbClr val="0000B0"/>
                </a:solidFill>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age;</a:t>
            </a:r>
          </a:p>
          <a:p>
            <a:pPr marL="298847" lvl="1" indent="0">
              <a:buNone/>
            </a:pPr>
            <a:r>
              <a:rPr lang="en-US" sz="1500" dirty="0">
                <a:latin typeface="Courier New" panose="02070309020205020404" pitchFamily="49" charset="0"/>
                <a:cs typeface="Courier New" panose="02070309020205020404" pitchFamily="49" charset="0"/>
              </a:rPr>
              <a:t>   </a:t>
            </a:r>
            <a:r>
              <a:rPr lang="en-US" sz="1500" dirty="0">
                <a:solidFill>
                  <a:srgbClr val="0000B0"/>
                </a:solidFill>
                <a:latin typeface="Courier New" panose="02070309020205020404" pitchFamily="49" charset="0"/>
                <a:cs typeface="Courier New" panose="02070309020205020404" pitchFamily="49" charset="0"/>
              </a:rPr>
              <a:t>floa</a:t>
            </a:r>
            <a:r>
              <a:rPr lang="en-US" sz="1500" dirty="0">
                <a:latin typeface="Courier New" panose="02070309020205020404" pitchFamily="49" charset="0"/>
                <a:cs typeface="Courier New" panose="02070309020205020404" pitchFamily="49" charset="0"/>
              </a:rPr>
              <a:t>t salary;</a:t>
            </a:r>
          </a:p>
          <a:p>
            <a:pPr marL="298847" lvl="1" indent="0">
              <a:buNone/>
            </a:pPr>
            <a:r>
              <a:rPr lang="en-US" sz="1500" dirty="0">
                <a:latin typeface="Courier New" panose="02070309020205020404" pitchFamily="49" charset="0"/>
                <a:cs typeface="Courier New" panose="02070309020205020404" pitchFamily="49" charset="0"/>
              </a:rPr>
              <a:t>}a;</a:t>
            </a:r>
          </a:p>
          <a:p>
            <a:pPr marL="298847" lvl="1" indent="0">
              <a:buNone/>
            </a:pPr>
            <a:r>
              <a:rPr lang="en-US" sz="1500" dirty="0" err="1">
                <a:latin typeface="Courier New" panose="02070309020205020404" pitchFamily="49" charset="0"/>
                <a:cs typeface="Courier New" panose="02070309020205020404" pitchFamily="49" charset="0"/>
              </a:rPr>
              <a:t>EmployeeRecord</a:t>
            </a:r>
            <a:r>
              <a:rPr lang="en-US" sz="1500" dirty="0">
                <a:latin typeface="Courier New" panose="02070309020205020404" pitchFamily="49" charset="0"/>
                <a:cs typeface="Courier New" panose="02070309020205020404" pitchFamily="49" charset="0"/>
              </a:rPr>
              <a:t> b, *c, d[5];</a:t>
            </a:r>
          </a:p>
          <a:p>
            <a:endParaRPr lang="en-US" sz="1500" dirty="0"/>
          </a:p>
          <a:p>
            <a:endParaRPr lang="en-US" sz="1500" dirty="0"/>
          </a:p>
        </p:txBody>
      </p:sp>
      <p:graphicFrame>
        <p:nvGraphicFramePr>
          <p:cNvPr id="8" name="Table 7"/>
          <p:cNvGraphicFramePr>
            <a:graphicFrameLocks noGrp="1"/>
          </p:cNvGraphicFramePr>
          <p:nvPr>
            <p:extLst>
              <p:ext uri="{D42A27DB-BD31-4B8C-83A1-F6EECF244321}">
                <p14:modId xmlns:p14="http://schemas.microsoft.com/office/powerpoint/2010/main" val="2075228781"/>
              </p:ext>
            </p:extLst>
          </p:nvPr>
        </p:nvGraphicFramePr>
        <p:xfrm>
          <a:off x="4373880" y="3957477"/>
          <a:ext cx="4526280" cy="807720"/>
        </p:xfrm>
        <a:graphic>
          <a:graphicData uri="http://schemas.openxmlformats.org/drawingml/2006/table">
            <a:tbl>
              <a:tblPr firstRow="1" bandRow="1">
                <a:tableStyleId>{2D5ABB26-0587-4C30-8999-92F81FD0307C}</a:tableStyleId>
              </a:tblPr>
              <a:tblGrid>
                <a:gridCol w="205740">
                  <a:extLst>
                    <a:ext uri="{9D8B030D-6E8A-4147-A177-3AD203B41FA5}">
                      <a16:colId xmlns:a16="http://schemas.microsoft.com/office/drawing/2014/main" val="20000"/>
                    </a:ext>
                  </a:extLst>
                </a:gridCol>
                <a:gridCol w="205740">
                  <a:extLst>
                    <a:ext uri="{9D8B030D-6E8A-4147-A177-3AD203B41FA5}">
                      <a16:colId xmlns:a16="http://schemas.microsoft.com/office/drawing/2014/main" val="20001"/>
                    </a:ext>
                  </a:extLst>
                </a:gridCol>
                <a:gridCol w="205740">
                  <a:extLst>
                    <a:ext uri="{9D8B030D-6E8A-4147-A177-3AD203B41FA5}">
                      <a16:colId xmlns:a16="http://schemas.microsoft.com/office/drawing/2014/main" val="20002"/>
                    </a:ext>
                  </a:extLst>
                </a:gridCol>
                <a:gridCol w="205740">
                  <a:extLst>
                    <a:ext uri="{9D8B030D-6E8A-4147-A177-3AD203B41FA5}">
                      <a16:colId xmlns:a16="http://schemas.microsoft.com/office/drawing/2014/main" val="20003"/>
                    </a:ext>
                  </a:extLst>
                </a:gridCol>
                <a:gridCol w="205740">
                  <a:extLst>
                    <a:ext uri="{9D8B030D-6E8A-4147-A177-3AD203B41FA5}">
                      <a16:colId xmlns:a16="http://schemas.microsoft.com/office/drawing/2014/main" val="20004"/>
                    </a:ext>
                  </a:extLst>
                </a:gridCol>
                <a:gridCol w="205740">
                  <a:extLst>
                    <a:ext uri="{9D8B030D-6E8A-4147-A177-3AD203B41FA5}">
                      <a16:colId xmlns:a16="http://schemas.microsoft.com/office/drawing/2014/main" val="20005"/>
                    </a:ext>
                  </a:extLst>
                </a:gridCol>
                <a:gridCol w="205740">
                  <a:extLst>
                    <a:ext uri="{9D8B030D-6E8A-4147-A177-3AD203B41FA5}">
                      <a16:colId xmlns:a16="http://schemas.microsoft.com/office/drawing/2014/main" val="20006"/>
                    </a:ext>
                  </a:extLst>
                </a:gridCol>
                <a:gridCol w="205740">
                  <a:extLst>
                    <a:ext uri="{9D8B030D-6E8A-4147-A177-3AD203B41FA5}">
                      <a16:colId xmlns:a16="http://schemas.microsoft.com/office/drawing/2014/main" val="20007"/>
                    </a:ext>
                  </a:extLst>
                </a:gridCol>
                <a:gridCol w="205740">
                  <a:extLst>
                    <a:ext uri="{9D8B030D-6E8A-4147-A177-3AD203B41FA5}">
                      <a16:colId xmlns:a16="http://schemas.microsoft.com/office/drawing/2014/main" val="20008"/>
                    </a:ext>
                  </a:extLst>
                </a:gridCol>
                <a:gridCol w="205740">
                  <a:extLst>
                    <a:ext uri="{9D8B030D-6E8A-4147-A177-3AD203B41FA5}">
                      <a16:colId xmlns:a16="http://schemas.microsoft.com/office/drawing/2014/main" val="20009"/>
                    </a:ext>
                  </a:extLst>
                </a:gridCol>
                <a:gridCol w="205740">
                  <a:extLst>
                    <a:ext uri="{9D8B030D-6E8A-4147-A177-3AD203B41FA5}">
                      <a16:colId xmlns:a16="http://schemas.microsoft.com/office/drawing/2014/main" val="20010"/>
                    </a:ext>
                  </a:extLst>
                </a:gridCol>
                <a:gridCol w="205740">
                  <a:extLst>
                    <a:ext uri="{9D8B030D-6E8A-4147-A177-3AD203B41FA5}">
                      <a16:colId xmlns:a16="http://schemas.microsoft.com/office/drawing/2014/main" val="20011"/>
                    </a:ext>
                  </a:extLst>
                </a:gridCol>
                <a:gridCol w="205740">
                  <a:extLst>
                    <a:ext uri="{9D8B030D-6E8A-4147-A177-3AD203B41FA5}">
                      <a16:colId xmlns:a16="http://schemas.microsoft.com/office/drawing/2014/main" val="20012"/>
                    </a:ext>
                  </a:extLst>
                </a:gridCol>
                <a:gridCol w="205740">
                  <a:extLst>
                    <a:ext uri="{9D8B030D-6E8A-4147-A177-3AD203B41FA5}">
                      <a16:colId xmlns:a16="http://schemas.microsoft.com/office/drawing/2014/main" val="20013"/>
                    </a:ext>
                  </a:extLst>
                </a:gridCol>
                <a:gridCol w="205740">
                  <a:extLst>
                    <a:ext uri="{9D8B030D-6E8A-4147-A177-3AD203B41FA5}">
                      <a16:colId xmlns:a16="http://schemas.microsoft.com/office/drawing/2014/main" val="20014"/>
                    </a:ext>
                  </a:extLst>
                </a:gridCol>
                <a:gridCol w="205740">
                  <a:extLst>
                    <a:ext uri="{9D8B030D-6E8A-4147-A177-3AD203B41FA5}">
                      <a16:colId xmlns:a16="http://schemas.microsoft.com/office/drawing/2014/main" val="20015"/>
                    </a:ext>
                  </a:extLst>
                </a:gridCol>
                <a:gridCol w="205740">
                  <a:extLst>
                    <a:ext uri="{9D8B030D-6E8A-4147-A177-3AD203B41FA5}">
                      <a16:colId xmlns:a16="http://schemas.microsoft.com/office/drawing/2014/main" val="20016"/>
                    </a:ext>
                  </a:extLst>
                </a:gridCol>
                <a:gridCol w="205740">
                  <a:extLst>
                    <a:ext uri="{9D8B030D-6E8A-4147-A177-3AD203B41FA5}">
                      <a16:colId xmlns:a16="http://schemas.microsoft.com/office/drawing/2014/main" val="20017"/>
                    </a:ext>
                  </a:extLst>
                </a:gridCol>
                <a:gridCol w="205740">
                  <a:extLst>
                    <a:ext uri="{9D8B030D-6E8A-4147-A177-3AD203B41FA5}">
                      <a16:colId xmlns:a16="http://schemas.microsoft.com/office/drawing/2014/main" val="20018"/>
                    </a:ext>
                  </a:extLst>
                </a:gridCol>
                <a:gridCol w="205740">
                  <a:extLst>
                    <a:ext uri="{9D8B030D-6E8A-4147-A177-3AD203B41FA5}">
                      <a16:colId xmlns:a16="http://schemas.microsoft.com/office/drawing/2014/main" val="20019"/>
                    </a:ext>
                  </a:extLst>
                </a:gridCol>
                <a:gridCol w="205740">
                  <a:extLst>
                    <a:ext uri="{9D8B030D-6E8A-4147-A177-3AD203B41FA5}">
                      <a16:colId xmlns:a16="http://schemas.microsoft.com/office/drawing/2014/main" val="20020"/>
                    </a:ext>
                  </a:extLst>
                </a:gridCol>
                <a:gridCol w="205740">
                  <a:extLst>
                    <a:ext uri="{9D8B030D-6E8A-4147-A177-3AD203B41FA5}">
                      <a16:colId xmlns:a16="http://schemas.microsoft.com/office/drawing/2014/main" val="20021"/>
                    </a:ext>
                  </a:extLst>
                </a:gridCol>
              </a:tblGrid>
              <a:tr h="205740">
                <a:tc>
                  <a:txBody>
                    <a:bodyPr/>
                    <a:lstStyle/>
                    <a:p>
                      <a:endParaRPr lang="en-US" sz="9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102870">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extLst>
                  <a:ext uri="{0D108BD9-81ED-4DB2-BD59-A6C34878D82A}">
                    <a16:rowId xmlns:a16="http://schemas.microsoft.com/office/drawing/2014/main" val="10004"/>
                  </a:ext>
                </a:extLst>
              </a:tr>
              <a:tr h="102870">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val="10005"/>
                  </a:ext>
                </a:extLst>
              </a:tr>
              <a:tr h="114300">
                <a:tc>
                  <a:txBody>
                    <a:bodyPr/>
                    <a:lstStyle/>
                    <a:p>
                      <a:endParaRPr lang="en-US" sz="3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9" name="TextBox 8"/>
          <p:cNvSpPr txBox="1"/>
          <p:nvPr/>
        </p:nvSpPr>
        <p:spPr>
          <a:xfrm>
            <a:off x="4409123" y="4535552"/>
            <a:ext cx="4132056" cy="323165"/>
          </a:xfrm>
          <a:prstGeom prst="rect">
            <a:avLst/>
          </a:prstGeom>
          <a:noFill/>
        </p:spPr>
        <p:txBody>
          <a:bodyPr wrap="square" rtlCol="0">
            <a:spAutoFit/>
          </a:bodyPr>
          <a:lstStyle/>
          <a:p>
            <a:r>
              <a:rPr lang="en-US" sz="1500" dirty="0">
                <a:latin typeface="Courier New" panose="02070309020205020404" pitchFamily="49" charset="0"/>
                <a:cs typeface="Courier New" panose="02070309020205020404" pitchFamily="49" charset="0"/>
              </a:rPr>
              <a:t>    </a:t>
            </a:r>
            <a:r>
              <a:rPr lang="en-US" sz="1500" b="1" dirty="0">
                <a:solidFill>
                  <a:srgbClr val="7030A0"/>
                </a:solidFill>
                <a:latin typeface="Courier New" panose="02070309020205020404" pitchFamily="49" charset="0"/>
                <a:cs typeface="Courier New" panose="02070309020205020404" pitchFamily="49" charset="0"/>
              </a:rPr>
              <a:t>name[5]	  age 	   salary</a:t>
            </a:r>
          </a:p>
        </p:txBody>
      </p:sp>
      <p:sp>
        <p:nvSpPr>
          <p:cNvPr id="39" name="Rectangle 38"/>
          <p:cNvSpPr/>
          <p:nvPr/>
        </p:nvSpPr>
        <p:spPr>
          <a:xfrm>
            <a:off x="4409123" y="3599547"/>
            <a:ext cx="4572000" cy="28419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rgbClr val="7030A0"/>
                </a:solidFill>
                <a:cs typeface="Courier New" panose="02070309020205020404" pitchFamily="49" charset="0"/>
              </a:rPr>
              <a:t>Each 22 bytes contains the followings</a:t>
            </a:r>
          </a:p>
        </p:txBody>
      </p:sp>
      <p:graphicFrame>
        <p:nvGraphicFramePr>
          <p:cNvPr id="15" name="Table 14"/>
          <p:cNvGraphicFramePr>
            <a:graphicFrameLocks noGrp="1"/>
          </p:cNvGraphicFramePr>
          <p:nvPr>
            <p:extLst>
              <p:ext uri="{D42A27DB-BD31-4B8C-83A1-F6EECF244321}">
                <p14:modId xmlns:p14="http://schemas.microsoft.com/office/powerpoint/2010/main" val="1251493805"/>
              </p:ext>
            </p:extLst>
          </p:nvPr>
        </p:nvGraphicFramePr>
        <p:xfrm>
          <a:off x="3058534" y="2848087"/>
          <a:ext cx="5829324" cy="278130"/>
        </p:xfrm>
        <a:graphic>
          <a:graphicData uri="http://schemas.openxmlformats.org/drawingml/2006/table">
            <a:tbl>
              <a:tblPr firstRow="1" bandRow="1">
                <a:tableStyleId>{2D5ABB26-0587-4C30-8999-92F81FD0307C}</a:tableStyleId>
              </a:tblPr>
              <a:tblGrid>
                <a:gridCol w="52994">
                  <a:extLst>
                    <a:ext uri="{9D8B030D-6E8A-4147-A177-3AD203B41FA5}">
                      <a16:colId xmlns:a16="http://schemas.microsoft.com/office/drawing/2014/main" val="20000"/>
                    </a:ext>
                  </a:extLst>
                </a:gridCol>
                <a:gridCol w="52994">
                  <a:extLst>
                    <a:ext uri="{9D8B030D-6E8A-4147-A177-3AD203B41FA5}">
                      <a16:colId xmlns:a16="http://schemas.microsoft.com/office/drawing/2014/main" val="20001"/>
                    </a:ext>
                  </a:extLst>
                </a:gridCol>
                <a:gridCol w="52994">
                  <a:extLst>
                    <a:ext uri="{9D8B030D-6E8A-4147-A177-3AD203B41FA5}">
                      <a16:colId xmlns:a16="http://schemas.microsoft.com/office/drawing/2014/main" val="20002"/>
                    </a:ext>
                  </a:extLst>
                </a:gridCol>
                <a:gridCol w="52994">
                  <a:extLst>
                    <a:ext uri="{9D8B030D-6E8A-4147-A177-3AD203B41FA5}">
                      <a16:colId xmlns:a16="http://schemas.microsoft.com/office/drawing/2014/main" val="20003"/>
                    </a:ext>
                  </a:extLst>
                </a:gridCol>
                <a:gridCol w="52994">
                  <a:extLst>
                    <a:ext uri="{9D8B030D-6E8A-4147-A177-3AD203B41FA5}">
                      <a16:colId xmlns:a16="http://schemas.microsoft.com/office/drawing/2014/main" val="20004"/>
                    </a:ext>
                  </a:extLst>
                </a:gridCol>
                <a:gridCol w="52994">
                  <a:extLst>
                    <a:ext uri="{9D8B030D-6E8A-4147-A177-3AD203B41FA5}">
                      <a16:colId xmlns:a16="http://schemas.microsoft.com/office/drawing/2014/main" val="20005"/>
                    </a:ext>
                  </a:extLst>
                </a:gridCol>
                <a:gridCol w="52994">
                  <a:extLst>
                    <a:ext uri="{9D8B030D-6E8A-4147-A177-3AD203B41FA5}">
                      <a16:colId xmlns:a16="http://schemas.microsoft.com/office/drawing/2014/main" val="20006"/>
                    </a:ext>
                  </a:extLst>
                </a:gridCol>
                <a:gridCol w="52994">
                  <a:extLst>
                    <a:ext uri="{9D8B030D-6E8A-4147-A177-3AD203B41FA5}">
                      <a16:colId xmlns:a16="http://schemas.microsoft.com/office/drawing/2014/main" val="20007"/>
                    </a:ext>
                  </a:extLst>
                </a:gridCol>
                <a:gridCol w="52994">
                  <a:extLst>
                    <a:ext uri="{9D8B030D-6E8A-4147-A177-3AD203B41FA5}">
                      <a16:colId xmlns:a16="http://schemas.microsoft.com/office/drawing/2014/main" val="20008"/>
                    </a:ext>
                  </a:extLst>
                </a:gridCol>
                <a:gridCol w="52994">
                  <a:extLst>
                    <a:ext uri="{9D8B030D-6E8A-4147-A177-3AD203B41FA5}">
                      <a16:colId xmlns:a16="http://schemas.microsoft.com/office/drawing/2014/main" val="20009"/>
                    </a:ext>
                  </a:extLst>
                </a:gridCol>
                <a:gridCol w="52994">
                  <a:extLst>
                    <a:ext uri="{9D8B030D-6E8A-4147-A177-3AD203B41FA5}">
                      <a16:colId xmlns:a16="http://schemas.microsoft.com/office/drawing/2014/main" val="20010"/>
                    </a:ext>
                  </a:extLst>
                </a:gridCol>
                <a:gridCol w="52994">
                  <a:extLst>
                    <a:ext uri="{9D8B030D-6E8A-4147-A177-3AD203B41FA5}">
                      <a16:colId xmlns:a16="http://schemas.microsoft.com/office/drawing/2014/main" val="20011"/>
                    </a:ext>
                  </a:extLst>
                </a:gridCol>
                <a:gridCol w="52994">
                  <a:extLst>
                    <a:ext uri="{9D8B030D-6E8A-4147-A177-3AD203B41FA5}">
                      <a16:colId xmlns:a16="http://schemas.microsoft.com/office/drawing/2014/main" val="20012"/>
                    </a:ext>
                  </a:extLst>
                </a:gridCol>
                <a:gridCol w="52994">
                  <a:extLst>
                    <a:ext uri="{9D8B030D-6E8A-4147-A177-3AD203B41FA5}">
                      <a16:colId xmlns:a16="http://schemas.microsoft.com/office/drawing/2014/main" val="20013"/>
                    </a:ext>
                  </a:extLst>
                </a:gridCol>
                <a:gridCol w="52994">
                  <a:extLst>
                    <a:ext uri="{9D8B030D-6E8A-4147-A177-3AD203B41FA5}">
                      <a16:colId xmlns:a16="http://schemas.microsoft.com/office/drawing/2014/main" val="20014"/>
                    </a:ext>
                  </a:extLst>
                </a:gridCol>
                <a:gridCol w="52994">
                  <a:extLst>
                    <a:ext uri="{9D8B030D-6E8A-4147-A177-3AD203B41FA5}">
                      <a16:colId xmlns:a16="http://schemas.microsoft.com/office/drawing/2014/main" val="20015"/>
                    </a:ext>
                  </a:extLst>
                </a:gridCol>
                <a:gridCol w="52994">
                  <a:extLst>
                    <a:ext uri="{9D8B030D-6E8A-4147-A177-3AD203B41FA5}">
                      <a16:colId xmlns:a16="http://schemas.microsoft.com/office/drawing/2014/main" val="20016"/>
                    </a:ext>
                  </a:extLst>
                </a:gridCol>
                <a:gridCol w="52994">
                  <a:extLst>
                    <a:ext uri="{9D8B030D-6E8A-4147-A177-3AD203B41FA5}">
                      <a16:colId xmlns:a16="http://schemas.microsoft.com/office/drawing/2014/main" val="20017"/>
                    </a:ext>
                  </a:extLst>
                </a:gridCol>
                <a:gridCol w="52994">
                  <a:extLst>
                    <a:ext uri="{9D8B030D-6E8A-4147-A177-3AD203B41FA5}">
                      <a16:colId xmlns:a16="http://schemas.microsoft.com/office/drawing/2014/main" val="20018"/>
                    </a:ext>
                  </a:extLst>
                </a:gridCol>
                <a:gridCol w="52994">
                  <a:extLst>
                    <a:ext uri="{9D8B030D-6E8A-4147-A177-3AD203B41FA5}">
                      <a16:colId xmlns:a16="http://schemas.microsoft.com/office/drawing/2014/main" val="20019"/>
                    </a:ext>
                  </a:extLst>
                </a:gridCol>
                <a:gridCol w="52994">
                  <a:extLst>
                    <a:ext uri="{9D8B030D-6E8A-4147-A177-3AD203B41FA5}">
                      <a16:colId xmlns:a16="http://schemas.microsoft.com/office/drawing/2014/main" val="20020"/>
                    </a:ext>
                  </a:extLst>
                </a:gridCol>
                <a:gridCol w="52994">
                  <a:extLst>
                    <a:ext uri="{9D8B030D-6E8A-4147-A177-3AD203B41FA5}">
                      <a16:colId xmlns:a16="http://schemas.microsoft.com/office/drawing/2014/main" val="20021"/>
                    </a:ext>
                  </a:extLst>
                </a:gridCol>
                <a:gridCol w="52994">
                  <a:extLst>
                    <a:ext uri="{9D8B030D-6E8A-4147-A177-3AD203B41FA5}">
                      <a16:colId xmlns:a16="http://schemas.microsoft.com/office/drawing/2014/main" val="20022"/>
                    </a:ext>
                  </a:extLst>
                </a:gridCol>
                <a:gridCol w="52994">
                  <a:extLst>
                    <a:ext uri="{9D8B030D-6E8A-4147-A177-3AD203B41FA5}">
                      <a16:colId xmlns:a16="http://schemas.microsoft.com/office/drawing/2014/main" val="20023"/>
                    </a:ext>
                  </a:extLst>
                </a:gridCol>
                <a:gridCol w="52994">
                  <a:extLst>
                    <a:ext uri="{9D8B030D-6E8A-4147-A177-3AD203B41FA5}">
                      <a16:colId xmlns:a16="http://schemas.microsoft.com/office/drawing/2014/main" val="20024"/>
                    </a:ext>
                  </a:extLst>
                </a:gridCol>
                <a:gridCol w="52994">
                  <a:extLst>
                    <a:ext uri="{9D8B030D-6E8A-4147-A177-3AD203B41FA5}">
                      <a16:colId xmlns:a16="http://schemas.microsoft.com/office/drawing/2014/main" val="20025"/>
                    </a:ext>
                  </a:extLst>
                </a:gridCol>
                <a:gridCol w="52994">
                  <a:extLst>
                    <a:ext uri="{9D8B030D-6E8A-4147-A177-3AD203B41FA5}">
                      <a16:colId xmlns:a16="http://schemas.microsoft.com/office/drawing/2014/main" val="20026"/>
                    </a:ext>
                  </a:extLst>
                </a:gridCol>
                <a:gridCol w="52994">
                  <a:extLst>
                    <a:ext uri="{9D8B030D-6E8A-4147-A177-3AD203B41FA5}">
                      <a16:colId xmlns:a16="http://schemas.microsoft.com/office/drawing/2014/main" val="20027"/>
                    </a:ext>
                  </a:extLst>
                </a:gridCol>
                <a:gridCol w="52994">
                  <a:extLst>
                    <a:ext uri="{9D8B030D-6E8A-4147-A177-3AD203B41FA5}">
                      <a16:colId xmlns:a16="http://schemas.microsoft.com/office/drawing/2014/main" val="20028"/>
                    </a:ext>
                  </a:extLst>
                </a:gridCol>
                <a:gridCol w="52994">
                  <a:extLst>
                    <a:ext uri="{9D8B030D-6E8A-4147-A177-3AD203B41FA5}">
                      <a16:colId xmlns:a16="http://schemas.microsoft.com/office/drawing/2014/main" val="20029"/>
                    </a:ext>
                  </a:extLst>
                </a:gridCol>
                <a:gridCol w="52994">
                  <a:extLst>
                    <a:ext uri="{9D8B030D-6E8A-4147-A177-3AD203B41FA5}">
                      <a16:colId xmlns:a16="http://schemas.microsoft.com/office/drawing/2014/main" val="20030"/>
                    </a:ext>
                  </a:extLst>
                </a:gridCol>
                <a:gridCol w="52994">
                  <a:extLst>
                    <a:ext uri="{9D8B030D-6E8A-4147-A177-3AD203B41FA5}">
                      <a16:colId xmlns:a16="http://schemas.microsoft.com/office/drawing/2014/main" val="20031"/>
                    </a:ext>
                  </a:extLst>
                </a:gridCol>
                <a:gridCol w="52994">
                  <a:extLst>
                    <a:ext uri="{9D8B030D-6E8A-4147-A177-3AD203B41FA5}">
                      <a16:colId xmlns:a16="http://schemas.microsoft.com/office/drawing/2014/main" val="20032"/>
                    </a:ext>
                  </a:extLst>
                </a:gridCol>
                <a:gridCol w="52994">
                  <a:extLst>
                    <a:ext uri="{9D8B030D-6E8A-4147-A177-3AD203B41FA5}">
                      <a16:colId xmlns:a16="http://schemas.microsoft.com/office/drawing/2014/main" val="20033"/>
                    </a:ext>
                  </a:extLst>
                </a:gridCol>
                <a:gridCol w="52994">
                  <a:extLst>
                    <a:ext uri="{9D8B030D-6E8A-4147-A177-3AD203B41FA5}">
                      <a16:colId xmlns:a16="http://schemas.microsoft.com/office/drawing/2014/main" val="20034"/>
                    </a:ext>
                  </a:extLst>
                </a:gridCol>
                <a:gridCol w="52994">
                  <a:extLst>
                    <a:ext uri="{9D8B030D-6E8A-4147-A177-3AD203B41FA5}">
                      <a16:colId xmlns:a16="http://schemas.microsoft.com/office/drawing/2014/main" val="20035"/>
                    </a:ext>
                  </a:extLst>
                </a:gridCol>
                <a:gridCol w="52994">
                  <a:extLst>
                    <a:ext uri="{9D8B030D-6E8A-4147-A177-3AD203B41FA5}">
                      <a16:colId xmlns:a16="http://schemas.microsoft.com/office/drawing/2014/main" val="20036"/>
                    </a:ext>
                  </a:extLst>
                </a:gridCol>
                <a:gridCol w="52994">
                  <a:extLst>
                    <a:ext uri="{9D8B030D-6E8A-4147-A177-3AD203B41FA5}">
                      <a16:colId xmlns:a16="http://schemas.microsoft.com/office/drawing/2014/main" val="20037"/>
                    </a:ext>
                  </a:extLst>
                </a:gridCol>
                <a:gridCol w="52994">
                  <a:extLst>
                    <a:ext uri="{9D8B030D-6E8A-4147-A177-3AD203B41FA5}">
                      <a16:colId xmlns:a16="http://schemas.microsoft.com/office/drawing/2014/main" val="20038"/>
                    </a:ext>
                  </a:extLst>
                </a:gridCol>
                <a:gridCol w="52994">
                  <a:extLst>
                    <a:ext uri="{9D8B030D-6E8A-4147-A177-3AD203B41FA5}">
                      <a16:colId xmlns:a16="http://schemas.microsoft.com/office/drawing/2014/main" val="20039"/>
                    </a:ext>
                  </a:extLst>
                </a:gridCol>
                <a:gridCol w="52994">
                  <a:extLst>
                    <a:ext uri="{9D8B030D-6E8A-4147-A177-3AD203B41FA5}">
                      <a16:colId xmlns:a16="http://schemas.microsoft.com/office/drawing/2014/main" val="20040"/>
                    </a:ext>
                  </a:extLst>
                </a:gridCol>
                <a:gridCol w="52994">
                  <a:extLst>
                    <a:ext uri="{9D8B030D-6E8A-4147-A177-3AD203B41FA5}">
                      <a16:colId xmlns:a16="http://schemas.microsoft.com/office/drawing/2014/main" val="20041"/>
                    </a:ext>
                  </a:extLst>
                </a:gridCol>
                <a:gridCol w="52994">
                  <a:extLst>
                    <a:ext uri="{9D8B030D-6E8A-4147-A177-3AD203B41FA5}">
                      <a16:colId xmlns:a16="http://schemas.microsoft.com/office/drawing/2014/main" val="20042"/>
                    </a:ext>
                  </a:extLst>
                </a:gridCol>
                <a:gridCol w="52994">
                  <a:extLst>
                    <a:ext uri="{9D8B030D-6E8A-4147-A177-3AD203B41FA5}">
                      <a16:colId xmlns:a16="http://schemas.microsoft.com/office/drawing/2014/main" val="20043"/>
                    </a:ext>
                  </a:extLst>
                </a:gridCol>
                <a:gridCol w="52994">
                  <a:extLst>
                    <a:ext uri="{9D8B030D-6E8A-4147-A177-3AD203B41FA5}">
                      <a16:colId xmlns:a16="http://schemas.microsoft.com/office/drawing/2014/main" val="20044"/>
                    </a:ext>
                  </a:extLst>
                </a:gridCol>
                <a:gridCol w="52994">
                  <a:extLst>
                    <a:ext uri="{9D8B030D-6E8A-4147-A177-3AD203B41FA5}">
                      <a16:colId xmlns:a16="http://schemas.microsoft.com/office/drawing/2014/main" val="20045"/>
                    </a:ext>
                  </a:extLst>
                </a:gridCol>
                <a:gridCol w="52994">
                  <a:extLst>
                    <a:ext uri="{9D8B030D-6E8A-4147-A177-3AD203B41FA5}">
                      <a16:colId xmlns:a16="http://schemas.microsoft.com/office/drawing/2014/main" val="20046"/>
                    </a:ext>
                  </a:extLst>
                </a:gridCol>
                <a:gridCol w="52994">
                  <a:extLst>
                    <a:ext uri="{9D8B030D-6E8A-4147-A177-3AD203B41FA5}">
                      <a16:colId xmlns:a16="http://schemas.microsoft.com/office/drawing/2014/main" val="20047"/>
                    </a:ext>
                  </a:extLst>
                </a:gridCol>
                <a:gridCol w="52994">
                  <a:extLst>
                    <a:ext uri="{9D8B030D-6E8A-4147-A177-3AD203B41FA5}">
                      <a16:colId xmlns:a16="http://schemas.microsoft.com/office/drawing/2014/main" val="20048"/>
                    </a:ext>
                  </a:extLst>
                </a:gridCol>
                <a:gridCol w="52994">
                  <a:extLst>
                    <a:ext uri="{9D8B030D-6E8A-4147-A177-3AD203B41FA5}">
                      <a16:colId xmlns:a16="http://schemas.microsoft.com/office/drawing/2014/main" val="20049"/>
                    </a:ext>
                  </a:extLst>
                </a:gridCol>
                <a:gridCol w="52994">
                  <a:extLst>
                    <a:ext uri="{9D8B030D-6E8A-4147-A177-3AD203B41FA5}">
                      <a16:colId xmlns:a16="http://schemas.microsoft.com/office/drawing/2014/main" val="20050"/>
                    </a:ext>
                  </a:extLst>
                </a:gridCol>
                <a:gridCol w="52994">
                  <a:extLst>
                    <a:ext uri="{9D8B030D-6E8A-4147-A177-3AD203B41FA5}">
                      <a16:colId xmlns:a16="http://schemas.microsoft.com/office/drawing/2014/main" val="20051"/>
                    </a:ext>
                  </a:extLst>
                </a:gridCol>
                <a:gridCol w="52994">
                  <a:extLst>
                    <a:ext uri="{9D8B030D-6E8A-4147-A177-3AD203B41FA5}">
                      <a16:colId xmlns:a16="http://schemas.microsoft.com/office/drawing/2014/main" val="20052"/>
                    </a:ext>
                  </a:extLst>
                </a:gridCol>
                <a:gridCol w="52994">
                  <a:extLst>
                    <a:ext uri="{9D8B030D-6E8A-4147-A177-3AD203B41FA5}">
                      <a16:colId xmlns:a16="http://schemas.microsoft.com/office/drawing/2014/main" val="20053"/>
                    </a:ext>
                  </a:extLst>
                </a:gridCol>
                <a:gridCol w="52994">
                  <a:extLst>
                    <a:ext uri="{9D8B030D-6E8A-4147-A177-3AD203B41FA5}">
                      <a16:colId xmlns:a16="http://schemas.microsoft.com/office/drawing/2014/main" val="20054"/>
                    </a:ext>
                  </a:extLst>
                </a:gridCol>
                <a:gridCol w="52994">
                  <a:extLst>
                    <a:ext uri="{9D8B030D-6E8A-4147-A177-3AD203B41FA5}">
                      <a16:colId xmlns:a16="http://schemas.microsoft.com/office/drawing/2014/main" val="20055"/>
                    </a:ext>
                  </a:extLst>
                </a:gridCol>
                <a:gridCol w="52994">
                  <a:extLst>
                    <a:ext uri="{9D8B030D-6E8A-4147-A177-3AD203B41FA5}">
                      <a16:colId xmlns:a16="http://schemas.microsoft.com/office/drawing/2014/main" val="20056"/>
                    </a:ext>
                  </a:extLst>
                </a:gridCol>
                <a:gridCol w="52994">
                  <a:extLst>
                    <a:ext uri="{9D8B030D-6E8A-4147-A177-3AD203B41FA5}">
                      <a16:colId xmlns:a16="http://schemas.microsoft.com/office/drawing/2014/main" val="20057"/>
                    </a:ext>
                  </a:extLst>
                </a:gridCol>
                <a:gridCol w="52994">
                  <a:extLst>
                    <a:ext uri="{9D8B030D-6E8A-4147-A177-3AD203B41FA5}">
                      <a16:colId xmlns:a16="http://schemas.microsoft.com/office/drawing/2014/main" val="20058"/>
                    </a:ext>
                  </a:extLst>
                </a:gridCol>
                <a:gridCol w="52994">
                  <a:extLst>
                    <a:ext uri="{9D8B030D-6E8A-4147-A177-3AD203B41FA5}">
                      <a16:colId xmlns:a16="http://schemas.microsoft.com/office/drawing/2014/main" val="20059"/>
                    </a:ext>
                  </a:extLst>
                </a:gridCol>
                <a:gridCol w="52994">
                  <a:extLst>
                    <a:ext uri="{9D8B030D-6E8A-4147-A177-3AD203B41FA5}">
                      <a16:colId xmlns:a16="http://schemas.microsoft.com/office/drawing/2014/main" val="20060"/>
                    </a:ext>
                  </a:extLst>
                </a:gridCol>
                <a:gridCol w="52994">
                  <a:extLst>
                    <a:ext uri="{9D8B030D-6E8A-4147-A177-3AD203B41FA5}">
                      <a16:colId xmlns:a16="http://schemas.microsoft.com/office/drawing/2014/main" val="20061"/>
                    </a:ext>
                  </a:extLst>
                </a:gridCol>
                <a:gridCol w="52994">
                  <a:extLst>
                    <a:ext uri="{9D8B030D-6E8A-4147-A177-3AD203B41FA5}">
                      <a16:colId xmlns:a16="http://schemas.microsoft.com/office/drawing/2014/main" val="20062"/>
                    </a:ext>
                  </a:extLst>
                </a:gridCol>
                <a:gridCol w="52994">
                  <a:extLst>
                    <a:ext uri="{9D8B030D-6E8A-4147-A177-3AD203B41FA5}">
                      <a16:colId xmlns:a16="http://schemas.microsoft.com/office/drawing/2014/main" val="20063"/>
                    </a:ext>
                  </a:extLst>
                </a:gridCol>
                <a:gridCol w="52994">
                  <a:extLst>
                    <a:ext uri="{9D8B030D-6E8A-4147-A177-3AD203B41FA5}">
                      <a16:colId xmlns:a16="http://schemas.microsoft.com/office/drawing/2014/main" val="20064"/>
                    </a:ext>
                  </a:extLst>
                </a:gridCol>
                <a:gridCol w="52994">
                  <a:extLst>
                    <a:ext uri="{9D8B030D-6E8A-4147-A177-3AD203B41FA5}">
                      <a16:colId xmlns:a16="http://schemas.microsoft.com/office/drawing/2014/main" val="20065"/>
                    </a:ext>
                  </a:extLst>
                </a:gridCol>
                <a:gridCol w="1165860">
                  <a:extLst>
                    <a:ext uri="{9D8B030D-6E8A-4147-A177-3AD203B41FA5}">
                      <a16:colId xmlns:a16="http://schemas.microsoft.com/office/drawing/2014/main" val="20066"/>
                    </a:ext>
                  </a:extLst>
                </a:gridCol>
                <a:gridCol w="1165860">
                  <a:extLst>
                    <a:ext uri="{9D8B030D-6E8A-4147-A177-3AD203B41FA5}">
                      <a16:colId xmlns:a16="http://schemas.microsoft.com/office/drawing/2014/main" val="20067"/>
                    </a:ext>
                  </a:extLst>
                </a:gridCol>
              </a:tblGrid>
              <a:tr h="278130">
                <a:tc>
                  <a:txBody>
                    <a:bodyPr/>
                    <a:lstStyle/>
                    <a:p>
                      <a:endParaRPr lang="en-US" sz="100" dirty="0"/>
                    </a:p>
                  </a:txBody>
                  <a:tcPr marL="0" marR="0" marT="0" marB="0">
                    <a:lnL w="28575" cap="flat" cmpd="sng" algn="ctr">
                      <a:solidFill>
                        <a:schemeClr val="tx1"/>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28575"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28575" cap="flat" cmpd="sng" algn="ctr">
                      <a:solidFill>
                        <a:schemeClr val="tx1"/>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320940860"/>
              </p:ext>
            </p:extLst>
          </p:nvPr>
        </p:nvGraphicFramePr>
        <p:xfrm>
          <a:off x="6553200" y="2848610"/>
          <a:ext cx="2331736" cy="278130"/>
        </p:xfrm>
        <a:graphic>
          <a:graphicData uri="http://schemas.openxmlformats.org/drawingml/2006/table">
            <a:tbl>
              <a:tblPr firstRow="1" bandRow="1">
                <a:tableStyleId>{2D5ABB26-0587-4C30-8999-92F81FD0307C}</a:tableStyleId>
              </a:tblPr>
              <a:tblGrid>
                <a:gridCol w="52994">
                  <a:extLst>
                    <a:ext uri="{9D8B030D-6E8A-4147-A177-3AD203B41FA5}">
                      <a16:colId xmlns:a16="http://schemas.microsoft.com/office/drawing/2014/main" val="20000"/>
                    </a:ext>
                  </a:extLst>
                </a:gridCol>
                <a:gridCol w="52994">
                  <a:extLst>
                    <a:ext uri="{9D8B030D-6E8A-4147-A177-3AD203B41FA5}">
                      <a16:colId xmlns:a16="http://schemas.microsoft.com/office/drawing/2014/main" val="20001"/>
                    </a:ext>
                  </a:extLst>
                </a:gridCol>
                <a:gridCol w="52994">
                  <a:extLst>
                    <a:ext uri="{9D8B030D-6E8A-4147-A177-3AD203B41FA5}">
                      <a16:colId xmlns:a16="http://schemas.microsoft.com/office/drawing/2014/main" val="20002"/>
                    </a:ext>
                  </a:extLst>
                </a:gridCol>
                <a:gridCol w="52994">
                  <a:extLst>
                    <a:ext uri="{9D8B030D-6E8A-4147-A177-3AD203B41FA5}">
                      <a16:colId xmlns:a16="http://schemas.microsoft.com/office/drawing/2014/main" val="20003"/>
                    </a:ext>
                  </a:extLst>
                </a:gridCol>
                <a:gridCol w="52994">
                  <a:extLst>
                    <a:ext uri="{9D8B030D-6E8A-4147-A177-3AD203B41FA5}">
                      <a16:colId xmlns:a16="http://schemas.microsoft.com/office/drawing/2014/main" val="20004"/>
                    </a:ext>
                  </a:extLst>
                </a:gridCol>
                <a:gridCol w="52994">
                  <a:extLst>
                    <a:ext uri="{9D8B030D-6E8A-4147-A177-3AD203B41FA5}">
                      <a16:colId xmlns:a16="http://schemas.microsoft.com/office/drawing/2014/main" val="20005"/>
                    </a:ext>
                  </a:extLst>
                </a:gridCol>
                <a:gridCol w="52994">
                  <a:extLst>
                    <a:ext uri="{9D8B030D-6E8A-4147-A177-3AD203B41FA5}">
                      <a16:colId xmlns:a16="http://schemas.microsoft.com/office/drawing/2014/main" val="20006"/>
                    </a:ext>
                  </a:extLst>
                </a:gridCol>
                <a:gridCol w="52994">
                  <a:extLst>
                    <a:ext uri="{9D8B030D-6E8A-4147-A177-3AD203B41FA5}">
                      <a16:colId xmlns:a16="http://schemas.microsoft.com/office/drawing/2014/main" val="20007"/>
                    </a:ext>
                  </a:extLst>
                </a:gridCol>
                <a:gridCol w="52994">
                  <a:extLst>
                    <a:ext uri="{9D8B030D-6E8A-4147-A177-3AD203B41FA5}">
                      <a16:colId xmlns:a16="http://schemas.microsoft.com/office/drawing/2014/main" val="20008"/>
                    </a:ext>
                  </a:extLst>
                </a:gridCol>
                <a:gridCol w="52994">
                  <a:extLst>
                    <a:ext uri="{9D8B030D-6E8A-4147-A177-3AD203B41FA5}">
                      <a16:colId xmlns:a16="http://schemas.microsoft.com/office/drawing/2014/main" val="20009"/>
                    </a:ext>
                  </a:extLst>
                </a:gridCol>
                <a:gridCol w="52994">
                  <a:extLst>
                    <a:ext uri="{9D8B030D-6E8A-4147-A177-3AD203B41FA5}">
                      <a16:colId xmlns:a16="http://schemas.microsoft.com/office/drawing/2014/main" val="20010"/>
                    </a:ext>
                  </a:extLst>
                </a:gridCol>
                <a:gridCol w="52994">
                  <a:extLst>
                    <a:ext uri="{9D8B030D-6E8A-4147-A177-3AD203B41FA5}">
                      <a16:colId xmlns:a16="http://schemas.microsoft.com/office/drawing/2014/main" val="20011"/>
                    </a:ext>
                  </a:extLst>
                </a:gridCol>
                <a:gridCol w="52994">
                  <a:extLst>
                    <a:ext uri="{9D8B030D-6E8A-4147-A177-3AD203B41FA5}">
                      <a16:colId xmlns:a16="http://schemas.microsoft.com/office/drawing/2014/main" val="20012"/>
                    </a:ext>
                  </a:extLst>
                </a:gridCol>
                <a:gridCol w="52994">
                  <a:extLst>
                    <a:ext uri="{9D8B030D-6E8A-4147-A177-3AD203B41FA5}">
                      <a16:colId xmlns:a16="http://schemas.microsoft.com/office/drawing/2014/main" val="20013"/>
                    </a:ext>
                  </a:extLst>
                </a:gridCol>
                <a:gridCol w="52994">
                  <a:extLst>
                    <a:ext uri="{9D8B030D-6E8A-4147-A177-3AD203B41FA5}">
                      <a16:colId xmlns:a16="http://schemas.microsoft.com/office/drawing/2014/main" val="20014"/>
                    </a:ext>
                  </a:extLst>
                </a:gridCol>
                <a:gridCol w="52994">
                  <a:extLst>
                    <a:ext uri="{9D8B030D-6E8A-4147-A177-3AD203B41FA5}">
                      <a16:colId xmlns:a16="http://schemas.microsoft.com/office/drawing/2014/main" val="20015"/>
                    </a:ext>
                  </a:extLst>
                </a:gridCol>
                <a:gridCol w="52994">
                  <a:extLst>
                    <a:ext uri="{9D8B030D-6E8A-4147-A177-3AD203B41FA5}">
                      <a16:colId xmlns:a16="http://schemas.microsoft.com/office/drawing/2014/main" val="20016"/>
                    </a:ext>
                  </a:extLst>
                </a:gridCol>
                <a:gridCol w="52994">
                  <a:extLst>
                    <a:ext uri="{9D8B030D-6E8A-4147-A177-3AD203B41FA5}">
                      <a16:colId xmlns:a16="http://schemas.microsoft.com/office/drawing/2014/main" val="20017"/>
                    </a:ext>
                  </a:extLst>
                </a:gridCol>
                <a:gridCol w="52994">
                  <a:extLst>
                    <a:ext uri="{9D8B030D-6E8A-4147-A177-3AD203B41FA5}">
                      <a16:colId xmlns:a16="http://schemas.microsoft.com/office/drawing/2014/main" val="20018"/>
                    </a:ext>
                  </a:extLst>
                </a:gridCol>
                <a:gridCol w="52994">
                  <a:extLst>
                    <a:ext uri="{9D8B030D-6E8A-4147-A177-3AD203B41FA5}">
                      <a16:colId xmlns:a16="http://schemas.microsoft.com/office/drawing/2014/main" val="20019"/>
                    </a:ext>
                  </a:extLst>
                </a:gridCol>
                <a:gridCol w="52994">
                  <a:extLst>
                    <a:ext uri="{9D8B030D-6E8A-4147-A177-3AD203B41FA5}">
                      <a16:colId xmlns:a16="http://schemas.microsoft.com/office/drawing/2014/main" val="20020"/>
                    </a:ext>
                  </a:extLst>
                </a:gridCol>
                <a:gridCol w="52994">
                  <a:extLst>
                    <a:ext uri="{9D8B030D-6E8A-4147-A177-3AD203B41FA5}">
                      <a16:colId xmlns:a16="http://schemas.microsoft.com/office/drawing/2014/main" val="20021"/>
                    </a:ext>
                  </a:extLst>
                </a:gridCol>
                <a:gridCol w="52994">
                  <a:extLst>
                    <a:ext uri="{9D8B030D-6E8A-4147-A177-3AD203B41FA5}">
                      <a16:colId xmlns:a16="http://schemas.microsoft.com/office/drawing/2014/main" val="20022"/>
                    </a:ext>
                  </a:extLst>
                </a:gridCol>
                <a:gridCol w="52994">
                  <a:extLst>
                    <a:ext uri="{9D8B030D-6E8A-4147-A177-3AD203B41FA5}">
                      <a16:colId xmlns:a16="http://schemas.microsoft.com/office/drawing/2014/main" val="20023"/>
                    </a:ext>
                  </a:extLst>
                </a:gridCol>
                <a:gridCol w="52994">
                  <a:extLst>
                    <a:ext uri="{9D8B030D-6E8A-4147-A177-3AD203B41FA5}">
                      <a16:colId xmlns:a16="http://schemas.microsoft.com/office/drawing/2014/main" val="20024"/>
                    </a:ext>
                  </a:extLst>
                </a:gridCol>
                <a:gridCol w="52994">
                  <a:extLst>
                    <a:ext uri="{9D8B030D-6E8A-4147-A177-3AD203B41FA5}">
                      <a16:colId xmlns:a16="http://schemas.microsoft.com/office/drawing/2014/main" val="20025"/>
                    </a:ext>
                  </a:extLst>
                </a:gridCol>
                <a:gridCol w="52994">
                  <a:extLst>
                    <a:ext uri="{9D8B030D-6E8A-4147-A177-3AD203B41FA5}">
                      <a16:colId xmlns:a16="http://schemas.microsoft.com/office/drawing/2014/main" val="20026"/>
                    </a:ext>
                  </a:extLst>
                </a:gridCol>
                <a:gridCol w="52994">
                  <a:extLst>
                    <a:ext uri="{9D8B030D-6E8A-4147-A177-3AD203B41FA5}">
                      <a16:colId xmlns:a16="http://schemas.microsoft.com/office/drawing/2014/main" val="20027"/>
                    </a:ext>
                  </a:extLst>
                </a:gridCol>
                <a:gridCol w="52994">
                  <a:extLst>
                    <a:ext uri="{9D8B030D-6E8A-4147-A177-3AD203B41FA5}">
                      <a16:colId xmlns:a16="http://schemas.microsoft.com/office/drawing/2014/main" val="20028"/>
                    </a:ext>
                  </a:extLst>
                </a:gridCol>
                <a:gridCol w="52994">
                  <a:extLst>
                    <a:ext uri="{9D8B030D-6E8A-4147-A177-3AD203B41FA5}">
                      <a16:colId xmlns:a16="http://schemas.microsoft.com/office/drawing/2014/main" val="20029"/>
                    </a:ext>
                  </a:extLst>
                </a:gridCol>
                <a:gridCol w="52994">
                  <a:extLst>
                    <a:ext uri="{9D8B030D-6E8A-4147-A177-3AD203B41FA5}">
                      <a16:colId xmlns:a16="http://schemas.microsoft.com/office/drawing/2014/main" val="20030"/>
                    </a:ext>
                  </a:extLst>
                </a:gridCol>
                <a:gridCol w="52994">
                  <a:extLst>
                    <a:ext uri="{9D8B030D-6E8A-4147-A177-3AD203B41FA5}">
                      <a16:colId xmlns:a16="http://schemas.microsoft.com/office/drawing/2014/main" val="20031"/>
                    </a:ext>
                  </a:extLst>
                </a:gridCol>
                <a:gridCol w="52994">
                  <a:extLst>
                    <a:ext uri="{9D8B030D-6E8A-4147-A177-3AD203B41FA5}">
                      <a16:colId xmlns:a16="http://schemas.microsoft.com/office/drawing/2014/main" val="20032"/>
                    </a:ext>
                  </a:extLst>
                </a:gridCol>
                <a:gridCol w="52994">
                  <a:extLst>
                    <a:ext uri="{9D8B030D-6E8A-4147-A177-3AD203B41FA5}">
                      <a16:colId xmlns:a16="http://schemas.microsoft.com/office/drawing/2014/main" val="20033"/>
                    </a:ext>
                  </a:extLst>
                </a:gridCol>
                <a:gridCol w="52994">
                  <a:extLst>
                    <a:ext uri="{9D8B030D-6E8A-4147-A177-3AD203B41FA5}">
                      <a16:colId xmlns:a16="http://schemas.microsoft.com/office/drawing/2014/main" val="20034"/>
                    </a:ext>
                  </a:extLst>
                </a:gridCol>
                <a:gridCol w="52994">
                  <a:extLst>
                    <a:ext uri="{9D8B030D-6E8A-4147-A177-3AD203B41FA5}">
                      <a16:colId xmlns:a16="http://schemas.microsoft.com/office/drawing/2014/main" val="20035"/>
                    </a:ext>
                  </a:extLst>
                </a:gridCol>
                <a:gridCol w="52994">
                  <a:extLst>
                    <a:ext uri="{9D8B030D-6E8A-4147-A177-3AD203B41FA5}">
                      <a16:colId xmlns:a16="http://schemas.microsoft.com/office/drawing/2014/main" val="20036"/>
                    </a:ext>
                  </a:extLst>
                </a:gridCol>
                <a:gridCol w="52994">
                  <a:extLst>
                    <a:ext uri="{9D8B030D-6E8A-4147-A177-3AD203B41FA5}">
                      <a16:colId xmlns:a16="http://schemas.microsoft.com/office/drawing/2014/main" val="20037"/>
                    </a:ext>
                  </a:extLst>
                </a:gridCol>
                <a:gridCol w="52994">
                  <a:extLst>
                    <a:ext uri="{9D8B030D-6E8A-4147-A177-3AD203B41FA5}">
                      <a16:colId xmlns:a16="http://schemas.microsoft.com/office/drawing/2014/main" val="20038"/>
                    </a:ext>
                  </a:extLst>
                </a:gridCol>
                <a:gridCol w="52994">
                  <a:extLst>
                    <a:ext uri="{9D8B030D-6E8A-4147-A177-3AD203B41FA5}">
                      <a16:colId xmlns:a16="http://schemas.microsoft.com/office/drawing/2014/main" val="20039"/>
                    </a:ext>
                  </a:extLst>
                </a:gridCol>
                <a:gridCol w="52994">
                  <a:extLst>
                    <a:ext uri="{9D8B030D-6E8A-4147-A177-3AD203B41FA5}">
                      <a16:colId xmlns:a16="http://schemas.microsoft.com/office/drawing/2014/main" val="20040"/>
                    </a:ext>
                  </a:extLst>
                </a:gridCol>
                <a:gridCol w="52994">
                  <a:extLst>
                    <a:ext uri="{9D8B030D-6E8A-4147-A177-3AD203B41FA5}">
                      <a16:colId xmlns:a16="http://schemas.microsoft.com/office/drawing/2014/main" val="20041"/>
                    </a:ext>
                  </a:extLst>
                </a:gridCol>
                <a:gridCol w="52994">
                  <a:extLst>
                    <a:ext uri="{9D8B030D-6E8A-4147-A177-3AD203B41FA5}">
                      <a16:colId xmlns:a16="http://schemas.microsoft.com/office/drawing/2014/main" val="20042"/>
                    </a:ext>
                  </a:extLst>
                </a:gridCol>
                <a:gridCol w="52994">
                  <a:extLst>
                    <a:ext uri="{9D8B030D-6E8A-4147-A177-3AD203B41FA5}">
                      <a16:colId xmlns:a16="http://schemas.microsoft.com/office/drawing/2014/main" val="20043"/>
                    </a:ext>
                  </a:extLst>
                </a:gridCol>
              </a:tblGrid>
              <a:tr h="278130">
                <a:tc>
                  <a:txBody>
                    <a:bodyPr/>
                    <a:lstStyle/>
                    <a:p>
                      <a:endParaRPr lang="en-US" sz="100" dirty="0"/>
                    </a:p>
                  </a:txBody>
                  <a:tcPr marL="0" marR="0" marT="0" marB="0">
                    <a:lnL w="12700" cap="flat" cmpd="sng" algn="ctr">
                      <a:solidFill>
                        <a:schemeClr val="tx1"/>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28575"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4063975450"/>
              </p:ext>
            </p:extLst>
          </p:nvPr>
        </p:nvGraphicFramePr>
        <p:xfrm>
          <a:off x="3061144" y="2057401"/>
          <a:ext cx="5831396" cy="744160"/>
        </p:xfrm>
        <a:graphic>
          <a:graphicData uri="http://schemas.openxmlformats.org/drawingml/2006/table">
            <a:tbl>
              <a:tblPr firstRow="1" bandRow="1">
                <a:tableStyleId>{2D5ABB26-0587-4C30-8999-92F81FD0307C}</a:tableStyleId>
              </a:tblPr>
              <a:tblGrid>
                <a:gridCol w="1172718">
                  <a:extLst>
                    <a:ext uri="{9D8B030D-6E8A-4147-A177-3AD203B41FA5}">
                      <a16:colId xmlns:a16="http://schemas.microsoft.com/office/drawing/2014/main" val="20000"/>
                    </a:ext>
                  </a:extLst>
                </a:gridCol>
                <a:gridCol w="4658678">
                  <a:extLst>
                    <a:ext uri="{9D8B030D-6E8A-4147-A177-3AD203B41FA5}">
                      <a16:colId xmlns:a16="http://schemas.microsoft.com/office/drawing/2014/main" val="20001"/>
                    </a:ext>
                  </a:extLst>
                </a:gridCol>
              </a:tblGrid>
              <a:tr h="718760">
                <a:tc>
                  <a:txBody>
                    <a:bodyPr/>
                    <a:lstStyle/>
                    <a:p>
                      <a:pPr algn="ctr"/>
                      <a:r>
                        <a:rPr lang="en-US" sz="1500" b="1" dirty="0">
                          <a:solidFill>
                            <a:srgbClr val="7030A0"/>
                          </a:solidFill>
                        </a:rPr>
                        <a:t>Each index </a:t>
                      </a:r>
                    </a:p>
                    <a:p>
                      <a:pPr algn="ctr"/>
                      <a:r>
                        <a:rPr lang="en-US" sz="1500" b="1" dirty="0">
                          <a:solidFill>
                            <a:srgbClr val="7030A0"/>
                          </a:solidFill>
                        </a:rPr>
                        <a:t>contains</a:t>
                      </a:r>
                    </a:p>
                    <a:p>
                      <a:pPr algn="ctr"/>
                      <a:r>
                        <a:rPr lang="en-US" sz="1500" b="1" baseline="0" dirty="0">
                          <a:solidFill>
                            <a:srgbClr val="7030A0"/>
                          </a:solidFill>
                        </a:rPr>
                        <a:t> </a:t>
                      </a:r>
                      <a:r>
                        <a:rPr lang="en-US" sz="1500" b="1" dirty="0">
                          <a:solidFill>
                            <a:srgbClr val="7030A0"/>
                          </a:solidFill>
                        </a:rPr>
                        <a:t>22 bytes</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b="1"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endParaRPr lang="en-US" sz="100" b="1"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tcPr>
                </a:tc>
                <a:tc>
                  <a:txBody>
                    <a:bodyPr/>
                    <a:lstStyle/>
                    <a:p>
                      <a:endParaRPr lang="en-US" sz="100" b="1"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4025676562"/>
              </p:ext>
            </p:extLst>
          </p:nvPr>
        </p:nvGraphicFramePr>
        <p:xfrm>
          <a:off x="3048000" y="3137402"/>
          <a:ext cx="5863590" cy="281940"/>
        </p:xfrm>
        <a:graphic>
          <a:graphicData uri="http://schemas.openxmlformats.org/drawingml/2006/table">
            <a:tbl>
              <a:tblPr firstRow="1" bandRow="1">
                <a:tableStyleId>{2D5ABB26-0587-4C30-8999-92F81FD0307C}</a:tableStyleId>
              </a:tblPr>
              <a:tblGrid>
                <a:gridCol w="1172718">
                  <a:extLst>
                    <a:ext uri="{9D8B030D-6E8A-4147-A177-3AD203B41FA5}">
                      <a16:colId xmlns:a16="http://schemas.microsoft.com/office/drawing/2014/main" val="20000"/>
                    </a:ext>
                  </a:extLst>
                </a:gridCol>
                <a:gridCol w="1172718">
                  <a:extLst>
                    <a:ext uri="{9D8B030D-6E8A-4147-A177-3AD203B41FA5}">
                      <a16:colId xmlns:a16="http://schemas.microsoft.com/office/drawing/2014/main" val="20001"/>
                    </a:ext>
                  </a:extLst>
                </a:gridCol>
                <a:gridCol w="1172718">
                  <a:extLst>
                    <a:ext uri="{9D8B030D-6E8A-4147-A177-3AD203B41FA5}">
                      <a16:colId xmlns:a16="http://schemas.microsoft.com/office/drawing/2014/main" val="20002"/>
                    </a:ext>
                  </a:extLst>
                </a:gridCol>
                <a:gridCol w="1172718">
                  <a:extLst>
                    <a:ext uri="{9D8B030D-6E8A-4147-A177-3AD203B41FA5}">
                      <a16:colId xmlns:a16="http://schemas.microsoft.com/office/drawing/2014/main" val="20003"/>
                    </a:ext>
                  </a:extLst>
                </a:gridCol>
                <a:gridCol w="1172718">
                  <a:extLst>
                    <a:ext uri="{9D8B030D-6E8A-4147-A177-3AD203B41FA5}">
                      <a16:colId xmlns:a16="http://schemas.microsoft.com/office/drawing/2014/main" val="20004"/>
                    </a:ext>
                  </a:extLst>
                </a:gridCol>
              </a:tblGrid>
              <a:tr h="278130">
                <a:tc>
                  <a:txBody>
                    <a:bodyPr/>
                    <a:lstStyle/>
                    <a:p>
                      <a:pPr algn="ctr"/>
                      <a:r>
                        <a:rPr lang="en-US" sz="1400" dirty="0"/>
                        <a:t>d[0]</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400" dirty="0"/>
                        <a:t>d[1]</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400" dirty="0"/>
                        <a:t>d[2]</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400" dirty="0"/>
                        <a:t>d[3]</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400" dirty="0"/>
                        <a:t>d[4]</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1230347023"/>
              </p:ext>
            </p:extLst>
          </p:nvPr>
        </p:nvGraphicFramePr>
        <p:xfrm>
          <a:off x="3035473" y="2851484"/>
          <a:ext cx="5863590" cy="281940"/>
        </p:xfrm>
        <a:graphic>
          <a:graphicData uri="http://schemas.openxmlformats.org/drawingml/2006/table">
            <a:tbl>
              <a:tblPr firstRow="1" bandRow="1">
                <a:tableStyleId>{2D5ABB26-0587-4C30-8999-92F81FD0307C}</a:tableStyleId>
              </a:tblPr>
              <a:tblGrid>
                <a:gridCol w="1172718">
                  <a:extLst>
                    <a:ext uri="{9D8B030D-6E8A-4147-A177-3AD203B41FA5}">
                      <a16:colId xmlns:a16="http://schemas.microsoft.com/office/drawing/2014/main" val="20000"/>
                    </a:ext>
                  </a:extLst>
                </a:gridCol>
                <a:gridCol w="1172718">
                  <a:extLst>
                    <a:ext uri="{9D8B030D-6E8A-4147-A177-3AD203B41FA5}">
                      <a16:colId xmlns:a16="http://schemas.microsoft.com/office/drawing/2014/main" val="20001"/>
                    </a:ext>
                  </a:extLst>
                </a:gridCol>
                <a:gridCol w="1172718">
                  <a:extLst>
                    <a:ext uri="{9D8B030D-6E8A-4147-A177-3AD203B41FA5}">
                      <a16:colId xmlns:a16="http://schemas.microsoft.com/office/drawing/2014/main" val="20002"/>
                    </a:ext>
                  </a:extLst>
                </a:gridCol>
                <a:gridCol w="1172718">
                  <a:extLst>
                    <a:ext uri="{9D8B030D-6E8A-4147-A177-3AD203B41FA5}">
                      <a16:colId xmlns:a16="http://schemas.microsoft.com/office/drawing/2014/main" val="20003"/>
                    </a:ext>
                  </a:extLst>
                </a:gridCol>
                <a:gridCol w="1172718">
                  <a:extLst>
                    <a:ext uri="{9D8B030D-6E8A-4147-A177-3AD203B41FA5}">
                      <a16:colId xmlns:a16="http://schemas.microsoft.com/office/drawing/2014/main" val="20004"/>
                    </a:ext>
                  </a:extLst>
                </a:gridCol>
              </a:tblGrid>
              <a:tr h="278130">
                <a:tc>
                  <a:txBody>
                    <a:bodyPr/>
                    <a:lstStyle/>
                    <a:p>
                      <a:pPr algn="ctr"/>
                      <a:endParaRPr lang="en-US" sz="1400" dirty="0"/>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cxnSp>
        <p:nvCxnSpPr>
          <p:cNvPr id="21" name="Elbow Connector 20"/>
          <p:cNvCxnSpPr>
            <a:endCxn id="29" idx="1"/>
          </p:cNvCxnSpPr>
          <p:nvPr/>
        </p:nvCxnSpPr>
        <p:spPr>
          <a:xfrm rot="5400000" flipH="1" flipV="1">
            <a:off x="2756789" y="3099891"/>
            <a:ext cx="386121" cy="171248"/>
          </a:xfrm>
          <a:prstGeom prst="bentConnector2">
            <a:avLst/>
          </a:prstGeom>
          <a:ln w="31750">
            <a:tailEnd type="triangle" w="lg" len="med"/>
          </a:ln>
        </p:spPr>
        <p:style>
          <a:lnRef idx="3">
            <a:schemeClr val="dk1"/>
          </a:lnRef>
          <a:fillRef idx="0">
            <a:schemeClr val="dk1"/>
          </a:fillRef>
          <a:effectRef idx="2">
            <a:schemeClr val="dk1"/>
          </a:effectRef>
          <a:fontRef idx="minor">
            <a:schemeClr val="tx1"/>
          </a:fontRef>
        </p:style>
      </p:cxnSp>
      <p:cxnSp>
        <p:nvCxnSpPr>
          <p:cNvPr id="14" name="Elbow Connector 13"/>
          <p:cNvCxnSpPr/>
          <p:nvPr/>
        </p:nvCxnSpPr>
        <p:spPr>
          <a:xfrm rot="5400000" flipH="1" flipV="1">
            <a:off x="2756790" y="3099891"/>
            <a:ext cx="386121" cy="171248"/>
          </a:xfrm>
          <a:prstGeom prst="bentConnector2">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19"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Declaring Variable of a Structure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099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29"/>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9">
                                            <p:txEl>
                                              <p:pRg st="0" end="0"/>
                                            </p:txEl>
                                          </p:spTgt>
                                        </p:tgtEl>
                                        <p:attrNameLst>
                                          <p:attrName>style.visibility</p:attrName>
                                        </p:attrNameLst>
                                      </p:cBhvr>
                                      <p:to>
                                        <p:strVal val="visible"/>
                                      </p:to>
                                    </p:set>
                                    <p:animEffect transition="in" filter="wipe(down)">
                                      <p:cBhvr>
                                        <p:cTn id="37" dur="500"/>
                                        <p:tgtEl>
                                          <p:spTgt spid="9">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down)">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4294967295"/>
          </p:nvPr>
        </p:nvSpPr>
        <p:spPr>
          <a:xfrm>
            <a:off x="335280" y="1754188"/>
            <a:ext cx="8527733" cy="3735387"/>
          </a:xfrm>
          <a:prstGeom prst="rect">
            <a:avLst/>
          </a:prstGeom>
        </p:spPr>
        <p:txBody>
          <a:bodyPr>
            <a:noAutofit/>
          </a:bodyPr>
          <a:lstStyle/>
          <a:p>
            <a:pPr>
              <a:buClrTx/>
              <a:buFont typeface="Wingdings" panose="05000000000000000000" pitchFamily="2" charset="2"/>
              <a:buChar char="q"/>
            </a:pPr>
            <a:r>
              <a:rPr lang="en-US" altLang="ja-JP" sz="1500" dirty="0"/>
              <a:t>The dot </a:t>
            </a:r>
            <a:r>
              <a:rPr lang="en-US" altLang="ja-JP" sz="1500" dirty="0">
                <a:latin typeface="Courier New" panose="02070309020205020404" pitchFamily="49" charset="0"/>
              </a:rPr>
              <a:t>(</a:t>
            </a:r>
            <a:r>
              <a:rPr lang="en-US" altLang="ja-JP" sz="1500" b="1" dirty="0">
                <a:solidFill>
                  <a:srgbClr val="FF0000"/>
                </a:solidFill>
                <a:latin typeface="Courier New" panose="02070309020205020404" pitchFamily="49" charset="0"/>
              </a:rPr>
              <a:t>.</a:t>
            </a:r>
            <a:r>
              <a:rPr lang="en-US" altLang="ja-JP" sz="1500" dirty="0">
                <a:latin typeface="Courier New" panose="02070309020205020404" pitchFamily="49" charset="0"/>
              </a:rPr>
              <a:t>)</a:t>
            </a:r>
            <a:r>
              <a:rPr lang="en-US" altLang="ja-JP" sz="1500" dirty="0"/>
              <a:t> or combination of </a:t>
            </a:r>
            <a:r>
              <a:rPr lang="en-US" sz="1500" dirty="0"/>
              <a:t>dash-line and greater-than sign </a:t>
            </a:r>
            <a:r>
              <a:rPr lang="en-US" altLang="ja-JP" sz="1500" dirty="0"/>
              <a:t>(</a:t>
            </a:r>
            <a:r>
              <a:rPr lang="en-US" altLang="ja-JP" sz="1500" b="1" dirty="0">
                <a:solidFill>
                  <a:srgbClr val="FF0000"/>
                </a:solidFill>
                <a:latin typeface="Courier New" panose="02070309020205020404" pitchFamily="49" charset="0"/>
                <a:cs typeface="Courier New" panose="02070309020205020404" pitchFamily="49" charset="0"/>
              </a:rPr>
              <a:t>-&gt;</a:t>
            </a:r>
            <a:r>
              <a:rPr lang="en-US" altLang="ja-JP" sz="1500" dirty="0"/>
              <a:t>) is used as operator to refer to members of </a:t>
            </a:r>
            <a:r>
              <a:rPr lang="en-US" altLang="ja-JP" sz="1500" dirty="0" err="1">
                <a:solidFill>
                  <a:srgbClr val="0000B0"/>
                </a:solidFill>
                <a:latin typeface="Courier New" panose="02070309020205020404" pitchFamily="49" charset="0"/>
              </a:rPr>
              <a:t>struct</a:t>
            </a:r>
            <a:r>
              <a:rPr lang="en-US" altLang="ja-JP" sz="1500" dirty="0"/>
              <a:t>.</a:t>
            </a:r>
          </a:p>
          <a:p>
            <a:pPr marL="342900" lvl="1" indent="0">
              <a:buNone/>
            </a:pPr>
            <a:r>
              <a:rPr lang="en-US" sz="1500" dirty="0" err="1">
                <a:solidFill>
                  <a:srgbClr val="0000B0"/>
                </a:solidFill>
                <a:latin typeface="Courier New" panose="02070309020205020404" pitchFamily="49" charset="0"/>
                <a:cs typeface="Courier New" panose="02070309020205020404" pitchFamily="49" charset="0"/>
              </a:rPr>
              <a:t>struct</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EmployeeRecord</a:t>
            </a:r>
            <a:r>
              <a:rPr lang="en-US" sz="1500" dirty="0">
                <a:latin typeface="Courier New" panose="02070309020205020404" pitchFamily="49" charset="0"/>
                <a:cs typeface="Courier New" panose="02070309020205020404" pitchFamily="49" charset="0"/>
              </a:rPr>
              <a:t>{</a:t>
            </a:r>
          </a:p>
          <a:p>
            <a:pPr marL="342900" lvl="1" indent="0">
              <a:buNone/>
            </a:pPr>
            <a:r>
              <a:rPr lang="en-US" sz="1500" dirty="0">
                <a:latin typeface="Courier New" panose="02070309020205020404" pitchFamily="49" charset="0"/>
                <a:cs typeface="Courier New" panose="02070309020205020404" pitchFamily="49" charset="0"/>
              </a:rPr>
              <a:t>   </a:t>
            </a:r>
            <a:r>
              <a:rPr lang="en-US" sz="1500" dirty="0">
                <a:solidFill>
                  <a:srgbClr val="0000B0"/>
                </a:solidFill>
                <a:latin typeface="Courier New" panose="02070309020205020404" pitchFamily="49" charset="0"/>
                <a:cs typeface="Courier New" panose="02070309020205020404" pitchFamily="49" charset="0"/>
              </a:rPr>
              <a:t>char</a:t>
            </a:r>
            <a:r>
              <a:rPr lang="en-US" sz="1500" dirty="0">
                <a:latin typeface="Courier New" panose="02070309020205020404" pitchFamily="49" charset="0"/>
                <a:cs typeface="Courier New" panose="02070309020205020404" pitchFamily="49" charset="0"/>
              </a:rPr>
              <a:t> name[5];</a:t>
            </a:r>
          </a:p>
          <a:p>
            <a:pPr marL="342900" lvl="1" indent="0">
              <a:buNone/>
            </a:pPr>
            <a:r>
              <a:rPr lang="en-US" sz="1500" dirty="0">
                <a:latin typeface="Courier New" panose="02070309020205020404" pitchFamily="49" charset="0"/>
                <a:cs typeface="Courier New" panose="02070309020205020404" pitchFamily="49" charset="0"/>
              </a:rPr>
              <a:t>   </a:t>
            </a:r>
            <a:r>
              <a:rPr lang="en-US" sz="1500" dirty="0" err="1">
                <a:solidFill>
                  <a:srgbClr val="0000B0"/>
                </a:solidFill>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age;</a:t>
            </a:r>
          </a:p>
          <a:p>
            <a:pPr marL="342900" lvl="1" indent="0">
              <a:buNone/>
            </a:pPr>
            <a:r>
              <a:rPr lang="en-US" sz="1500" dirty="0">
                <a:latin typeface="Courier New" panose="02070309020205020404" pitchFamily="49" charset="0"/>
                <a:cs typeface="Courier New" panose="02070309020205020404" pitchFamily="49" charset="0"/>
              </a:rPr>
              <a:t>   </a:t>
            </a:r>
            <a:r>
              <a:rPr lang="en-US" sz="1500" dirty="0">
                <a:solidFill>
                  <a:srgbClr val="0000B0"/>
                </a:solidFill>
                <a:latin typeface="Courier New" panose="02070309020205020404" pitchFamily="49" charset="0"/>
                <a:cs typeface="Courier New" panose="02070309020205020404" pitchFamily="49" charset="0"/>
              </a:rPr>
              <a:t>float</a:t>
            </a:r>
            <a:r>
              <a:rPr lang="en-US" sz="1500" dirty="0">
                <a:latin typeface="Courier New" panose="02070309020205020404" pitchFamily="49" charset="0"/>
                <a:cs typeface="Courier New" panose="02070309020205020404" pitchFamily="49" charset="0"/>
              </a:rPr>
              <a:t> salary;</a:t>
            </a:r>
          </a:p>
          <a:p>
            <a:pPr marL="342900" lvl="1" indent="0">
              <a:buNone/>
            </a:pPr>
            <a:r>
              <a:rPr lang="en-US" sz="1500" dirty="0">
                <a:latin typeface="Courier New" panose="02070309020205020404" pitchFamily="49" charset="0"/>
                <a:cs typeface="Courier New" panose="02070309020205020404" pitchFamily="49" charset="0"/>
              </a:rPr>
              <a:t>};</a:t>
            </a:r>
          </a:p>
          <a:p>
            <a:pPr marL="342900" lvl="1" indent="0">
              <a:buNone/>
            </a:pPr>
            <a:r>
              <a:rPr lang="en-US" sz="1500" dirty="0" err="1">
                <a:latin typeface="Courier New" panose="02070309020205020404" pitchFamily="49" charset="0"/>
                <a:cs typeface="Courier New" panose="02070309020205020404" pitchFamily="49" charset="0"/>
              </a:rPr>
              <a:t>EmployeeRecord</a:t>
            </a:r>
            <a:r>
              <a:rPr lang="en-US" sz="1500" dirty="0">
                <a:latin typeface="Courier New" panose="02070309020205020404" pitchFamily="49" charset="0"/>
                <a:cs typeface="Courier New" panose="02070309020205020404" pitchFamily="49" charset="0"/>
              </a:rPr>
              <a:t> x, y[5], *p;</a:t>
            </a:r>
          </a:p>
          <a:p>
            <a:pPr marL="342900" lvl="1" indent="0">
              <a:buNone/>
            </a:pPr>
            <a:r>
              <a:rPr lang="en-US" sz="1500" dirty="0" err="1">
                <a:latin typeface="Courier New" panose="02070309020205020404" pitchFamily="49" charset="0"/>
                <a:cs typeface="Courier New" panose="02070309020205020404" pitchFamily="49" charset="0"/>
              </a:rPr>
              <a:t>x.age</a:t>
            </a:r>
            <a:r>
              <a:rPr lang="en-US" sz="1500" dirty="0">
                <a:latin typeface="Courier New" panose="02070309020205020404" pitchFamily="49" charset="0"/>
                <a:cs typeface="Courier New" panose="02070309020205020404" pitchFamily="49" charset="0"/>
              </a:rPr>
              <a:t> = 22;</a:t>
            </a:r>
          </a:p>
          <a:p>
            <a:pPr marL="342900" lvl="1" indent="0">
              <a:buNone/>
            </a:pPr>
            <a:r>
              <a:rPr lang="en-US" sz="1500" dirty="0" err="1">
                <a:latin typeface="Courier New" panose="02070309020205020404" pitchFamily="49" charset="0"/>
                <a:cs typeface="Courier New" panose="02070309020205020404" pitchFamily="49" charset="0"/>
              </a:rPr>
              <a:t>x.salary</a:t>
            </a:r>
            <a:r>
              <a:rPr lang="en-US" sz="1500" dirty="0">
                <a:latin typeface="Courier New" panose="02070309020205020404" pitchFamily="49" charset="0"/>
                <a:cs typeface="Courier New" panose="02070309020205020404" pitchFamily="49" charset="0"/>
              </a:rPr>
              <a:t> = 1234.56;</a:t>
            </a:r>
          </a:p>
          <a:p>
            <a:pPr marL="342900" lvl="1" indent="0">
              <a:buNone/>
            </a:pPr>
            <a:r>
              <a:rPr lang="en-US" sz="1500" dirty="0" err="1">
                <a:latin typeface="Courier New" panose="02070309020205020404" pitchFamily="49" charset="0"/>
                <a:cs typeface="Courier New" panose="02070309020205020404" pitchFamily="49" charset="0"/>
              </a:rPr>
              <a:t>strcpy</a:t>
            </a:r>
            <a:r>
              <a:rPr lang="en-US" sz="1500" dirty="0">
                <a:latin typeface="Courier New" panose="02070309020205020404" pitchFamily="49" charset="0"/>
                <a:cs typeface="Courier New" panose="02070309020205020404" pitchFamily="49" charset="0"/>
              </a:rPr>
              <a:t>(x.name, "Sam");</a:t>
            </a:r>
          </a:p>
          <a:p>
            <a:pPr marL="342900" lvl="1" indent="0">
              <a:buNone/>
            </a:pPr>
            <a:r>
              <a:rPr lang="en-US" sz="1500" dirty="0">
                <a:latin typeface="Courier New" panose="02070309020205020404" pitchFamily="49" charset="0"/>
                <a:cs typeface="Courier New" panose="02070309020205020404" pitchFamily="49" charset="0"/>
              </a:rPr>
              <a:t>y[2].age = 22;</a:t>
            </a:r>
          </a:p>
          <a:p>
            <a:pPr marL="342900" lvl="1" indent="0">
              <a:buNone/>
            </a:pPr>
            <a:r>
              <a:rPr lang="en-US" sz="1500" dirty="0">
                <a:latin typeface="Courier New" panose="02070309020205020404" pitchFamily="49" charset="0"/>
                <a:cs typeface="Courier New" panose="02070309020205020404" pitchFamily="49" charset="0"/>
              </a:rPr>
              <a:t>p = &amp;x;</a:t>
            </a:r>
          </a:p>
          <a:p>
            <a:pPr marL="342900" lvl="1" indent="0">
              <a:buNone/>
            </a:pPr>
            <a:r>
              <a:rPr lang="en-US" sz="1500" dirty="0">
                <a:latin typeface="Courier New" panose="02070309020205020404" pitchFamily="49" charset="0"/>
                <a:cs typeface="Courier New" panose="02070309020205020404" pitchFamily="49" charset="0"/>
              </a:rPr>
              <a:t>p-&gt;age = 22;</a:t>
            </a:r>
          </a:p>
          <a:p>
            <a:pPr>
              <a:buClrTx/>
              <a:buFont typeface="Wingdings" panose="05000000000000000000" pitchFamily="2" charset="2"/>
              <a:buChar char="q"/>
            </a:pPr>
            <a:r>
              <a:rPr lang="en-US" altLang="ja-JP" sz="1500" dirty="0"/>
              <a:t>Member variables can be used in any manner appropriate for their data type.</a:t>
            </a:r>
            <a:endParaRPr lang="en-US" sz="1500" dirty="0">
              <a:latin typeface="Courier New" panose="02070309020205020404" pitchFamily="49" charset="0"/>
              <a:cs typeface="Courier New" panose="02070309020205020404" pitchFamily="49" charset="0"/>
            </a:endParaRPr>
          </a:p>
        </p:txBody>
      </p:sp>
      <p:sp>
        <p:nvSpPr>
          <p:cNvPr id="8" name="Content Placeholder 7"/>
          <p:cNvSpPr>
            <a:spLocks noGrp="1"/>
          </p:cNvSpPr>
          <p:nvPr>
            <p:ph sz="half" idx="4294967295"/>
          </p:nvPr>
        </p:nvSpPr>
        <p:spPr>
          <a:xfrm>
            <a:off x="3935849" y="2354262"/>
            <a:ext cx="4992687" cy="3135313"/>
          </a:xfrm>
          <a:prstGeom prst="rect">
            <a:avLst/>
          </a:prstGeom>
          <a:solidFill>
            <a:schemeClr val="accent2">
              <a:lumMod val="20000"/>
              <a:lumOff val="80000"/>
            </a:schemeClr>
          </a:solidFill>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600" dirty="0"/>
              <a:t>Here, variable </a:t>
            </a:r>
            <a:r>
              <a:rPr lang="en-US" sz="1600" dirty="0">
                <a:latin typeface="Courier New" panose="02070309020205020404" pitchFamily="49" charset="0"/>
                <a:cs typeface="Courier New" panose="02070309020205020404" pitchFamily="49" charset="0"/>
              </a:rPr>
              <a:t>x</a:t>
            </a:r>
            <a:r>
              <a:rPr lang="en-US" sz="1600" dirty="0"/>
              <a:t> is of type </a:t>
            </a:r>
            <a:r>
              <a:rPr lang="en-US" sz="1600" dirty="0" err="1">
                <a:latin typeface="Courier New" panose="02070309020205020404" pitchFamily="49" charset="0"/>
                <a:cs typeface="Courier New" panose="02070309020205020404" pitchFamily="49" charset="0"/>
              </a:rPr>
              <a:t>EmployeeRecord</a:t>
            </a:r>
            <a:r>
              <a:rPr lang="en-US" sz="1600" dirty="0"/>
              <a:t>.</a:t>
            </a:r>
          </a:p>
          <a:p>
            <a:pPr algn="just">
              <a:lnSpc>
                <a:spcPct val="80000"/>
              </a:lnSpc>
              <a:spcBef>
                <a:spcPts val="400"/>
              </a:spcBef>
              <a:spcAft>
                <a:spcPts val="400"/>
              </a:spcAft>
              <a:buClrTx/>
              <a:buFont typeface="Wingdings" panose="05000000000000000000" pitchFamily="2" charset="2"/>
              <a:buChar char="q"/>
            </a:pPr>
            <a:r>
              <a:rPr lang="en-US" sz="1600" dirty="0" err="1">
                <a:latin typeface="Courier New" panose="02070309020205020404" pitchFamily="49" charset="0"/>
                <a:cs typeface="Courier New" panose="02070309020205020404" pitchFamily="49" charset="0"/>
              </a:rPr>
              <a:t>x.age</a:t>
            </a:r>
            <a:r>
              <a:rPr lang="en-US" sz="1600" dirty="0">
                <a:latin typeface="Courier New" panose="02070309020205020404" pitchFamily="49" charset="0"/>
                <a:cs typeface="Courier New" panose="02070309020205020404" pitchFamily="49" charset="0"/>
              </a:rPr>
              <a:t> </a:t>
            </a:r>
            <a:r>
              <a:rPr lang="en-US" sz="1600" dirty="0"/>
              <a:t>is of type </a:t>
            </a:r>
            <a:r>
              <a:rPr lang="en-US" sz="1600" dirty="0">
                <a:solidFill>
                  <a:srgbClr val="0000B0"/>
                </a:solidFill>
                <a:latin typeface="Courier New" panose="02070309020205020404" pitchFamily="49" charset="0"/>
                <a:cs typeface="Courier New" panose="02070309020205020404" pitchFamily="49" charset="0"/>
              </a:rPr>
              <a:t>int</a:t>
            </a:r>
            <a:r>
              <a:rPr lang="en-US" sz="1600" dirty="0"/>
              <a:t>.</a:t>
            </a:r>
          </a:p>
          <a:p>
            <a:pPr algn="just">
              <a:lnSpc>
                <a:spcPct val="80000"/>
              </a:lnSpc>
              <a:spcBef>
                <a:spcPts val="400"/>
              </a:spcBef>
              <a:spcAft>
                <a:spcPts val="400"/>
              </a:spcAft>
              <a:buClrTx/>
              <a:buFont typeface="Wingdings" panose="05000000000000000000" pitchFamily="2" charset="2"/>
              <a:buChar char="q"/>
            </a:pPr>
            <a:r>
              <a:rPr lang="en-US" sz="1600" dirty="0" err="1">
                <a:latin typeface="Courier New" panose="02070309020205020404" pitchFamily="49" charset="0"/>
                <a:cs typeface="Courier New" panose="02070309020205020404" pitchFamily="49" charset="0"/>
              </a:rPr>
              <a:t>x.salary</a:t>
            </a:r>
            <a:r>
              <a:rPr lang="en-US" sz="1600" dirty="0"/>
              <a:t> is of type </a:t>
            </a:r>
            <a:r>
              <a:rPr lang="en-US" sz="1600" dirty="0">
                <a:solidFill>
                  <a:srgbClr val="0000B0"/>
                </a:solidFill>
                <a:latin typeface="Courier New" panose="02070309020205020404" pitchFamily="49" charset="0"/>
                <a:cs typeface="Courier New" panose="02070309020205020404" pitchFamily="49" charset="0"/>
              </a:rPr>
              <a:t>float</a:t>
            </a:r>
            <a:r>
              <a:rPr lang="en-US" sz="1600" dirty="0"/>
              <a:t>.</a:t>
            </a:r>
          </a:p>
          <a:p>
            <a:pPr algn="just">
              <a:lnSpc>
                <a:spcPct val="80000"/>
              </a:lnSpc>
              <a:spcBef>
                <a:spcPts val="400"/>
              </a:spcBef>
              <a:spcAft>
                <a:spcPts val="400"/>
              </a:spcAft>
              <a:buClrTx/>
              <a:buFont typeface="Wingdings" panose="05000000000000000000" pitchFamily="2" charset="2"/>
              <a:buChar char="q"/>
            </a:pPr>
            <a:r>
              <a:rPr lang="en-US" sz="1600" dirty="0">
                <a:latin typeface="Courier New" panose="02070309020205020404" pitchFamily="49" charset="0"/>
                <a:cs typeface="Courier New" panose="02070309020205020404" pitchFamily="49" charset="0"/>
              </a:rPr>
              <a:t>x.name</a:t>
            </a:r>
            <a:r>
              <a:rPr lang="en-US" sz="1600" dirty="0"/>
              <a:t> is of type </a:t>
            </a:r>
            <a:r>
              <a:rPr lang="en-US" sz="1600" dirty="0">
                <a:solidFill>
                  <a:srgbClr val="0000B0"/>
                </a:solidFill>
                <a:latin typeface="Courier New" panose="02070309020205020404" pitchFamily="49" charset="0"/>
                <a:cs typeface="Courier New" panose="02070309020205020404" pitchFamily="49" charset="0"/>
              </a:rPr>
              <a:t>char</a:t>
            </a:r>
            <a:r>
              <a:rPr lang="en-US" sz="1600" dirty="0">
                <a:latin typeface="Courier New" panose="02070309020205020404" pitchFamily="49" charset="0"/>
                <a:cs typeface="Courier New" panose="02070309020205020404" pitchFamily="49" charset="0"/>
              </a:rPr>
              <a:t>[5]</a:t>
            </a:r>
            <a:r>
              <a:rPr lang="en-US" sz="1600" dirty="0"/>
              <a:t>.</a:t>
            </a:r>
          </a:p>
          <a:p>
            <a:pPr algn="just">
              <a:lnSpc>
                <a:spcPct val="80000"/>
              </a:lnSpc>
              <a:spcBef>
                <a:spcPts val="400"/>
              </a:spcBef>
              <a:spcAft>
                <a:spcPts val="400"/>
              </a:spcAft>
              <a:buClrTx/>
              <a:buFont typeface="Wingdings" panose="05000000000000000000" pitchFamily="2" charset="2"/>
              <a:buChar char="q"/>
            </a:pPr>
            <a:r>
              <a:rPr lang="en-US" sz="1600" dirty="0">
                <a:latin typeface="Courier New" panose="02070309020205020404" pitchFamily="49" charset="0"/>
                <a:cs typeface="Courier New" panose="02070309020205020404" pitchFamily="49" charset="0"/>
              </a:rPr>
              <a:t>y[2].age </a:t>
            </a:r>
            <a:r>
              <a:rPr lang="en-US" sz="1600" dirty="0"/>
              <a:t>is of type </a:t>
            </a:r>
            <a:r>
              <a:rPr lang="en-US" sz="1600" dirty="0" err="1">
                <a:solidFill>
                  <a:srgbClr val="0000B0"/>
                </a:solidFill>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a:t>where </a:t>
            </a:r>
            <a:r>
              <a:rPr lang="en-US" sz="1600" dirty="0">
                <a:latin typeface="Courier New" panose="02070309020205020404" pitchFamily="49" charset="0"/>
                <a:cs typeface="Courier New" panose="02070309020205020404" pitchFamily="49" charset="0"/>
              </a:rPr>
              <a:t>y[2]</a:t>
            </a:r>
            <a:r>
              <a:rPr lang="en-US" sz="1600" dirty="0"/>
              <a:t> is of type </a:t>
            </a:r>
            <a:r>
              <a:rPr lang="en-US" sz="1600" dirty="0" err="1">
                <a:latin typeface="Courier New" panose="02070309020205020404" pitchFamily="49" charset="0"/>
                <a:cs typeface="Courier New" panose="02070309020205020404" pitchFamily="49" charset="0"/>
              </a:rPr>
              <a:t>EmployeeRecord</a:t>
            </a:r>
            <a:r>
              <a:rPr lang="en-US" sz="1600" dirty="0"/>
              <a:t> and represents the 3</a:t>
            </a:r>
            <a:r>
              <a:rPr lang="en-US" sz="1600" baseline="30000" dirty="0"/>
              <a:t>rd</a:t>
            </a:r>
            <a:r>
              <a:rPr lang="en-US" sz="1600" dirty="0"/>
              <a:t> element.</a:t>
            </a:r>
          </a:p>
          <a:p>
            <a:pPr algn="just">
              <a:lnSpc>
                <a:spcPct val="80000"/>
              </a:lnSpc>
              <a:spcBef>
                <a:spcPts val="400"/>
              </a:spcBef>
              <a:spcAft>
                <a:spcPts val="400"/>
              </a:spcAft>
              <a:buClrTx/>
              <a:buFont typeface="Wingdings" panose="05000000000000000000" pitchFamily="2" charset="2"/>
              <a:buChar char="q"/>
            </a:pPr>
            <a:r>
              <a:rPr lang="en-US" sz="1600" dirty="0">
                <a:latin typeface="Courier New" panose="02070309020205020404" pitchFamily="49" charset="0"/>
                <a:cs typeface="Courier New" panose="02070309020205020404" pitchFamily="49" charset="0"/>
              </a:rPr>
              <a:t>p-&gt;age </a:t>
            </a:r>
            <a:r>
              <a:rPr lang="en-US" sz="1600" dirty="0"/>
              <a:t>is of type </a:t>
            </a:r>
            <a:r>
              <a:rPr lang="en-US" sz="1600" dirty="0" err="1">
                <a:solidFill>
                  <a:srgbClr val="0000B0"/>
                </a:solidFill>
                <a:latin typeface="Courier New" panose="02070309020205020404" pitchFamily="49" charset="0"/>
                <a:cs typeface="Courier New" panose="02070309020205020404" pitchFamily="49" charset="0"/>
              </a:rPr>
              <a:t>int</a:t>
            </a:r>
            <a:r>
              <a:rPr lang="en-US" sz="1600" dirty="0"/>
              <a:t> where </a:t>
            </a:r>
            <a:r>
              <a:rPr lang="en-US" sz="1600" dirty="0">
                <a:latin typeface="Courier New" panose="02070309020205020404" pitchFamily="49" charset="0"/>
                <a:cs typeface="Courier New" panose="02070309020205020404" pitchFamily="49" charset="0"/>
              </a:rPr>
              <a:t>p</a:t>
            </a:r>
            <a:r>
              <a:rPr lang="en-US" sz="1600" dirty="0"/>
              <a:t> is a pointer pointing to variable </a:t>
            </a:r>
            <a:r>
              <a:rPr lang="en-US" sz="1600" dirty="0">
                <a:latin typeface="Courier New" panose="02070309020205020404" pitchFamily="49" charset="0"/>
                <a:cs typeface="Courier New" panose="02070309020205020404" pitchFamily="49" charset="0"/>
              </a:rPr>
              <a:t>x</a:t>
            </a:r>
            <a:r>
              <a:rPr lang="en-US" sz="1600" dirty="0"/>
              <a:t> of type </a:t>
            </a:r>
            <a:r>
              <a:rPr lang="en-US" sz="1600" dirty="0" err="1">
                <a:latin typeface="Courier New" panose="02070309020205020404" pitchFamily="49" charset="0"/>
                <a:cs typeface="Courier New" panose="02070309020205020404" pitchFamily="49" charset="0"/>
              </a:rPr>
              <a:t>EmplyeeRecord</a:t>
            </a:r>
            <a:r>
              <a:rPr lang="en-US" sz="1600" dirty="0"/>
              <a:t>. Operator (</a:t>
            </a:r>
            <a:r>
              <a:rPr lang="en-US" sz="1600" dirty="0">
                <a:latin typeface="Courier New" panose="02070309020205020404" pitchFamily="49" charset="0"/>
                <a:cs typeface="Courier New" panose="02070309020205020404" pitchFamily="49" charset="0"/>
              </a:rPr>
              <a:t>-&gt;</a:t>
            </a:r>
            <a:r>
              <a:rPr lang="en-US" sz="1600" dirty="0"/>
              <a:t>) is used for pointer variable of </a:t>
            </a:r>
            <a:r>
              <a:rPr lang="en-US" sz="1600" dirty="0" err="1">
                <a:solidFill>
                  <a:srgbClr val="0000B0"/>
                </a:solidFill>
                <a:latin typeface="Courier New" panose="02070309020205020404" pitchFamily="49" charset="0"/>
                <a:cs typeface="Courier New" panose="02070309020205020404" pitchFamily="49" charset="0"/>
              </a:rPr>
              <a:t>struct</a:t>
            </a:r>
            <a:r>
              <a:rPr lang="en-US" sz="1600" dirty="0"/>
              <a:t> instead of (</a:t>
            </a:r>
            <a:r>
              <a:rPr lang="en-US" sz="1600" dirty="0">
                <a:latin typeface="Courier New" panose="02070309020205020404" pitchFamily="49" charset="0"/>
                <a:cs typeface="Courier New" panose="02070309020205020404" pitchFamily="49" charset="0"/>
              </a:rPr>
              <a:t>.</a:t>
            </a:r>
            <a:r>
              <a:rPr lang="en-US" sz="1600" dirty="0"/>
              <a:t>).</a:t>
            </a:r>
          </a:p>
          <a:p>
            <a:pPr algn="just">
              <a:lnSpc>
                <a:spcPct val="80000"/>
              </a:lnSpc>
              <a:spcBef>
                <a:spcPts val="400"/>
              </a:spcBef>
              <a:spcAft>
                <a:spcPts val="400"/>
              </a:spcAft>
              <a:buClrTx/>
              <a:buFont typeface="Wingdings" panose="05000000000000000000" pitchFamily="2" charset="2"/>
              <a:buChar char="q"/>
            </a:pPr>
            <a:r>
              <a:rPr lang="en-US" sz="1600" dirty="0">
                <a:latin typeface="Courier New" panose="02070309020205020404" pitchFamily="49" charset="0"/>
                <a:cs typeface="Courier New" panose="02070309020205020404" pitchFamily="49" charset="0"/>
              </a:rPr>
              <a:t>p-&gt;age</a:t>
            </a:r>
            <a:r>
              <a:rPr lang="en-US" sz="1600" dirty="0"/>
              <a:t> can be represented as </a:t>
            </a:r>
            <a:r>
              <a:rPr lang="en-US" sz="1600" dirty="0">
                <a:latin typeface="Courier New" panose="02070309020205020404" pitchFamily="49" charset="0"/>
                <a:cs typeface="Courier New" panose="02070309020205020404" pitchFamily="49" charset="0"/>
              </a:rPr>
              <a:t>(*p).age</a:t>
            </a:r>
            <a:r>
              <a:rPr lang="en-US" sz="1600" dirty="0"/>
              <a:t> also.</a:t>
            </a:r>
          </a:p>
        </p:txBody>
      </p:sp>
      <p:sp>
        <p:nvSpPr>
          <p:cNvPr id="9"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Accessing Structure Member</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71494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52462" y="1654175"/>
            <a:ext cx="7902621" cy="768350"/>
          </a:xfrm>
        </p:spPr>
        <p:txBody>
          <a:bodyPr>
            <a:noAutofit/>
          </a:bodyPr>
          <a:lstStyle/>
          <a:p>
            <a:pPr algn="just">
              <a:buClrTx/>
              <a:buFont typeface="Wingdings" panose="05000000000000000000" pitchFamily="2" charset="2"/>
              <a:buChar char="q"/>
            </a:pPr>
            <a:r>
              <a:rPr lang="en-US" sz="1800" dirty="0"/>
              <a:t>After declaring a pointer </a:t>
            </a:r>
            <a:r>
              <a:rPr lang="en-US" sz="1800" dirty="0">
                <a:latin typeface="Courier New" panose="02070309020205020404" pitchFamily="49" charset="0"/>
                <a:cs typeface="Courier New" panose="02070309020205020404" pitchFamily="49" charset="0"/>
              </a:rPr>
              <a:t>*p</a:t>
            </a:r>
            <a:r>
              <a:rPr lang="en-US" sz="1800" dirty="0"/>
              <a:t> variable, it can be used like any other variable. That is, </a:t>
            </a:r>
            <a:r>
              <a:rPr lang="en-US" sz="1800" dirty="0">
                <a:latin typeface="Courier New" panose="02070309020205020404" pitchFamily="49" charset="0"/>
                <a:cs typeface="Courier New" panose="02070309020205020404" pitchFamily="49" charset="0"/>
              </a:rPr>
              <a:t>p</a:t>
            </a:r>
            <a:r>
              <a:rPr lang="en-US" sz="1800" dirty="0"/>
              <a:t> stores the </a:t>
            </a:r>
            <a:r>
              <a:rPr lang="en-US" sz="1800" i="1" dirty="0"/>
              <a:t>address</a:t>
            </a:r>
            <a:r>
              <a:rPr lang="en-US" sz="1800" dirty="0"/>
              <a:t> or </a:t>
            </a:r>
            <a:r>
              <a:rPr lang="en-US" sz="1800" i="1" dirty="0"/>
              <a:t>pointer</a:t>
            </a:r>
            <a:r>
              <a:rPr lang="en-US" sz="1800" dirty="0"/>
              <a:t>, to another variable; </a:t>
            </a:r>
            <a:r>
              <a:rPr lang="en-US" sz="1800" dirty="0">
                <a:latin typeface="Courier New" panose="02070309020205020404" pitchFamily="49" charset="0"/>
                <a:cs typeface="Courier New" panose="02070309020205020404" pitchFamily="49" charset="0"/>
              </a:rPr>
              <a:t>&amp;p</a:t>
            </a:r>
            <a:r>
              <a:rPr lang="en-US" sz="1800" dirty="0"/>
              <a:t> gives the address of the pointer variable itself; and </a:t>
            </a:r>
            <a:r>
              <a:rPr lang="en-US" sz="1800" dirty="0">
                <a:latin typeface="Courier New" panose="02070309020205020404" pitchFamily="49" charset="0"/>
                <a:cs typeface="Courier New" panose="02070309020205020404" pitchFamily="49" charset="0"/>
              </a:rPr>
              <a:t>*p</a:t>
            </a:r>
            <a:r>
              <a:rPr lang="en-US" sz="1800" dirty="0"/>
              <a:t> is the </a:t>
            </a:r>
            <a:r>
              <a:rPr lang="en-US" sz="1800" i="1" dirty="0"/>
              <a:t>value</a:t>
            </a:r>
            <a:r>
              <a:rPr lang="en-US" sz="1800" dirty="0"/>
              <a:t> stored in the variable that </a:t>
            </a:r>
            <a:r>
              <a:rPr lang="en-US" sz="1800" dirty="0">
                <a:latin typeface="Courier New" panose="02070309020205020404" pitchFamily="49" charset="0"/>
                <a:cs typeface="Courier New" panose="02070309020205020404" pitchFamily="49" charset="0"/>
              </a:rPr>
              <a:t>p</a:t>
            </a:r>
            <a:r>
              <a:rPr lang="en-US" sz="1800" dirty="0"/>
              <a:t> </a:t>
            </a:r>
            <a:r>
              <a:rPr lang="en-US" sz="1800" i="1" dirty="0"/>
              <a:t>points</a:t>
            </a:r>
            <a:r>
              <a:rPr lang="en-US" sz="1800" dirty="0"/>
              <a:t> at.</a:t>
            </a:r>
          </a:p>
        </p:txBody>
      </p:sp>
      <p:sp>
        <p:nvSpPr>
          <p:cNvPr id="8" name="Rectangle 7"/>
          <p:cNvSpPr/>
          <p:nvPr/>
        </p:nvSpPr>
        <p:spPr>
          <a:xfrm>
            <a:off x="225804" y="5311495"/>
            <a:ext cx="8756273" cy="81214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350" dirty="0"/>
          </a:p>
          <a:p>
            <a:pPr algn="ctr"/>
            <a:endParaRPr lang="en-US" sz="1350" dirty="0"/>
          </a:p>
          <a:p>
            <a:pPr algn="ctr"/>
            <a:endParaRPr lang="en-US" sz="1350" dirty="0"/>
          </a:p>
          <a:p>
            <a:pPr algn="r"/>
            <a:r>
              <a:rPr lang="en-US" sz="1350" dirty="0"/>
              <a:t>Main Memory</a:t>
            </a:r>
          </a:p>
        </p:txBody>
      </p:sp>
      <p:sp>
        <p:nvSpPr>
          <p:cNvPr id="9" name="Rectangle 8"/>
          <p:cNvSpPr/>
          <p:nvPr/>
        </p:nvSpPr>
        <p:spPr>
          <a:xfrm>
            <a:off x="556710" y="5439051"/>
            <a:ext cx="733806" cy="432054"/>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tx1"/>
                </a:solidFill>
              </a:rPr>
              <a:t>567</a:t>
            </a:r>
          </a:p>
        </p:txBody>
      </p:sp>
      <p:sp>
        <p:nvSpPr>
          <p:cNvPr id="10" name="Rectangle 9"/>
          <p:cNvSpPr/>
          <p:nvPr/>
        </p:nvSpPr>
        <p:spPr>
          <a:xfrm>
            <a:off x="7226728" y="5433426"/>
            <a:ext cx="736226" cy="429784"/>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tx1"/>
                </a:solidFill>
              </a:rPr>
              <a:t>89</a:t>
            </a:r>
          </a:p>
        </p:txBody>
      </p:sp>
      <p:sp>
        <p:nvSpPr>
          <p:cNvPr id="13" name="TextBox 12"/>
          <p:cNvSpPr txBox="1"/>
          <p:nvPr/>
        </p:nvSpPr>
        <p:spPr>
          <a:xfrm>
            <a:off x="5334002" y="4313543"/>
            <a:ext cx="2006975" cy="507831"/>
          </a:xfrm>
          <a:prstGeom prst="rect">
            <a:avLst/>
          </a:prstGeom>
          <a:solidFill>
            <a:schemeClr val="bg1">
              <a:lumMod val="75000"/>
            </a:schemeClr>
          </a:solidFill>
          <a:ln>
            <a:solidFill>
              <a:schemeClr val="tx1"/>
            </a:solidFill>
          </a:ln>
        </p:spPr>
        <p:txBody>
          <a:bodyPr wrap="square" rtlCol="0">
            <a:spAutoFit/>
          </a:bodyPr>
          <a:lstStyle/>
          <a:p>
            <a:r>
              <a:rPr lang="en-US" sz="1350" dirty="0"/>
              <a:t>Location of </a:t>
            </a:r>
            <a:r>
              <a:rPr lang="en-US" sz="1350" dirty="0">
                <a:latin typeface="Courier New" panose="02070309020205020404" pitchFamily="49" charset="0"/>
                <a:cs typeface="Courier New" panose="02070309020205020404" pitchFamily="49" charset="0"/>
              </a:rPr>
              <a:t>x</a:t>
            </a:r>
            <a:r>
              <a:rPr lang="en-US" sz="1350" dirty="0"/>
              <a:t>: </a:t>
            </a:r>
          </a:p>
          <a:p>
            <a:pPr algn="ctr"/>
            <a:r>
              <a:rPr lang="en-US" sz="1350" b="1" dirty="0">
                <a:latin typeface="Courier New" panose="02070309020205020404" pitchFamily="49" charset="0"/>
                <a:cs typeface="Courier New" panose="02070309020205020404" pitchFamily="49" charset="0"/>
              </a:rPr>
              <a:t>&amp;x = 567</a:t>
            </a:r>
            <a:endParaRPr lang="en-US" sz="1350" b="1" dirty="0"/>
          </a:p>
        </p:txBody>
      </p:sp>
      <p:sp>
        <p:nvSpPr>
          <p:cNvPr id="15" name="TextBox 14"/>
          <p:cNvSpPr txBox="1"/>
          <p:nvPr/>
        </p:nvSpPr>
        <p:spPr>
          <a:xfrm>
            <a:off x="7373472" y="4680812"/>
            <a:ext cx="1563221" cy="507831"/>
          </a:xfrm>
          <a:prstGeom prst="rect">
            <a:avLst/>
          </a:prstGeom>
          <a:solidFill>
            <a:schemeClr val="bg1">
              <a:lumMod val="65000"/>
            </a:schemeClr>
          </a:solidFill>
          <a:ln>
            <a:solidFill>
              <a:schemeClr val="tx1"/>
            </a:solidFill>
          </a:ln>
        </p:spPr>
        <p:txBody>
          <a:bodyPr wrap="square" rtlCol="0">
            <a:spAutoFit/>
          </a:bodyPr>
          <a:lstStyle/>
          <a:p>
            <a:r>
              <a:rPr lang="en-US" sz="1350" dirty="0"/>
              <a:t>Value at </a:t>
            </a:r>
            <a:r>
              <a:rPr lang="en-US" sz="1350" dirty="0">
                <a:latin typeface="Courier New" panose="02070309020205020404" pitchFamily="49" charset="0"/>
                <a:cs typeface="Courier New" panose="02070309020205020404" pitchFamily="49" charset="0"/>
              </a:rPr>
              <a:t>x</a:t>
            </a:r>
            <a:r>
              <a:rPr lang="en-US" sz="1350" dirty="0"/>
              <a:t>: </a:t>
            </a:r>
          </a:p>
          <a:p>
            <a:pPr algn="ctr"/>
            <a:r>
              <a:rPr lang="en-US" sz="1350" b="1" dirty="0">
                <a:latin typeface="Courier New" panose="02070309020205020404" pitchFamily="49" charset="0"/>
                <a:cs typeface="Courier New" panose="02070309020205020404" pitchFamily="49" charset="0"/>
              </a:rPr>
              <a:t>x = 89</a:t>
            </a:r>
          </a:p>
        </p:txBody>
      </p:sp>
      <p:sp>
        <p:nvSpPr>
          <p:cNvPr id="25" name="TextBox 24"/>
          <p:cNvSpPr txBox="1"/>
          <p:nvPr/>
        </p:nvSpPr>
        <p:spPr>
          <a:xfrm>
            <a:off x="358336" y="4538098"/>
            <a:ext cx="2303930" cy="300082"/>
          </a:xfrm>
          <a:prstGeom prst="rect">
            <a:avLst/>
          </a:prstGeom>
          <a:solidFill>
            <a:schemeClr val="bg1">
              <a:lumMod val="75000"/>
            </a:schemeClr>
          </a:solidFill>
          <a:ln>
            <a:solidFill>
              <a:schemeClr val="tx1"/>
            </a:solidFill>
          </a:ln>
        </p:spPr>
        <p:txBody>
          <a:bodyPr wrap="square" rtlCol="0">
            <a:spAutoFit/>
          </a:bodyPr>
          <a:lstStyle/>
          <a:p>
            <a:r>
              <a:rPr lang="en-US" sz="1350" dirty="0"/>
              <a:t>Location of </a:t>
            </a:r>
            <a:r>
              <a:rPr lang="en-US" sz="1350" dirty="0">
                <a:latin typeface="Courier New" panose="02070309020205020404" pitchFamily="49" charset="0"/>
                <a:cs typeface="Courier New" panose="02070309020205020404" pitchFamily="49" charset="0"/>
              </a:rPr>
              <a:t>*p</a:t>
            </a:r>
            <a:r>
              <a:rPr lang="en-US" sz="1350" dirty="0"/>
              <a:t>: </a:t>
            </a:r>
            <a:r>
              <a:rPr lang="en-US" sz="1350" b="1" dirty="0">
                <a:latin typeface="Courier New" panose="02070309020205020404" pitchFamily="49" charset="0"/>
                <a:cs typeface="Courier New" panose="02070309020205020404" pitchFamily="49" charset="0"/>
              </a:rPr>
              <a:t>&amp;p = 1078</a:t>
            </a:r>
            <a:endParaRPr lang="en-US" sz="1350" b="1" dirty="0"/>
          </a:p>
        </p:txBody>
      </p:sp>
      <p:sp>
        <p:nvSpPr>
          <p:cNvPr id="26" name="TextBox 25"/>
          <p:cNvSpPr txBox="1"/>
          <p:nvPr/>
        </p:nvSpPr>
        <p:spPr>
          <a:xfrm>
            <a:off x="800443" y="4894533"/>
            <a:ext cx="2504961" cy="300082"/>
          </a:xfrm>
          <a:prstGeom prst="rect">
            <a:avLst/>
          </a:prstGeom>
          <a:solidFill>
            <a:schemeClr val="bg1">
              <a:lumMod val="65000"/>
            </a:schemeClr>
          </a:solidFill>
          <a:ln>
            <a:solidFill>
              <a:schemeClr val="tx1"/>
            </a:solidFill>
          </a:ln>
        </p:spPr>
        <p:txBody>
          <a:bodyPr wrap="square" rtlCol="0">
            <a:spAutoFit/>
          </a:bodyPr>
          <a:lstStyle/>
          <a:p>
            <a:r>
              <a:rPr lang="en-US" sz="1350" dirty="0"/>
              <a:t>address at </a:t>
            </a:r>
            <a:r>
              <a:rPr lang="en-US" sz="1350" dirty="0">
                <a:latin typeface="Courier New" panose="02070309020205020404" pitchFamily="49" charset="0"/>
                <a:cs typeface="Courier New" panose="02070309020205020404" pitchFamily="49" charset="0"/>
              </a:rPr>
              <a:t>*p</a:t>
            </a:r>
            <a:r>
              <a:rPr lang="en-US" sz="1350" dirty="0"/>
              <a:t>: </a:t>
            </a:r>
            <a:r>
              <a:rPr lang="en-US" sz="1350" b="1" dirty="0">
                <a:latin typeface="Courier New" panose="02070309020205020404" pitchFamily="49" charset="0"/>
                <a:cs typeface="Courier New" panose="02070309020205020404" pitchFamily="49" charset="0"/>
              </a:rPr>
              <a:t>p = &amp;x = 567</a:t>
            </a:r>
          </a:p>
        </p:txBody>
      </p:sp>
      <p:sp>
        <p:nvSpPr>
          <p:cNvPr id="27" name="TextBox 26"/>
          <p:cNvSpPr txBox="1"/>
          <p:nvPr/>
        </p:nvSpPr>
        <p:spPr>
          <a:xfrm>
            <a:off x="3162975" y="5521918"/>
            <a:ext cx="2260439" cy="300082"/>
          </a:xfrm>
          <a:prstGeom prst="rect">
            <a:avLst/>
          </a:prstGeom>
          <a:solidFill>
            <a:schemeClr val="bg1">
              <a:lumMod val="50000"/>
            </a:schemeClr>
          </a:solidFill>
          <a:ln>
            <a:solidFill>
              <a:schemeClr val="tx1"/>
            </a:solidFill>
          </a:ln>
        </p:spPr>
        <p:txBody>
          <a:bodyPr wrap="square" rtlCol="0">
            <a:spAutoFit/>
          </a:bodyPr>
          <a:lstStyle/>
          <a:p>
            <a:r>
              <a:rPr lang="en-US" sz="1350" dirty="0"/>
              <a:t>Value pointed by </a:t>
            </a:r>
            <a:r>
              <a:rPr lang="en-US" sz="1350" dirty="0">
                <a:latin typeface="Courier New" panose="02070309020205020404" pitchFamily="49" charset="0"/>
                <a:cs typeface="Courier New" panose="02070309020205020404" pitchFamily="49" charset="0"/>
              </a:rPr>
              <a:t>*p</a:t>
            </a:r>
            <a:r>
              <a:rPr lang="en-US" sz="1350" dirty="0"/>
              <a:t>: </a:t>
            </a:r>
            <a:r>
              <a:rPr lang="en-US" sz="1350" b="1" dirty="0">
                <a:latin typeface="Courier New" panose="02070309020205020404" pitchFamily="49" charset="0"/>
                <a:cs typeface="Courier New" panose="02070309020205020404" pitchFamily="49" charset="0"/>
              </a:rPr>
              <a:t>*p</a:t>
            </a:r>
            <a:r>
              <a:rPr lang="en-US" sz="1350" b="1" dirty="0"/>
              <a:t> = 89</a:t>
            </a:r>
            <a:endParaRPr lang="en-US" sz="1350" b="1" dirty="0">
              <a:latin typeface="Courier New" panose="02070309020205020404" pitchFamily="49" charset="0"/>
              <a:cs typeface="Courier New" panose="02070309020205020404" pitchFamily="49" charset="0"/>
            </a:endParaRPr>
          </a:p>
        </p:txBody>
      </p:sp>
      <p:cxnSp>
        <p:nvCxnSpPr>
          <p:cNvPr id="28" name="Straight Arrow Connector 27"/>
          <p:cNvCxnSpPr/>
          <p:nvPr/>
        </p:nvCxnSpPr>
        <p:spPr>
          <a:xfrm>
            <a:off x="583774" y="4846827"/>
            <a:ext cx="0" cy="626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938329" y="5199383"/>
            <a:ext cx="5379" cy="40167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10" idx="1"/>
          </p:cNvCxnSpPr>
          <p:nvPr/>
        </p:nvCxnSpPr>
        <p:spPr>
          <a:xfrm flipV="1">
            <a:off x="5423412" y="5648320"/>
            <a:ext cx="1803316" cy="1209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9" idx="3"/>
          </p:cNvCxnSpPr>
          <p:nvPr/>
        </p:nvCxnSpPr>
        <p:spPr>
          <a:xfrm>
            <a:off x="1290516" y="5655080"/>
            <a:ext cx="1883520" cy="533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8155081" y="3083600"/>
            <a:ext cx="826994" cy="909499"/>
          </a:xfrm>
          <a:prstGeom prst="rect">
            <a:avLst/>
          </a:prstGeom>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err="1">
                <a:latin typeface="Courier New" panose="02070309020205020404" pitchFamily="49" charset="0"/>
                <a:cs typeface="Courier New" panose="02070309020205020404" pitchFamily="49" charset="0"/>
              </a:rPr>
              <a:t>int</a:t>
            </a:r>
            <a:r>
              <a:rPr lang="en-US" sz="1350" b="1" dirty="0">
                <a:latin typeface="Courier New" panose="02070309020205020404" pitchFamily="49" charset="0"/>
                <a:cs typeface="Courier New" panose="02070309020205020404" pitchFamily="49" charset="0"/>
              </a:rPr>
              <a:t> x;</a:t>
            </a:r>
            <a:endParaRPr lang="en-US" sz="2100" b="1" dirty="0">
              <a:latin typeface="Courier New" panose="02070309020205020404" pitchFamily="49" charset="0"/>
              <a:ea typeface="Times New Roman" panose="02020603050405020304" pitchFamily="18" charset="0"/>
              <a:cs typeface="Courier New" panose="02070309020205020404" pitchFamily="49" charset="0"/>
            </a:endParaRPr>
          </a:p>
        </p:txBody>
      </p:sp>
      <p:sp>
        <p:nvSpPr>
          <p:cNvPr id="43" name="Rectangle 42"/>
          <p:cNvSpPr/>
          <p:nvPr/>
        </p:nvSpPr>
        <p:spPr>
          <a:xfrm>
            <a:off x="121920" y="3087510"/>
            <a:ext cx="1008198" cy="1105368"/>
          </a:xfrm>
          <a:prstGeom prst="rect">
            <a:avLst/>
          </a:prstGeom>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err="1">
                <a:latin typeface="Courier New" panose="02070309020205020404" pitchFamily="49" charset="0"/>
                <a:cs typeface="Courier New" panose="02070309020205020404" pitchFamily="49" charset="0"/>
              </a:rPr>
              <a:t>int</a:t>
            </a:r>
            <a:r>
              <a:rPr lang="en-US" sz="1350" b="1" dirty="0">
                <a:latin typeface="Courier New" panose="02070309020205020404" pitchFamily="49" charset="0"/>
                <a:cs typeface="Courier New" panose="02070309020205020404" pitchFamily="49" charset="0"/>
              </a:rPr>
              <a:t> *p;</a:t>
            </a:r>
            <a:endParaRPr lang="en-US" sz="2100" b="1" dirty="0">
              <a:latin typeface="Courier New" panose="02070309020205020404" pitchFamily="49" charset="0"/>
              <a:ea typeface="Times New Roman" panose="02020603050405020304" pitchFamily="18" charset="0"/>
              <a:cs typeface="Courier New" panose="02070309020205020404" pitchFamily="49" charset="0"/>
            </a:endParaRPr>
          </a:p>
        </p:txBody>
      </p:sp>
      <p:sp>
        <p:nvSpPr>
          <p:cNvPr id="44" name="Rectangle 43"/>
          <p:cNvSpPr/>
          <p:nvPr/>
        </p:nvSpPr>
        <p:spPr>
          <a:xfrm>
            <a:off x="5230348" y="2850540"/>
            <a:ext cx="2632263" cy="63915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&amp;x </a:t>
            </a:r>
            <a:r>
              <a:rPr lang="en-US" sz="1350" dirty="0"/>
              <a:t>represents the memory area of variable named </a:t>
            </a:r>
            <a:r>
              <a:rPr lang="en-US" sz="1350" b="1" dirty="0">
                <a:latin typeface="Courier New" panose="02070309020205020404" pitchFamily="49" charset="0"/>
                <a:cs typeface="Courier New" panose="02070309020205020404" pitchFamily="49" charset="0"/>
              </a:rPr>
              <a:t>x</a:t>
            </a:r>
            <a:endParaRPr lang="en-US" sz="2100" dirty="0">
              <a:latin typeface="Times New Roman" panose="02020603050405020304" pitchFamily="18" charset="0"/>
              <a:ea typeface="Times New Roman" panose="02020603050405020304" pitchFamily="18" charset="0"/>
            </a:endParaRPr>
          </a:p>
        </p:txBody>
      </p:sp>
      <p:sp>
        <p:nvSpPr>
          <p:cNvPr id="45" name="Rectangle 44"/>
          <p:cNvSpPr/>
          <p:nvPr/>
        </p:nvSpPr>
        <p:spPr>
          <a:xfrm>
            <a:off x="5230348" y="3538350"/>
            <a:ext cx="2632263" cy="705983"/>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t"/>
          <a:lstStyle/>
          <a:p>
            <a:pPr algn="ctr"/>
            <a:r>
              <a:rPr lang="en-US" sz="1350" b="1" dirty="0">
                <a:latin typeface="Courier New" panose="02070309020205020404" pitchFamily="49" charset="0"/>
                <a:cs typeface="Courier New" panose="02070309020205020404" pitchFamily="49" charset="0"/>
              </a:rPr>
              <a:t>x</a:t>
            </a:r>
            <a:r>
              <a:rPr lang="en-US" sz="1350" b="1" dirty="0"/>
              <a:t> </a:t>
            </a:r>
            <a:r>
              <a:rPr lang="en-US" sz="1350" dirty="0"/>
              <a:t>represents the </a:t>
            </a:r>
            <a:r>
              <a:rPr lang="en-US" sz="1350" u="sng" dirty="0"/>
              <a:t>value</a:t>
            </a:r>
            <a:r>
              <a:rPr lang="en-US" sz="1350" dirty="0"/>
              <a:t> stored inside the area of variable named </a:t>
            </a:r>
            <a:r>
              <a:rPr lang="en-US" sz="1350" b="1" dirty="0">
                <a:latin typeface="Courier New" panose="02070309020205020404" pitchFamily="49" charset="0"/>
                <a:cs typeface="Courier New" panose="02070309020205020404" pitchFamily="49" charset="0"/>
              </a:rPr>
              <a:t>x</a:t>
            </a:r>
            <a:endParaRPr lang="en-US" sz="2100" b="1" dirty="0">
              <a:latin typeface="Times New Roman" panose="02020603050405020304" pitchFamily="18" charset="0"/>
              <a:ea typeface="Times New Roman" panose="02020603050405020304" pitchFamily="18" charset="0"/>
            </a:endParaRPr>
          </a:p>
        </p:txBody>
      </p:sp>
      <p:sp>
        <p:nvSpPr>
          <p:cNvPr id="46" name="Rectangle 45"/>
          <p:cNvSpPr/>
          <p:nvPr/>
        </p:nvSpPr>
        <p:spPr>
          <a:xfrm>
            <a:off x="1422590" y="3924301"/>
            <a:ext cx="3175186" cy="467145"/>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t"/>
          <a:lstStyle/>
          <a:p>
            <a:pPr algn="ctr"/>
            <a:r>
              <a:rPr lang="en-US" sz="1350" b="1" dirty="0">
                <a:solidFill>
                  <a:schemeClr val="tx1"/>
                </a:solidFill>
                <a:latin typeface="Courier New" panose="02070309020205020404" pitchFamily="49" charset="0"/>
                <a:cs typeface="Courier New" panose="02070309020205020404" pitchFamily="49" charset="0"/>
              </a:rPr>
              <a:t>*p</a:t>
            </a:r>
            <a:r>
              <a:rPr lang="en-US" sz="1350" b="1" dirty="0">
                <a:solidFill>
                  <a:schemeClr val="tx1"/>
                </a:solidFill>
                <a:cs typeface="Courier New" panose="02070309020205020404" pitchFamily="49" charset="0"/>
              </a:rPr>
              <a:t> </a:t>
            </a:r>
            <a:r>
              <a:rPr lang="en-US" sz="1350" dirty="0"/>
              <a:t>represents the value stored in the area represented/pointed to by address </a:t>
            </a:r>
            <a:r>
              <a:rPr lang="en-US" sz="1350" b="1" dirty="0">
                <a:solidFill>
                  <a:schemeClr val="tx1"/>
                </a:solidFill>
                <a:latin typeface="Courier New" panose="02070309020205020404" pitchFamily="49" charset="0"/>
                <a:cs typeface="Courier New" panose="02070309020205020404" pitchFamily="49" charset="0"/>
              </a:rPr>
              <a:t>p</a:t>
            </a:r>
            <a:endParaRPr lang="en-US" sz="2100" b="1" dirty="0">
              <a:latin typeface="Times New Roman" panose="02020603050405020304" pitchFamily="18" charset="0"/>
              <a:ea typeface="Times New Roman" panose="02020603050405020304" pitchFamily="18" charset="0"/>
            </a:endParaRPr>
          </a:p>
        </p:txBody>
      </p:sp>
      <p:sp>
        <p:nvSpPr>
          <p:cNvPr id="47" name="Rectangle 46"/>
          <p:cNvSpPr/>
          <p:nvPr/>
        </p:nvSpPr>
        <p:spPr>
          <a:xfrm>
            <a:off x="1422590" y="3404768"/>
            <a:ext cx="3175187" cy="447115"/>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solidFill>
                  <a:schemeClr val="tx1"/>
                </a:solidFill>
                <a:latin typeface="Courier New" panose="02070309020205020404" pitchFamily="49" charset="0"/>
                <a:cs typeface="Courier New" panose="02070309020205020404" pitchFamily="49" charset="0"/>
              </a:rPr>
              <a:t>p</a:t>
            </a:r>
            <a:r>
              <a:rPr lang="en-US" sz="1350" dirty="0"/>
              <a:t> represents the </a:t>
            </a:r>
            <a:r>
              <a:rPr lang="en-US" sz="1350" u="sng" dirty="0"/>
              <a:t>address</a:t>
            </a:r>
            <a:r>
              <a:rPr lang="en-US" sz="1350" dirty="0"/>
              <a:t> stored inside the area of variable named </a:t>
            </a:r>
            <a:r>
              <a:rPr lang="en-US" sz="1350" b="1" dirty="0">
                <a:solidFill>
                  <a:schemeClr val="tx1"/>
                </a:solidFill>
                <a:latin typeface="Courier New" panose="02070309020205020404" pitchFamily="49" charset="0"/>
                <a:cs typeface="Courier New" panose="02070309020205020404" pitchFamily="49" charset="0"/>
              </a:rPr>
              <a:t>*p</a:t>
            </a:r>
            <a:endParaRPr lang="en-US" sz="2100" b="1" dirty="0">
              <a:latin typeface="Times New Roman" panose="02020603050405020304" pitchFamily="18" charset="0"/>
              <a:ea typeface="Times New Roman" panose="02020603050405020304" pitchFamily="18" charset="0"/>
            </a:endParaRPr>
          </a:p>
        </p:txBody>
      </p:sp>
      <p:sp>
        <p:nvSpPr>
          <p:cNvPr id="48" name="Rectangle 47"/>
          <p:cNvSpPr/>
          <p:nvPr/>
        </p:nvSpPr>
        <p:spPr>
          <a:xfrm>
            <a:off x="1422589" y="2848858"/>
            <a:ext cx="3175186" cy="483493"/>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solidFill>
                  <a:schemeClr val="tx1"/>
                </a:solidFill>
                <a:latin typeface="Courier New" panose="02070309020205020404" pitchFamily="49" charset="0"/>
                <a:cs typeface="Courier New" panose="02070309020205020404" pitchFamily="49" charset="0"/>
              </a:rPr>
              <a:t>&amp;p </a:t>
            </a:r>
            <a:r>
              <a:rPr lang="en-US" sz="1350" dirty="0"/>
              <a:t>represents the memory area of variable named </a:t>
            </a:r>
            <a:r>
              <a:rPr lang="en-US" sz="1350" b="1" dirty="0">
                <a:solidFill>
                  <a:schemeClr val="tx1"/>
                </a:solidFill>
                <a:latin typeface="Courier New" panose="02070309020205020404" pitchFamily="49" charset="0"/>
                <a:cs typeface="Courier New" panose="02070309020205020404" pitchFamily="49" charset="0"/>
              </a:rPr>
              <a:t>*p</a:t>
            </a:r>
            <a:endParaRPr lang="en-US" sz="2100" b="1" dirty="0">
              <a:latin typeface="Times New Roman" panose="02020603050405020304" pitchFamily="18" charset="0"/>
              <a:ea typeface="Times New Roman" panose="02020603050405020304" pitchFamily="18" charset="0"/>
            </a:endParaRPr>
          </a:p>
        </p:txBody>
      </p:sp>
      <p:cxnSp>
        <p:nvCxnSpPr>
          <p:cNvPr id="49" name="Straight Arrow Connector 48"/>
          <p:cNvCxnSpPr>
            <a:stCxn id="42" idx="1"/>
            <a:endCxn id="44" idx="3"/>
          </p:cNvCxnSpPr>
          <p:nvPr/>
        </p:nvCxnSpPr>
        <p:spPr>
          <a:xfrm flipH="1" flipV="1">
            <a:off x="7862609" y="3170117"/>
            <a:ext cx="292472" cy="368233"/>
          </a:xfrm>
          <a:prstGeom prst="straightConnector1">
            <a:avLst/>
          </a:prstGeom>
          <a:ln w="31750">
            <a:tailEnd type="stealth" w="lg" len="lg"/>
          </a:ln>
        </p:spPr>
        <p:style>
          <a:lnRef idx="3">
            <a:schemeClr val="dk1"/>
          </a:lnRef>
          <a:fillRef idx="0">
            <a:schemeClr val="dk1"/>
          </a:fillRef>
          <a:effectRef idx="2">
            <a:schemeClr val="dk1"/>
          </a:effectRef>
          <a:fontRef idx="minor">
            <a:schemeClr val="tx1"/>
          </a:fontRef>
        </p:style>
      </p:cxnSp>
      <p:cxnSp>
        <p:nvCxnSpPr>
          <p:cNvPr id="50" name="Straight Arrow Connector 49"/>
          <p:cNvCxnSpPr>
            <a:stCxn id="42" idx="1"/>
            <a:endCxn id="45" idx="3"/>
          </p:cNvCxnSpPr>
          <p:nvPr/>
        </p:nvCxnSpPr>
        <p:spPr>
          <a:xfrm flipH="1">
            <a:off x="7862609" y="3538348"/>
            <a:ext cx="292472" cy="352992"/>
          </a:xfrm>
          <a:prstGeom prst="straightConnector1">
            <a:avLst/>
          </a:prstGeom>
          <a:ln w="31750">
            <a:tailEnd type="stealth" w="lg" len="lg"/>
          </a:ln>
        </p:spPr>
        <p:style>
          <a:lnRef idx="3">
            <a:schemeClr val="dk1"/>
          </a:lnRef>
          <a:fillRef idx="0">
            <a:schemeClr val="dk1"/>
          </a:fillRef>
          <a:effectRef idx="2">
            <a:schemeClr val="dk1"/>
          </a:effectRef>
          <a:fontRef idx="minor">
            <a:schemeClr val="tx1"/>
          </a:fontRef>
        </p:style>
      </p:cxnSp>
      <p:cxnSp>
        <p:nvCxnSpPr>
          <p:cNvPr id="51" name="Straight Arrow Connector 50"/>
          <p:cNvCxnSpPr>
            <a:stCxn id="43" idx="3"/>
            <a:endCxn id="48" idx="1"/>
          </p:cNvCxnSpPr>
          <p:nvPr/>
        </p:nvCxnSpPr>
        <p:spPr>
          <a:xfrm flipV="1">
            <a:off x="1130118" y="3090605"/>
            <a:ext cx="292471" cy="549589"/>
          </a:xfrm>
          <a:prstGeom prst="straightConnector1">
            <a:avLst/>
          </a:prstGeom>
          <a:ln w="31750">
            <a:tailEnd type="stealth" w="lg" len="lg"/>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3" idx="3"/>
            <a:endCxn id="46" idx="1"/>
          </p:cNvCxnSpPr>
          <p:nvPr/>
        </p:nvCxnSpPr>
        <p:spPr>
          <a:xfrm>
            <a:off x="1130118" y="3640194"/>
            <a:ext cx="292472" cy="517680"/>
          </a:xfrm>
          <a:prstGeom prst="straightConnector1">
            <a:avLst/>
          </a:prstGeom>
          <a:ln w="31750">
            <a:tailEnd type="stealth" w="lg" len="lg"/>
          </a:ln>
        </p:spPr>
        <p:style>
          <a:lnRef idx="3">
            <a:schemeClr val="dk1"/>
          </a:lnRef>
          <a:fillRef idx="0">
            <a:schemeClr val="dk1"/>
          </a:fillRef>
          <a:effectRef idx="2">
            <a:schemeClr val="dk1"/>
          </a:effectRef>
          <a:fontRef idx="minor">
            <a:schemeClr val="tx1"/>
          </a:fontRef>
        </p:style>
      </p:cxnSp>
      <p:cxnSp>
        <p:nvCxnSpPr>
          <p:cNvPr id="53" name="Straight Arrow Connector 52"/>
          <p:cNvCxnSpPr>
            <a:stCxn id="43" idx="3"/>
            <a:endCxn id="47" idx="1"/>
          </p:cNvCxnSpPr>
          <p:nvPr/>
        </p:nvCxnSpPr>
        <p:spPr>
          <a:xfrm flipV="1">
            <a:off x="1130118" y="3628326"/>
            <a:ext cx="292472" cy="11868"/>
          </a:xfrm>
          <a:prstGeom prst="straightConnector1">
            <a:avLst/>
          </a:prstGeom>
          <a:ln w="31750">
            <a:tailEnd type="stealth" w="lg" len="lg"/>
          </a:ln>
        </p:spPr>
        <p:style>
          <a:lnRef idx="3">
            <a:schemeClr val="dk1"/>
          </a:lnRef>
          <a:fillRef idx="0">
            <a:schemeClr val="dk1"/>
          </a:fillRef>
          <a:effectRef idx="2">
            <a:schemeClr val="dk1"/>
          </a:effectRef>
          <a:fontRef idx="minor">
            <a:schemeClr val="tx1"/>
          </a:fontRef>
        </p:style>
      </p:cxnSp>
      <p:cxnSp>
        <p:nvCxnSpPr>
          <p:cNvPr id="76" name="Straight Arrow Connector 75"/>
          <p:cNvCxnSpPr/>
          <p:nvPr/>
        </p:nvCxnSpPr>
        <p:spPr>
          <a:xfrm flipH="1">
            <a:off x="7589464" y="5199383"/>
            <a:ext cx="5379" cy="40167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7259728" y="4812826"/>
            <a:ext cx="0" cy="626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Variable</a:t>
            </a:r>
          </a:p>
        </p:txBody>
      </p:sp>
    </p:spTree>
    <p:extLst>
      <p:ext uri="{BB962C8B-B14F-4D97-AF65-F5344CB8AC3E}">
        <p14:creationId xmlns:p14="http://schemas.microsoft.com/office/powerpoint/2010/main" val="1692700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3"/>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wipe(down)">
                                      <p:cBhvr>
                                        <p:cTn id="25" dur="500"/>
                                        <p:tgtEl>
                                          <p:spTgt spid="49"/>
                                        </p:tgtEl>
                                      </p:cBhvr>
                                    </p:animEffec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par>
                          <p:cTn id="33" fill="hold">
                            <p:stCondLst>
                              <p:cond delay="0"/>
                            </p:stCondLst>
                            <p:childTnLst>
                              <p:par>
                                <p:cTn id="34" presetID="22" presetClass="entr" presetSubtype="4" fill="hold" nodeType="afterEffect">
                                  <p:stCondLst>
                                    <p:cond delay="0"/>
                                  </p:stCondLst>
                                  <p:childTnLst>
                                    <p:set>
                                      <p:cBhvr>
                                        <p:cTn id="35" dur="1" fill="hold">
                                          <p:stCondLst>
                                            <p:cond delay="0"/>
                                          </p:stCondLst>
                                        </p:cTn>
                                        <p:tgtEl>
                                          <p:spTgt spid="77"/>
                                        </p:tgtEl>
                                        <p:attrNameLst>
                                          <p:attrName>style.visibility</p:attrName>
                                        </p:attrNameLst>
                                      </p:cBhvr>
                                      <p:to>
                                        <p:strVal val="visible"/>
                                      </p:to>
                                    </p:set>
                                    <p:animEffect transition="in" filter="wipe(down)">
                                      <p:cBhvr>
                                        <p:cTn id="36" dur="500"/>
                                        <p:tgtEl>
                                          <p:spTgt spid="7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wipe(down)">
                                      <p:cBhvr>
                                        <p:cTn id="41" dur="500"/>
                                        <p:tgtEl>
                                          <p:spTgt spid="51"/>
                                        </p:tgtEl>
                                      </p:cBhvr>
                                    </p:animEffect>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0"/>
                                          </p:stCondLst>
                                        </p:cTn>
                                        <p:tgtEl>
                                          <p:spTgt spid="4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childTnLst>
                          </p:cTn>
                        </p:par>
                        <p:par>
                          <p:cTn id="49" fill="hold">
                            <p:stCondLst>
                              <p:cond delay="0"/>
                            </p:stCondLst>
                            <p:childTnLst>
                              <p:par>
                                <p:cTn id="50" presetID="22" presetClass="entr" presetSubtype="4" fill="hold" nodeType="after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down)">
                                      <p:cBhvr>
                                        <p:cTn id="52" dur="5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50"/>
                                        </p:tgtEl>
                                        <p:attrNameLst>
                                          <p:attrName>style.visibility</p:attrName>
                                        </p:attrNameLst>
                                      </p:cBhvr>
                                      <p:to>
                                        <p:strVal val="visible"/>
                                      </p:to>
                                    </p:set>
                                    <p:animEffect transition="in" filter="wipe(down)">
                                      <p:cBhvr>
                                        <p:cTn id="57" dur="500"/>
                                        <p:tgtEl>
                                          <p:spTgt spid="50"/>
                                        </p:tgtEl>
                                      </p:cBhvr>
                                    </p:animEffect>
                                  </p:childTnLst>
                                </p:cTn>
                              </p:par>
                            </p:childTnLst>
                          </p:cTn>
                        </p:par>
                        <p:par>
                          <p:cTn id="58" fill="hold">
                            <p:stCondLst>
                              <p:cond delay="500"/>
                            </p:stCondLst>
                            <p:childTnLst>
                              <p:par>
                                <p:cTn id="59" presetID="1" presetClass="entr" presetSubtype="0" fill="hold" grpId="0" nodeType="afterEffect">
                                  <p:stCondLst>
                                    <p:cond delay="0"/>
                                  </p:stCondLst>
                                  <p:childTnLst>
                                    <p:set>
                                      <p:cBhvr>
                                        <p:cTn id="60" dur="1" fill="hold">
                                          <p:stCondLst>
                                            <p:cond delay="0"/>
                                          </p:stCondLst>
                                        </p:cTn>
                                        <p:tgtEl>
                                          <p:spTgt spid="4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5"/>
                                        </p:tgtEl>
                                        <p:attrNameLst>
                                          <p:attrName>style.visibility</p:attrName>
                                        </p:attrNameLst>
                                      </p:cBhvr>
                                      <p:to>
                                        <p:strVal val="visible"/>
                                      </p:to>
                                    </p:set>
                                  </p:childTnLst>
                                </p:cTn>
                              </p:par>
                            </p:childTnLst>
                          </p:cTn>
                        </p:par>
                        <p:par>
                          <p:cTn id="65" fill="hold">
                            <p:stCondLst>
                              <p:cond delay="0"/>
                            </p:stCondLst>
                            <p:childTnLst>
                              <p:par>
                                <p:cTn id="66" presetID="22" presetClass="entr" presetSubtype="4" fill="hold" nodeType="afterEffect">
                                  <p:stCondLst>
                                    <p:cond delay="0"/>
                                  </p:stCondLst>
                                  <p:childTnLst>
                                    <p:set>
                                      <p:cBhvr>
                                        <p:cTn id="67" dur="1" fill="hold">
                                          <p:stCondLst>
                                            <p:cond delay="0"/>
                                          </p:stCondLst>
                                        </p:cTn>
                                        <p:tgtEl>
                                          <p:spTgt spid="76"/>
                                        </p:tgtEl>
                                        <p:attrNameLst>
                                          <p:attrName>style.visibility</p:attrName>
                                        </p:attrNameLst>
                                      </p:cBhvr>
                                      <p:to>
                                        <p:strVal val="visible"/>
                                      </p:to>
                                    </p:set>
                                    <p:animEffect transition="in" filter="wipe(down)">
                                      <p:cBhvr>
                                        <p:cTn id="68" dur="500"/>
                                        <p:tgtEl>
                                          <p:spTgt spid="76"/>
                                        </p:tgtEl>
                                      </p:cBhvr>
                                    </p:animEffect>
                                  </p:childTnLst>
                                </p:cTn>
                              </p:par>
                            </p:childTnLst>
                          </p:cTn>
                        </p:par>
                        <p:par>
                          <p:cTn id="69" fill="hold">
                            <p:stCondLst>
                              <p:cond delay="500"/>
                            </p:stCondLst>
                            <p:childTnLst>
                              <p:par>
                                <p:cTn id="70" presetID="1" presetClass="entr" presetSubtype="0" fill="hold" nodeType="afterEffect">
                                  <p:stCondLst>
                                    <p:cond delay="0"/>
                                  </p:stCondLst>
                                  <p:childTnLst>
                                    <p:set>
                                      <p:cBhvr>
                                        <p:cTn id="71"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53"/>
                                        </p:tgtEl>
                                        <p:attrNameLst>
                                          <p:attrName>style.visibility</p:attrName>
                                        </p:attrNameLst>
                                      </p:cBhvr>
                                      <p:to>
                                        <p:strVal val="visible"/>
                                      </p:to>
                                    </p:set>
                                    <p:animEffect transition="in" filter="wipe(down)">
                                      <p:cBhvr>
                                        <p:cTn id="76" dur="500"/>
                                        <p:tgtEl>
                                          <p:spTgt spid="53"/>
                                        </p:tgtEl>
                                      </p:cBhvr>
                                    </p:animEffect>
                                  </p:childTnLst>
                                </p:cTn>
                              </p:par>
                            </p:childTnLst>
                          </p:cTn>
                        </p:par>
                        <p:par>
                          <p:cTn id="77" fill="hold">
                            <p:stCondLst>
                              <p:cond delay="500"/>
                            </p:stCondLst>
                            <p:childTnLst>
                              <p:par>
                                <p:cTn id="78" presetID="1" presetClass="entr" presetSubtype="0" fill="hold" grpId="0" nodeType="afterEffect">
                                  <p:stCondLst>
                                    <p:cond delay="0"/>
                                  </p:stCondLst>
                                  <p:childTnLst>
                                    <p:set>
                                      <p:cBhvr>
                                        <p:cTn id="79" dur="1" fill="hold">
                                          <p:stCondLst>
                                            <p:cond delay="0"/>
                                          </p:stCondLst>
                                        </p:cTn>
                                        <p:tgtEl>
                                          <p:spTgt spid="47"/>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26"/>
                                        </p:tgtEl>
                                        <p:attrNameLst>
                                          <p:attrName>style.visibility</p:attrName>
                                        </p:attrNameLst>
                                      </p:cBhvr>
                                      <p:to>
                                        <p:strVal val="visible"/>
                                      </p:to>
                                    </p:set>
                                  </p:childTnLst>
                                </p:cTn>
                              </p:par>
                            </p:childTnLst>
                          </p:cTn>
                        </p:par>
                        <p:par>
                          <p:cTn id="84" fill="hold">
                            <p:stCondLst>
                              <p:cond delay="0"/>
                            </p:stCondLst>
                            <p:childTnLst>
                              <p:par>
                                <p:cTn id="85" presetID="22" presetClass="entr" presetSubtype="4" fill="hold" nodeType="after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wipe(down)">
                                      <p:cBhvr>
                                        <p:cTn id="87" dur="500"/>
                                        <p:tgtEl>
                                          <p:spTgt spid="29"/>
                                        </p:tgtEl>
                                      </p:cBhvr>
                                    </p:animEffect>
                                  </p:childTnLst>
                                </p:cTn>
                              </p:par>
                            </p:childTnLst>
                          </p:cTn>
                        </p:par>
                        <p:par>
                          <p:cTn id="88" fill="hold">
                            <p:stCondLst>
                              <p:cond delay="500"/>
                            </p:stCondLst>
                            <p:childTnLst>
                              <p:par>
                                <p:cTn id="89" presetID="1" presetClass="entr" presetSubtype="0" fill="hold" nodeType="afterEffect">
                                  <p:stCondLst>
                                    <p:cond delay="0"/>
                                  </p:stCondLst>
                                  <p:childTnLst>
                                    <p:set>
                                      <p:cBhvr>
                                        <p:cTn id="9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52"/>
                                        </p:tgtEl>
                                        <p:attrNameLst>
                                          <p:attrName>style.visibility</p:attrName>
                                        </p:attrNameLst>
                                      </p:cBhvr>
                                      <p:to>
                                        <p:strVal val="visible"/>
                                      </p:to>
                                    </p:set>
                                    <p:animEffect transition="in" filter="wipe(down)">
                                      <p:cBhvr>
                                        <p:cTn id="95" dur="500"/>
                                        <p:tgtEl>
                                          <p:spTgt spid="52"/>
                                        </p:tgtEl>
                                      </p:cBhvr>
                                    </p:animEffect>
                                  </p:childTnLst>
                                </p:cTn>
                              </p:par>
                            </p:childTnLst>
                          </p:cTn>
                        </p:par>
                        <p:par>
                          <p:cTn id="96" fill="hold">
                            <p:stCondLst>
                              <p:cond delay="500"/>
                            </p:stCondLst>
                            <p:childTnLst>
                              <p:par>
                                <p:cTn id="97" presetID="1" presetClass="entr" presetSubtype="0" fill="hold" grpId="0" nodeType="afterEffect">
                                  <p:stCondLst>
                                    <p:cond delay="0"/>
                                  </p:stCondLst>
                                  <p:childTnLst>
                                    <p:set>
                                      <p:cBhvr>
                                        <p:cTn id="98" dur="1" fill="hold">
                                          <p:stCondLst>
                                            <p:cond delay="0"/>
                                          </p:stCondLst>
                                        </p:cTn>
                                        <p:tgtEl>
                                          <p:spTgt spid="4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grpId="0" nodeType="clickEffect">
                                  <p:stCondLst>
                                    <p:cond delay="0"/>
                                  </p:stCondLst>
                                  <p:childTnLst>
                                    <p:set>
                                      <p:cBhvr>
                                        <p:cTn id="102" dur="1" fill="hold">
                                          <p:stCondLst>
                                            <p:cond delay="0"/>
                                          </p:stCondLst>
                                        </p:cTn>
                                        <p:tgtEl>
                                          <p:spTgt spid="27"/>
                                        </p:tgtEl>
                                        <p:attrNameLst>
                                          <p:attrName>style.visibility</p:attrName>
                                        </p:attrNameLst>
                                      </p:cBhvr>
                                      <p:to>
                                        <p:strVal val="visible"/>
                                      </p:to>
                                    </p:set>
                                    <p:animEffect transition="in" filter="wipe(down)">
                                      <p:cBhvr>
                                        <p:cTn id="103" dur="500"/>
                                        <p:tgtEl>
                                          <p:spTgt spid="27"/>
                                        </p:tgtEl>
                                      </p:cBhvr>
                                    </p:animEffect>
                                  </p:childTnLst>
                                </p:cTn>
                              </p:par>
                            </p:childTnLst>
                          </p:cTn>
                        </p:par>
                      </p:childTnLst>
                    </p:cTn>
                  </p:par>
                  <p:par>
                    <p:cTn id="104" fill="hold">
                      <p:stCondLst>
                        <p:cond delay="indefinite"/>
                      </p:stCondLst>
                      <p:childTnLst>
                        <p:par>
                          <p:cTn id="105" fill="hold">
                            <p:stCondLst>
                              <p:cond delay="0"/>
                            </p:stCondLst>
                            <p:childTnLst>
                              <p:par>
                                <p:cTn id="106" presetID="2" presetClass="entr" presetSubtype="8" fill="hold" nodeType="clickEffect">
                                  <p:stCondLst>
                                    <p:cond delay="0"/>
                                  </p:stCondLst>
                                  <p:childTnLst>
                                    <p:set>
                                      <p:cBhvr>
                                        <p:cTn id="107" dur="1" fill="hold">
                                          <p:stCondLst>
                                            <p:cond delay="0"/>
                                          </p:stCondLst>
                                        </p:cTn>
                                        <p:tgtEl>
                                          <p:spTgt spid="40"/>
                                        </p:tgtEl>
                                        <p:attrNameLst>
                                          <p:attrName>style.visibility</p:attrName>
                                        </p:attrNameLst>
                                      </p:cBhvr>
                                      <p:to>
                                        <p:strVal val="visible"/>
                                      </p:to>
                                    </p:set>
                                    <p:anim calcmode="lin" valueType="num">
                                      <p:cBhvr additive="base">
                                        <p:cTn id="108" dur="500" fill="hold"/>
                                        <p:tgtEl>
                                          <p:spTgt spid="40"/>
                                        </p:tgtEl>
                                        <p:attrNameLst>
                                          <p:attrName>ppt_x</p:attrName>
                                        </p:attrNameLst>
                                      </p:cBhvr>
                                      <p:tavLst>
                                        <p:tav tm="0">
                                          <p:val>
                                            <p:strVal val="0-#ppt_w/2"/>
                                          </p:val>
                                        </p:tav>
                                        <p:tav tm="100000">
                                          <p:val>
                                            <p:strVal val="#ppt_x"/>
                                          </p:val>
                                        </p:tav>
                                      </p:tavLst>
                                    </p:anim>
                                    <p:anim calcmode="lin" valueType="num">
                                      <p:cBhvr additive="base">
                                        <p:cTn id="109" dur="500" fill="hold"/>
                                        <p:tgtEl>
                                          <p:spTgt spid="40"/>
                                        </p:tgtEl>
                                        <p:attrNameLst>
                                          <p:attrName>ppt_y</p:attrName>
                                        </p:attrNameLst>
                                      </p:cBhvr>
                                      <p:tavLst>
                                        <p:tav tm="0">
                                          <p:val>
                                            <p:strVal val="#ppt_y"/>
                                          </p:val>
                                        </p:tav>
                                        <p:tav tm="100000">
                                          <p:val>
                                            <p:strVal val="#ppt_y"/>
                                          </p:val>
                                        </p:tav>
                                      </p:tavLst>
                                    </p:anim>
                                  </p:childTnLst>
                                </p:cTn>
                              </p:par>
                            </p:childTnLst>
                          </p:cTn>
                        </p:par>
                        <p:par>
                          <p:cTn id="110" fill="hold">
                            <p:stCondLst>
                              <p:cond delay="500"/>
                            </p:stCondLst>
                            <p:childTnLst>
                              <p:par>
                                <p:cTn id="111" presetID="2" presetClass="entr" presetSubtype="8" fill="hold" nodeType="afterEffect">
                                  <p:stCondLst>
                                    <p:cond delay="0"/>
                                  </p:stCondLst>
                                  <p:childTnLst>
                                    <p:set>
                                      <p:cBhvr>
                                        <p:cTn id="112" dur="1" fill="hold">
                                          <p:stCondLst>
                                            <p:cond delay="0"/>
                                          </p:stCondLst>
                                        </p:cTn>
                                        <p:tgtEl>
                                          <p:spTgt spid="30"/>
                                        </p:tgtEl>
                                        <p:attrNameLst>
                                          <p:attrName>style.visibility</p:attrName>
                                        </p:attrNameLst>
                                      </p:cBhvr>
                                      <p:to>
                                        <p:strVal val="visible"/>
                                      </p:to>
                                    </p:set>
                                    <p:anim calcmode="lin" valueType="num">
                                      <p:cBhvr additive="base">
                                        <p:cTn id="113" dur="500" fill="hold"/>
                                        <p:tgtEl>
                                          <p:spTgt spid="30"/>
                                        </p:tgtEl>
                                        <p:attrNameLst>
                                          <p:attrName>ppt_x</p:attrName>
                                        </p:attrNameLst>
                                      </p:cBhvr>
                                      <p:tavLst>
                                        <p:tav tm="0">
                                          <p:val>
                                            <p:strVal val="0-#ppt_w/2"/>
                                          </p:val>
                                        </p:tav>
                                        <p:tav tm="100000">
                                          <p:val>
                                            <p:strVal val="#ppt_x"/>
                                          </p:val>
                                        </p:tav>
                                      </p:tavLst>
                                    </p:anim>
                                    <p:anim calcmode="lin" valueType="num">
                                      <p:cBhvr additive="base">
                                        <p:cTn id="114"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3" grpId="0" animBg="1"/>
      <p:bldP spid="15" grpId="0" animBg="1"/>
      <p:bldP spid="25" grpId="0" animBg="1"/>
      <p:bldP spid="26" grpId="0" animBg="1"/>
      <p:bldP spid="27" grpId="0" animBg="1"/>
      <p:bldP spid="42" grpId="0" animBg="1"/>
      <p:bldP spid="43" grpId="0" animBg="1"/>
      <p:bldP spid="44" grpId="0" animBg="1"/>
      <p:bldP spid="45" grpId="0" animBg="1"/>
      <p:bldP spid="46" grpId="0" animBg="1"/>
      <p:bldP spid="47" grpId="0" animBg="1"/>
      <p:bldP spid="4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dirty="0"/>
              <a:t>Mushfiqur Rahman</a:t>
            </a:r>
          </a:p>
        </p:txBody>
      </p:sp>
      <p:sp>
        <p:nvSpPr>
          <p:cNvPr id="9" name="Content Placeholder 8"/>
          <p:cNvSpPr>
            <a:spLocks noGrp="1"/>
          </p:cNvSpPr>
          <p:nvPr>
            <p:ph idx="4294967295"/>
          </p:nvPr>
        </p:nvSpPr>
        <p:spPr>
          <a:xfrm>
            <a:off x="349885" y="1686560"/>
            <a:ext cx="8296275" cy="4866640"/>
          </a:xfrm>
        </p:spPr>
        <p:txBody>
          <a:bodyPr>
            <a:no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altLang="ja-JP" sz="1800" dirty="0"/>
              <a:t>To initialize a </a:t>
            </a:r>
            <a:r>
              <a:rPr lang="en-US" altLang="ja-JP" sz="1800" dirty="0" err="1">
                <a:solidFill>
                  <a:srgbClr val="0000B0"/>
                </a:solidFill>
              </a:rPr>
              <a:t>struct</a:t>
            </a:r>
            <a:r>
              <a:rPr lang="en-US" altLang="ja-JP" sz="1800" dirty="0"/>
              <a:t> variable, follow the </a:t>
            </a:r>
            <a:r>
              <a:rPr lang="en-US" altLang="ja-JP" sz="1800" dirty="0" err="1">
                <a:solidFill>
                  <a:srgbClr val="0000B0"/>
                </a:solidFill>
              </a:rPr>
              <a:t>struct</a:t>
            </a:r>
            <a:r>
              <a:rPr lang="en-US" altLang="ja-JP" sz="1800" dirty="0"/>
              <a:t> variable name with an equal sign, followed by a list of initializers enclosed in braces in sequential order of definition.</a:t>
            </a:r>
          </a:p>
          <a:p>
            <a:pPr marL="512064" indent="-512064" algn="just">
              <a:lnSpc>
                <a:spcPct val="80000"/>
              </a:lnSpc>
              <a:spcBef>
                <a:spcPts val="400"/>
              </a:spcBef>
              <a:spcAft>
                <a:spcPts val="400"/>
              </a:spcAft>
              <a:buClrTx/>
              <a:buFont typeface="Wingdings" panose="05000000000000000000" pitchFamily="2" charset="2"/>
              <a:buChar char="q"/>
            </a:pPr>
            <a:endParaRPr lang="en-US" altLang="ja-JP" sz="1800" dirty="0"/>
          </a:p>
          <a:p>
            <a:pPr marL="512064" lvl="1" indent="-512064" algn="just">
              <a:lnSpc>
                <a:spcPct val="80000"/>
              </a:lnSpc>
              <a:spcBef>
                <a:spcPts val="400"/>
              </a:spcBef>
              <a:spcAft>
                <a:spcPts val="400"/>
              </a:spcAft>
              <a:buNone/>
            </a:pPr>
            <a:r>
              <a:rPr lang="en-US" sz="1800" b="1" dirty="0" err="1">
                <a:solidFill>
                  <a:srgbClr val="0000B0"/>
                </a:solidFill>
                <a:latin typeface="Courier New" panose="02070309020205020404" pitchFamily="49" charset="0"/>
                <a:cs typeface="Courier New" panose="02070309020205020404" pitchFamily="49" charset="0"/>
              </a:rPr>
              <a:t>struct</a:t>
            </a:r>
            <a:r>
              <a:rPr lang="en-US" sz="1800" dirty="0">
                <a:latin typeface="Courier New" panose="02070309020205020404" pitchFamily="49" charset="0"/>
                <a:cs typeface="Courier New" panose="02070309020205020404" pitchFamily="49" charset="0"/>
              </a:rPr>
              <a:t> </a:t>
            </a:r>
            <a:r>
              <a:rPr lang="en-US" sz="1800" b="1" i="1" dirty="0" err="1">
                <a:latin typeface="Courier New" panose="02070309020205020404" pitchFamily="49" charset="0"/>
                <a:cs typeface="Courier New" panose="02070309020205020404" pitchFamily="49" charset="0"/>
              </a:rPr>
              <a:t>EmployeeRecord</a:t>
            </a:r>
            <a:r>
              <a:rPr lang="en-US" sz="1800" dirty="0">
                <a:latin typeface="Courier New" panose="02070309020205020404" pitchFamily="49" charset="0"/>
                <a:cs typeface="Courier New" panose="02070309020205020404" pitchFamily="49" charset="0"/>
              </a:rPr>
              <a:t>{</a:t>
            </a:r>
          </a:p>
          <a:p>
            <a:pPr marL="512064" lvl="1" indent="-512064" algn="just">
              <a:lnSpc>
                <a:spcPct val="80000"/>
              </a:lnSpc>
              <a:spcBef>
                <a:spcPts val="400"/>
              </a:spcBef>
              <a:spcAft>
                <a:spcPts val="400"/>
              </a:spcAft>
              <a:buNone/>
            </a:pPr>
            <a:r>
              <a:rPr lang="en-US" sz="1800" dirty="0">
                <a:latin typeface="Courier New" panose="02070309020205020404" pitchFamily="49" charset="0"/>
                <a:cs typeface="Courier New" panose="02070309020205020404" pitchFamily="49" charset="0"/>
              </a:rPr>
              <a:t>   </a:t>
            </a:r>
            <a:r>
              <a:rPr lang="en-US" sz="1800" b="1" dirty="0">
                <a:solidFill>
                  <a:srgbClr val="0000B0"/>
                </a:solidFill>
                <a:latin typeface="Courier New" panose="02070309020205020404" pitchFamily="49" charset="0"/>
                <a:cs typeface="Courier New" panose="02070309020205020404" pitchFamily="49" charset="0"/>
              </a:rPr>
              <a:t>char</a:t>
            </a:r>
            <a:r>
              <a:rPr lang="en-US" sz="1800" dirty="0">
                <a:latin typeface="Courier New" panose="02070309020205020404" pitchFamily="49" charset="0"/>
                <a:cs typeface="Courier New" panose="02070309020205020404" pitchFamily="49" charset="0"/>
              </a:rPr>
              <a:t> name[5];</a:t>
            </a:r>
          </a:p>
          <a:p>
            <a:pPr marL="512064" lvl="1" indent="-512064" algn="just">
              <a:lnSpc>
                <a:spcPct val="80000"/>
              </a:lnSpc>
              <a:spcBef>
                <a:spcPts val="400"/>
              </a:spcBef>
              <a:spcAft>
                <a:spcPts val="400"/>
              </a:spcAft>
              <a:buNone/>
            </a:pPr>
            <a:r>
              <a:rPr lang="en-US" sz="1800" dirty="0">
                <a:latin typeface="Courier New" panose="02070309020205020404" pitchFamily="49" charset="0"/>
                <a:cs typeface="Courier New" panose="02070309020205020404" pitchFamily="49" charset="0"/>
              </a:rPr>
              <a:t>   </a:t>
            </a:r>
            <a:r>
              <a:rPr lang="en-US" sz="1800" b="1" dirty="0" err="1">
                <a:solidFill>
                  <a:srgbClr val="0000B0"/>
                </a:solidFill>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age;</a:t>
            </a:r>
          </a:p>
          <a:p>
            <a:pPr marL="512064" lvl="1" indent="-512064" algn="just">
              <a:lnSpc>
                <a:spcPct val="80000"/>
              </a:lnSpc>
              <a:spcBef>
                <a:spcPts val="400"/>
              </a:spcBef>
              <a:spcAft>
                <a:spcPts val="400"/>
              </a:spcAft>
              <a:buNone/>
            </a:pPr>
            <a:r>
              <a:rPr lang="en-US" sz="1800" dirty="0">
                <a:latin typeface="Courier New" panose="02070309020205020404" pitchFamily="49" charset="0"/>
                <a:cs typeface="Courier New" panose="02070309020205020404" pitchFamily="49" charset="0"/>
              </a:rPr>
              <a:t>   </a:t>
            </a:r>
            <a:r>
              <a:rPr lang="en-US" sz="1800" b="1" dirty="0">
                <a:solidFill>
                  <a:srgbClr val="0000B0"/>
                </a:solidFill>
                <a:latin typeface="Courier New" panose="02070309020205020404" pitchFamily="49" charset="0"/>
                <a:cs typeface="Courier New" panose="02070309020205020404" pitchFamily="49" charset="0"/>
              </a:rPr>
              <a:t>float</a:t>
            </a:r>
            <a:r>
              <a:rPr lang="en-US" sz="1800" dirty="0">
                <a:latin typeface="Courier New" panose="02070309020205020404" pitchFamily="49" charset="0"/>
                <a:cs typeface="Courier New" panose="02070309020205020404" pitchFamily="49" charset="0"/>
              </a:rPr>
              <a:t> salary;</a:t>
            </a:r>
          </a:p>
          <a:p>
            <a:pPr marL="512064" lvl="1" indent="-512064" algn="just">
              <a:lnSpc>
                <a:spcPct val="80000"/>
              </a:lnSpc>
              <a:spcBef>
                <a:spcPts val="400"/>
              </a:spcBef>
              <a:spcAft>
                <a:spcPts val="400"/>
              </a:spcAft>
              <a:buNone/>
            </a:pPr>
            <a:r>
              <a:rPr lang="en-US" sz="1800" dirty="0">
                <a:latin typeface="Courier New" panose="02070309020205020404" pitchFamily="49" charset="0"/>
                <a:cs typeface="Courier New" panose="02070309020205020404" pitchFamily="49" charset="0"/>
              </a:rPr>
              <a:t>};</a:t>
            </a:r>
          </a:p>
          <a:p>
            <a:pPr marL="512064" lvl="1" indent="-512064" algn="just">
              <a:lnSpc>
                <a:spcPct val="80000"/>
              </a:lnSpc>
              <a:spcBef>
                <a:spcPts val="400"/>
              </a:spcBef>
              <a:spcAft>
                <a:spcPts val="400"/>
              </a:spcAft>
              <a:buNone/>
            </a:pPr>
            <a:endParaRPr lang="en-US" sz="1800" b="1" dirty="0">
              <a:latin typeface="Courier New" panose="02070309020205020404" pitchFamily="49" charset="0"/>
              <a:cs typeface="Courier New" panose="02070309020205020404" pitchFamily="49" charset="0"/>
            </a:endParaRPr>
          </a:p>
          <a:p>
            <a:pPr marL="512064" lvl="1" indent="-512064" algn="just">
              <a:lnSpc>
                <a:spcPct val="80000"/>
              </a:lnSpc>
              <a:spcBef>
                <a:spcPts val="400"/>
              </a:spcBef>
              <a:spcAft>
                <a:spcPts val="400"/>
              </a:spcAft>
              <a:buNone/>
            </a:pPr>
            <a:r>
              <a:rPr lang="en-US" sz="1800" b="1" i="1" dirty="0" err="1">
                <a:latin typeface="Courier New" panose="02070309020205020404" pitchFamily="49" charset="0"/>
                <a:cs typeface="Courier New" panose="02070309020205020404" pitchFamily="49" charset="0"/>
              </a:rPr>
              <a:t>EmployeeRecord</a:t>
            </a:r>
            <a:r>
              <a:rPr lang="en-US" sz="1800" dirty="0">
                <a:latin typeface="Courier New" panose="02070309020205020404" pitchFamily="49" charset="0"/>
                <a:cs typeface="Courier New" panose="02070309020205020404" pitchFamily="49" charset="0"/>
              </a:rPr>
              <a:t> x = {"Sam", 22, 1234.56};</a:t>
            </a:r>
          </a:p>
          <a:p>
            <a:pPr marL="512064" lvl="1" indent="-512064" algn="just">
              <a:lnSpc>
                <a:spcPct val="80000"/>
              </a:lnSpc>
              <a:spcBef>
                <a:spcPts val="400"/>
              </a:spcBef>
              <a:spcAft>
                <a:spcPts val="400"/>
              </a:spcAft>
              <a:buNone/>
            </a:pPr>
            <a:endParaRPr lang="en-US" sz="1800" dirty="0">
              <a:latin typeface="Courier New" panose="02070309020205020404" pitchFamily="49" charset="0"/>
              <a:cs typeface="Courier New" panose="02070309020205020404" pitchFamily="49" charset="0"/>
            </a:endParaRPr>
          </a:p>
          <a:p>
            <a:pPr marL="512064" indent="-512064" algn="just">
              <a:lnSpc>
                <a:spcPct val="80000"/>
              </a:lnSpc>
              <a:spcBef>
                <a:spcPts val="400"/>
              </a:spcBef>
              <a:spcAft>
                <a:spcPts val="400"/>
              </a:spcAft>
              <a:buClrTx/>
              <a:buFont typeface="Wingdings" panose="05000000000000000000" pitchFamily="2" charset="2"/>
              <a:buChar char="q"/>
            </a:pPr>
            <a:r>
              <a:rPr lang="en-US" sz="1800" dirty="0">
                <a:latin typeface="Courier New" panose="02070309020205020404" pitchFamily="49" charset="0"/>
                <a:cs typeface="Courier New" panose="02070309020205020404" pitchFamily="49" charset="0"/>
              </a:rPr>
              <a:t>"Sam" </a:t>
            </a:r>
            <a:r>
              <a:rPr lang="en-US" sz="1800" dirty="0"/>
              <a:t>is copied to the member </a:t>
            </a:r>
            <a:r>
              <a:rPr lang="en-US" sz="1800" dirty="0">
                <a:latin typeface="Courier New" panose="02070309020205020404" pitchFamily="49" charset="0"/>
                <a:cs typeface="Courier New" panose="02070309020205020404" pitchFamily="49" charset="0"/>
              </a:rPr>
              <a:t>name</a:t>
            </a:r>
            <a:r>
              <a:rPr lang="en-US" sz="1800" dirty="0"/>
              <a:t> referred as </a:t>
            </a:r>
            <a:r>
              <a:rPr lang="en-US" sz="1800" dirty="0" err="1">
                <a:latin typeface="Courier New" panose="02070309020205020404" pitchFamily="49" charset="0"/>
                <a:cs typeface="Courier New" panose="02070309020205020404" pitchFamily="49" charset="0"/>
              </a:rPr>
              <a:t>x.xame</a:t>
            </a:r>
            <a:r>
              <a:rPr lang="en-US" sz="1800" dirty="0"/>
              <a:t>.</a:t>
            </a:r>
          </a:p>
          <a:p>
            <a:pPr marL="512064" indent="-512064" algn="just">
              <a:lnSpc>
                <a:spcPct val="80000"/>
              </a:lnSpc>
              <a:spcBef>
                <a:spcPts val="400"/>
              </a:spcBef>
              <a:spcAft>
                <a:spcPts val="400"/>
              </a:spcAft>
              <a:buClrTx/>
              <a:buFont typeface="Wingdings" panose="05000000000000000000" pitchFamily="2" charset="2"/>
              <a:buChar char="q"/>
            </a:pPr>
            <a:r>
              <a:rPr lang="en-US" sz="1800" dirty="0">
                <a:latin typeface="Courier New" panose="02070309020205020404" pitchFamily="49" charset="0"/>
                <a:cs typeface="Courier New" panose="02070309020205020404" pitchFamily="49" charset="0"/>
              </a:rPr>
              <a:t>22 </a:t>
            </a:r>
            <a:r>
              <a:rPr lang="en-US" sz="1800" dirty="0"/>
              <a:t>is copied to the member </a:t>
            </a:r>
            <a:r>
              <a:rPr lang="en-US" sz="1800" dirty="0">
                <a:latin typeface="Courier New" panose="02070309020205020404" pitchFamily="49" charset="0"/>
                <a:cs typeface="Courier New" panose="02070309020205020404" pitchFamily="49" charset="0"/>
              </a:rPr>
              <a:t>age</a:t>
            </a:r>
            <a:r>
              <a:rPr lang="en-US" sz="1800" dirty="0"/>
              <a:t> referred as </a:t>
            </a:r>
            <a:r>
              <a:rPr lang="en-US" sz="1800" dirty="0" err="1">
                <a:latin typeface="Courier New" panose="02070309020205020404" pitchFamily="49" charset="0"/>
                <a:cs typeface="Courier New" panose="02070309020205020404" pitchFamily="49" charset="0"/>
              </a:rPr>
              <a:t>x.age</a:t>
            </a:r>
            <a:r>
              <a:rPr lang="en-US" sz="1800" dirty="0"/>
              <a:t>.</a:t>
            </a:r>
          </a:p>
          <a:p>
            <a:pPr marL="512064" indent="-512064" algn="just">
              <a:lnSpc>
                <a:spcPct val="80000"/>
              </a:lnSpc>
              <a:spcBef>
                <a:spcPts val="400"/>
              </a:spcBef>
              <a:spcAft>
                <a:spcPts val="400"/>
              </a:spcAft>
              <a:buClrTx/>
              <a:buFont typeface="Wingdings" panose="05000000000000000000" pitchFamily="2" charset="2"/>
              <a:buChar char="q"/>
            </a:pPr>
            <a:r>
              <a:rPr lang="en-US" sz="1800" dirty="0">
                <a:latin typeface="Courier New" panose="02070309020205020404" pitchFamily="49" charset="0"/>
                <a:cs typeface="Courier New" panose="02070309020205020404" pitchFamily="49" charset="0"/>
              </a:rPr>
              <a:t>1234.56 </a:t>
            </a:r>
            <a:r>
              <a:rPr lang="en-US" sz="1800" dirty="0"/>
              <a:t>is copied to the member </a:t>
            </a:r>
            <a:r>
              <a:rPr lang="en-US" sz="1800" dirty="0">
                <a:latin typeface="Courier New" panose="02070309020205020404" pitchFamily="49" charset="0"/>
                <a:cs typeface="Courier New" panose="02070309020205020404" pitchFamily="49" charset="0"/>
              </a:rPr>
              <a:t>salary</a:t>
            </a:r>
            <a:r>
              <a:rPr lang="en-US" sz="1800" dirty="0"/>
              <a:t> referred as </a:t>
            </a:r>
            <a:r>
              <a:rPr lang="en-US" sz="1800" dirty="0" err="1">
                <a:latin typeface="Courier New" panose="02070309020205020404" pitchFamily="49" charset="0"/>
                <a:cs typeface="Courier New" panose="02070309020205020404" pitchFamily="49" charset="0"/>
              </a:rPr>
              <a:t>x.salary</a:t>
            </a:r>
            <a:r>
              <a:rPr lang="en-US" sz="1800" dirty="0"/>
              <a:t>.</a:t>
            </a:r>
          </a:p>
        </p:txBody>
      </p:sp>
      <p:sp>
        <p:nvSpPr>
          <p:cNvPr id="6"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Initializing Structure Variable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483661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4294967295"/>
          </p:nvPr>
        </p:nvSpPr>
        <p:spPr>
          <a:xfrm>
            <a:off x="258445" y="1544320"/>
            <a:ext cx="8529955" cy="5313680"/>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altLang="ja-JP" sz="1800" dirty="0"/>
              <a:t>No memory (as data) is allocated for defining </a:t>
            </a:r>
            <a:r>
              <a:rPr lang="en-US" altLang="ja-JP" sz="1800" dirty="0" err="1">
                <a:solidFill>
                  <a:srgbClr val="0000B0"/>
                </a:solidFill>
              </a:rPr>
              <a:t>struct</a:t>
            </a:r>
            <a:r>
              <a:rPr lang="en-US" altLang="ja-JP" sz="1800" dirty="0"/>
              <a:t>.</a:t>
            </a:r>
            <a:endParaRPr lang="en-US" altLang="ja-JP" sz="1800" dirty="0">
              <a:solidFill>
                <a:srgbClr val="FF0000"/>
              </a:solidFill>
            </a:endParaRPr>
          </a:p>
          <a:p>
            <a:pPr algn="just">
              <a:lnSpc>
                <a:spcPct val="80000"/>
              </a:lnSpc>
              <a:spcBef>
                <a:spcPts val="400"/>
              </a:spcBef>
              <a:spcAft>
                <a:spcPts val="400"/>
              </a:spcAft>
              <a:buClrTx/>
              <a:buFont typeface="Wingdings" panose="05000000000000000000" pitchFamily="2" charset="2"/>
              <a:buChar char="q"/>
            </a:pPr>
            <a:r>
              <a:rPr lang="en-US" altLang="ja-JP" sz="1800" dirty="0"/>
              <a:t>Memory is allocated when its instances/variables are created.</a:t>
            </a:r>
          </a:p>
          <a:p>
            <a:pPr algn="just">
              <a:lnSpc>
                <a:spcPct val="80000"/>
              </a:lnSpc>
              <a:spcBef>
                <a:spcPts val="400"/>
              </a:spcBef>
              <a:spcAft>
                <a:spcPts val="400"/>
              </a:spcAft>
              <a:buClrTx/>
              <a:buFont typeface="Wingdings" panose="05000000000000000000" pitchFamily="2" charset="2"/>
              <a:buChar char="q"/>
            </a:pPr>
            <a:r>
              <a:rPr lang="en-US" altLang="ja-JP" sz="1800" dirty="0">
                <a:sym typeface="Wingdings" panose="05000000000000000000" pitchFamily="2" charset="2"/>
              </a:rPr>
              <a:t>Hence </a:t>
            </a:r>
            <a:r>
              <a:rPr lang="en-US" altLang="ja-JP" sz="1800" dirty="0" err="1">
                <a:solidFill>
                  <a:srgbClr val="0000B0"/>
                </a:solidFill>
                <a:sym typeface="Wingdings" panose="05000000000000000000" pitchFamily="2" charset="2"/>
              </a:rPr>
              <a:t>struct</a:t>
            </a:r>
            <a:r>
              <a:rPr lang="en-US" altLang="ja-JP" sz="1800" dirty="0">
                <a:sym typeface="Wingdings" panose="05000000000000000000" pitchFamily="2" charset="2"/>
              </a:rPr>
              <a:t> stand alone is a template… and it cannot be initialized. You need to declare a variable of type </a:t>
            </a:r>
            <a:r>
              <a:rPr lang="en-US" altLang="ja-JP" sz="1800" dirty="0" err="1">
                <a:solidFill>
                  <a:srgbClr val="0000B0"/>
                </a:solidFill>
                <a:sym typeface="Wingdings" panose="05000000000000000000" pitchFamily="2" charset="2"/>
              </a:rPr>
              <a:t>struct</a:t>
            </a:r>
            <a:r>
              <a:rPr lang="en-US" altLang="ja-JP" sz="1800" dirty="0">
                <a:sym typeface="Wingdings" panose="05000000000000000000" pitchFamily="2" charset="2"/>
              </a:rPr>
              <a:t>.</a:t>
            </a:r>
          </a:p>
          <a:p>
            <a:pPr algn="just">
              <a:lnSpc>
                <a:spcPct val="80000"/>
              </a:lnSpc>
              <a:spcBef>
                <a:spcPts val="400"/>
              </a:spcBef>
              <a:spcAft>
                <a:spcPts val="400"/>
              </a:spcAft>
              <a:buClrTx/>
              <a:buFont typeface="Wingdings" panose="05000000000000000000" pitchFamily="2" charset="2"/>
              <a:buChar char="q"/>
            </a:pPr>
            <a:r>
              <a:rPr lang="en-US" altLang="ja-JP" sz="1800" dirty="0">
                <a:sym typeface="Wingdings" panose="05000000000000000000" pitchFamily="2" charset="2"/>
              </a:rPr>
              <a:t>No arithmetic or logical operation is possible on the </a:t>
            </a:r>
            <a:r>
              <a:rPr lang="en-US" altLang="ja-JP" sz="1800" dirty="0" err="1">
                <a:solidFill>
                  <a:srgbClr val="0000B0"/>
                </a:solidFill>
                <a:sym typeface="Wingdings" panose="05000000000000000000" pitchFamily="2" charset="2"/>
              </a:rPr>
              <a:t>struct</a:t>
            </a:r>
            <a:r>
              <a:rPr lang="en-US" altLang="ja-JP" sz="1800" dirty="0">
                <a:sym typeface="Wingdings" panose="05000000000000000000" pitchFamily="2" charset="2"/>
              </a:rPr>
              <a:t> variables unless defined by the operator overloading. Example: </a:t>
            </a:r>
          </a:p>
          <a:p>
            <a:pPr marL="457200" lvl="1" indent="0" algn="just">
              <a:lnSpc>
                <a:spcPct val="80000"/>
              </a:lnSpc>
              <a:spcBef>
                <a:spcPts val="400"/>
              </a:spcBef>
              <a:spcAft>
                <a:spcPts val="400"/>
              </a:spcAft>
              <a:buClrTx/>
              <a:buNone/>
            </a:pPr>
            <a:endParaRPr lang="en-US" altLang="ja-JP" sz="1800" dirty="0">
              <a:sym typeface="Wingdings" panose="05000000000000000000" pitchFamily="2" charset="2"/>
            </a:endParaRPr>
          </a:p>
          <a:p>
            <a:pPr marL="512064" indent="-512064" algn="just">
              <a:lnSpc>
                <a:spcPct val="80000"/>
              </a:lnSpc>
              <a:spcBef>
                <a:spcPts val="400"/>
              </a:spcBef>
              <a:spcAft>
                <a:spcPts val="400"/>
              </a:spcAft>
              <a:buNone/>
            </a:pPr>
            <a:r>
              <a:rPr lang="en-US" altLang="ja-JP" sz="1800" b="1" i="1" dirty="0">
                <a:latin typeface="Courier New" panose="02070309020205020404" pitchFamily="49" charset="0"/>
                <a:cs typeface="Courier New" panose="02070309020205020404" pitchFamily="49" charset="0"/>
                <a:sym typeface="Wingdings" panose="05000000000000000000" pitchFamily="2" charset="2"/>
              </a:rPr>
              <a:t>	</a:t>
            </a:r>
            <a:r>
              <a:rPr lang="en-US" altLang="ja-JP" sz="1800" b="1" i="1" dirty="0" err="1">
                <a:latin typeface="Courier New" panose="02070309020205020404" pitchFamily="49" charset="0"/>
                <a:cs typeface="Courier New" panose="02070309020205020404" pitchFamily="49" charset="0"/>
                <a:sym typeface="Wingdings" panose="05000000000000000000" pitchFamily="2" charset="2"/>
              </a:rPr>
              <a:t>EmployeeRecord</a:t>
            </a:r>
            <a:r>
              <a:rPr lang="en-US" altLang="ja-JP" sz="1800" dirty="0">
                <a:latin typeface="Courier New" panose="02070309020205020404" pitchFamily="49" charset="0"/>
                <a:cs typeface="Courier New" panose="02070309020205020404" pitchFamily="49" charset="0"/>
                <a:sym typeface="Wingdings" panose="05000000000000000000" pitchFamily="2" charset="2"/>
              </a:rPr>
              <a:t> a, b;</a:t>
            </a:r>
          </a:p>
          <a:p>
            <a:pPr marL="512064" indent="-512064" algn="just">
              <a:lnSpc>
                <a:spcPct val="80000"/>
              </a:lnSpc>
              <a:spcBef>
                <a:spcPts val="400"/>
              </a:spcBef>
              <a:spcAft>
                <a:spcPts val="400"/>
              </a:spcAft>
              <a:buNone/>
            </a:pPr>
            <a:r>
              <a:rPr lang="en-US" altLang="ja-JP" sz="1800" dirty="0">
                <a:sym typeface="Wingdings" panose="05000000000000000000" pitchFamily="2" charset="2"/>
              </a:rPr>
              <a:t>	Any expression like </a:t>
            </a:r>
            <a:r>
              <a:rPr lang="en-US" altLang="ja-JP" sz="1800" dirty="0">
                <a:latin typeface="Courier New" panose="02070309020205020404" pitchFamily="49" charset="0"/>
                <a:cs typeface="Courier New" panose="02070309020205020404" pitchFamily="49" charset="0"/>
                <a:sym typeface="Wingdings" panose="05000000000000000000" pitchFamily="2" charset="2"/>
              </a:rPr>
              <a:t>a == b </a:t>
            </a:r>
            <a:r>
              <a:rPr lang="en-US" altLang="ja-JP" sz="1800" dirty="0">
                <a:sym typeface="Wingdings" panose="05000000000000000000" pitchFamily="2" charset="2"/>
              </a:rPr>
              <a:t>or </a:t>
            </a:r>
            <a:r>
              <a:rPr lang="en-US" altLang="ja-JP" sz="1800" dirty="0">
                <a:latin typeface="Courier New" panose="02070309020205020404" pitchFamily="49" charset="0"/>
                <a:cs typeface="Courier New" panose="02070309020205020404" pitchFamily="49" charset="0"/>
                <a:sym typeface="Wingdings" panose="05000000000000000000" pitchFamily="2" charset="2"/>
              </a:rPr>
              <a:t>a + b </a:t>
            </a:r>
            <a:r>
              <a:rPr lang="en-US" altLang="ja-JP" sz="1800" dirty="0">
                <a:sym typeface="Wingdings" panose="05000000000000000000" pitchFamily="2" charset="2"/>
              </a:rPr>
              <a:t>etc. is not possible. </a:t>
            </a:r>
          </a:p>
          <a:p>
            <a:pPr marL="512064" indent="-512064" algn="just">
              <a:lnSpc>
                <a:spcPct val="80000"/>
              </a:lnSpc>
              <a:spcBef>
                <a:spcPts val="400"/>
              </a:spcBef>
              <a:spcAft>
                <a:spcPts val="400"/>
              </a:spcAft>
              <a:buNone/>
            </a:pPr>
            <a:r>
              <a:rPr lang="en-US" altLang="ja-JP" sz="1800" dirty="0">
                <a:sym typeface="Wingdings" panose="05000000000000000000" pitchFamily="2" charset="2"/>
              </a:rPr>
              <a:t>	But </a:t>
            </a:r>
            <a:r>
              <a:rPr lang="en-US" altLang="ja-JP" sz="1800" dirty="0" err="1">
                <a:latin typeface="Courier New" panose="02070309020205020404" pitchFamily="49" charset="0"/>
                <a:cs typeface="Courier New" panose="02070309020205020404" pitchFamily="49" charset="0"/>
                <a:sym typeface="Wingdings" panose="05000000000000000000" pitchFamily="2" charset="2"/>
              </a:rPr>
              <a:t>a.age</a:t>
            </a:r>
            <a:r>
              <a:rPr lang="en-US" altLang="ja-JP" sz="1800" dirty="0">
                <a:latin typeface="Courier New" panose="02070309020205020404" pitchFamily="49" charset="0"/>
                <a:cs typeface="Courier New" panose="02070309020205020404" pitchFamily="49" charset="0"/>
                <a:sym typeface="Wingdings" panose="05000000000000000000" pitchFamily="2" charset="2"/>
              </a:rPr>
              <a:t> = </a:t>
            </a:r>
            <a:r>
              <a:rPr lang="en-US" altLang="ja-JP" sz="1800" dirty="0" err="1">
                <a:latin typeface="Courier New" panose="02070309020205020404" pitchFamily="49" charset="0"/>
                <a:cs typeface="Courier New" panose="02070309020205020404" pitchFamily="49" charset="0"/>
                <a:sym typeface="Wingdings" panose="05000000000000000000" pitchFamily="2" charset="2"/>
              </a:rPr>
              <a:t>b.age</a:t>
            </a:r>
            <a:r>
              <a:rPr lang="en-US" altLang="ja-JP" sz="1800" dirty="0">
                <a:sym typeface="Wingdings" panose="05000000000000000000" pitchFamily="2" charset="2"/>
              </a:rPr>
              <a:t> is possible as both of these are of type </a:t>
            </a:r>
            <a:r>
              <a:rPr lang="en-US" altLang="ja-JP" sz="1800" dirty="0">
                <a:solidFill>
                  <a:srgbClr val="0000B0"/>
                </a:solidFill>
                <a:latin typeface="Courier New" panose="02070309020205020404" pitchFamily="49" charset="0"/>
                <a:cs typeface="Courier New" panose="02070309020205020404" pitchFamily="49" charset="0"/>
                <a:sym typeface="Wingdings" panose="05000000000000000000" pitchFamily="2" charset="2"/>
              </a:rPr>
              <a:t>int</a:t>
            </a:r>
            <a:r>
              <a:rPr lang="en-US" altLang="ja-JP" sz="1800" dirty="0">
                <a:sym typeface="Wingdings" panose="05000000000000000000" pitchFamily="2" charset="2"/>
              </a:rPr>
              <a:t>.</a:t>
            </a:r>
          </a:p>
          <a:p>
            <a:pPr marL="457200" lvl="1" indent="0" algn="just">
              <a:lnSpc>
                <a:spcPct val="80000"/>
              </a:lnSpc>
              <a:spcBef>
                <a:spcPts val="400"/>
              </a:spcBef>
              <a:spcAft>
                <a:spcPts val="400"/>
              </a:spcAft>
              <a:buClrTx/>
              <a:buNone/>
            </a:pPr>
            <a:endParaRPr lang="en-US" altLang="ja-JP" sz="1800" dirty="0">
              <a:sym typeface="Wingdings" panose="05000000000000000000" pitchFamily="2" charset="2"/>
            </a:endParaRPr>
          </a:p>
          <a:p>
            <a:pPr algn="just">
              <a:lnSpc>
                <a:spcPct val="80000"/>
              </a:lnSpc>
              <a:spcBef>
                <a:spcPts val="400"/>
              </a:spcBef>
              <a:spcAft>
                <a:spcPts val="400"/>
              </a:spcAft>
              <a:buClrTx/>
              <a:buFont typeface="Wingdings" panose="05000000000000000000" pitchFamily="2" charset="2"/>
              <a:buChar char="q"/>
            </a:pPr>
            <a:endParaRPr lang="en-US" altLang="ja-JP" sz="1800" dirty="0">
              <a:sym typeface="Wingdings" panose="05000000000000000000" pitchFamily="2" charset="2"/>
            </a:endParaRPr>
          </a:p>
          <a:p>
            <a:pPr algn="just">
              <a:lnSpc>
                <a:spcPct val="80000"/>
              </a:lnSpc>
              <a:spcBef>
                <a:spcPts val="400"/>
              </a:spcBef>
              <a:spcAft>
                <a:spcPts val="400"/>
              </a:spcAft>
              <a:buClrTx/>
              <a:buFont typeface="Wingdings" panose="05000000000000000000" pitchFamily="2" charset="2"/>
              <a:buChar char="q"/>
            </a:pPr>
            <a:r>
              <a:rPr lang="en-US" altLang="ja-JP" sz="1800" dirty="0">
                <a:sym typeface="Wingdings" panose="05000000000000000000" pitchFamily="2" charset="2"/>
              </a:rPr>
              <a:t>Only assignment operation works. i.e. </a:t>
            </a:r>
            <a:r>
              <a:rPr lang="en-US" altLang="ja-JP" sz="1800" dirty="0">
                <a:latin typeface="Courier New" panose="02070309020205020404" pitchFamily="49" charset="0"/>
                <a:cs typeface="Courier New" panose="02070309020205020404" pitchFamily="49" charset="0"/>
                <a:sym typeface="Wingdings" panose="05000000000000000000" pitchFamily="2" charset="2"/>
              </a:rPr>
              <a:t>a = b;</a:t>
            </a:r>
          </a:p>
          <a:p>
            <a:pPr algn="just">
              <a:lnSpc>
                <a:spcPct val="80000"/>
              </a:lnSpc>
              <a:spcBef>
                <a:spcPts val="400"/>
              </a:spcBef>
              <a:spcAft>
                <a:spcPts val="400"/>
              </a:spcAft>
              <a:buClrTx/>
              <a:buFont typeface="Wingdings" panose="05000000000000000000" pitchFamily="2" charset="2"/>
              <a:buChar char="q"/>
            </a:pPr>
            <a:r>
              <a:rPr lang="en-US" altLang="ja-JP" sz="1800" dirty="0">
                <a:sym typeface="Wingdings" panose="05000000000000000000" pitchFamily="2" charset="2"/>
              </a:rPr>
              <a:t>Call-by-value, call-by-reference, return-with-value, return-with-reference, array-as-parameter – all works with a </a:t>
            </a:r>
            <a:r>
              <a:rPr lang="en-US" altLang="ja-JP" sz="1800" dirty="0" err="1">
                <a:solidFill>
                  <a:srgbClr val="0000B0"/>
                </a:solidFill>
                <a:sym typeface="Wingdings" panose="05000000000000000000" pitchFamily="2" charset="2"/>
              </a:rPr>
              <a:t>struct</a:t>
            </a:r>
            <a:r>
              <a:rPr lang="en-US" altLang="ja-JP" sz="1800" dirty="0">
                <a:sym typeface="Wingdings" panose="05000000000000000000" pitchFamily="2" charset="2"/>
              </a:rPr>
              <a:t> variable as same as the normal variable concept using function in C++.</a:t>
            </a:r>
          </a:p>
        </p:txBody>
      </p:sp>
      <p:sp>
        <p:nvSpPr>
          <p:cNvPr id="6"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Some Facts About Structure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079234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4294967295"/>
          </p:nvPr>
        </p:nvSpPr>
        <p:spPr>
          <a:xfrm>
            <a:off x="182880" y="1571625"/>
            <a:ext cx="5546725" cy="5047971"/>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800" dirty="0"/>
              <a:t>As any number and type of variables declared inside a structure, another structure can also be declared/defined inside another structure.</a:t>
            </a:r>
            <a:r>
              <a:rPr lang="en-US" sz="1800" dirty="0">
                <a:cs typeface="Courier New" panose="02070309020205020404" pitchFamily="49" charset="0"/>
              </a:rPr>
              <a:t> </a:t>
            </a:r>
          </a:p>
          <a:p>
            <a:pPr algn="just">
              <a:lnSpc>
                <a:spcPct val="80000"/>
              </a:lnSpc>
              <a:spcBef>
                <a:spcPts val="400"/>
              </a:spcBef>
              <a:spcAft>
                <a:spcPts val="400"/>
              </a:spcAft>
              <a:buClrTx/>
              <a:buFont typeface="Wingdings" panose="05000000000000000000" pitchFamily="2" charset="2"/>
              <a:buChar char="q"/>
            </a:pPr>
            <a:r>
              <a:rPr lang="en-US" sz="1800" dirty="0">
                <a:cs typeface="Courier New" panose="02070309020205020404" pitchFamily="49" charset="0"/>
              </a:rPr>
              <a:t>Example 1:</a:t>
            </a:r>
          </a:p>
          <a:p>
            <a:pPr lvl="1" algn="just">
              <a:lnSpc>
                <a:spcPct val="80000"/>
              </a:lnSpc>
              <a:spcBef>
                <a:spcPts val="400"/>
              </a:spcBef>
              <a:spcAft>
                <a:spcPts val="400"/>
              </a:spcAft>
              <a:buFont typeface="Wingdings" panose="05000000000000000000" pitchFamily="2" charset="2"/>
              <a:buChar char="§"/>
            </a:pPr>
            <a:r>
              <a:rPr lang="en-US" sz="1800" b="1" i="1" dirty="0" err="1">
                <a:latin typeface="Courier New" panose="02070309020205020404" pitchFamily="49" charset="0"/>
                <a:cs typeface="Courier New" panose="02070309020205020404" pitchFamily="49" charset="0"/>
              </a:rPr>
              <a:t>AppDate</a:t>
            </a:r>
            <a:r>
              <a:rPr lang="en-US" sz="1800" dirty="0">
                <a:cs typeface="Courier New" panose="02070309020205020404" pitchFamily="49" charset="0"/>
              </a:rPr>
              <a:t> and </a:t>
            </a:r>
            <a:r>
              <a:rPr lang="en-US" sz="1800" b="1" i="1" dirty="0" err="1">
                <a:latin typeface="Courier New" panose="02070309020205020404" pitchFamily="49" charset="0"/>
                <a:cs typeface="Courier New" panose="02070309020205020404" pitchFamily="49" charset="0"/>
              </a:rPr>
              <a:t>AppTime</a:t>
            </a:r>
            <a:r>
              <a:rPr lang="en-US" sz="1800" dirty="0">
                <a:cs typeface="Courier New" panose="02070309020205020404" pitchFamily="49" charset="0"/>
              </a:rPr>
              <a:t> is defined inside the structure Appointment.</a:t>
            </a:r>
          </a:p>
          <a:p>
            <a:pPr lvl="1" algn="just">
              <a:lnSpc>
                <a:spcPct val="80000"/>
              </a:lnSpc>
              <a:spcBef>
                <a:spcPts val="400"/>
              </a:spcBef>
              <a:spcAft>
                <a:spcPts val="400"/>
              </a:spcAft>
              <a:buFont typeface="Wingdings" panose="05000000000000000000" pitchFamily="2" charset="2"/>
              <a:buChar char="§"/>
            </a:pPr>
            <a:r>
              <a:rPr lang="en-US" sz="1800" dirty="0" err="1">
                <a:latin typeface="Courier New" panose="02070309020205020404" pitchFamily="49" charset="0"/>
                <a:cs typeface="Courier New" panose="02070309020205020404" pitchFamily="49" charset="0"/>
              </a:rPr>
              <a:t>dt</a:t>
            </a:r>
            <a:r>
              <a:rPr lang="en-US" sz="1800" dirty="0">
                <a:cs typeface="Courier New" panose="02070309020205020404" pitchFamily="49" charset="0"/>
              </a:rPr>
              <a:t> is a variable for the structure </a:t>
            </a:r>
            <a:r>
              <a:rPr lang="en-US" sz="1800" b="1" i="1" dirty="0" err="1">
                <a:latin typeface="Courier New" panose="02070309020205020404" pitchFamily="49" charset="0"/>
                <a:cs typeface="Courier New" panose="02070309020205020404" pitchFamily="49" charset="0"/>
              </a:rPr>
              <a:t>AppDate</a:t>
            </a:r>
            <a:r>
              <a:rPr lang="en-US" sz="1800" dirty="0">
                <a:cs typeface="Courier New" panose="02070309020205020404" pitchFamily="49" charset="0"/>
              </a:rPr>
              <a:t>.</a:t>
            </a:r>
          </a:p>
          <a:p>
            <a:pPr lvl="1" algn="just">
              <a:lnSpc>
                <a:spcPct val="80000"/>
              </a:lnSpc>
              <a:spcBef>
                <a:spcPts val="400"/>
              </a:spcBef>
              <a:spcAft>
                <a:spcPts val="400"/>
              </a:spcAft>
              <a:buFont typeface="Wingdings" panose="05000000000000000000" pitchFamily="2" charset="2"/>
              <a:buChar char="§"/>
            </a:pPr>
            <a:r>
              <a:rPr lang="en-US" sz="1800" dirty="0">
                <a:latin typeface="Courier New" panose="02070309020205020404" pitchFamily="49" charset="0"/>
                <a:cs typeface="Courier New" panose="02070309020205020404" pitchFamily="49" charset="0"/>
              </a:rPr>
              <a:t>tm</a:t>
            </a:r>
            <a:r>
              <a:rPr lang="en-US" sz="1800" dirty="0">
                <a:cs typeface="Courier New" panose="02070309020205020404" pitchFamily="49" charset="0"/>
              </a:rPr>
              <a:t> is a variable for the structure </a:t>
            </a:r>
            <a:r>
              <a:rPr lang="en-US" sz="1800" b="1" i="1" dirty="0" err="1">
                <a:latin typeface="Courier New" panose="02070309020205020404" pitchFamily="49" charset="0"/>
                <a:cs typeface="Courier New" panose="02070309020205020404" pitchFamily="49" charset="0"/>
              </a:rPr>
              <a:t>AppTime</a:t>
            </a:r>
            <a:r>
              <a:rPr lang="en-US" sz="1800" dirty="0">
                <a:cs typeface="Courier New" panose="02070309020205020404" pitchFamily="49" charset="0"/>
              </a:rPr>
              <a:t>.</a:t>
            </a:r>
          </a:p>
          <a:p>
            <a:pPr lvl="1" algn="just">
              <a:lnSpc>
                <a:spcPct val="80000"/>
              </a:lnSpc>
              <a:spcBef>
                <a:spcPts val="400"/>
              </a:spcBef>
              <a:spcAft>
                <a:spcPts val="400"/>
              </a:spcAft>
              <a:buFont typeface="Wingdings" panose="05000000000000000000" pitchFamily="2" charset="2"/>
              <a:buChar char="§"/>
            </a:pPr>
            <a:r>
              <a:rPr lang="en-US" sz="1800" dirty="0">
                <a:cs typeface="Courier New" panose="02070309020205020404" pitchFamily="49" charset="0"/>
              </a:rPr>
              <a:t>Both </a:t>
            </a:r>
            <a:r>
              <a:rPr lang="en-US" sz="1800" dirty="0" err="1">
                <a:latin typeface="Courier New" panose="02070309020205020404" pitchFamily="49" charset="0"/>
                <a:cs typeface="Courier New" panose="02070309020205020404" pitchFamily="49" charset="0"/>
              </a:rPr>
              <a:t>dt</a:t>
            </a:r>
            <a:r>
              <a:rPr lang="en-US" sz="1800" dirty="0">
                <a:cs typeface="Courier New" panose="02070309020205020404" pitchFamily="49" charset="0"/>
              </a:rPr>
              <a:t> and </a:t>
            </a:r>
            <a:r>
              <a:rPr lang="en-US" sz="1800" dirty="0">
                <a:latin typeface="Courier New" panose="02070309020205020404" pitchFamily="49" charset="0"/>
                <a:cs typeface="Courier New" panose="02070309020205020404" pitchFamily="49" charset="0"/>
              </a:rPr>
              <a:t>tm</a:t>
            </a:r>
            <a:r>
              <a:rPr lang="en-US" sz="1800" dirty="0">
                <a:cs typeface="Courier New" panose="02070309020205020404" pitchFamily="49" charset="0"/>
              </a:rPr>
              <a:t> is declared inside the structure </a:t>
            </a:r>
            <a:r>
              <a:rPr lang="en-US" sz="1800" b="1" i="1" dirty="0">
                <a:latin typeface="Courier New" panose="02070309020205020404" pitchFamily="49" charset="0"/>
                <a:cs typeface="Courier New" panose="02070309020205020404" pitchFamily="49" charset="0"/>
              </a:rPr>
              <a:t>Appointment</a:t>
            </a:r>
            <a:r>
              <a:rPr lang="en-US" sz="1800" dirty="0">
                <a:cs typeface="Courier New" panose="02070309020205020404" pitchFamily="49" charset="0"/>
              </a:rPr>
              <a:t>.</a:t>
            </a:r>
          </a:p>
          <a:p>
            <a:pPr marL="457200" lvl="1" indent="0" algn="just">
              <a:lnSpc>
                <a:spcPct val="80000"/>
              </a:lnSpc>
              <a:spcBef>
                <a:spcPts val="400"/>
              </a:spcBef>
              <a:spcAft>
                <a:spcPts val="400"/>
              </a:spcAft>
              <a:buNone/>
            </a:pPr>
            <a:endParaRPr lang="en-US" sz="1800" dirty="0">
              <a:cs typeface="Courier New" panose="02070309020205020404" pitchFamily="49" charset="0"/>
            </a:endParaRPr>
          </a:p>
          <a:p>
            <a:pPr algn="just">
              <a:lnSpc>
                <a:spcPct val="80000"/>
              </a:lnSpc>
              <a:spcBef>
                <a:spcPts val="400"/>
              </a:spcBef>
              <a:spcAft>
                <a:spcPts val="400"/>
              </a:spcAft>
              <a:buClrTx/>
              <a:buFont typeface="Wingdings" panose="05000000000000000000" pitchFamily="2" charset="2"/>
              <a:buChar char="q"/>
            </a:pPr>
            <a:r>
              <a:rPr lang="en-US" sz="1800" dirty="0">
                <a:cs typeface="Courier New" panose="02070309020205020404" pitchFamily="49" charset="0"/>
              </a:rPr>
              <a:t>Example 2:</a:t>
            </a:r>
          </a:p>
          <a:p>
            <a:pPr lvl="1" algn="just">
              <a:lnSpc>
                <a:spcPct val="80000"/>
              </a:lnSpc>
              <a:spcBef>
                <a:spcPts val="400"/>
              </a:spcBef>
              <a:spcAft>
                <a:spcPts val="400"/>
              </a:spcAft>
              <a:buFont typeface="Wingdings" panose="05000000000000000000" pitchFamily="2" charset="2"/>
              <a:buChar char="§"/>
            </a:pPr>
            <a:r>
              <a:rPr lang="en-US" sz="1800" dirty="0">
                <a:latin typeface="Courier New" panose="02070309020205020404" pitchFamily="49" charset="0"/>
                <a:cs typeface="Courier New" panose="02070309020205020404" pitchFamily="49" charset="0"/>
              </a:rPr>
              <a:t>dob</a:t>
            </a:r>
            <a:r>
              <a:rPr lang="en-US" sz="1800" dirty="0">
                <a:cs typeface="Courier New" panose="02070309020205020404" pitchFamily="49" charset="0"/>
              </a:rPr>
              <a:t> is a variable for the structure </a:t>
            </a:r>
            <a:r>
              <a:rPr lang="en-US" sz="1800" b="1" i="1" dirty="0" err="1">
                <a:latin typeface="Courier New" panose="02070309020205020404" pitchFamily="49" charset="0"/>
                <a:cs typeface="Courier New" panose="02070309020205020404" pitchFamily="49" charset="0"/>
              </a:rPr>
              <a:t>DateOfBirth</a:t>
            </a:r>
            <a:r>
              <a:rPr lang="en-US" sz="1800" dirty="0">
                <a:cs typeface="Courier New" panose="02070309020205020404" pitchFamily="49" charset="0"/>
              </a:rPr>
              <a:t>.</a:t>
            </a:r>
          </a:p>
          <a:p>
            <a:pPr lvl="1" algn="just">
              <a:lnSpc>
                <a:spcPct val="80000"/>
              </a:lnSpc>
              <a:spcBef>
                <a:spcPts val="400"/>
              </a:spcBef>
              <a:spcAft>
                <a:spcPts val="400"/>
              </a:spcAft>
              <a:buFont typeface="Wingdings" panose="05000000000000000000" pitchFamily="2" charset="2"/>
              <a:buChar char="§"/>
            </a:pPr>
            <a:r>
              <a:rPr lang="en-US" sz="1800" dirty="0">
                <a:latin typeface="Courier New" panose="02070309020205020404" pitchFamily="49" charset="0"/>
                <a:cs typeface="Courier New" panose="02070309020205020404" pitchFamily="49" charset="0"/>
              </a:rPr>
              <a:t>dob</a:t>
            </a:r>
            <a:r>
              <a:rPr lang="en-US" sz="1800" dirty="0">
                <a:cs typeface="Courier New" panose="02070309020205020404" pitchFamily="49" charset="0"/>
              </a:rPr>
              <a:t> is declared inside structure </a:t>
            </a:r>
            <a:r>
              <a:rPr lang="en-US" sz="1800" b="1" i="1" dirty="0">
                <a:latin typeface="Courier New" panose="02070309020205020404" pitchFamily="49" charset="0"/>
                <a:cs typeface="Courier New" panose="02070309020205020404" pitchFamily="49" charset="0"/>
              </a:rPr>
              <a:t>Employee</a:t>
            </a:r>
            <a:r>
              <a:rPr lang="en-US" sz="1800" dirty="0">
                <a:cs typeface="Courier New" panose="02070309020205020404" pitchFamily="49" charset="0"/>
              </a:rPr>
              <a:t>.</a:t>
            </a:r>
          </a:p>
        </p:txBody>
      </p:sp>
      <p:sp>
        <p:nvSpPr>
          <p:cNvPr id="8" name="Content Placeholder 7"/>
          <p:cNvSpPr>
            <a:spLocks noGrp="1"/>
          </p:cNvSpPr>
          <p:nvPr>
            <p:ph sz="half" idx="4294967295"/>
          </p:nvPr>
        </p:nvSpPr>
        <p:spPr>
          <a:xfrm>
            <a:off x="5783094" y="1916748"/>
            <a:ext cx="3144837" cy="2560637"/>
          </a:xfr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oAutofit/>
          </a:bodyPr>
          <a:lstStyle/>
          <a:p>
            <a:pPr marL="0" indent="0">
              <a:lnSpc>
                <a:spcPct val="90000"/>
              </a:lnSpc>
              <a:spcBef>
                <a:spcPts val="0"/>
              </a:spcBef>
              <a:buNone/>
            </a:pPr>
            <a:r>
              <a:rPr lang="en-US" sz="1500" u="sng" dirty="0">
                <a:latin typeface="Courier New" panose="02070309020205020404" pitchFamily="49" charset="0"/>
                <a:cs typeface="Courier New" panose="02070309020205020404" pitchFamily="49" charset="0"/>
              </a:rPr>
              <a:t>Example 1:</a:t>
            </a:r>
          </a:p>
          <a:p>
            <a:pPr marL="0" indent="0">
              <a:lnSpc>
                <a:spcPct val="90000"/>
              </a:lnSpc>
              <a:spcBef>
                <a:spcPts val="0"/>
              </a:spcBef>
              <a:buNone/>
            </a:pPr>
            <a:r>
              <a:rPr lang="en-US" sz="1500" dirty="0" err="1">
                <a:solidFill>
                  <a:srgbClr val="0000B0"/>
                </a:solidFill>
                <a:latin typeface="Courier New" panose="02070309020205020404" pitchFamily="49" charset="0"/>
                <a:cs typeface="Courier New" panose="02070309020205020404" pitchFamily="49" charset="0"/>
              </a:rPr>
              <a:t>struct</a:t>
            </a:r>
            <a:r>
              <a:rPr lang="en-US" sz="1500" dirty="0">
                <a:latin typeface="Courier New" panose="02070309020205020404" pitchFamily="49" charset="0"/>
                <a:cs typeface="Courier New" panose="02070309020205020404" pitchFamily="49" charset="0"/>
              </a:rPr>
              <a:t> </a:t>
            </a:r>
            <a:r>
              <a:rPr lang="en-US" sz="1500" b="1" i="1" dirty="0">
                <a:latin typeface="Courier New" panose="02070309020205020404" pitchFamily="49" charset="0"/>
                <a:cs typeface="Courier New" panose="02070309020205020404" pitchFamily="49" charset="0"/>
              </a:rPr>
              <a:t>Appointment</a:t>
            </a:r>
            <a:r>
              <a:rPr lang="en-US" sz="1500" dirty="0">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a:t>
            </a:r>
            <a:r>
              <a:rPr lang="en-US" sz="1500" dirty="0" err="1">
                <a:solidFill>
                  <a:srgbClr val="0000B0"/>
                </a:solidFill>
                <a:latin typeface="Courier New" panose="02070309020205020404" pitchFamily="49" charset="0"/>
                <a:cs typeface="Courier New" panose="02070309020205020404" pitchFamily="49" charset="0"/>
              </a:rPr>
              <a:t>struct</a:t>
            </a:r>
            <a:r>
              <a:rPr lang="en-US" sz="1500" dirty="0">
                <a:latin typeface="Courier New" panose="02070309020205020404" pitchFamily="49" charset="0"/>
                <a:cs typeface="Courier New" panose="02070309020205020404" pitchFamily="49" charset="0"/>
              </a:rPr>
              <a:t> </a:t>
            </a:r>
            <a:r>
              <a:rPr lang="en-US" sz="1500" b="1" i="1" dirty="0" err="1">
                <a:latin typeface="Courier New" panose="02070309020205020404" pitchFamily="49" charset="0"/>
                <a:cs typeface="Courier New" panose="02070309020205020404" pitchFamily="49" charset="0"/>
              </a:rPr>
              <a:t>AppDate</a:t>
            </a:r>
            <a:r>
              <a:rPr lang="en-US" sz="1500" dirty="0">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a:t>
            </a:r>
            <a:r>
              <a:rPr lang="en-US" sz="1500" dirty="0" err="1">
                <a:solidFill>
                  <a:srgbClr val="0000B0"/>
                </a:solidFill>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day, month, year;</a:t>
            </a: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dt</a:t>
            </a:r>
            <a:r>
              <a:rPr lang="en-US" sz="1500" dirty="0">
                <a:latin typeface="Courier New" panose="02070309020205020404" pitchFamily="49" charset="0"/>
                <a:cs typeface="Courier New" panose="02070309020205020404" pitchFamily="49" charset="0"/>
              </a:rPr>
              <a:t>;</a:t>
            </a:r>
          </a:p>
          <a:p>
            <a:pPr marL="0" indent="0">
              <a:lnSpc>
                <a:spcPct val="90000"/>
              </a:lnSpc>
              <a:spcBef>
                <a:spcPts val="0"/>
              </a:spcBef>
              <a:buNone/>
            </a:pPr>
            <a:endParaRPr lang="en-US" sz="1500" dirty="0">
              <a:latin typeface="Courier New" panose="02070309020205020404" pitchFamily="49" charset="0"/>
              <a:cs typeface="Courier New" panose="02070309020205020404" pitchFamily="49" charset="0"/>
            </a:endParaRP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a:t>
            </a:r>
            <a:r>
              <a:rPr lang="en-US" sz="1500" dirty="0" err="1">
                <a:solidFill>
                  <a:srgbClr val="0000B0"/>
                </a:solidFill>
                <a:latin typeface="Courier New" panose="02070309020205020404" pitchFamily="49" charset="0"/>
                <a:cs typeface="Courier New" panose="02070309020205020404" pitchFamily="49" charset="0"/>
              </a:rPr>
              <a:t>struct</a:t>
            </a:r>
            <a:r>
              <a:rPr lang="en-US" sz="1500" dirty="0">
                <a:latin typeface="Courier New" panose="02070309020205020404" pitchFamily="49" charset="0"/>
                <a:cs typeface="Courier New" panose="02070309020205020404" pitchFamily="49" charset="0"/>
              </a:rPr>
              <a:t> </a:t>
            </a:r>
            <a:r>
              <a:rPr lang="en-US" sz="1500" b="1" i="1" dirty="0" err="1">
                <a:latin typeface="Courier New" panose="02070309020205020404" pitchFamily="49" charset="0"/>
                <a:cs typeface="Courier New" panose="02070309020205020404" pitchFamily="49" charset="0"/>
              </a:rPr>
              <a:t>AppTime</a:t>
            </a:r>
            <a:r>
              <a:rPr lang="en-US" sz="1500" dirty="0">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a:t>
            </a:r>
            <a:r>
              <a:rPr lang="en-US" sz="1500" dirty="0" err="1">
                <a:solidFill>
                  <a:srgbClr val="0000B0"/>
                </a:solidFill>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minute, hour;</a:t>
            </a: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}tm;</a:t>
            </a:r>
          </a:p>
          <a:p>
            <a:pPr marL="0" indent="0">
              <a:lnSpc>
                <a:spcPct val="90000"/>
              </a:lnSpc>
              <a:spcBef>
                <a:spcPts val="0"/>
              </a:spcBef>
              <a:buNone/>
            </a:pPr>
            <a:endParaRPr lang="en-US" sz="1500" dirty="0">
              <a:latin typeface="Courier New" panose="02070309020205020404" pitchFamily="49" charset="0"/>
              <a:cs typeface="Courier New" panose="02070309020205020404" pitchFamily="49" charset="0"/>
            </a:endParaRP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a:t>
            </a:r>
            <a:r>
              <a:rPr lang="en-US" sz="1500" dirty="0">
                <a:solidFill>
                  <a:srgbClr val="0000B0"/>
                </a:solidFill>
                <a:latin typeface="Courier New" panose="02070309020205020404" pitchFamily="49" charset="0"/>
                <a:cs typeface="Courier New" panose="02070309020205020404" pitchFamily="49" charset="0"/>
              </a:rPr>
              <a:t>char</a:t>
            </a:r>
            <a:r>
              <a:rPr lang="en-US" sz="1500" dirty="0">
                <a:latin typeface="Courier New" panose="02070309020205020404" pitchFamily="49" charset="0"/>
                <a:cs typeface="Courier New" panose="02070309020205020404" pitchFamily="49" charset="0"/>
              </a:rPr>
              <a:t> venue[100];</a:t>
            </a: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a:t>
            </a:r>
          </a:p>
          <a:p>
            <a:pPr marL="0" indent="0">
              <a:lnSpc>
                <a:spcPct val="90000"/>
              </a:lnSpc>
              <a:spcBef>
                <a:spcPts val="0"/>
              </a:spcBef>
              <a:buNone/>
            </a:pPr>
            <a:endParaRPr lang="en-US" sz="1500" dirty="0">
              <a:latin typeface="Courier New" panose="02070309020205020404" pitchFamily="49" charset="0"/>
              <a:cs typeface="Courier New" panose="02070309020205020404" pitchFamily="49" charset="0"/>
            </a:endParaRPr>
          </a:p>
          <a:p>
            <a:pPr marL="0" indent="0">
              <a:lnSpc>
                <a:spcPct val="90000"/>
              </a:lnSpc>
              <a:spcBef>
                <a:spcPts val="0"/>
              </a:spcBef>
              <a:buNone/>
            </a:pPr>
            <a:endParaRPr lang="en-US" sz="1500" dirty="0">
              <a:latin typeface="Courier New" panose="02070309020205020404" pitchFamily="49" charset="0"/>
              <a:cs typeface="Courier New" panose="02070309020205020404" pitchFamily="49" charset="0"/>
            </a:endParaRPr>
          </a:p>
          <a:p>
            <a:pPr marL="0" indent="0">
              <a:lnSpc>
                <a:spcPct val="90000"/>
              </a:lnSpc>
              <a:spcBef>
                <a:spcPts val="0"/>
              </a:spcBef>
              <a:buNone/>
            </a:pPr>
            <a:endParaRPr lang="en-US" sz="1500" dirty="0">
              <a:cs typeface="Courier New" panose="02070309020205020404" pitchFamily="49" charset="0"/>
            </a:endParaRPr>
          </a:p>
        </p:txBody>
      </p:sp>
      <p:sp>
        <p:nvSpPr>
          <p:cNvPr id="3" name="TextBox 2"/>
          <p:cNvSpPr txBox="1"/>
          <p:nvPr/>
        </p:nvSpPr>
        <p:spPr>
          <a:xfrm>
            <a:off x="5783094" y="4613034"/>
            <a:ext cx="3145442" cy="1775101"/>
          </a:xfrm>
          <a:prstGeom prst="rect">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spAutoFit/>
          </a:bodyPr>
          <a:lstStyle/>
          <a:p>
            <a:pPr>
              <a:lnSpc>
                <a:spcPct val="90000"/>
              </a:lnSpc>
            </a:pPr>
            <a:r>
              <a:rPr lang="en-US" sz="1350" u="sng" dirty="0">
                <a:latin typeface="Courier New" panose="02070309020205020404" pitchFamily="49" charset="0"/>
                <a:cs typeface="Courier New" panose="02070309020205020404" pitchFamily="49" charset="0"/>
              </a:rPr>
              <a:t>Example 2:</a:t>
            </a:r>
          </a:p>
          <a:p>
            <a:pPr>
              <a:lnSpc>
                <a:spcPct val="90000"/>
              </a:lnSpc>
            </a:pPr>
            <a:r>
              <a:rPr lang="en-US" sz="1350" dirty="0" err="1">
                <a:solidFill>
                  <a:srgbClr val="0000B0"/>
                </a:solidFill>
                <a:latin typeface="Courier New" panose="02070309020205020404" pitchFamily="49" charset="0"/>
                <a:cs typeface="Courier New" panose="02070309020205020404" pitchFamily="49" charset="0"/>
              </a:rPr>
              <a:t>struct</a:t>
            </a:r>
            <a:r>
              <a:rPr lang="en-US" sz="1350" dirty="0">
                <a:latin typeface="Courier New" panose="02070309020205020404" pitchFamily="49" charset="0"/>
                <a:cs typeface="Courier New" panose="02070309020205020404" pitchFamily="49" charset="0"/>
              </a:rPr>
              <a:t> </a:t>
            </a:r>
            <a:r>
              <a:rPr lang="en-US" sz="1350" b="1" i="1" dirty="0" err="1">
                <a:latin typeface="Courier New" panose="02070309020205020404" pitchFamily="49" charset="0"/>
                <a:cs typeface="Courier New" panose="02070309020205020404" pitchFamily="49" charset="0"/>
              </a:rPr>
              <a:t>DateOfBirth</a:t>
            </a:r>
            <a:r>
              <a:rPr lang="en-US" sz="1350" dirty="0">
                <a:latin typeface="Courier New" panose="02070309020205020404" pitchFamily="49" charset="0"/>
                <a:cs typeface="Courier New" panose="02070309020205020404" pitchFamily="49" charset="0"/>
              </a:rPr>
              <a:t>{</a:t>
            </a:r>
          </a:p>
          <a:p>
            <a:pPr>
              <a:lnSpc>
                <a:spcPct val="90000"/>
              </a:lnSpc>
            </a:pPr>
            <a:r>
              <a:rPr lang="en-US" sz="1350" dirty="0">
                <a:latin typeface="Courier New" panose="02070309020205020404" pitchFamily="49" charset="0"/>
                <a:cs typeface="Courier New" panose="02070309020205020404" pitchFamily="49" charset="0"/>
              </a:rPr>
              <a:t>  </a:t>
            </a:r>
            <a:r>
              <a:rPr lang="en-US" sz="1350" dirty="0" err="1">
                <a:solidFill>
                  <a:srgbClr val="0000B0"/>
                </a:solidFill>
                <a:latin typeface="Courier New" panose="02070309020205020404" pitchFamily="49" charset="0"/>
                <a:cs typeface="Courier New" panose="02070309020205020404" pitchFamily="49" charset="0"/>
              </a:rPr>
              <a:t>int</a:t>
            </a:r>
            <a:r>
              <a:rPr lang="en-US" sz="1350" dirty="0">
                <a:latin typeface="Courier New" panose="02070309020205020404" pitchFamily="49" charset="0"/>
                <a:cs typeface="Courier New" panose="02070309020205020404" pitchFamily="49" charset="0"/>
              </a:rPr>
              <a:t> day, month, year;</a:t>
            </a:r>
          </a:p>
          <a:p>
            <a:pPr>
              <a:lnSpc>
                <a:spcPct val="90000"/>
              </a:lnSpc>
            </a:pPr>
            <a:r>
              <a:rPr lang="en-US" sz="1350" dirty="0">
                <a:latin typeface="Courier New" panose="02070309020205020404" pitchFamily="49" charset="0"/>
                <a:cs typeface="Courier New" panose="02070309020205020404" pitchFamily="49" charset="0"/>
              </a:rPr>
              <a:t>};</a:t>
            </a:r>
          </a:p>
          <a:p>
            <a:pPr>
              <a:lnSpc>
                <a:spcPct val="90000"/>
              </a:lnSpc>
            </a:pPr>
            <a:endParaRPr lang="en-US" sz="1350" dirty="0">
              <a:latin typeface="Courier New" panose="02070309020205020404" pitchFamily="49" charset="0"/>
              <a:cs typeface="Courier New" panose="02070309020205020404" pitchFamily="49" charset="0"/>
            </a:endParaRPr>
          </a:p>
          <a:p>
            <a:pPr>
              <a:lnSpc>
                <a:spcPct val="90000"/>
              </a:lnSpc>
            </a:pPr>
            <a:r>
              <a:rPr lang="en-US" sz="1350" dirty="0" err="1">
                <a:solidFill>
                  <a:srgbClr val="0000B0"/>
                </a:solidFill>
                <a:latin typeface="Courier New" panose="02070309020205020404" pitchFamily="49" charset="0"/>
                <a:cs typeface="Courier New" panose="02070309020205020404" pitchFamily="49" charset="0"/>
              </a:rPr>
              <a:t>struct</a:t>
            </a:r>
            <a:r>
              <a:rPr lang="en-US" sz="1350" dirty="0">
                <a:latin typeface="Courier New" panose="02070309020205020404" pitchFamily="49" charset="0"/>
                <a:cs typeface="Courier New" panose="02070309020205020404" pitchFamily="49" charset="0"/>
              </a:rPr>
              <a:t> </a:t>
            </a:r>
            <a:r>
              <a:rPr lang="en-US" sz="1350" b="1" i="1" dirty="0">
                <a:latin typeface="Courier New" panose="02070309020205020404" pitchFamily="49" charset="0"/>
                <a:cs typeface="Courier New" panose="02070309020205020404" pitchFamily="49" charset="0"/>
              </a:rPr>
              <a:t>Employee</a:t>
            </a:r>
            <a:r>
              <a:rPr lang="en-US" sz="1350" dirty="0">
                <a:latin typeface="Courier New" panose="02070309020205020404" pitchFamily="49" charset="0"/>
                <a:cs typeface="Courier New" panose="02070309020205020404" pitchFamily="49" charset="0"/>
              </a:rPr>
              <a:t>{</a:t>
            </a:r>
          </a:p>
          <a:p>
            <a:pPr>
              <a:lnSpc>
                <a:spcPct val="90000"/>
              </a:lnSpc>
            </a:pPr>
            <a:r>
              <a:rPr lang="en-US" sz="1350" dirty="0">
                <a:latin typeface="Courier New" panose="02070309020205020404" pitchFamily="49" charset="0"/>
                <a:cs typeface="Courier New" panose="02070309020205020404" pitchFamily="49" charset="0"/>
              </a:rPr>
              <a:t>  </a:t>
            </a:r>
            <a:r>
              <a:rPr lang="en-US" sz="1350" dirty="0">
                <a:solidFill>
                  <a:srgbClr val="0000B0"/>
                </a:solidFill>
                <a:latin typeface="Courier New" panose="02070309020205020404" pitchFamily="49" charset="0"/>
                <a:cs typeface="Courier New" panose="02070309020205020404" pitchFamily="49" charset="0"/>
              </a:rPr>
              <a:t>char</a:t>
            </a:r>
            <a:r>
              <a:rPr lang="en-US" sz="1350" dirty="0">
                <a:latin typeface="Courier New" panose="02070309020205020404" pitchFamily="49" charset="0"/>
                <a:cs typeface="Courier New" panose="02070309020205020404" pitchFamily="49" charset="0"/>
              </a:rPr>
              <a:t> </a:t>
            </a:r>
            <a:r>
              <a:rPr lang="en-US" sz="1350" dirty="0" err="1">
                <a:latin typeface="Courier New" panose="02070309020205020404" pitchFamily="49" charset="0"/>
                <a:cs typeface="Courier New" panose="02070309020205020404" pitchFamily="49" charset="0"/>
              </a:rPr>
              <a:t>EmpName</a:t>
            </a:r>
            <a:r>
              <a:rPr lang="en-US" sz="1350" dirty="0">
                <a:latin typeface="Courier New" panose="02070309020205020404" pitchFamily="49" charset="0"/>
                <a:cs typeface="Courier New" panose="02070309020205020404" pitchFamily="49" charset="0"/>
              </a:rPr>
              <a:t>[100];</a:t>
            </a:r>
          </a:p>
          <a:p>
            <a:pPr>
              <a:lnSpc>
                <a:spcPct val="90000"/>
              </a:lnSpc>
            </a:pPr>
            <a:r>
              <a:rPr lang="en-US" sz="1350" dirty="0">
                <a:latin typeface="Courier New" panose="02070309020205020404" pitchFamily="49" charset="0"/>
                <a:cs typeface="Courier New" panose="02070309020205020404" pitchFamily="49" charset="0"/>
              </a:rPr>
              <a:t>  </a:t>
            </a:r>
            <a:r>
              <a:rPr lang="en-US" sz="1350" b="1" i="1" dirty="0" err="1">
                <a:latin typeface="Courier New" panose="02070309020205020404" pitchFamily="49" charset="0"/>
                <a:cs typeface="Courier New" panose="02070309020205020404" pitchFamily="49" charset="0"/>
              </a:rPr>
              <a:t>DateOfBirth</a:t>
            </a:r>
            <a:r>
              <a:rPr lang="en-US" sz="1350" dirty="0">
                <a:latin typeface="Courier New" panose="02070309020205020404" pitchFamily="49" charset="0"/>
                <a:cs typeface="Courier New" panose="02070309020205020404" pitchFamily="49" charset="0"/>
              </a:rPr>
              <a:t> dob;</a:t>
            </a:r>
          </a:p>
          <a:p>
            <a:pPr>
              <a:lnSpc>
                <a:spcPct val="90000"/>
              </a:lnSpc>
            </a:pPr>
            <a:r>
              <a:rPr lang="en-US" sz="1350" dirty="0">
                <a:latin typeface="Courier New" panose="02070309020205020404" pitchFamily="49" charset="0"/>
                <a:cs typeface="Courier New" panose="02070309020205020404" pitchFamily="49" charset="0"/>
              </a:rPr>
              <a:t>};</a:t>
            </a:r>
          </a:p>
        </p:txBody>
      </p:sp>
      <p:sp>
        <p:nvSpPr>
          <p:cNvPr id="9"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Nested Structure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252098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41325" y="1564640"/>
            <a:ext cx="7849235" cy="4815840"/>
          </a:xfrm>
        </p:spPr>
        <p:txBody>
          <a:bodyPr>
            <a:noAutofit/>
          </a:bodyPr>
          <a:lstStyle/>
          <a:p>
            <a:pPr marL="512064" indent="-512064">
              <a:lnSpc>
                <a:spcPct val="80000"/>
              </a:lnSpc>
              <a:spcBef>
                <a:spcPts val="400"/>
              </a:spcBef>
              <a:spcAft>
                <a:spcPts val="400"/>
              </a:spcAft>
              <a:buClrTx/>
              <a:buFont typeface="Wingdings" panose="05000000000000000000" pitchFamily="2" charset="2"/>
              <a:buChar char="q"/>
            </a:pPr>
            <a:r>
              <a:rPr lang="en-US" altLang="en-US" sz="1800" dirty="0"/>
              <a:t>Structure member cannot be instance of enclosing </a:t>
            </a:r>
            <a:r>
              <a:rPr lang="en-US" altLang="en-US" sz="1800" b="1" dirty="0" err="1">
                <a:solidFill>
                  <a:srgbClr val="0000B0"/>
                </a:solidFill>
                <a:latin typeface="Courier New" panose="02070309020205020404" pitchFamily="49" charset="0"/>
              </a:rPr>
              <a:t>struct</a:t>
            </a:r>
            <a:endParaRPr lang="en-US" altLang="en-US" sz="1800" b="1" dirty="0">
              <a:solidFill>
                <a:srgbClr val="0000B0"/>
              </a:solidFill>
              <a:latin typeface="Courier New" panose="02070309020205020404" pitchFamily="49" charset="0"/>
            </a:endParaRPr>
          </a:p>
          <a:p>
            <a:pPr marL="512064" indent="-512064">
              <a:lnSpc>
                <a:spcPct val="80000"/>
              </a:lnSpc>
              <a:spcBef>
                <a:spcPts val="400"/>
              </a:spcBef>
              <a:spcAft>
                <a:spcPts val="400"/>
              </a:spcAft>
              <a:buClrTx/>
              <a:buFont typeface="Wingdings" panose="05000000000000000000" pitchFamily="2" charset="2"/>
              <a:buChar char="q"/>
            </a:pPr>
            <a:endParaRPr lang="en-US" altLang="en-US" sz="1800" b="1" dirty="0">
              <a:solidFill>
                <a:srgbClr val="0000B0"/>
              </a:solidFill>
              <a:latin typeface="Courier New" panose="02070309020205020404" pitchFamily="49" charset="0"/>
            </a:endParaRPr>
          </a:p>
          <a:p>
            <a:pPr marL="512064" indent="-512064">
              <a:lnSpc>
                <a:spcPct val="80000"/>
              </a:lnSpc>
              <a:spcBef>
                <a:spcPts val="400"/>
              </a:spcBef>
              <a:spcAft>
                <a:spcPts val="400"/>
              </a:spcAft>
              <a:buClrTx/>
              <a:buFont typeface="Wingdings" panose="05000000000000000000" pitchFamily="2" charset="2"/>
              <a:buChar char="q"/>
            </a:pPr>
            <a:r>
              <a:rPr lang="en-US" altLang="en-US" sz="1800" dirty="0"/>
              <a:t>Structure member can be pointer to instance of enclosing </a:t>
            </a:r>
            <a:r>
              <a:rPr lang="en-US" altLang="en-US" sz="1800" b="1" dirty="0" err="1">
                <a:solidFill>
                  <a:srgbClr val="0000B0"/>
                </a:solidFill>
                <a:latin typeface="Courier New" panose="02070309020205020404" pitchFamily="49" charset="0"/>
              </a:rPr>
              <a:t>struct</a:t>
            </a:r>
            <a:r>
              <a:rPr lang="en-US" altLang="en-US" sz="1800" dirty="0"/>
              <a:t> (self-referential structure)</a:t>
            </a:r>
          </a:p>
          <a:p>
            <a:pPr lvl="1">
              <a:lnSpc>
                <a:spcPct val="90000"/>
              </a:lnSpc>
              <a:buFont typeface="Wingdings" panose="05000000000000000000" pitchFamily="2" charset="2"/>
              <a:buChar char="§"/>
            </a:pPr>
            <a:r>
              <a:rPr lang="en-US" altLang="en-US" sz="1800" dirty="0"/>
              <a:t>Used for linked lists, queues, stacks and trees</a:t>
            </a:r>
          </a:p>
          <a:p>
            <a:pPr marL="457200" lvl="1" indent="0">
              <a:lnSpc>
                <a:spcPct val="90000"/>
              </a:lnSpc>
              <a:buNone/>
            </a:pPr>
            <a:endParaRPr lang="en-US" altLang="en-US" sz="1800" dirty="0"/>
          </a:p>
          <a:p>
            <a:pPr marL="512064" indent="-512064">
              <a:lnSpc>
                <a:spcPct val="80000"/>
              </a:lnSpc>
              <a:spcBef>
                <a:spcPts val="400"/>
              </a:spcBef>
              <a:spcAft>
                <a:spcPts val="400"/>
              </a:spcAft>
              <a:buClrTx/>
              <a:buFont typeface="Wingdings" panose="05000000000000000000" pitchFamily="2" charset="2"/>
              <a:buChar char="q"/>
            </a:pPr>
            <a:r>
              <a:rPr lang="en-US" sz="1800" dirty="0"/>
              <a:t>Example: Every </a:t>
            </a:r>
            <a:r>
              <a:rPr lang="en-US" sz="1800" b="1" dirty="0"/>
              <a:t>person</a:t>
            </a:r>
            <a:r>
              <a:rPr lang="en-US" sz="1800" dirty="0"/>
              <a:t> may have a </a:t>
            </a:r>
            <a:r>
              <a:rPr lang="en-US" sz="1800" b="1" dirty="0"/>
              <a:t>child</a:t>
            </a:r>
            <a:r>
              <a:rPr lang="en-US" sz="1800" dirty="0"/>
              <a:t> who is also a </a:t>
            </a:r>
            <a:r>
              <a:rPr lang="en-US" sz="1800" b="1" dirty="0"/>
              <a:t>person</a:t>
            </a:r>
            <a:r>
              <a:rPr lang="en-US" sz="1800" dirty="0"/>
              <a:t>.</a:t>
            </a:r>
          </a:p>
          <a:p>
            <a:pPr marL="512064" indent="-512064">
              <a:lnSpc>
                <a:spcPct val="80000"/>
              </a:lnSpc>
              <a:spcBef>
                <a:spcPts val="400"/>
              </a:spcBef>
              <a:spcAft>
                <a:spcPts val="400"/>
              </a:spcAft>
              <a:buClrTx/>
              <a:buFont typeface="Wingdings" panose="05000000000000000000" pitchFamily="2" charset="2"/>
              <a:buChar char="q"/>
            </a:pPr>
            <a:endParaRPr lang="en-US" sz="1800" dirty="0"/>
          </a:p>
          <a:p>
            <a:pPr lvl="1">
              <a:lnSpc>
                <a:spcPct val="90000"/>
              </a:lnSpc>
              <a:buNone/>
              <a:defRPr/>
            </a:pPr>
            <a:r>
              <a:rPr lang="en-US" sz="1800" b="1" dirty="0" err="1">
                <a:solidFill>
                  <a:srgbClr val="0000B0"/>
                </a:solidFill>
                <a:latin typeface="Courier New" panose="02070309020205020404" pitchFamily="49" charset="0"/>
                <a:cs typeface="Courier New" panose="02070309020205020404" pitchFamily="49" charset="0"/>
              </a:rPr>
              <a:t>struct</a:t>
            </a:r>
            <a:r>
              <a:rPr lang="en-US" sz="1800" dirty="0">
                <a:latin typeface="Courier New" panose="02070309020205020404" pitchFamily="49" charset="0"/>
                <a:cs typeface="Courier New" panose="02070309020205020404" pitchFamily="49" charset="0"/>
              </a:rPr>
              <a:t> </a:t>
            </a:r>
            <a:r>
              <a:rPr lang="en-US" sz="1800" i="1" dirty="0">
                <a:latin typeface="Courier New" panose="02070309020205020404" pitchFamily="49" charset="0"/>
                <a:cs typeface="Courier New" panose="02070309020205020404" pitchFamily="49" charset="0"/>
              </a:rPr>
              <a:t>Person</a:t>
            </a:r>
            <a:r>
              <a:rPr lang="en-US" sz="1800" dirty="0">
                <a:latin typeface="Courier New" panose="02070309020205020404" pitchFamily="49" charset="0"/>
                <a:cs typeface="Courier New" panose="02070309020205020404" pitchFamily="49" charset="0"/>
              </a:rPr>
              <a:t>{ 	</a:t>
            </a:r>
          </a:p>
          <a:p>
            <a:pPr lvl="1">
              <a:lnSpc>
                <a:spcPct val="90000"/>
              </a:lnSpc>
              <a:buNone/>
              <a:defRPr/>
            </a:pPr>
            <a:r>
              <a:rPr lang="en-US" sz="1800" dirty="0">
                <a:latin typeface="Courier New" panose="02070309020205020404" pitchFamily="49" charset="0"/>
                <a:cs typeface="Courier New" panose="02070309020205020404" pitchFamily="49" charset="0"/>
              </a:rPr>
              <a:t>	</a:t>
            </a:r>
            <a:r>
              <a:rPr lang="en-US" sz="1800" b="1" dirty="0">
                <a:solidFill>
                  <a:srgbClr val="0000B0"/>
                </a:solidFill>
                <a:latin typeface="Courier New" panose="02070309020205020404" pitchFamily="49" charset="0"/>
                <a:cs typeface="Courier New" panose="02070309020205020404" pitchFamily="49" charset="0"/>
              </a:rPr>
              <a:t>char</a:t>
            </a:r>
            <a:r>
              <a:rPr lang="en-US" sz="1800" dirty="0">
                <a:latin typeface="Courier New" panose="02070309020205020404" pitchFamily="49" charset="0"/>
                <a:cs typeface="Courier New" panose="02070309020205020404" pitchFamily="49" charset="0"/>
              </a:rPr>
              <a:t> Name[30]; </a:t>
            </a:r>
          </a:p>
          <a:p>
            <a:pPr lvl="1">
              <a:lnSpc>
                <a:spcPct val="90000"/>
              </a:lnSpc>
              <a:buNone/>
              <a:defRPr/>
            </a:pPr>
            <a:r>
              <a:rPr lang="en-US" sz="1800" dirty="0">
                <a:latin typeface="Courier New" panose="02070309020205020404" pitchFamily="49" charset="0"/>
                <a:cs typeface="Courier New" panose="02070309020205020404" pitchFamily="49" charset="0"/>
              </a:rPr>
              <a:t>	</a:t>
            </a:r>
            <a:r>
              <a:rPr lang="en-US" sz="1800" i="1" dirty="0">
                <a:latin typeface="Courier New" panose="02070309020205020404" pitchFamily="49" charset="0"/>
                <a:cs typeface="Courier New" panose="02070309020205020404" pitchFamily="49" charset="0"/>
              </a:rPr>
              <a:t>Person</a:t>
            </a:r>
            <a:r>
              <a:rPr lang="en-US" sz="1800" dirty="0">
                <a:latin typeface="Courier New" panose="02070309020205020404" pitchFamily="49" charset="0"/>
                <a:cs typeface="Courier New" panose="02070309020205020404" pitchFamily="49" charset="0"/>
              </a:rPr>
              <a:t> *Child; </a:t>
            </a:r>
          </a:p>
          <a:p>
            <a:pPr lvl="1">
              <a:lnSpc>
                <a:spcPct val="90000"/>
              </a:lnSpc>
              <a:buNone/>
              <a:defRPr/>
            </a:pPr>
            <a:r>
              <a:rPr lang="en-US" sz="1800" dirty="0">
                <a:latin typeface="Courier New" panose="02070309020205020404" pitchFamily="49" charset="0"/>
                <a:cs typeface="Courier New" panose="02070309020205020404" pitchFamily="49" charset="0"/>
              </a:rPr>
              <a:t>};</a:t>
            </a:r>
            <a:endParaRPr lang="en-US" sz="1800" dirty="0"/>
          </a:p>
          <a:p>
            <a:pPr marL="512064" indent="-512064">
              <a:lnSpc>
                <a:spcPct val="80000"/>
              </a:lnSpc>
              <a:spcBef>
                <a:spcPts val="400"/>
              </a:spcBef>
              <a:spcAft>
                <a:spcPts val="400"/>
              </a:spcAft>
              <a:buClrTx/>
              <a:buFont typeface="Wingdings" panose="05000000000000000000" pitchFamily="2" charset="2"/>
              <a:buChar char="q"/>
            </a:pPr>
            <a:endParaRPr lang="en-US" sz="1800" dirty="0"/>
          </a:p>
          <a:p>
            <a:pPr marL="512064" indent="-512064">
              <a:lnSpc>
                <a:spcPct val="80000"/>
              </a:lnSpc>
              <a:spcBef>
                <a:spcPts val="400"/>
              </a:spcBef>
              <a:spcAft>
                <a:spcPts val="400"/>
              </a:spcAft>
              <a:buClrTx/>
              <a:buFont typeface="Wingdings" panose="05000000000000000000" pitchFamily="2" charset="2"/>
              <a:buChar char="q"/>
            </a:pPr>
            <a:r>
              <a:rPr lang="en-US" sz="1800" dirty="0"/>
              <a:t>Here, </a:t>
            </a:r>
            <a:r>
              <a:rPr lang="en-US" sz="1800" dirty="0">
                <a:latin typeface="Courier New" panose="02070309020205020404" pitchFamily="49" charset="0"/>
                <a:cs typeface="Courier New" panose="02070309020205020404" pitchFamily="49" charset="0"/>
              </a:rPr>
              <a:t>Person</a:t>
            </a:r>
            <a:r>
              <a:rPr lang="en-US" sz="1800" dirty="0"/>
              <a:t> contains a pointer variable </a:t>
            </a:r>
            <a:r>
              <a:rPr lang="en-US" sz="1800" dirty="0">
                <a:latin typeface="Courier New" panose="02070309020205020404" pitchFamily="49" charset="0"/>
                <a:cs typeface="Courier New" panose="02070309020205020404" pitchFamily="49" charset="0"/>
              </a:rPr>
              <a:t>Child</a:t>
            </a:r>
            <a:r>
              <a:rPr lang="en-US" sz="1800" dirty="0"/>
              <a:t> of type </a:t>
            </a:r>
            <a:r>
              <a:rPr lang="en-US" sz="1800" dirty="0">
                <a:latin typeface="Courier New" panose="02070309020205020404" pitchFamily="49" charset="0"/>
                <a:cs typeface="Courier New" panose="02070309020205020404" pitchFamily="49" charset="0"/>
              </a:rPr>
              <a:t>Person</a:t>
            </a:r>
            <a:r>
              <a:rPr lang="en-US" sz="1800" dirty="0"/>
              <a:t>.</a:t>
            </a:r>
          </a:p>
        </p:txBody>
      </p:sp>
      <p:sp>
        <p:nvSpPr>
          <p:cNvPr id="6"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Self-referential Structure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864043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4294967295"/>
          </p:nvPr>
        </p:nvSpPr>
        <p:spPr>
          <a:xfrm>
            <a:off x="266810" y="1754188"/>
            <a:ext cx="4754563" cy="3735387"/>
          </a:xfrm>
        </p:spPr>
        <p:txBody>
          <a:bodyPr>
            <a:noAutofit/>
          </a:bodyPr>
          <a:lstStyle/>
          <a:p>
            <a:pPr>
              <a:lnSpc>
                <a:spcPct val="80000"/>
              </a:lnSpc>
              <a:spcBef>
                <a:spcPts val="400"/>
              </a:spcBef>
              <a:spcAft>
                <a:spcPts val="400"/>
              </a:spcAft>
              <a:buNone/>
              <a:defRPr/>
            </a:pPr>
            <a:r>
              <a:rPr lang="en-US" sz="1800" b="1" dirty="0" err="1">
                <a:solidFill>
                  <a:srgbClr val="0000B0"/>
                </a:solidFill>
                <a:latin typeface="Courier New" panose="02070309020205020404" pitchFamily="49" charset="0"/>
                <a:cs typeface="Courier New" panose="02070309020205020404" pitchFamily="49" charset="0"/>
              </a:rPr>
              <a:t>struct</a:t>
            </a:r>
            <a:r>
              <a:rPr lang="en-US" sz="1800" dirty="0">
                <a:latin typeface="Courier New" panose="02070309020205020404" pitchFamily="49" charset="0"/>
                <a:cs typeface="Courier New" panose="02070309020205020404" pitchFamily="49" charset="0"/>
              </a:rPr>
              <a:t> </a:t>
            </a:r>
            <a:r>
              <a:rPr lang="en-US" sz="1800" b="1" i="1" dirty="0">
                <a:latin typeface="Courier New" panose="02070309020205020404" pitchFamily="49" charset="0"/>
                <a:cs typeface="Courier New" panose="02070309020205020404" pitchFamily="49" charset="0"/>
              </a:rPr>
              <a:t>Person</a:t>
            </a:r>
            <a:r>
              <a:rPr lang="en-US" sz="1800" dirty="0">
                <a:latin typeface="Courier New" panose="02070309020205020404" pitchFamily="49" charset="0"/>
                <a:cs typeface="Courier New" panose="02070309020205020404" pitchFamily="49" charset="0"/>
              </a:rPr>
              <a:t>{ 	</a:t>
            </a:r>
          </a:p>
          <a:p>
            <a:pPr>
              <a:lnSpc>
                <a:spcPct val="80000"/>
              </a:lnSpc>
              <a:spcBef>
                <a:spcPts val="400"/>
              </a:spcBef>
              <a:spcAft>
                <a:spcPts val="400"/>
              </a:spcAft>
              <a:buNone/>
              <a:defRPr/>
            </a:pPr>
            <a:r>
              <a:rPr lang="en-US" sz="1800" dirty="0">
                <a:latin typeface="Courier New" panose="02070309020205020404" pitchFamily="49" charset="0"/>
                <a:cs typeface="Courier New" panose="02070309020205020404" pitchFamily="49" charset="0"/>
              </a:rPr>
              <a:t>	</a:t>
            </a:r>
            <a:r>
              <a:rPr lang="en-US" sz="1800" b="1" dirty="0">
                <a:solidFill>
                  <a:srgbClr val="0000B0"/>
                </a:solidFill>
                <a:latin typeface="Courier New" panose="02070309020205020404" pitchFamily="49" charset="0"/>
                <a:cs typeface="Courier New" panose="02070309020205020404" pitchFamily="49" charset="0"/>
              </a:rPr>
              <a:t>char</a:t>
            </a:r>
            <a:r>
              <a:rPr lang="en-US" sz="1800" dirty="0">
                <a:latin typeface="Courier New" panose="02070309020205020404" pitchFamily="49" charset="0"/>
                <a:cs typeface="Courier New" panose="02070309020205020404" pitchFamily="49" charset="0"/>
              </a:rPr>
              <a:t> Name[30]; </a:t>
            </a:r>
          </a:p>
          <a:p>
            <a:pPr>
              <a:lnSpc>
                <a:spcPct val="80000"/>
              </a:lnSpc>
              <a:spcBef>
                <a:spcPts val="400"/>
              </a:spcBef>
              <a:spcAft>
                <a:spcPts val="400"/>
              </a:spcAft>
              <a:buNone/>
              <a:defRPr/>
            </a:pPr>
            <a:r>
              <a:rPr lang="en-US" sz="1800" dirty="0">
                <a:latin typeface="Courier New" panose="02070309020205020404" pitchFamily="49" charset="0"/>
                <a:cs typeface="Courier New" panose="02070309020205020404" pitchFamily="49" charset="0"/>
              </a:rPr>
              <a:t>	</a:t>
            </a:r>
            <a:r>
              <a:rPr lang="en-US" sz="1800" b="1" i="1" dirty="0">
                <a:latin typeface="Courier New" panose="02070309020205020404" pitchFamily="49" charset="0"/>
                <a:cs typeface="Courier New" panose="02070309020205020404" pitchFamily="49" charset="0"/>
              </a:rPr>
              <a:t>Person</a:t>
            </a:r>
            <a:r>
              <a:rPr lang="en-US" sz="1800" dirty="0">
                <a:latin typeface="Courier New" panose="02070309020205020404" pitchFamily="49" charset="0"/>
                <a:cs typeface="Courier New" panose="02070309020205020404" pitchFamily="49" charset="0"/>
              </a:rPr>
              <a:t> *Child; </a:t>
            </a:r>
          </a:p>
          <a:p>
            <a:pPr>
              <a:lnSpc>
                <a:spcPct val="80000"/>
              </a:lnSpc>
              <a:spcBef>
                <a:spcPts val="400"/>
              </a:spcBef>
              <a:spcAft>
                <a:spcPts val="400"/>
              </a:spcAft>
              <a:buNone/>
              <a:defRPr/>
            </a:pPr>
            <a:r>
              <a:rPr lang="en-US" sz="1800" dirty="0">
                <a:latin typeface="Courier New" panose="02070309020205020404" pitchFamily="49" charset="0"/>
                <a:cs typeface="Courier New" panose="02070309020205020404" pitchFamily="49" charset="0"/>
              </a:rPr>
              <a:t>};</a:t>
            </a:r>
          </a:p>
          <a:p>
            <a:pPr marL="0" indent="0">
              <a:lnSpc>
                <a:spcPct val="80000"/>
              </a:lnSpc>
              <a:spcBef>
                <a:spcPts val="400"/>
              </a:spcBef>
              <a:spcAft>
                <a:spcPts val="400"/>
              </a:spcAft>
              <a:buNone/>
            </a:pPr>
            <a:r>
              <a:rPr lang="en-US" sz="1800" b="1" i="1" dirty="0">
                <a:latin typeface="Courier New" panose="02070309020205020404" pitchFamily="49" charset="0"/>
                <a:cs typeface="Courier New" panose="02070309020205020404" pitchFamily="49" charset="0"/>
              </a:rPr>
              <a:t>Person</a:t>
            </a:r>
            <a:r>
              <a:rPr lang="en-US" sz="1800" dirty="0">
                <a:latin typeface="Courier New" panose="02070309020205020404" pitchFamily="49" charset="0"/>
                <a:cs typeface="Courier New" panose="02070309020205020404" pitchFamily="49" charset="0"/>
              </a:rPr>
              <a:t> P, *C;</a:t>
            </a:r>
          </a:p>
          <a:p>
            <a:pPr marL="0" indent="0">
              <a:lnSpc>
                <a:spcPct val="80000"/>
              </a:lnSpc>
              <a:spcBef>
                <a:spcPts val="400"/>
              </a:spcBef>
              <a:spcAft>
                <a:spcPts val="400"/>
              </a:spcAft>
              <a:buNone/>
            </a:pPr>
            <a:r>
              <a:rPr lang="en-US" sz="1800" b="1" dirty="0" err="1">
                <a:solidFill>
                  <a:srgbClr val="7030A0"/>
                </a:solidFill>
                <a:latin typeface="Courier New" panose="02070309020205020404" pitchFamily="49" charset="0"/>
                <a:cs typeface="Courier New" panose="02070309020205020404" pitchFamily="49" charset="0"/>
              </a:rPr>
              <a:t>strcpy</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P.Name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Arif</a:t>
            </a:r>
            <a:r>
              <a:rPr lang="en-US" sz="1800" dirty="0">
                <a:latin typeface="Courier New" panose="02070309020205020404" pitchFamily="49" charset="0"/>
                <a:cs typeface="Courier New" panose="02070309020205020404" pitchFamily="49" charset="0"/>
              </a:rPr>
              <a:t>");</a:t>
            </a:r>
          </a:p>
          <a:p>
            <a:pPr marL="0" indent="0">
              <a:lnSpc>
                <a:spcPct val="80000"/>
              </a:lnSpc>
              <a:spcBef>
                <a:spcPts val="400"/>
              </a:spcBef>
              <a:spcAft>
                <a:spcPts val="400"/>
              </a:spcAft>
              <a:buNone/>
            </a:pPr>
            <a:r>
              <a:rPr lang="en-US" sz="1800" dirty="0">
                <a:latin typeface="Courier New" panose="02070309020205020404" pitchFamily="49" charset="0"/>
                <a:cs typeface="Courier New" panose="02070309020205020404" pitchFamily="49" charset="0"/>
              </a:rPr>
              <a:t>C = </a:t>
            </a:r>
            <a:r>
              <a:rPr lang="en-US" sz="1800" dirty="0" err="1">
                <a:latin typeface="Courier New" panose="02070309020205020404" pitchFamily="49" charset="0"/>
                <a:cs typeface="Courier New" panose="02070309020205020404" pitchFamily="49" charset="0"/>
              </a:rPr>
              <a:t>P.Child</a:t>
            </a:r>
            <a:r>
              <a:rPr lang="en-US" sz="1800" dirty="0">
                <a:latin typeface="Courier New" panose="02070309020205020404" pitchFamily="49" charset="0"/>
                <a:cs typeface="Courier New" panose="02070309020205020404" pitchFamily="49" charset="0"/>
              </a:rPr>
              <a:t> = </a:t>
            </a:r>
            <a:r>
              <a:rPr lang="en-US" sz="1800" b="1" dirty="0">
                <a:solidFill>
                  <a:srgbClr val="0000B0"/>
                </a:solidFill>
                <a:latin typeface="Courier New" panose="02070309020205020404" pitchFamily="49" charset="0"/>
                <a:cs typeface="Courier New" panose="02070309020205020404" pitchFamily="49" charset="0"/>
              </a:rPr>
              <a:t>new</a:t>
            </a:r>
            <a:r>
              <a:rPr lang="en-US" sz="1800" dirty="0">
                <a:latin typeface="Courier New" panose="02070309020205020404" pitchFamily="49" charset="0"/>
                <a:cs typeface="Courier New" panose="02070309020205020404" pitchFamily="49" charset="0"/>
              </a:rPr>
              <a:t> Person[2];</a:t>
            </a:r>
          </a:p>
          <a:p>
            <a:pPr marL="0" indent="0">
              <a:lnSpc>
                <a:spcPct val="80000"/>
              </a:lnSpc>
              <a:spcBef>
                <a:spcPts val="400"/>
              </a:spcBef>
              <a:spcAft>
                <a:spcPts val="400"/>
              </a:spcAft>
              <a:buNone/>
            </a:pPr>
            <a:r>
              <a:rPr lang="en-US" sz="1800" b="1" dirty="0" err="1">
                <a:solidFill>
                  <a:srgbClr val="7030A0"/>
                </a:solidFill>
                <a:latin typeface="Courier New" panose="02070309020205020404" pitchFamily="49" charset="0"/>
                <a:cs typeface="Courier New" panose="02070309020205020404" pitchFamily="49" charset="0"/>
              </a:rPr>
              <a:t>strcpy</a:t>
            </a:r>
            <a:r>
              <a:rPr lang="en-US" sz="1800" dirty="0">
                <a:latin typeface="Courier New" panose="02070309020205020404" pitchFamily="49" charset="0"/>
                <a:cs typeface="Courier New" panose="02070309020205020404" pitchFamily="49" charset="0"/>
              </a:rPr>
              <a:t>(C[0].Name, "Sara");</a:t>
            </a:r>
          </a:p>
          <a:p>
            <a:pPr marL="0" indent="0">
              <a:lnSpc>
                <a:spcPct val="80000"/>
              </a:lnSpc>
              <a:spcBef>
                <a:spcPts val="400"/>
              </a:spcBef>
              <a:spcAft>
                <a:spcPts val="400"/>
              </a:spcAft>
              <a:buNone/>
            </a:pPr>
            <a:r>
              <a:rPr lang="en-US" sz="1800" dirty="0">
                <a:latin typeface="Courier New" panose="02070309020205020404" pitchFamily="49" charset="0"/>
                <a:cs typeface="Courier New" panose="02070309020205020404" pitchFamily="49" charset="0"/>
              </a:rPr>
              <a:t>C[0].Child = </a:t>
            </a:r>
            <a:r>
              <a:rPr lang="en-US" sz="1800" b="1" dirty="0">
                <a:solidFill>
                  <a:srgbClr val="0000B0"/>
                </a:solidFill>
                <a:latin typeface="Courier New" panose="02070309020205020404" pitchFamily="49" charset="0"/>
                <a:cs typeface="Courier New" panose="02070309020205020404" pitchFamily="49" charset="0"/>
              </a:rPr>
              <a:t>NULL</a:t>
            </a:r>
            <a:r>
              <a:rPr lang="en-US" sz="1800" dirty="0">
                <a:latin typeface="Courier New" panose="02070309020205020404" pitchFamily="49" charset="0"/>
                <a:cs typeface="Courier New" panose="02070309020205020404" pitchFamily="49" charset="0"/>
              </a:rPr>
              <a:t>;</a:t>
            </a:r>
          </a:p>
          <a:p>
            <a:pPr marL="0" indent="0">
              <a:lnSpc>
                <a:spcPct val="80000"/>
              </a:lnSpc>
              <a:spcBef>
                <a:spcPts val="400"/>
              </a:spcBef>
              <a:spcAft>
                <a:spcPts val="400"/>
              </a:spcAft>
              <a:buNone/>
            </a:pPr>
            <a:r>
              <a:rPr lang="en-US" sz="1800" b="1" dirty="0" err="1">
                <a:solidFill>
                  <a:srgbClr val="7030A0"/>
                </a:solidFill>
                <a:latin typeface="Courier New" panose="02070309020205020404" pitchFamily="49" charset="0"/>
                <a:cs typeface="Courier New" panose="02070309020205020404" pitchFamily="49" charset="0"/>
              </a:rPr>
              <a:t>strcpy</a:t>
            </a:r>
            <a:r>
              <a:rPr lang="en-US" sz="1800" dirty="0">
                <a:latin typeface="Courier New" panose="02070309020205020404" pitchFamily="49" charset="0"/>
                <a:cs typeface="Courier New" panose="02070309020205020404" pitchFamily="49" charset="0"/>
              </a:rPr>
              <a:t>(C[1].Name, "Rahim");</a:t>
            </a:r>
          </a:p>
          <a:p>
            <a:pPr marL="0" indent="0">
              <a:lnSpc>
                <a:spcPct val="80000"/>
              </a:lnSpc>
              <a:spcBef>
                <a:spcPts val="400"/>
              </a:spcBef>
              <a:spcAft>
                <a:spcPts val="400"/>
              </a:spcAft>
              <a:buNone/>
            </a:pPr>
            <a:r>
              <a:rPr lang="en-US" sz="1800" dirty="0">
                <a:latin typeface="Courier New" panose="02070309020205020404" pitchFamily="49" charset="0"/>
                <a:cs typeface="Courier New" panose="02070309020205020404" pitchFamily="49" charset="0"/>
              </a:rPr>
              <a:t>C = C[1].Child = </a:t>
            </a:r>
            <a:r>
              <a:rPr lang="en-US" sz="1800" b="1" dirty="0">
                <a:solidFill>
                  <a:srgbClr val="0000B0"/>
                </a:solidFill>
                <a:latin typeface="Courier New" panose="02070309020205020404" pitchFamily="49" charset="0"/>
                <a:cs typeface="Courier New" panose="02070309020205020404" pitchFamily="49" charset="0"/>
              </a:rPr>
              <a:t>new</a:t>
            </a:r>
            <a:r>
              <a:rPr lang="en-US" sz="1800" dirty="0">
                <a:latin typeface="Courier New" panose="02070309020205020404" pitchFamily="49" charset="0"/>
                <a:cs typeface="Courier New" panose="02070309020205020404" pitchFamily="49" charset="0"/>
              </a:rPr>
              <a:t> Person;</a:t>
            </a:r>
          </a:p>
          <a:p>
            <a:pPr marL="0" indent="0">
              <a:lnSpc>
                <a:spcPct val="80000"/>
              </a:lnSpc>
              <a:spcBef>
                <a:spcPts val="400"/>
              </a:spcBef>
              <a:spcAft>
                <a:spcPts val="400"/>
              </a:spcAft>
              <a:buNone/>
            </a:pPr>
            <a:r>
              <a:rPr lang="en-US" sz="1800" b="1" dirty="0" err="1">
                <a:solidFill>
                  <a:srgbClr val="7030A0"/>
                </a:solidFill>
                <a:latin typeface="Courier New" panose="02070309020205020404" pitchFamily="49" charset="0"/>
                <a:cs typeface="Courier New" panose="02070309020205020404" pitchFamily="49" charset="0"/>
              </a:rPr>
              <a:t>strcpy</a:t>
            </a:r>
            <a:r>
              <a:rPr lang="en-US" sz="1800" dirty="0">
                <a:latin typeface="Courier New" panose="02070309020205020404" pitchFamily="49" charset="0"/>
                <a:cs typeface="Courier New" panose="02070309020205020404" pitchFamily="49" charset="0"/>
              </a:rPr>
              <a:t>(C-&gt;Name, "Karim");</a:t>
            </a:r>
          </a:p>
          <a:p>
            <a:pPr marL="0" indent="0">
              <a:lnSpc>
                <a:spcPct val="80000"/>
              </a:lnSpc>
              <a:spcBef>
                <a:spcPts val="400"/>
              </a:spcBef>
              <a:spcAft>
                <a:spcPts val="400"/>
              </a:spcAft>
              <a:buNone/>
            </a:pPr>
            <a:r>
              <a:rPr lang="en-US" sz="1800" dirty="0">
                <a:latin typeface="Courier New" panose="02070309020205020404" pitchFamily="49" charset="0"/>
                <a:cs typeface="Courier New" panose="02070309020205020404" pitchFamily="49" charset="0"/>
              </a:rPr>
              <a:t>C-&gt;Child = </a:t>
            </a:r>
            <a:r>
              <a:rPr lang="en-US" sz="1800" b="1" dirty="0">
                <a:solidFill>
                  <a:srgbClr val="0000B0"/>
                </a:solidFill>
                <a:latin typeface="Courier New" panose="02070309020205020404" pitchFamily="49" charset="0"/>
                <a:cs typeface="Courier New" panose="02070309020205020404" pitchFamily="49" charset="0"/>
              </a:rPr>
              <a:t>NULL</a:t>
            </a:r>
            <a:r>
              <a:rPr lang="en-US" sz="1800" dirty="0">
                <a:latin typeface="Courier New" panose="02070309020205020404" pitchFamily="49" charset="0"/>
                <a:cs typeface="Courier New" panose="02070309020205020404" pitchFamily="49" charset="0"/>
              </a:rPr>
              <a:t>;</a:t>
            </a:r>
          </a:p>
        </p:txBody>
      </p:sp>
      <p:sp>
        <p:nvSpPr>
          <p:cNvPr id="9" name="Content Placeholder 8"/>
          <p:cNvSpPr>
            <a:spLocks noGrp="1"/>
          </p:cNvSpPr>
          <p:nvPr>
            <p:ph sz="half" idx="4294967295"/>
          </p:nvPr>
        </p:nvSpPr>
        <p:spPr>
          <a:xfrm>
            <a:off x="4700588" y="1754188"/>
            <a:ext cx="3434018" cy="1559787"/>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800" dirty="0"/>
              <a:t>Mr. </a:t>
            </a:r>
            <a:r>
              <a:rPr lang="en-US" sz="1800" dirty="0" err="1"/>
              <a:t>Arif</a:t>
            </a:r>
            <a:r>
              <a:rPr lang="en-US" sz="1800" dirty="0"/>
              <a:t> has two children – Rahim and Sara.</a:t>
            </a:r>
          </a:p>
          <a:p>
            <a:pPr algn="just">
              <a:lnSpc>
                <a:spcPct val="80000"/>
              </a:lnSpc>
              <a:spcBef>
                <a:spcPts val="400"/>
              </a:spcBef>
              <a:spcAft>
                <a:spcPts val="400"/>
              </a:spcAft>
              <a:buClrTx/>
              <a:buFont typeface="Wingdings" panose="05000000000000000000" pitchFamily="2" charset="2"/>
              <a:buChar char="q"/>
            </a:pPr>
            <a:r>
              <a:rPr lang="en-US" sz="1800" dirty="0"/>
              <a:t>Mr. Rahim has one child – Karim.</a:t>
            </a:r>
          </a:p>
          <a:p>
            <a:pPr algn="just">
              <a:lnSpc>
                <a:spcPct val="80000"/>
              </a:lnSpc>
              <a:spcBef>
                <a:spcPts val="400"/>
              </a:spcBef>
              <a:spcAft>
                <a:spcPts val="400"/>
              </a:spcAft>
              <a:buClrTx/>
              <a:buFont typeface="Wingdings" panose="05000000000000000000" pitchFamily="2" charset="2"/>
              <a:buChar char="q"/>
            </a:pPr>
            <a:r>
              <a:rPr lang="en-US" sz="1800" dirty="0"/>
              <a:t>Ms. Sara has no child.</a:t>
            </a:r>
          </a:p>
        </p:txBody>
      </p:sp>
      <p:grpSp>
        <p:nvGrpSpPr>
          <p:cNvPr id="37" name="Group 36"/>
          <p:cNvGrpSpPr/>
          <p:nvPr/>
        </p:nvGrpSpPr>
        <p:grpSpPr>
          <a:xfrm>
            <a:off x="7327782" y="3363839"/>
            <a:ext cx="1613648" cy="942284"/>
            <a:chOff x="7799294" y="2474259"/>
            <a:chExt cx="2151530" cy="1256378"/>
          </a:xfrm>
        </p:grpSpPr>
        <p:sp>
          <p:nvSpPr>
            <p:cNvPr id="38" name="Rectangle 37"/>
            <p:cNvSpPr/>
            <p:nvPr/>
          </p:nvSpPr>
          <p:spPr>
            <a:xfrm>
              <a:off x="7799294" y="2474259"/>
              <a:ext cx="2151530" cy="416859"/>
            </a:xfrm>
            <a:prstGeom prst="rect">
              <a:avLst/>
            </a:prstGeom>
            <a:solidFill>
              <a:schemeClr val="accent4">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Person</a:t>
              </a:r>
            </a:p>
          </p:txBody>
        </p:sp>
        <p:sp>
          <p:nvSpPr>
            <p:cNvPr id="39" name="Rectangle 38"/>
            <p:cNvSpPr/>
            <p:nvPr/>
          </p:nvSpPr>
          <p:spPr>
            <a:xfrm>
              <a:off x="7799294" y="2887295"/>
              <a:ext cx="1075765" cy="416859"/>
            </a:xfrm>
            <a:prstGeom prst="rect">
              <a:avLst/>
            </a:prstGeom>
            <a:solidFill>
              <a:schemeClr val="accent2">
                <a:lumMod val="40000"/>
                <a:lumOff val="6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Name</a:t>
              </a:r>
            </a:p>
          </p:txBody>
        </p:sp>
        <p:sp>
          <p:nvSpPr>
            <p:cNvPr id="40" name="Rectangle 39"/>
            <p:cNvSpPr/>
            <p:nvPr/>
          </p:nvSpPr>
          <p:spPr>
            <a:xfrm>
              <a:off x="8875059" y="2887295"/>
              <a:ext cx="1075765" cy="416859"/>
            </a:xfrm>
            <a:prstGeom prst="rect">
              <a:avLst/>
            </a:prstGeom>
            <a:solidFill>
              <a:schemeClr val="accent2">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Child</a:t>
              </a:r>
            </a:p>
          </p:txBody>
        </p:sp>
        <p:sp>
          <p:nvSpPr>
            <p:cNvPr id="41" name="Rectangle 40"/>
            <p:cNvSpPr/>
            <p:nvPr/>
          </p:nvSpPr>
          <p:spPr>
            <a:xfrm>
              <a:off x="7799294"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Rahim</a:t>
              </a:r>
            </a:p>
          </p:txBody>
        </p:sp>
        <p:sp>
          <p:nvSpPr>
            <p:cNvPr id="42" name="Rectangle 41"/>
            <p:cNvSpPr/>
            <p:nvPr/>
          </p:nvSpPr>
          <p:spPr>
            <a:xfrm>
              <a:off x="8875059"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grpSp>
      <p:grpSp>
        <p:nvGrpSpPr>
          <p:cNvPr id="43" name="Group 42"/>
          <p:cNvGrpSpPr/>
          <p:nvPr/>
        </p:nvGrpSpPr>
        <p:grpSpPr>
          <a:xfrm>
            <a:off x="4821474" y="4829305"/>
            <a:ext cx="1613648" cy="942284"/>
            <a:chOff x="7799294" y="2474259"/>
            <a:chExt cx="2151530" cy="1256378"/>
          </a:xfrm>
        </p:grpSpPr>
        <p:sp>
          <p:nvSpPr>
            <p:cNvPr id="44" name="Rectangle 43"/>
            <p:cNvSpPr/>
            <p:nvPr/>
          </p:nvSpPr>
          <p:spPr>
            <a:xfrm>
              <a:off x="7799294" y="2474259"/>
              <a:ext cx="2151530" cy="416859"/>
            </a:xfrm>
            <a:prstGeom prst="rect">
              <a:avLst/>
            </a:prstGeom>
            <a:solidFill>
              <a:schemeClr val="accent4">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Person</a:t>
              </a:r>
            </a:p>
          </p:txBody>
        </p:sp>
        <p:sp>
          <p:nvSpPr>
            <p:cNvPr id="45" name="Rectangle 44"/>
            <p:cNvSpPr/>
            <p:nvPr/>
          </p:nvSpPr>
          <p:spPr>
            <a:xfrm>
              <a:off x="7799294" y="2887295"/>
              <a:ext cx="1075765" cy="416859"/>
            </a:xfrm>
            <a:prstGeom prst="rect">
              <a:avLst/>
            </a:prstGeom>
            <a:solidFill>
              <a:schemeClr val="accent2">
                <a:lumMod val="40000"/>
                <a:lumOff val="6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Name</a:t>
              </a:r>
            </a:p>
          </p:txBody>
        </p:sp>
        <p:sp>
          <p:nvSpPr>
            <p:cNvPr id="46" name="Rectangle 45"/>
            <p:cNvSpPr/>
            <p:nvPr/>
          </p:nvSpPr>
          <p:spPr>
            <a:xfrm>
              <a:off x="8875059" y="2887295"/>
              <a:ext cx="1075765" cy="416859"/>
            </a:xfrm>
            <a:prstGeom prst="rect">
              <a:avLst/>
            </a:prstGeom>
            <a:solidFill>
              <a:schemeClr val="accent2">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Child</a:t>
              </a:r>
            </a:p>
          </p:txBody>
        </p:sp>
        <p:sp>
          <p:nvSpPr>
            <p:cNvPr id="47" name="Rectangle 46"/>
            <p:cNvSpPr/>
            <p:nvPr/>
          </p:nvSpPr>
          <p:spPr>
            <a:xfrm>
              <a:off x="7799294"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Sara</a:t>
              </a:r>
            </a:p>
          </p:txBody>
        </p:sp>
        <p:sp>
          <p:nvSpPr>
            <p:cNvPr id="48" name="Rectangle 47"/>
            <p:cNvSpPr/>
            <p:nvPr/>
          </p:nvSpPr>
          <p:spPr>
            <a:xfrm>
              <a:off x="8875059"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Ø</a:t>
              </a:r>
            </a:p>
          </p:txBody>
        </p:sp>
      </p:grpSp>
      <p:grpSp>
        <p:nvGrpSpPr>
          <p:cNvPr id="49" name="Group 48"/>
          <p:cNvGrpSpPr/>
          <p:nvPr/>
        </p:nvGrpSpPr>
        <p:grpSpPr>
          <a:xfrm>
            <a:off x="7322521" y="4829305"/>
            <a:ext cx="1613648" cy="942284"/>
            <a:chOff x="7799294" y="2474259"/>
            <a:chExt cx="2151530" cy="1256378"/>
          </a:xfrm>
        </p:grpSpPr>
        <p:sp>
          <p:nvSpPr>
            <p:cNvPr id="50" name="Rectangle 49"/>
            <p:cNvSpPr/>
            <p:nvPr/>
          </p:nvSpPr>
          <p:spPr>
            <a:xfrm>
              <a:off x="7799294" y="2474259"/>
              <a:ext cx="2151530" cy="416859"/>
            </a:xfrm>
            <a:prstGeom prst="rect">
              <a:avLst/>
            </a:prstGeom>
            <a:solidFill>
              <a:schemeClr val="accent4">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Person</a:t>
              </a:r>
            </a:p>
          </p:txBody>
        </p:sp>
        <p:sp>
          <p:nvSpPr>
            <p:cNvPr id="51" name="Rectangle 50"/>
            <p:cNvSpPr/>
            <p:nvPr/>
          </p:nvSpPr>
          <p:spPr>
            <a:xfrm>
              <a:off x="7799294" y="2887295"/>
              <a:ext cx="1075765" cy="416859"/>
            </a:xfrm>
            <a:prstGeom prst="rect">
              <a:avLst/>
            </a:prstGeom>
            <a:solidFill>
              <a:schemeClr val="accent2">
                <a:lumMod val="40000"/>
                <a:lumOff val="6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Name</a:t>
              </a:r>
            </a:p>
          </p:txBody>
        </p:sp>
        <p:sp>
          <p:nvSpPr>
            <p:cNvPr id="52" name="Rectangle 51"/>
            <p:cNvSpPr/>
            <p:nvPr/>
          </p:nvSpPr>
          <p:spPr>
            <a:xfrm>
              <a:off x="8875059" y="2887295"/>
              <a:ext cx="1075765" cy="416859"/>
            </a:xfrm>
            <a:prstGeom prst="rect">
              <a:avLst/>
            </a:prstGeom>
            <a:solidFill>
              <a:schemeClr val="accent2">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Child</a:t>
              </a:r>
            </a:p>
          </p:txBody>
        </p:sp>
        <p:sp>
          <p:nvSpPr>
            <p:cNvPr id="53" name="Rectangle 52"/>
            <p:cNvSpPr/>
            <p:nvPr/>
          </p:nvSpPr>
          <p:spPr>
            <a:xfrm>
              <a:off x="7799294"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Karim</a:t>
              </a:r>
            </a:p>
          </p:txBody>
        </p:sp>
        <p:sp>
          <p:nvSpPr>
            <p:cNvPr id="54" name="Rectangle 53"/>
            <p:cNvSpPr/>
            <p:nvPr/>
          </p:nvSpPr>
          <p:spPr>
            <a:xfrm>
              <a:off x="8875059"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Ø</a:t>
              </a:r>
            </a:p>
          </p:txBody>
        </p:sp>
      </p:grpSp>
      <p:grpSp>
        <p:nvGrpSpPr>
          <p:cNvPr id="81" name="Group 80"/>
          <p:cNvGrpSpPr/>
          <p:nvPr/>
        </p:nvGrpSpPr>
        <p:grpSpPr>
          <a:xfrm>
            <a:off x="4821474" y="3363839"/>
            <a:ext cx="1613648" cy="942284"/>
            <a:chOff x="5674658" y="2668775"/>
            <a:chExt cx="2151530" cy="1256378"/>
          </a:xfrm>
        </p:grpSpPr>
        <p:grpSp>
          <p:nvGrpSpPr>
            <p:cNvPr id="36" name="Group 35"/>
            <p:cNvGrpSpPr/>
            <p:nvPr/>
          </p:nvGrpSpPr>
          <p:grpSpPr>
            <a:xfrm>
              <a:off x="5674658" y="2668775"/>
              <a:ext cx="2151530" cy="1256378"/>
              <a:chOff x="7799294" y="2474259"/>
              <a:chExt cx="2151530" cy="1256378"/>
            </a:xfrm>
          </p:grpSpPr>
          <p:sp>
            <p:nvSpPr>
              <p:cNvPr id="30" name="Rectangle 29"/>
              <p:cNvSpPr/>
              <p:nvPr/>
            </p:nvSpPr>
            <p:spPr>
              <a:xfrm>
                <a:off x="7799294" y="2474259"/>
                <a:ext cx="2151530" cy="416859"/>
              </a:xfrm>
              <a:prstGeom prst="rect">
                <a:avLst/>
              </a:prstGeom>
              <a:solidFill>
                <a:schemeClr val="accent4">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Person</a:t>
                </a:r>
              </a:p>
            </p:txBody>
          </p:sp>
          <p:sp>
            <p:nvSpPr>
              <p:cNvPr id="32" name="Rectangle 31"/>
              <p:cNvSpPr/>
              <p:nvPr/>
            </p:nvSpPr>
            <p:spPr>
              <a:xfrm>
                <a:off x="7799294" y="2887295"/>
                <a:ext cx="839955" cy="416859"/>
              </a:xfrm>
              <a:prstGeom prst="rect">
                <a:avLst/>
              </a:prstGeom>
              <a:solidFill>
                <a:schemeClr val="accent2">
                  <a:lumMod val="40000"/>
                  <a:lumOff val="6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Name</a:t>
                </a:r>
              </a:p>
            </p:txBody>
          </p:sp>
          <p:sp>
            <p:nvSpPr>
              <p:cNvPr id="33" name="Rectangle 32"/>
              <p:cNvSpPr/>
              <p:nvPr/>
            </p:nvSpPr>
            <p:spPr>
              <a:xfrm>
                <a:off x="8639249" y="2887295"/>
                <a:ext cx="1311575" cy="416859"/>
              </a:xfrm>
              <a:prstGeom prst="rect">
                <a:avLst/>
              </a:prstGeom>
              <a:solidFill>
                <a:schemeClr val="accent2">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Child</a:t>
                </a:r>
              </a:p>
            </p:txBody>
          </p:sp>
          <p:sp>
            <p:nvSpPr>
              <p:cNvPr id="34" name="Rectangle 33"/>
              <p:cNvSpPr/>
              <p:nvPr/>
            </p:nvSpPr>
            <p:spPr>
              <a:xfrm>
                <a:off x="7799294" y="3313778"/>
                <a:ext cx="83995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err="1"/>
                  <a:t>Arif</a:t>
                </a:r>
                <a:endParaRPr lang="en-US" sz="1350" dirty="0"/>
              </a:p>
            </p:txBody>
          </p:sp>
          <p:sp>
            <p:nvSpPr>
              <p:cNvPr id="35" name="Rectangle 34"/>
              <p:cNvSpPr/>
              <p:nvPr/>
            </p:nvSpPr>
            <p:spPr>
              <a:xfrm>
                <a:off x="8639249" y="3313778"/>
                <a:ext cx="131157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grpSp>
        <p:cxnSp>
          <p:nvCxnSpPr>
            <p:cNvPr id="66" name="Straight Connector 65"/>
            <p:cNvCxnSpPr>
              <a:stCxn id="35" idx="0"/>
              <a:endCxn id="35" idx="2"/>
            </p:cNvCxnSpPr>
            <p:nvPr/>
          </p:nvCxnSpPr>
          <p:spPr>
            <a:xfrm>
              <a:off x="7170401" y="3508294"/>
              <a:ext cx="0" cy="416859"/>
            </a:xfrm>
            <a:prstGeom prst="line">
              <a:avLst/>
            </a:prstGeom>
            <a:ln w="12700">
              <a:tailEnd type="none" w="lg" len="med"/>
            </a:ln>
          </p:spPr>
          <p:style>
            <a:lnRef idx="3">
              <a:schemeClr val="dk1"/>
            </a:lnRef>
            <a:fillRef idx="0">
              <a:schemeClr val="dk1"/>
            </a:fillRef>
            <a:effectRef idx="2">
              <a:schemeClr val="dk1"/>
            </a:effectRef>
            <a:fontRef idx="minor">
              <a:schemeClr val="tx1"/>
            </a:fontRef>
          </p:style>
        </p:cxnSp>
      </p:grpSp>
      <p:cxnSp>
        <p:nvCxnSpPr>
          <p:cNvPr id="56" name="Straight Arrow Connector 55"/>
          <p:cNvCxnSpPr>
            <a:endCxn id="41" idx="1"/>
          </p:cNvCxnSpPr>
          <p:nvPr/>
        </p:nvCxnSpPr>
        <p:spPr>
          <a:xfrm>
            <a:off x="6231609" y="4148016"/>
            <a:ext cx="1096173" cy="1785"/>
          </a:xfrm>
          <a:prstGeom prst="straightConnector1">
            <a:avLst/>
          </a:prstGeom>
          <a:ln w="31750">
            <a:tailEnd type="triangle" w="lg" len="med"/>
          </a:ln>
        </p:spPr>
        <p:style>
          <a:lnRef idx="3">
            <a:schemeClr val="dk1"/>
          </a:lnRef>
          <a:fillRef idx="0">
            <a:schemeClr val="dk1"/>
          </a:fillRef>
          <a:effectRef idx="2">
            <a:schemeClr val="dk1"/>
          </a:effectRef>
          <a:fontRef idx="minor">
            <a:schemeClr val="tx1"/>
          </a:fontRef>
        </p:style>
      </p:cxnSp>
      <p:grpSp>
        <p:nvGrpSpPr>
          <p:cNvPr id="69" name="Group 68"/>
          <p:cNvGrpSpPr/>
          <p:nvPr/>
        </p:nvGrpSpPr>
        <p:grpSpPr>
          <a:xfrm>
            <a:off x="4598977" y="4148016"/>
            <a:ext cx="1078103" cy="1476177"/>
            <a:chOff x="5379217" y="3731961"/>
            <a:chExt cx="1437471" cy="1968236"/>
          </a:xfrm>
        </p:grpSpPr>
        <p:cxnSp>
          <p:nvCxnSpPr>
            <p:cNvPr id="58" name="Elbow Connector 57"/>
            <p:cNvCxnSpPr/>
            <p:nvPr/>
          </p:nvCxnSpPr>
          <p:spPr>
            <a:xfrm rot="10800000" flipV="1">
              <a:off x="5379217" y="3731961"/>
              <a:ext cx="1437471" cy="557217"/>
            </a:xfrm>
            <a:prstGeom prst="bentConnector3">
              <a:avLst>
                <a:gd name="adj1" fmla="val 171"/>
              </a:avLst>
            </a:prstGeom>
            <a:ln w="31750">
              <a:tailEnd type="none" w="lg" len="med"/>
            </a:ln>
          </p:spPr>
          <p:style>
            <a:lnRef idx="3">
              <a:schemeClr val="dk1"/>
            </a:lnRef>
            <a:fillRef idx="0">
              <a:schemeClr val="dk1"/>
            </a:fillRef>
            <a:effectRef idx="2">
              <a:schemeClr val="dk1"/>
            </a:effectRef>
            <a:fontRef idx="minor">
              <a:schemeClr val="tx1"/>
            </a:fontRef>
          </p:style>
        </p:cxnSp>
        <p:cxnSp>
          <p:nvCxnSpPr>
            <p:cNvPr id="68" name="Elbow Connector 67"/>
            <p:cNvCxnSpPr/>
            <p:nvPr/>
          </p:nvCxnSpPr>
          <p:spPr>
            <a:xfrm rot="16200000" flipH="1">
              <a:off x="4845459" y="4853426"/>
              <a:ext cx="1394784" cy="298758"/>
            </a:xfrm>
            <a:prstGeom prst="bentConnector2">
              <a:avLst/>
            </a:prstGeom>
            <a:ln w="31750">
              <a:tailEnd type="triangle" w="lg" len="med"/>
            </a:ln>
          </p:spPr>
          <p:style>
            <a:lnRef idx="3">
              <a:schemeClr val="dk1"/>
            </a:lnRef>
            <a:fillRef idx="0">
              <a:schemeClr val="dk1"/>
            </a:fillRef>
            <a:effectRef idx="2">
              <a:schemeClr val="dk1"/>
            </a:effectRef>
            <a:fontRef idx="minor">
              <a:schemeClr val="tx1"/>
            </a:fontRef>
          </p:style>
        </p:cxnSp>
      </p:grpSp>
      <p:grpSp>
        <p:nvGrpSpPr>
          <p:cNvPr id="75" name="Group 74"/>
          <p:cNvGrpSpPr/>
          <p:nvPr/>
        </p:nvGrpSpPr>
        <p:grpSpPr>
          <a:xfrm>
            <a:off x="7098452" y="4138784"/>
            <a:ext cx="1434305" cy="1476482"/>
            <a:chOff x="4904283" y="3731960"/>
            <a:chExt cx="1912406" cy="1968643"/>
          </a:xfrm>
        </p:grpSpPr>
        <p:cxnSp>
          <p:nvCxnSpPr>
            <p:cNvPr id="76" name="Elbow Connector 75"/>
            <p:cNvCxnSpPr/>
            <p:nvPr/>
          </p:nvCxnSpPr>
          <p:spPr>
            <a:xfrm rot="10800000" flipV="1">
              <a:off x="4904283" y="3731960"/>
              <a:ext cx="1912406" cy="585195"/>
            </a:xfrm>
            <a:prstGeom prst="bentConnector3">
              <a:avLst>
                <a:gd name="adj1" fmla="val 592"/>
              </a:avLst>
            </a:prstGeom>
            <a:ln w="31750">
              <a:tailEnd type="none" w="lg" len="med"/>
            </a:ln>
          </p:spPr>
          <p:style>
            <a:lnRef idx="3">
              <a:schemeClr val="dk1"/>
            </a:lnRef>
            <a:fillRef idx="0">
              <a:schemeClr val="dk1"/>
            </a:fillRef>
            <a:effectRef idx="2">
              <a:schemeClr val="dk1"/>
            </a:effectRef>
            <a:fontRef idx="minor">
              <a:schemeClr val="tx1"/>
            </a:fontRef>
          </p:style>
        </p:cxnSp>
        <p:cxnSp>
          <p:nvCxnSpPr>
            <p:cNvPr id="77" name="Elbow Connector 76"/>
            <p:cNvCxnSpPr/>
            <p:nvPr/>
          </p:nvCxnSpPr>
          <p:spPr>
            <a:xfrm rot="16200000" flipH="1">
              <a:off x="4356270" y="4853832"/>
              <a:ext cx="1394784" cy="298758"/>
            </a:xfrm>
            <a:prstGeom prst="bentConnector2">
              <a:avLst/>
            </a:prstGeom>
            <a:ln w="31750">
              <a:tailEnd type="triangle" w="lg" len="med"/>
            </a:ln>
          </p:spPr>
          <p:style>
            <a:lnRef idx="3">
              <a:schemeClr val="dk1"/>
            </a:lnRef>
            <a:fillRef idx="0">
              <a:schemeClr val="dk1"/>
            </a:fillRef>
            <a:effectRef idx="2">
              <a:schemeClr val="dk1"/>
            </a:effectRef>
            <a:fontRef idx="minor">
              <a:schemeClr val="tx1"/>
            </a:fontRef>
          </p:style>
        </p:cxnSp>
      </p:grpSp>
      <p:sp>
        <p:nvSpPr>
          <p:cNvPr id="2" name="TextBox 1"/>
          <p:cNvSpPr txBox="1"/>
          <p:nvPr/>
        </p:nvSpPr>
        <p:spPr>
          <a:xfrm>
            <a:off x="4249248" y="4288930"/>
            <a:ext cx="252131" cy="300082"/>
          </a:xfrm>
          <a:prstGeom prst="rect">
            <a:avLst/>
          </a:prstGeom>
          <a:solidFill>
            <a:schemeClr val="accent6">
              <a:lumMod val="60000"/>
              <a:lumOff val="40000"/>
            </a:schemeClr>
          </a:solidFill>
          <a:ln>
            <a:solidFill>
              <a:schemeClr val="tx1"/>
            </a:solidFill>
          </a:ln>
        </p:spPr>
        <p:txBody>
          <a:bodyPr wrap="square" rtlCol="0">
            <a:spAutoFit/>
          </a:bodyPr>
          <a:lstStyle/>
          <a:p>
            <a:r>
              <a:rPr lang="en-US" sz="1350" b="1" dirty="0"/>
              <a:t>C</a:t>
            </a:r>
          </a:p>
        </p:txBody>
      </p:sp>
      <p:cxnSp>
        <p:nvCxnSpPr>
          <p:cNvPr id="10" name="Elbow Connector 9"/>
          <p:cNvCxnSpPr>
            <a:stCxn id="2" idx="3"/>
            <a:endCxn id="35" idx="1"/>
          </p:cNvCxnSpPr>
          <p:nvPr/>
        </p:nvCxnSpPr>
        <p:spPr>
          <a:xfrm flipV="1">
            <a:off x="4501379" y="4149801"/>
            <a:ext cx="950061" cy="289170"/>
          </a:xfrm>
          <a:prstGeom prst="bentConnector3">
            <a:avLst>
              <a:gd name="adj1" fmla="val 50000"/>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55" name="TextBox 54"/>
          <p:cNvSpPr txBox="1"/>
          <p:nvPr/>
        </p:nvSpPr>
        <p:spPr>
          <a:xfrm>
            <a:off x="6598616" y="4917007"/>
            <a:ext cx="252131" cy="300082"/>
          </a:xfrm>
          <a:prstGeom prst="rect">
            <a:avLst/>
          </a:prstGeom>
          <a:solidFill>
            <a:schemeClr val="accent6">
              <a:lumMod val="60000"/>
              <a:lumOff val="40000"/>
            </a:schemeClr>
          </a:solidFill>
          <a:ln>
            <a:solidFill>
              <a:schemeClr val="tx1"/>
            </a:solidFill>
          </a:ln>
        </p:spPr>
        <p:txBody>
          <a:bodyPr wrap="square" rtlCol="0">
            <a:spAutoFit/>
          </a:bodyPr>
          <a:lstStyle/>
          <a:p>
            <a:r>
              <a:rPr lang="en-US" sz="1350" b="1" dirty="0"/>
              <a:t>C</a:t>
            </a:r>
          </a:p>
        </p:txBody>
      </p:sp>
      <p:cxnSp>
        <p:nvCxnSpPr>
          <p:cNvPr id="57" name="Elbow Connector 56"/>
          <p:cNvCxnSpPr>
            <a:stCxn id="55" idx="2"/>
          </p:cNvCxnSpPr>
          <p:nvPr/>
        </p:nvCxnSpPr>
        <p:spPr>
          <a:xfrm rot="16200000" flipH="1">
            <a:off x="6772045" y="5169726"/>
            <a:ext cx="485880" cy="580606"/>
          </a:xfrm>
          <a:prstGeom prst="bentConnector2">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59" name="TextBox 58"/>
          <p:cNvSpPr txBox="1"/>
          <p:nvPr/>
        </p:nvSpPr>
        <p:spPr>
          <a:xfrm>
            <a:off x="4245894" y="3368179"/>
            <a:ext cx="252131" cy="300082"/>
          </a:xfrm>
          <a:prstGeom prst="rect">
            <a:avLst/>
          </a:prstGeom>
          <a:solidFill>
            <a:schemeClr val="accent6">
              <a:lumMod val="60000"/>
              <a:lumOff val="40000"/>
            </a:schemeClr>
          </a:solidFill>
          <a:ln>
            <a:solidFill>
              <a:schemeClr val="tx1"/>
            </a:solidFill>
          </a:ln>
        </p:spPr>
        <p:txBody>
          <a:bodyPr wrap="square" rtlCol="0">
            <a:spAutoFit/>
          </a:bodyPr>
          <a:lstStyle/>
          <a:p>
            <a:r>
              <a:rPr lang="en-US" sz="1350" b="1" dirty="0"/>
              <a:t>P</a:t>
            </a:r>
          </a:p>
        </p:txBody>
      </p:sp>
      <p:cxnSp>
        <p:nvCxnSpPr>
          <p:cNvPr id="60" name="Elbow Connector 59"/>
          <p:cNvCxnSpPr>
            <a:stCxn id="59" idx="3"/>
            <a:endCxn id="34" idx="1"/>
          </p:cNvCxnSpPr>
          <p:nvPr/>
        </p:nvCxnSpPr>
        <p:spPr>
          <a:xfrm>
            <a:off x="4498025" y="3518220"/>
            <a:ext cx="323449" cy="631581"/>
          </a:xfrm>
          <a:prstGeom prst="bentConnector3">
            <a:avLst>
              <a:gd name="adj1" fmla="val 50000"/>
            </a:avLst>
          </a:prstGeom>
          <a:ln w="31750">
            <a:tailEnd type="triangle" w="lg" len="med"/>
          </a:ln>
        </p:spPr>
        <p:style>
          <a:lnRef idx="3">
            <a:schemeClr val="dk1"/>
          </a:lnRef>
          <a:fillRef idx="0">
            <a:schemeClr val="dk1"/>
          </a:fillRef>
          <a:effectRef idx="2">
            <a:schemeClr val="dk1"/>
          </a:effectRef>
          <a:fontRef idx="minor">
            <a:schemeClr val="tx1"/>
          </a:fontRef>
        </p:style>
      </p:cxnSp>
      <p:grpSp>
        <p:nvGrpSpPr>
          <p:cNvPr id="29" name="Group 28"/>
          <p:cNvGrpSpPr/>
          <p:nvPr/>
        </p:nvGrpSpPr>
        <p:grpSpPr>
          <a:xfrm>
            <a:off x="4828620" y="3995731"/>
            <a:ext cx="1611630" cy="314668"/>
            <a:chOff x="6445038" y="3499798"/>
            <a:chExt cx="2148840" cy="443484"/>
          </a:xfrm>
        </p:grpSpPr>
        <p:sp>
          <p:nvSpPr>
            <p:cNvPr id="25" name="Rectangle 24"/>
            <p:cNvSpPr/>
            <p:nvPr/>
          </p:nvSpPr>
          <p:spPr>
            <a:xfrm>
              <a:off x="6445038" y="3504370"/>
              <a:ext cx="2148840" cy="43891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cxnSp>
          <p:nvCxnSpPr>
            <p:cNvPr id="27" name="Straight Connector 26"/>
            <p:cNvCxnSpPr/>
            <p:nvPr/>
          </p:nvCxnSpPr>
          <p:spPr>
            <a:xfrm>
              <a:off x="7276358" y="3499798"/>
              <a:ext cx="0" cy="436107"/>
            </a:xfrm>
            <a:prstGeom prst="line">
              <a:avLst/>
            </a:prstGeom>
            <a:ln w="12700">
              <a:tailEnd type="none" w="lg" len="med"/>
            </a:ln>
          </p:spPr>
          <p:style>
            <a:lnRef idx="3">
              <a:schemeClr val="dk1"/>
            </a:lnRef>
            <a:fillRef idx="0">
              <a:schemeClr val="dk1"/>
            </a:fillRef>
            <a:effectRef idx="2">
              <a:schemeClr val="dk1"/>
            </a:effectRef>
            <a:fontRef idx="minor">
              <a:schemeClr val="tx1"/>
            </a:fontRef>
          </p:style>
        </p:cxnSp>
      </p:grpSp>
      <p:grpSp>
        <p:nvGrpSpPr>
          <p:cNvPr id="67" name="Group 66"/>
          <p:cNvGrpSpPr/>
          <p:nvPr/>
        </p:nvGrpSpPr>
        <p:grpSpPr>
          <a:xfrm>
            <a:off x="4828637" y="5449627"/>
            <a:ext cx="1604772" cy="327080"/>
            <a:chOff x="6445038" y="3495870"/>
            <a:chExt cx="2129624" cy="436107"/>
          </a:xfrm>
        </p:grpSpPr>
        <p:sp>
          <p:nvSpPr>
            <p:cNvPr id="70" name="Rectangle 69"/>
            <p:cNvSpPr/>
            <p:nvPr/>
          </p:nvSpPr>
          <p:spPr>
            <a:xfrm>
              <a:off x="6445038" y="3504370"/>
              <a:ext cx="2129624" cy="407336"/>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cxnSp>
          <p:nvCxnSpPr>
            <p:cNvPr id="71" name="Straight Connector 70"/>
            <p:cNvCxnSpPr/>
            <p:nvPr/>
          </p:nvCxnSpPr>
          <p:spPr>
            <a:xfrm>
              <a:off x="7509048" y="3495870"/>
              <a:ext cx="0" cy="436107"/>
            </a:xfrm>
            <a:prstGeom prst="line">
              <a:avLst/>
            </a:prstGeom>
            <a:ln w="12700">
              <a:tailEnd type="none" w="lg" len="med"/>
            </a:ln>
          </p:spPr>
          <p:style>
            <a:lnRef idx="3">
              <a:schemeClr val="dk1"/>
            </a:lnRef>
            <a:fillRef idx="0">
              <a:schemeClr val="dk1"/>
            </a:fillRef>
            <a:effectRef idx="2">
              <a:schemeClr val="dk1"/>
            </a:effectRef>
            <a:fontRef idx="minor">
              <a:schemeClr val="tx1"/>
            </a:fontRef>
          </p:style>
        </p:cxnSp>
      </p:grpSp>
      <p:grpSp>
        <p:nvGrpSpPr>
          <p:cNvPr id="78" name="Group 77"/>
          <p:cNvGrpSpPr/>
          <p:nvPr/>
        </p:nvGrpSpPr>
        <p:grpSpPr>
          <a:xfrm>
            <a:off x="7328789" y="3994956"/>
            <a:ext cx="1611630" cy="322326"/>
            <a:chOff x="6445038" y="3498669"/>
            <a:chExt cx="2129624" cy="436107"/>
          </a:xfrm>
        </p:grpSpPr>
        <p:sp>
          <p:nvSpPr>
            <p:cNvPr id="79" name="Rectangle 78"/>
            <p:cNvSpPr/>
            <p:nvPr/>
          </p:nvSpPr>
          <p:spPr>
            <a:xfrm>
              <a:off x="6445038" y="3504370"/>
              <a:ext cx="2129624" cy="407336"/>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cxnSp>
          <p:nvCxnSpPr>
            <p:cNvPr id="80" name="Straight Connector 79"/>
            <p:cNvCxnSpPr/>
            <p:nvPr/>
          </p:nvCxnSpPr>
          <p:spPr>
            <a:xfrm>
              <a:off x="7509850" y="3498669"/>
              <a:ext cx="0" cy="436107"/>
            </a:xfrm>
            <a:prstGeom prst="line">
              <a:avLst/>
            </a:prstGeom>
            <a:ln w="12700">
              <a:tailEnd type="none" w="lg" len="med"/>
            </a:ln>
          </p:spPr>
          <p:style>
            <a:lnRef idx="3">
              <a:schemeClr val="dk1"/>
            </a:lnRef>
            <a:fillRef idx="0">
              <a:schemeClr val="dk1"/>
            </a:fillRef>
            <a:effectRef idx="2">
              <a:schemeClr val="dk1"/>
            </a:effectRef>
            <a:fontRef idx="minor">
              <a:schemeClr val="tx1"/>
            </a:fontRef>
          </p:style>
        </p:cxnSp>
      </p:grpSp>
      <p:grpSp>
        <p:nvGrpSpPr>
          <p:cNvPr id="82" name="Group 81"/>
          <p:cNvGrpSpPr/>
          <p:nvPr/>
        </p:nvGrpSpPr>
        <p:grpSpPr>
          <a:xfrm>
            <a:off x="7330736" y="5447184"/>
            <a:ext cx="1597218" cy="327080"/>
            <a:chOff x="6445038" y="3483429"/>
            <a:chExt cx="2129624" cy="436107"/>
          </a:xfrm>
        </p:grpSpPr>
        <p:sp>
          <p:nvSpPr>
            <p:cNvPr id="83" name="Rectangle 82"/>
            <p:cNvSpPr/>
            <p:nvPr/>
          </p:nvSpPr>
          <p:spPr>
            <a:xfrm>
              <a:off x="6445038" y="3504370"/>
              <a:ext cx="2129624" cy="407336"/>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cxnSp>
          <p:nvCxnSpPr>
            <p:cNvPr id="84" name="Straight Connector 83"/>
            <p:cNvCxnSpPr/>
            <p:nvPr/>
          </p:nvCxnSpPr>
          <p:spPr>
            <a:xfrm>
              <a:off x="7509850" y="3483429"/>
              <a:ext cx="0" cy="436107"/>
            </a:xfrm>
            <a:prstGeom prst="line">
              <a:avLst/>
            </a:prstGeom>
            <a:ln w="12700">
              <a:tailEnd type="none" w="lg" len="med"/>
            </a:ln>
          </p:spPr>
          <p:style>
            <a:lnRef idx="3">
              <a:schemeClr val="dk1"/>
            </a:lnRef>
            <a:fillRef idx="0">
              <a:schemeClr val="dk1"/>
            </a:fillRef>
            <a:effectRef idx="2">
              <a:schemeClr val="dk1"/>
            </a:effectRef>
            <a:fontRef idx="minor">
              <a:schemeClr val="tx1"/>
            </a:fontRef>
          </p:style>
        </p:cxnSp>
      </p:grpSp>
      <p:sp>
        <p:nvSpPr>
          <p:cNvPr id="61"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Self-referential Structure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1270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wipe(left)">
                                      <p:cBhvr>
                                        <p:cTn id="10" dur="500"/>
                                        <p:tgtEl>
                                          <p:spTgt spid="60"/>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9"/>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8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29"/>
                                        </p:tgtEl>
                                        <p:attrNameLst>
                                          <p:attrName>style.visibility</p:attrName>
                                        </p:attrNameLst>
                                      </p:cBhvr>
                                      <p:to>
                                        <p:strVal val="hidden"/>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2"/>
                                        </p:tgtEl>
                                        <p:attrNameLst>
                                          <p:attrName>style.visibility</p:attrName>
                                        </p:attrNameLst>
                                      </p:cBhvr>
                                      <p:to>
                                        <p:strVal val="visible"/>
                                      </p:to>
                                    </p:set>
                                  </p:childTnLst>
                                </p:cTn>
                              </p:par>
                            </p:childTnLst>
                          </p:cTn>
                        </p:par>
                        <p:par>
                          <p:cTn id="30" fill="hold">
                            <p:stCondLst>
                              <p:cond delay="0"/>
                            </p:stCondLst>
                            <p:childTnLst>
                              <p:par>
                                <p:cTn id="31" presetID="22" presetClass="entr" presetSubtype="8"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69"/>
                                        </p:tgtEl>
                                        <p:attrNameLst>
                                          <p:attrName>style.visibility</p:attrName>
                                        </p:attrNameLst>
                                      </p:cBhvr>
                                      <p:to>
                                        <p:strVal val="visible"/>
                                      </p:to>
                                    </p:set>
                                    <p:animEffect transition="in" filter="wipe(up)">
                                      <p:cBhvr>
                                        <p:cTn id="38" dur="500"/>
                                        <p:tgtEl>
                                          <p:spTgt spid="69"/>
                                        </p:tgtEl>
                                      </p:cBhvr>
                                    </p:animEffect>
                                  </p:childTnLst>
                                </p:cTn>
                              </p:par>
                            </p:childTnLst>
                          </p:cTn>
                        </p:par>
                        <p:par>
                          <p:cTn id="39" fill="hold">
                            <p:stCondLst>
                              <p:cond delay="500"/>
                            </p:stCondLst>
                            <p:childTnLst>
                              <p:par>
                                <p:cTn id="40" presetID="1" presetClass="entr" presetSubtype="0" fill="hold" nodeType="afterEffect">
                                  <p:stCondLst>
                                    <p:cond delay="0"/>
                                  </p:stCondLst>
                                  <p:childTnLst>
                                    <p:set>
                                      <p:cBhvr>
                                        <p:cTn id="41" dur="1" fill="hold">
                                          <p:stCondLst>
                                            <p:cond delay="0"/>
                                          </p:stCondLst>
                                        </p:cTn>
                                        <p:tgtEl>
                                          <p:spTgt spid="43"/>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67"/>
                                        </p:tgtEl>
                                        <p:attrNameLst>
                                          <p:attrName>style.visibility</p:attrName>
                                        </p:attrNameLst>
                                      </p:cBhvr>
                                      <p:to>
                                        <p:strVal val="visible"/>
                                      </p:to>
                                    </p:set>
                                  </p:childTnLst>
                                </p:cTn>
                              </p:par>
                            </p:childTnLst>
                          </p:cTn>
                        </p:par>
                        <p:par>
                          <p:cTn id="44" fill="hold">
                            <p:stCondLst>
                              <p:cond delay="500"/>
                            </p:stCondLst>
                            <p:childTnLst>
                              <p:par>
                                <p:cTn id="45" presetID="22" presetClass="entr" presetSubtype="4" fill="hold" nodeType="after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wipe(down)">
                                      <p:cBhvr>
                                        <p:cTn id="47" dur="500"/>
                                        <p:tgtEl>
                                          <p:spTgt spid="56"/>
                                        </p:tgtEl>
                                      </p:cBhvr>
                                    </p:animEffect>
                                  </p:childTnLst>
                                </p:cTn>
                              </p:par>
                            </p:childTnLst>
                          </p:cTn>
                        </p:par>
                        <p:par>
                          <p:cTn id="48" fill="hold">
                            <p:stCondLst>
                              <p:cond delay="1000"/>
                            </p:stCondLst>
                            <p:childTnLst>
                              <p:par>
                                <p:cTn id="49" presetID="1" presetClass="entr" presetSubtype="0" fill="hold" nodeType="after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
                                            <p:txEl>
                                              <p:pRg st="7" end="7"/>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67"/>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
                                            <p:txEl>
                                              <p:pRg st="9" end="9"/>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nodeType="clickEffect">
                                  <p:stCondLst>
                                    <p:cond delay="0"/>
                                  </p:stCondLst>
                                  <p:childTnLst>
                                    <p:set>
                                      <p:cBhvr>
                                        <p:cTn id="72" dur="1" fill="hold">
                                          <p:stCondLst>
                                            <p:cond delay="0"/>
                                          </p:stCondLst>
                                        </p:cTn>
                                        <p:tgtEl>
                                          <p:spTgt spid="78"/>
                                        </p:tgtEl>
                                        <p:attrNameLst>
                                          <p:attrName>style.visibility</p:attrName>
                                        </p:attrNameLst>
                                      </p:cBhvr>
                                      <p:to>
                                        <p:strVal val="hidden"/>
                                      </p:to>
                                    </p:set>
                                  </p:childTnLst>
                                </p:cTn>
                              </p:par>
                            </p:childTnLst>
                          </p:cTn>
                        </p:par>
                        <p:par>
                          <p:cTn id="73" fill="hold">
                            <p:stCondLst>
                              <p:cond delay="0"/>
                            </p:stCondLst>
                            <p:childTnLst>
                              <p:par>
                                <p:cTn id="74" presetID="22" presetClass="entr" presetSubtype="1" fill="hold" nodeType="afterEffect">
                                  <p:stCondLst>
                                    <p:cond delay="0"/>
                                  </p:stCondLst>
                                  <p:childTnLst>
                                    <p:set>
                                      <p:cBhvr>
                                        <p:cTn id="75" dur="1" fill="hold">
                                          <p:stCondLst>
                                            <p:cond delay="0"/>
                                          </p:stCondLst>
                                        </p:cTn>
                                        <p:tgtEl>
                                          <p:spTgt spid="75"/>
                                        </p:tgtEl>
                                        <p:attrNameLst>
                                          <p:attrName>style.visibility</p:attrName>
                                        </p:attrNameLst>
                                      </p:cBhvr>
                                      <p:to>
                                        <p:strVal val="visible"/>
                                      </p:to>
                                    </p:set>
                                    <p:animEffect transition="in" filter="wipe(up)">
                                      <p:cBhvr>
                                        <p:cTn id="76" dur="500"/>
                                        <p:tgtEl>
                                          <p:spTgt spid="75"/>
                                        </p:tgtEl>
                                      </p:cBhvr>
                                    </p:animEffect>
                                  </p:childTnLst>
                                </p:cTn>
                              </p:par>
                            </p:childTnLst>
                          </p:cTn>
                        </p:par>
                        <p:par>
                          <p:cTn id="77" fill="hold">
                            <p:stCondLst>
                              <p:cond delay="500"/>
                            </p:stCondLst>
                            <p:childTnLst>
                              <p:par>
                                <p:cTn id="78" presetID="1" presetClass="entr" presetSubtype="0" fill="hold" nodeType="afterEffect">
                                  <p:stCondLst>
                                    <p:cond delay="0"/>
                                  </p:stCondLst>
                                  <p:childTnLst>
                                    <p:set>
                                      <p:cBhvr>
                                        <p:cTn id="79" dur="1" fill="hold">
                                          <p:stCondLst>
                                            <p:cond delay="0"/>
                                          </p:stCondLst>
                                        </p:cTn>
                                        <p:tgtEl>
                                          <p:spTgt spid="49"/>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82"/>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1" nodeType="clickEffect">
                                  <p:stCondLst>
                                    <p:cond delay="0"/>
                                  </p:stCondLst>
                                  <p:childTnLst>
                                    <p:set>
                                      <p:cBhvr>
                                        <p:cTn id="85" dur="1" fill="hold">
                                          <p:stCondLst>
                                            <p:cond delay="0"/>
                                          </p:stCondLst>
                                        </p:cTn>
                                        <p:tgtEl>
                                          <p:spTgt spid="2"/>
                                        </p:tgtEl>
                                        <p:attrNameLst>
                                          <p:attrName>style.visibility</p:attrName>
                                        </p:attrNameLst>
                                      </p:cBhvr>
                                      <p:to>
                                        <p:strVal val="hidden"/>
                                      </p:to>
                                    </p:set>
                                  </p:childTnLst>
                                </p:cTn>
                              </p:par>
                              <p:par>
                                <p:cTn id="86" presetID="1" presetClass="exit" presetSubtype="0" fill="hold" nodeType="withEffect">
                                  <p:stCondLst>
                                    <p:cond delay="0"/>
                                  </p:stCondLst>
                                  <p:childTnLst>
                                    <p:set>
                                      <p:cBhvr>
                                        <p:cTn id="87" dur="1" fill="hold">
                                          <p:stCondLst>
                                            <p:cond delay="0"/>
                                          </p:stCondLst>
                                        </p:cTn>
                                        <p:tgtEl>
                                          <p:spTgt spid="10"/>
                                        </p:tgtEl>
                                        <p:attrNameLst>
                                          <p:attrName>style.visibility</p:attrName>
                                        </p:attrNameLst>
                                      </p:cBhvr>
                                      <p:to>
                                        <p:strVal val="hidden"/>
                                      </p:to>
                                    </p:set>
                                  </p:childTnLst>
                                </p:cTn>
                              </p:par>
                            </p:childTnLst>
                          </p:cTn>
                        </p:par>
                        <p:par>
                          <p:cTn id="88" fill="hold">
                            <p:stCondLst>
                              <p:cond delay="0"/>
                            </p:stCondLst>
                            <p:childTnLst>
                              <p:par>
                                <p:cTn id="89" presetID="1" presetClass="entr" presetSubtype="0" fill="hold" grpId="0" nodeType="afterEffect">
                                  <p:stCondLst>
                                    <p:cond delay="0"/>
                                  </p:stCondLst>
                                  <p:childTnLst>
                                    <p:set>
                                      <p:cBhvr>
                                        <p:cTn id="90" dur="1" fill="hold">
                                          <p:stCondLst>
                                            <p:cond delay="0"/>
                                          </p:stCondLst>
                                        </p:cTn>
                                        <p:tgtEl>
                                          <p:spTgt spid="55"/>
                                        </p:tgtEl>
                                        <p:attrNameLst>
                                          <p:attrName>style.visibility</p:attrName>
                                        </p:attrNameLst>
                                      </p:cBhvr>
                                      <p:to>
                                        <p:strVal val="visible"/>
                                      </p:to>
                                    </p:set>
                                  </p:childTnLst>
                                </p:cTn>
                              </p:par>
                            </p:childTnLst>
                          </p:cTn>
                        </p:par>
                        <p:par>
                          <p:cTn id="91" fill="hold">
                            <p:stCondLst>
                              <p:cond delay="0"/>
                            </p:stCondLst>
                            <p:childTnLst>
                              <p:par>
                                <p:cTn id="92" presetID="22" presetClass="entr" presetSubtype="1" fill="hold" nodeType="afterEffect">
                                  <p:stCondLst>
                                    <p:cond delay="0"/>
                                  </p:stCondLst>
                                  <p:childTnLst>
                                    <p:set>
                                      <p:cBhvr>
                                        <p:cTn id="93" dur="1" fill="hold">
                                          <p:stCondLst>
                                            <p:cond delay="0"/>
                                          </p:stCondLst>
                                        </p:cTn>
                                        <p:tgtEl>
                                          <p:spTgt spid="57"/>
                                        </p:tgtEl>
                                        <p:attrNameLst>
                                          <p:attrName>style.visibility</p:attrName>
                                        </p:attrNameLst>
                                      </p:cBhvr>
                                      <p:to>
                                        <p:strVal val="visible"/>
                                      </p:to>
                                    </p:set>
                                    <p:animEffect transition="in" filter="wipe(up)">
                                      <p:cBhvr>
                                        <p:cTn id="94" dur="500"/>
                                        <p:tgtEl>
                                          <p:spTgt spid="57"/>
                                        </p:tgtEl>
                                      </p:cBhvr>
                                    </p:animEffec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8">
                                            <p:txEl>
                                              <p:pRg st="11" end="11"/>
                                            </p:txEl>
                                          </p:spTgt>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nodeType="clickEffect">
                                  <p:stCondLst>
                                    <p:cond delay="0"/>
                                  </p:stCondLst>
                                  <p:childTnLst>
                                    <p:set>
                                      <p:cBhvr>
                                        <p:cTn id="104" dur="1" fill="hold">
                                          <p:stCondLst>
                                            <p:cond delay="0"/>
                                          </p:stCondLst>
                                        </p:cTn>
                                        <p:tgtEl>
                                          <p:spTgt spid="8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5" grpId="0" animBg="1"/>
      <p:bldP spid="5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a:extLst>
              <a:ext uri="{FF2B5EF4-FFF2-40B4-BE49-F238E27FC236}">
                <a16:creationId xmlns:a16="http://schemas.microsoft.com/office/drawing/2014/main" id="{37C26D19-85DA-834B-9600-C9820C508897}"/>
              </a:ext>
            </a:extLst>
          </p:cNvPr>
          <p:cNvSpPr txBox="1"/>
          <p:nvPr/>
        </p:nvSpPr>
        <p:spPr>
          <a:xfrm>
            <a:off x="335496" y="1594093"/>
            <a:ext cx="8369031" cy="3139321"/>
          </a:xfrm>
          <a:prstGeom prst="rect">
            <a:avLst/>
          </a:prstGeom>
          <a:noFill/>
        </p:spPr>
        <p:txBody>
          <a:bodyPr wrap="square" rtlCol="0">
            <a:spAutoFit/>
          </a:bodyPr>
          <a:lstStyle/>
          <a:p>
            <a:pPr marL="342900" indent="-342900" algn="jus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11345192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a16="http://schemas.microsoft.com/office/drawing/2014/main" id="{37C26D19-85DA-834B-9600-C9820C508897}"/>
              </a:ext>
            </a:extLst>
          </p:cNvPr>
          <p:cNvSpPr txBox="1"/>
          <p:nvPr/>
        </p:nvSpPr>
        <p:spPr>
          <a:xfrm>
            <a:off x="335496" y="1594091"/>
            <a:ext cx="8369031" cy="646331"/>
          </a:xfrm>
          <a:prstGeom prst="rect">
            <a:avLst/>
          </a:prstGeom>
          <a:noFill/>
        </p:spPr>
        <p:txBody>
          <a:bodyPr wrap="square" rtlCol="0">
            <a:spAutoFit/>
          </a:bodyPr>
          <a:lstStyle/>
          <a:p>
            <a:pPr marL="342900" indent="-342900" algn="just">
              <a:buSzPct val="90000"/>
              <a:buFont typeface="+mj-lt"/>
              <a:buAutoNum type="arabicPeriod"/>
              <a:defRPr/>
            </a:pPr>
            <a:r>
              <a:rPr lang="en-US" dirty="0">
                <a:hlinkClick r:id="rId2"/>
              </a:rPr>
              <a:t>http://www.cplusplus.com/doc/tutorial/pointers/</a:t>
            </a:r>
            <a:endParaRPr lang="en-US" dirty="0"/>
          </a:p>
          <a:p>
            <a:pPr marL="342900" indent="-342900" algn="just">
              <a:buSzPct val="90000"/>
              <a:buFont typeface="+mj-lt"/>
              <a:buAutoNum type="arabicPeriod"/>
              <a:defRPr/>
            </a:pPr>
            <a:r>
              <a:rPr lang="en-US">
                <a:hlinkClick r:id="rId3"/>
              </a:rPr>
              <a:t>http://www.cplusplus.com/doc/tutorial/structures/</a:t>
            </a:r>
            <a:endParaRPr lang="en-US" dirty="0"/>
          </a:p>
        </p:txBody>
      </p:sp>
    </p:spTree>
    <p:extLst>
      <p:ext uri="{BB962C8B-B14F-4D97-AF65-F5344CB8AC3E}">
        <p14:creationId xmlns:p14="http://schemas.microsoft.com/office/powerpoint/2010/main" val="3224969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12865269"/>
              </p:ext>
            </p:extLst>
          </p:nvPr>
        </p:nvGraphicFramePr>
        <p:xfrm>
          <a:off x="2" y="1554258"/>
          <a:ext cx="6788427" cy="4652963"/>
        </p:xfrm>
        <a:graphic>
          <a:graphicData uri="http://schemas.openxmlformats.org/drawingml/2006/table">
            <a:tbl>
              <a:tblPr firstRow="1" firstCol="1" bandRow="1">
                <a:tableStyleId>{2D5ABB26-0587-4C30-8999-92F81FD0307C}</a:tableStyleId>
              </a:tblPr>
              <a:tblGrid>
                <a:gridCol w="226881">
                  <a:extLst>
                    <a:ext uri="{9D8B030D-6E8A-4147-A177-3AD203B41FA5}">
                      <a16:colId xmlns:a16="http://schemas.microsoft.com/office/drawing/2014/main" val="20000"/>
                    </a:ext>
                  </a:extLst>
                </a:gridCol>
                <a:gridCol w="6561546">
                  <a:extLst>
                    <a:ext uri="{9D8B030D-6E8A-4147-A177-3AD203B41FA5}">
                      <a16:colId xmlns:a16="http://schemas.microsoft.com/office/drawing/2014/main" val="20001"/>
                    </a:ext>
                  </a:extLst>
                </a:gridCol>
              </a:tblGrid>
              <a:tr h="3094662">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1</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2</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3</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4</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5</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6</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7</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8</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9</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10</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11</a:t>
                      </a:r>
                      <a:endParaRPr lang="en-US" sz="1800" dirty="0">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12</a:t>
                      </a:r>
                      <a:endParaRPr lang="en-US" sz="1800" dirty="0">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13</a:t>
                      </a:r>
                      <a:endParaRPr lang="en-US" sz="1800" dirty="0">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14</a:t>
                      </a:r>
                      <a:endParaRPr lang="en-US" sz="1800" dirty="0">
                        <a:effectLst/>
                        <a:latin typeface="Courier New" panose="02070309020205020404" pitchFamily="49" charset="0"/>
                        <a:cs typeface="Courier New" panose="02070309020205020404" pitchFamily="49" charset="0"/>
                      </a:endParaRPr>
                    </a:p>
                  </a:txBody>
                  <a:tcPr marL="7034" marR="34290" marT="7034" marB="703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Understanding pointer variable</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x = 10;</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solidFill>
                            <a:srgbClr val="0000B0"/>
                          </a:solidFill>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p = &amp;x;</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y = *p;</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a:t>
                      </a:r>
                      <a:r>
                        <a:rPr lang="en-US" sz="1200" dirty="0">
                          <a:solidFill>
                            <a:srgbClr val="FF0000"/>
                          </a:solidFill>
                          <a:effectLst/>
                          <a:latin typeface="Courier New" panose="02070309020205020404" pitchFamily="49" charset="0"/>
                          <a:cs typeface="Courier New" panose="02070309020205020404" pitchFamily="49" charset="0"/>
                        </a:rPr>
                        <a:t>"Address of integer variable x: "</a:t>
                      </a:r>
                      <a:r>
                        <a:rPr lang="en-US" sz="1200" dirty="0">
                          <a:effectLst/>
                          <a:latin typeface="Courier New" panose="02070309020205020404" pitchFamily="49" charset="0"/>
                          <a:cs typeface="Courier New" panose="02070309020205020404" pitchFamily="49" charset="0"/>
                        </a:rPr>
                        <a:t>&lt;&lt; &amp;x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a:t>
                      </a:r>
                      <a:r>
                        <a:rPr lang="en-US" sz="1200" dirty="0">
                          <a:solidFill>
                            <a:srgbClr val="FF0000"/>
                          </a:solidFill>
                          <a:effectLst/>
                          <a:latin typeface="Courier New" panose="02070309020205020404" pitchFamily="49" charset="0"/>
                          <a:cs typeface="Courier New" panose="02070309020205020404" pitchFamily="49" charset="0"/>
                        </a:rPr>
                        <a:t>"Value stored in the memory area of x: "</a:t>
                      </a:r>
                      <a:r>
                        <a:rPr lang="en-US" sz="1200" dirty="0">
                          <a:effectLst/>
                          <a:latin typeface="Courier New" panose="02070309020205020404" pitchFamily="49" charset="0"/>
                          <a:cs typeface="Courier New" panose="02070309020205020404" pitchFamily="49" charset="0"/>
                        </a:rPr>
                        <a:t>&lt;&lt; x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a:t>
                      </a:r>
                      <a:r>
                        <a:rPr lang="en-US" sz="1200" dirty="0">
                          <a:solidFill>
                            <a:srgbClr val="FF0000"/>
                          </a:solidFill>
                          <a:effectLst/>
                          <a:latin typeface="Courier New" panose="02070309020205020404" pitchFamily="49" charset="0"/>
                          <a:cs typeface="Courier New" panose="02070309020205020404" pitchFamily="49" charset="0"/>
                        </a:rPr>
                        <a:t>"Address of integer pointer variable *p: "</a:t>
                      </a:r>
                      <a:r>
                        <a:rPr lang="en-US" sz="1200" dirty="0">
                          <a:effectLst/>
                          <a:latin typeface="Courier New" panose="02070309020205020404" pitchFamily="49" charset="0"/>
                          <a:cs typeface="Courier New" panose="02070309020205020404" pitchFamily="49" charset="0"/>
                        </a:rPr>
                        <a:t>&lt;&lt; &amp;p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a:t>
                      </a:r>
                      <a:r>
                        <a:rPr lang="en-US" sz="1200" dirty="0">
                          <a:solidFill>
                            <a:srgbClr val="FF0000"/>
                          </a:solidFill>
                          <a:effectLst/>
                          <a:latin typeface="Courier New" panose="02070309020205020404" pitchFamily="49" charset="0"/>
                          <a:cs typeface="Courier New" panose="02070309020205020404" pitchFamily="49" charset="0"/>
                        </a:rPr>
                        <a:t>"Address stored in the area of pointer *p: "</a:t>
                      </a:r>
                      <a:r>
                        <a:rPr lang="en-US" sz="1200" dirty="0">
                          <a:effectLst/>
                          <a:latin typeface="Courier New" panose="02070309020205020404" pitchFamily="49" charset="0"/>
                          <a:cs typeface="Courier New" panose="02070309020205020404" pitchFamily="49" charset="0"/>
                        </a:rPr>
                        <a:t>&lt;&lt; p&lt;&lt;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a:t>
                      </a:r>
                      <a:r>
                        <a:rPr lang="en-US" sz="1200" dirty="0">
                          <a:solidFill>
                            <a:srgbClr val="FF0000"/>
                          </a:solidFill>
                          <a:effectLst/>
                          <a:latin typeface="Courier New" panose="02070309020205020404" pitchFamily="49" charset="0"/>
                          <a:cs typeface="Courier New" panose="02070309020205020404" pitchFamily="49" charset="0"/>
                        </a:rPr>
                        <a:t>"Address of integer variable y: "</a:t>
                      </a:r>
                      <a:r>
                        <a:rPr lang="en-US" sz="1200" dirty="0">
                          <a:effectLst/>
                          <a:latin typeface="Courier New" panose="02070309020205020404" pitchFamily="49" charset="0"/>
                          <a:cs typeface="Courier New" panose="02070309020205020404" pitchFamily="49" charset="0"/>
                        </a:rPr>
                        <a:t>&lt;&lt; &amp;y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a:t>
                      </a:r>
                      <a:r>
                        <a:rPr lang="en-US" sz="1200" dirty="0">
                          <a:solidFill>
                            <a:srgbClr val="FF0000"/>
                          </a:solidFill>
                          <a:effectLst/>
                          <a:latin typeface="Courier New" panose="02070309020205020404" pitchFamily="49" charset="0"/>
                          <a:cs typeface="Courier New" panose="02070309020205020404" pitchFamily="49" charset="0"/>
                        </a:rPr>
                        <a:t>"Value pointed to by the pointer *p: "</a:t>
                      </a:r>
                      <a:r>
                        <a:rPr lang="en-US" sz="1200" dirty="0">
                          <a:effectLst/>
                          <a:latin typeface="Courier New" panose="02070309020205020404" pitchFamily="49" charset="0"/>
                          <a:cs typeface="Courier New" panose="02070309020205020404" pitchFamily="49" charset="0"/>
                        </a:rPr>
                        <a:t>&lt;&lt; *p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a:t>
                      </a:r>
                      <a:r>
                        <a:rPr lang="en-US" sz="1200" dirty="0">
                          <a:solidFill>
                            <a:srgbClr val="FF0000"/>
                          </a:solidFill>
                          <a:effectLst/>
                          <a:latin typeface="Courier New" panose="02070309020205020404" pitchFamily="49" charset="0"/>
                          <a:cs typeface="Courier New" panose="02070309020205020404" pitchFamily="49" charset="0"/>
                        </a:rPr>
                        <a:t>"Value stored in the memory area of variable y: "</a:t>
                      </a:r>
                      <a:r>
                        <a:rPr lang="en-US" sz="1200" dirty="0">
                          <a:effectLst/>
                          <a:latin typeface="Courier New" panose="02070309020205020404" pitchFamily="49" charset="0"/>
                          <a:cs typeface="Courier New" panose="02070309020205020404" pitchFamily="49" charset="0"/>
                        </a:rPr>
                        <a:t>&lt;&lt; y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034" marR="7034" marT="7034" marB="7034">
                    <a:solidFill>
                      <a:schemeClr val="bg1">
                        <a:lumMod val="75000"/>
                      </a:schemeClr>
                    </a:solidFill>
                  </a:tcPr>
                </a:tc>
                <a:extLst>
                  <a:ext uri="{0D108BD9-81ED-4DB2-BD59-A6C34878D82A}">
                    <a16:rowId xmlns:a16="http://schemas.microsoft.com/office/drawing/2014/main" val="10000"/>
                  </a:ext>
                </a:extLst>
              </a:tr>
              <a:tr h="1558301">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7034" marR="7034" marT="7034" marB="703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Address of integer variable x: 0x8fbbfff0</a:t>
                      </a:r>
                      <a:endParaRPr lang="en-US" sz="1800" b="1"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Value stored in the memory area of x: 10</a:t>
                      </a:r>
                      <a:endParaRPr lang="en-US" sz="1800" b="1"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Address of integer pointer variable *p: 0x8fbbfff4</a:t>
                      </a:r>
                      <a:endParaRPr lang="en-US" sz="1800" b="1"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Address stored in the area of pointer *p: 0x8fbbfff0</a:t>
                      </a:r>
                      <a:endParaRPr lang="en-US" sz="1800" b="1"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Address of integer variable y: 0x8fbbfff8</a:t>
                      </a:r>
                      <a:endParaRPr lang="en-US" sz="1800" b="1"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Value pointed to by the pointer *p: 10</a:t>
                      </a:r>
                      <a:endParaRPr lang="en-US" sz="1800" b="1"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Value stored in the memory area of variable y: 10</a:t>
                      </a:r>
                      <a:endParaRPr lang="en-US" sz="18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034" marR="7034" marT="7034" marB="7034">
                    <a:solidFill>
                      <a:schemeClr val="bg1">
                        <a:lumMod val="50000"/>
                      </a:schemeClr>
                    </a:solidFill>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75640899"/>
              </p:ext>
            </p:extLst>
          </p:nvPr>
        </p:nvGraphicFramePr>
        <p:xfrm>
          <a:off x="6822718" y="1569038"/>
          <a:ext cx="2139879" cy="4693920"/>
        </p:xfrm>
        <a:graphic>
          <a:graphicData uri="http://schemas.openxmlformats.org/drawingml/2006/table">
            <a:tbl>
              <a:tblPr firstRow="1" firstCol="1" bandRow="1">
                <a:tableStyleId>{2D5ABB26-0587-4C30-8999-92F81FD0307C}</a:tableStyleId>
              </a:tblPr>
              <a:tblGrid>
                <a:gridCol w="331470">
                  <a:extLst>
                    <a:ext uri="{9D8B030D-6E8A-4147-A177-3AD203B41FA5}">
                      <a16:colId xmlns:a16="http://schemas.microsoft.com/office/drawing/2014/main" val="20000"/>
                    </a:ext>
                  </a:extLst>
                </a:gridCol>
                <a:gridCol w="565411">
                  <a:extLst>
                    <a:ext uri="{9D8B030D-6E8A-4147-A177-3AD203B41FA5}">
                      <a16:colId xmlns:a16="http://schemas.microsoft.com/office/drawing/2014/main" val="20001"/>
                    </a:ext>
                  </a:extLst>
                </a:gridCol>
                <a:gridCol w="317168">
                  <a:extLst>
                    <a:ext uri="{9D8B030D-6E8A-4147-A177-3AD203B41FA5}">
                      <a16:colId xmlns:a16="http://schemas.microsoft.com/office/drawing/2014/main" val="20002"/>
                    </a:ext>
                  </a:extLst>
                </a:gridCol>
                <a:gridCol w="925830">
                  <a:extLst>
                    <a:ext uri="{9D8B030D-6E8A-4147-A177-3AD203B41FA5}">
                      <a16:colId xmlns:a16="http://schemas.microsoft.com/office/drawing/2014/main" val="20003"/>
                    </a:ext>
                  </a:extLst>
                </a:gridCol>
              </a:tblGrid>
              <a:tr h="627065">
                <a:tc>
                  <a:txBody>
                    <a:bodyPr/>
                    <a:lstStyle/>
                    <a:p>
                      <a:pPr marL="0" marR="0" algn="ctr">
                        <a:spcBef>
                          <a:spcPts val="0"/>
                        </a:spcBef>
                        <a:spcAft>
                          <a:spcPts val="0"/>
                        </a:spcAft>
                      </a:pPr>
                      <a:r>
                        <a:rPr lang="en-US" sz="1100" b="1" dirty="0">
                          <a:effectLst/>
                        </a:rPr>
                        <a:t>variable</a:t>
                      </a:r>
                      <a:endParaRPr lang="en-US" sz="1100" b="1" dirty="0">
                        <a:effectLst/>
                        <a:latin typeface="+mn-lt"/>
                        <a:ea typeface="Times New Roman" panose="02020603050405020304" pitchFamily="18"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Memory </a:t>
                      </a:r>
                    </a:p>
                    <a:p>
                      <a:pPr marL="0" marR="0" algn="ctr">
                        <a:spcBef>
                          <a:spcPts val="0"/>
                        </a:spcBef>
                        <a:spcAft>
                          <a:spcPts val="0"/>
                        </a:spcAft>
                      </a:pPr>
                      <a:r>
                        <a:rPr lang="en-US" sz="1100" b="1" dirty="0">
                          <a:effectLst/>
                        </a:rPr>
                        <a:t>Address</a:t>
                      </a:r>
                      <a:endParaRPr lang="en-US" sz="1100" b="1" dirty="0">
                        <a:effectLst/>
                        <a:latin typeface="+mn-lt"/>
                        <a:ea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value</a:t>
                      </a:r>
                      <a:endParaRPr lang="en-US" sz="1100" b="1" dirty="0">
                        <a:effectLst/>
                        <a:latin typeface="+mn-lt"/>
                        <a:ea typeface="Times New Roman" panose="02020603050405020304" pitchFamily="18"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 </a:t>
                      </a:r>
                      <a:endParaRPr lang="en-US" sz="1100" b="1" dirty="0">
                        <a:effectLst/>
                        <a:latin typeface="+mn-lt"/>
                        <a:ea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334538">
                <a:tc rowSpan="4">
                  <a:txBody>
                    <a:bodyPr/>
                    <a:lstStyle/>
                    <a:p>
                      <a:pPr marL="0" marR="0" algn="ctr">
                        <a:spcBef>
                          <a:spcPts val="0"/>
                        </a:spcBef>
                        <a:spcAft>
                          <a:spcPts val="0"/>
                        </a:spcAft>
                      </a:pPr>
                      <a:r>
                        <a:rPr lang="en-US" sz="1500" b="1" dirty="0" err="1">
                          <a:effectLst/>
                          <a:latin typeface="Courier New" panose="02070309020205020404" pitchFamily="49" charset="0"/>
                          <a:cs typeface="Courier New" panose="02070309020205020404" pitchFamily="49" charset="0"/>
                        </a:rPr>
                        <a:t>int</a:t>
                      </a:r>
                      <a:r>
                        <a:rPr lang="en-US" sz="1500" b="1" dirty="0">
                          <a:effectLst/>
                          <a:latin typeface="Courier New" panose="02070309020205020404" pitchFamily="49" charset="0"/>
                          <a:cs typeface="Courier New" panose="02070309020205020404" pitchFamily="49" charset="0"/>
                        </a:rPr>
                        <a:t> x</a:t>
                      </a:r>
                      <a:endParaRPr lang="en-US" sz="15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0x8f86fff0</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4">
                  <a:txBody>
                    <a:bodyPr/>
                    <a:lstStyle/>
                    <a:p>
                      <a:pPr marL="0" marR="0" algn="ctr">
                        <a:spcBef>
                          <a:spcPts val="0"/>
                        </a:spcBef>
                        <a:spcAft>
                          <a:spcPts val="0"/>
                        </a:spcAft>
                      </a:pPr>
                      <a:r>
                        <a:rPr lang="en-US" sz="1500" dirty="0">
                          <a:effectLst/>
                        </a:rPr>
                        <a:t>10</a:t>
                      </a:r>
                      <a:endParaRPr lang="en-US" sz="1500" dirty="0">
                        <a:effectLst/>
                        <a:latin typeface="+mn-lt"/>
                        <a:ea typeface="Times New Roman" panose="02020603050405020304" pitchFamily="18"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marL="0" marR="0" algn="l">
                        <a:spcBef>
                          <a:spcPts val="0"/>
                        </a:spcBef>
                        <a:spcAft>
                          <a:spcPts val="0"/>
                        </a:spcAft>
                      </a:pPr>
                      <a:r>
                        <a:rPr lang="en-US" sz="1400" b="1" dirty="0">
                          <a:effectLst/>
                        </a:rPr>
                        <a:t>x=10</a:t>
                      </a:r>
                    </a:p>
                    <a:p>
                      <a:pPr marL="0" marR="0" algn="l">
                        <a:spcBef>
                          <a:spcPts val="0"/>
                        </a:spcBef>
                        <a:spcAft>
                          <a:spcPts val="0"/>
                        </a:spcAft>
                      </a:pPr>
                      <a:r>
                        <a:rPr lang="en-US" sz="1400" b="1" dirty="0">
                          <a:effectLst/>
                        </a:rPr>
                        <a:t>&amp;x=0x8f86fff0</a:t>
                      </a:r>
                    </a:p>
                    <a:p>
                      <a:pPr marL="0" marR="0" algn="l">
                        <a:spcBef>
                          <a:spcPts val="0"/>
                        </a:spcBef>
                        <a:spcAft>
                          <a:spcPts val="0"/>
                        </a:spcAft>
                      </a:pPr>
                      <a:r>
                        <a:rPr lang="en-US" sz="1400" b="1" dirty="0">
                          <a:effectLst/>
                        </a:rPr>
                        <a:t> </a:t>
                      </a:r>
                    </a:p>
                    <a:p>
                      <a:pPr marL="0" marR="0" algn="l">
                        <a:spcBef>
                          <a:spcPts val="0"/>
                        </a:spcBef>
                        <a:spcAft>
                          <a:spcPts val="0"/>
                        </a:spcAft>
                      </a:pPr>
                      <a:r>
                        <a:rPr lang="en-US" sz="1400" b="1" dirty="0">
                          <a:effectLst/>
                        </a:rPr>
                        <a:t> </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1"/>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0x8f86fff1</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0x8f86fff2</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0x8f86fff3</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334538">
                <a:tc rowSpan="4">
                  <a:txBody>
                    <a:bodyPr/>
                    <a:lstStyle/>
                    <a:p>
                      <a:pPr marL="0" marR="0" algn="ctr">
                        <a:spcBef>
                          <a:spcPts val="0"/>
                        </a:spcBef>
                        <a:spcAft>
                          <a:spcPts val="0"/>
                        </a:spcAft>
                      </a:pPr>
                      <a:r>
                        <a:rPr lang="en-US" sz="1500" b="1" dirty="0" err="1">
                          <a:effectLst/>
                          <a:latin typeface="Courier New" panose="02070309020205020404" pitchFamily="49" charset="0"/>
                          <a:cs typeface="Courier New" panose="02070309020205020404" pitchFamily="49" charset="0"/>
                        </a:rPr>
                        <a:t>int</a:t>
                      </a:r>
                      <a:r>
                        <a:rPr lang="en-US" sz="1500" b="1" dirty="0">
                          <a:effectLst/>
                          <a:latin typeface="Courier New" panose="02070309020205020404" pitchFamily="49" charset="0"/>
                          <a:cs typeface="Courier New" panose="02070309020205020404" pitchFamily="49" charset="0"/>
                        </a:rPr>
                        <a:t> *p</a:t>
                      </a:r>
                      <a:endParaRPr lang="en-US" sz="15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0x8f86fff4</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4">
                  <a:txBody>
                    <a:bodyPr/>
                    <a:lstStyle/>
                    <a:p>
                      <a:pPr marL="0" marR="0" algn="ctr">
                        <a:spcBef>
                          <a:spcPts val="0"/>
                        </a:spcBef>
                        <a:spcAft>
                          <a:spcPts val="0"/>
                        </a:spcAft>
                      </a:pPr>
                      <a:r>
                        <a:rPr lang="en-US" sz="1500" dirty="0">
                          <a:effectLst/>
                        </a:rPr>
                        <a:t>0x8f86fff0</a:t>
                      </a:r>
                      <a:endParaRPr lang="en-US" sz="1500" dirty="0">
                        <a:effectLst/>
                        <a:latin typeface="+mn-lt"/>
                        <a:ea typeface="Times New Roman" panose="02020603050405020304" pitchFamily="18"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marL="0" marR="0" algn="l">
                        <a:spcBef>
                          <a:spcPts val="0"/>
                        </a:spcBef>
                        <a:spcAft>
                          <a:spcPts val="0"/>
                        </a:spcAft>
                      </a:pPr>
                      <a:r>
                        <a:rPr lang="en-US" sz="1400" b="1" dirty="0">
                          <a:effectLst/>
                        </a:rPr>
                        <a:t>p=0x8f86fff0</a:t>
                      </a:r>
                    </a:p>
                    <a:p>
                      <a:pPr marL="0" marR="0" algn="l">
                        <a:spcBef>
                          <a:spcPts val="0"/>
                        </a:spcBef>
                        <a:spcAft>
                          <a:spcPts val="0"/>
                        </a:spcAft>
                      </a:pPr>
                      <a:r>
                        <a:rPr lang="en-US" sz="1400" b="1" dirty="0">
                          <a:effectLst/>
                        </a:rPr>
                        <a:t>&amp;p=0x8f86fff4</a:t>
                      </a:r>
                    </a:p>
                    <a:p>
                      <a:pPr marL="0" marR="0" algn="l">
                        <a:spcBef>
                          <a:spcPts val="0"/>
                        </a:spcBef>
                        <a:spcAft>
                          <a:spcPts val="0"/>
                        </a:spcAft>
                      </a:pPr>
                      <a:r>
                        <a:rPr lang="en-US" sz="1400" b="1" dirty="0">
                          <a:effectLst/>
                        </a:rPr>
                        <a:t>*p=*(0x8f86fff0)</a:t>
                      </a:r>
                    </a:p>
                    <a:p>
                      <a:pPr marL="0" marR="0" algn="l">
                        <a:spcBef>
                          <a:spcPts val="0"/>
                        </a:spcBef>
                        <a:spcAft>
                          <a:spcPts val="0"/>
                        </a:spcAft>
                      </a:pPr>
                      <a:r>
                        <a:rPr lang="en-US" sz="1400" b="1" dirty="0">
                          <a:effectLst/>
                        </a:rPr>
                        <a:t>  =*(&amp;x)=x=10</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5"/>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0x8f86fff5</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06"/>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0x8f86fff6</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07"/>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0x8f86fff7</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08"/>
                  </a:ext>
                </a:extLst>
              </a:tr>
              <a:tr h="334538">
                <a:tc rowSpan="4">
                  <a:txBody>
                    <a:bodyPr/>
                    <a:lstStyle/>
                    <a:p>
                      <a:pPr marL="0" marR="0" algn="ctr">
                        <a:spcBef>
                          <a:spcPts val="0"/>
                        </a:spcBef>
                        <a:spcAft>
                          <a:spcPts val="0"/>
                        </a:spcAft>
                      </a:pPr>
                      <a:r>
                        <a:rPr lang="en-US" sz="1500" b="1" dirty="0" err="1">
                          <a:effectLst/>
                          <a:latin typeface="Courier New" panose="02070309020205020404" pitchFamily="49" charset="0"/>
                          <a:cs typeface="Courier New" panose="02070309020205020404" pitchFamily="49" charset="0"/>
                        </a:rPr>
                        <a:t>int</a:t>
                      </a:r>
                      <a:r>
                        <a:rPr lang="en-US" sz="1500" b="1" dirty="0">
                          <a:effectLst/>
                          <a:latin typeface="Courier New" panose="02070309020205020404" pitchFamily="49" charset="0"/>
                          <a:cs typeface="Courier New" panose="02070309020205020404" pitchFamily="49" charset="0"/>
                        </a:rPr>
                        <a:t> y</a:t>
                      </a:r>
                      <a:endParaRPr lang="en-US" sz="15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0x8f86fff8</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4">
                  <a:txBody>
                    <a:bodyPr/>
                    <a:lstStyle/>
                    <a:p>
                      <a:pPr marL="0" marR="0" algn="ctr">
                        <a:spcBef>
                          <a:spcPts val="0"/>
                        </a:spcBef>
                        <a:spcAft>
                          <a:spcPts val="0"/>
                        </a:spcAft>
                      </a:pPr>
                      <a:r>
                        <a:rPr lang="en-US" sz="1500" dirty="0">
                          <a:effectLst/>
                        </a:rPr>
                        <a:t>10</a:t>
                      </a:r>
                      <a:endParaRPr lang="en-US" sz="1500" dirty="0">
                        <a:effectLst/>
                        <a:latin typeface="+mn-lt"/>
                        <a:ea typeface="Times New Roman" panose="02020603050405020304" pitchFamily="18"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marL="0" marR="0" algn="l">
                        <a:spcBef>
                          <a:spcPts val="0"/>
                        </a:spcBef>
                        <a:spcAft>
                          <a:spcPts val="0"/>
                        </a:spcAft>
                      </a:pPr>
                      <a:r>
                        <a:rPr lang="en-US" sz="1400" b="1" dirty="0">
                          <a:effectLst/>
                        </a:rPr>
                        <a:t>y=*p=10</a:t>
                      </a:r>
                    </a:p>
                    <a:p>
                      <a:pPr marL="0" marR="0" algn="l">
                        <a:spcBef>
                          <a:spcPts val="0"/>
                        </a:spcBef>
                        <a:spcAft>
                          <a:spcPts val="0"/>
                        </a:spcAft>
                      </a:pPr>
                      <a:r>
                        <a:rPr lang="en-US" sz="1400" b="1" dirty="0">
                          <a:effectLst/>
                        </a:rPr>
                        <a:t>&amp;y=0x8f86fff8</a:t>
                      </a:r>
                    </a:p>
                    <a:p>
                      <a:pPr marL="0" marR="0" algn="l">
                        <a:spcBef>
                          <a:spcPts val="0"/>
                        </a:spcBef>
                        <a:spcAft>
                          <a:spcPts val="0"/>
                        </a:spcAft>
                      </a:pPr>
                      <a:r>
                        <a:rPr lang="en-US" sz="1400" b="1" dirty="0">
                          <a:effectLst/>
                        </a:rPr>
                        <a:t> </a:t>
                      </a:r>
                    </a:p>
                    <a:p>
                      <a:pPr marL="0" marR="0" algn="l">
                        <a:spcBef>
                          <a:spcPts val="0"/>
                        </a:spcBef>
                        <a:spcAft>
                          <a:spcPts val="0"/>
                        </a:spcAft>
                      </a:pPr>
                      <a:r>
                        <a:rPr lang="en-US" sz="1400" b="1" dirty="0">
                          <a:effectLst/>
                        </a:rPr>
                        <a:t> </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9"/>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0x8f86fff9</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vert="vert" anchor="ctr"/>
                </a:tc>
                <a:extLst>
                  <a:ext uri="{0D108BD9-81ED-4DB2-BD59-A6C34878D82A}">
                    <a16:rowId xmlns:a16="http://schemas.microsoft.com/office/drawing/2014/main" val="10010"/>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0x8f86fffa</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vert="vert" anchor="ctr"/>
                </a:tc>
                <a:extLst>
                  <a:ext uri="{0D108BD9-81ED-4DB2-BD59-A6C34878D82A}">
                    <a16:rowId xmlns:a16="http://schemas.microsoft.com/office/drawing/2014/main" val="10011"/>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0x8f86fffb</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12"/>
                  </a:ext>
                </a:extLst>
              </a:tr>
            </a:tbl>
          </a:graphicData>
        </a:graphic>
      </p:graphicFrame>
      <p:sp>
        <p:nvSpPr>
          <p:cNvPr id="8"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a:t>
            </a:r>
          </a:p>
        </p:txBody>
      </p:sp>
    </p:spTree>
    <p:extLst>
      <p:ext uri="{BB962C8B-B14F-4D97-AF65-F5344CB8AC3E}">
        <p14:creationId xmlns:p14="http://schemas.microsoft.com/office/powerpoint/2010/main" val="4294640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332862292"/>
              </p:ext>
            </p:extLst>
          </p:nvPr>
        </p:nvGraphicFramePr>
        <p:xfrm>
          <a:off x="312444" y="2663437"/>
          <a:ext cx="5281097" cy="3963664"/>
        </p:xfrm>
        <a:graphic>
          <a:graphicData uri="http://schemas.openxmlformats.org/drawingml/2006/table">
            <a:tbl>
              <a:tblPr firstRow="1" firstCol="1" bandRow="1">
                <a:tableStyleId>{2D5ABB26-0587-4C30-8999-92F81FD0307C}</a:tableStyleId>
              </a:tblPr>
              <a:tblGrid>
                <a:gridCol w="355187">
                  <a:extLst>
                    <a:ext uri="{9D8B030D-6E8A-4147-A177-3AD203B41FA5}">
                      <a16:colId xmlns:a16="http://schemas.microsoft.com/office/drawing/2014/main" val="20000"/>
                    </a:ext>
                  </a:extLst>
                </a:gridCol>
                <a:gridCol w="4925910">
                  <a:extLst>
                    <a:ext uri="{9D8B030D-6E8A-4147-A177-3AD203B41FA5}">
                      <a16:colId xmlns:a16="http://schemas.microsoft.com/office/drawing/2014/main" val="20001"/>
                    </a:ext>
                  </a:extLst>
                </a:gridCol>
              </a:tblGrid>
              <a:tr h="3963664">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endParaRPr lang="en-US" sz="1500" dirty="0">
                        <a:solidFill>
                          <a:schemeClr val="bg1">
                            <a:lumMod val="50000"/>
                          </a:schemeClr>
                        </a:solidFill>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12</a:t>
                      </a:r>
                      <a:endParaRPr lang="en-US" sz="1500" dirty="0">
                        <a:solidFill>
                          <a:schemeClr val="bg1">
                            <a:lumMod val="50000"/>
                          </a:schemeClr>
                        </a:solidFill>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13</a:t>
                      </a:r>
                      <a:endParaRPr lang="en-US" sz="1500" dirty="0">
                        <a:solidFill>
                          <a:schemeClr val="bg1">
                            <a:lumMod val="50000"/>
                          </a:schemeClr>
                        </a:solidFill>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14</a:t>
                      </a:r>
                      <a:endParaRPr lang="en-US" sz="1500" dirty="0">
                        <a:solidFill>
                          <a:schemeClr val="bg1">
                            <a:lumMod val="50000"/>
                          </a:schemeClr>
                        </a:solidFill>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15</a:t>
                      </a:r>
                      <a:endParaRPr lang="en-US" sz="1500" dirty="0">
                        <a:solidFill>
                          <a:schemeClr val="bg1">
                            <a:lumMod val="50000"/>
                          </a:schemeClr>
                        </a:solidFill>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16</a:t>
                      </a:r>
                      <a:endParaRPr lang="en-US" sz="1500" dirty="0">
                        <a:solidFill>
                          <a:schemeClr val="bg1">
                            <a:lumMod val="50000"/>
                          </a:schemeClr>
                        </a:solidFill>
                        <a:effectLst/>
                        <a:latin typeface="Courier New" panose="02070309020205020404" pitchFamily="49" charset="0"/>
                        <a:cs typeface="Courier New" panose="02070309020205020404" pitchFamily="49" charset="0"/>
                      </a:endParaRPr>
                    </a:p>
                  </a:txBody>
                  <a:tcPr marL="13716" marR="34290" marT="5505" marB="5505"/>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 </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float</a:t>
                      </a:r>
                      <a:r>
                        <a:rPr lang="en-US" sz="1400" dirty="0">
                          <a:effectLst/>
                          <a:latin typeface="Courier New" panose="02070309020205020404" pitchFamily="49" charset="0"/>
                          <a:cs typeface="Courier New" panose="02070309020205020404" pitchFamily="49" charset="0"/>
                        </a:rPr>
                        <a:t> r[5] = {22.5,34.8,46.8,59.1,68.3};</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"1st element: "</a:t>
                      </a:r>
                      <a:r>
                        <a:rPr lang="en-US" sz="1400" dirty="0">
                          <a:effectLst/>
                          <a:latin typeface="Courier New" panose="02070309020205020404" pitchFamily="49" charset="0"/>
                          <a:cs typeface="Courier New" panose="02070309020205020404" pitchFamily="49" charset="0"/>
                        </a:rPr>
                        <a:t>&lt;&lt; r[0] &lt;&lt;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"1st element: "</a:t>
                      </a:r>
                      <a:r>
                        <a:rPr lang="en-US" sz="1400" dirty="0">
                          <a:effectLst/>
                          <a:latin typeface="Courier New" panose="02070309020205020404" pitchFamily="49" charset="0"/>
                          <a:cs typeface="Courier New" panose="02070309020205020404" pitchFamily="49" charset="0"/>
                        </a:rPr>
                        <a:t>&lt;&lt; *r &lt;&lt;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"3rd element: "</a:t>
                      </a:r>
                      <a:r>
                        <a:rPr lang="en-US" sz="1400" dirty="0">
                          <a:effectLst/>
                          <a:latin typeface="Courier New" panose="02070309020205020404" pitchFamily="49" charset="0"/>
                          <a:cs typeface="Courier New" panose="02070309020205020404" pitchFamily="49" charset="0"/>
                        </a:rPr>
                        <a:t>&lt;&lt; r[2] &lt;&lt;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"3rd element: "</a:t>
                      </a:r>
                      <a:r>
                        <a:rPr lang="en-US" sz="1400" dirty="0">
                          <a:effectLst/>
                          <a:latin typeface="Courier New" panose="02070309020205020404" pitchFamily="49" charset="0"/>
                          <a:cs typeface="Courier New" panose="02070309020205020404" pitchFamily="49" charset="0"/>
                        </a:rPr>
                        <a:t>&lt;&lt; *(r+2)&lt;&lt;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float</a:t>
                      </a:r>
                      <a:r>
                        <a:rPr lang="en-US" sz="1400" dirty="0">
                          <a:effectLst/>
                          <a:latin typeface="Courier New" panose="02070309020205020404" pitchFamily="49" charset="0"/>
                          <a:cs typeface="Courier New" panose="02070309020205020404" pitchFamily="49" charset="0"/>
                        </a:rPr>
                        <a:t> *p;</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p = r; //&amp;r[0]</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"1st element: "</a:t>
                      </a:r>
                      <a:r>
                        <a:rPr lang="en-US" sz="1400" dirty="0">
                          <a:effectLst/>
                          <a:latin typeface="Courier New" panose="02070309020205020404" pitchFamily="49" charset="0"/>
                          <a:cs typeface="Courier New" panose="02070309020205020404" pitchFamily="49" charset="0"/>
                        </a:rPr>
                        <a:t>&lt;&lt; p[0] &lt;&lt;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"1st element: "</a:t>
                      </a:r>
                      <a:r>
                        <a:rPr lang="en-US" sz="1400" dirty="0">
                          <a:effectLst/>
                          <a:latin typeface="Courier New" panose="02070309020205020404" pitchFamily="49" charset="0"/>
                          <a:cs typeface="Courier New" panose="02070309020205020404" pitchFamily="49" charset="0"/>
                        </a:rPr>
                        <a:t>&lt;&lt; *p &lt;&lt;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"3rd element: "</a:t>
                      </a:r>
                      <a:r>
                        <a:rPr lang="en-US" sz="1400" dirty="0">
                          <a:effectLst/>
                          <a:latin typeface="Courier New" panose="02070309020205020404" pitchFamily="49" charset="0"/>
                          <a:cs typeface="Courier New" panose="02070309020205020404" pitchFamily="49" charset="0"/>
                        </a:rPr>
                        <a:t>&lt;&lt; p[2]&lt;&lt;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"3rd element: "</a:t>
                      </a:r>
                      <a:r>
                        <a:rPr lang="en-US" sz="1400" dirty="0">
                          <a:effectLst/>
                          <a:latin typeface="Courier New" panose="02070309020205020404" pitchFamily="49" charset="0"/>
                          <a:cs typeface="Courier New" panose="02070309020205020404" pitchFamily="49" charset="0"/>
                        </a:rPr>
                        <a:t>&lt;&lt; *(p+2)&lt;&lt;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=0; </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&lt;5; </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 p++)</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"Element "</a:t>
                      </a:r>
                      <a:r>
                        <a:rPr lang="en-US" sz="1400" dirty="0">
                          <a:effectLst/>
                          <a:latin typeface="Courier New" panose="02070309020205020404" pitchFamily="49" charset="0"/>
                          <a:cs typeface="Courier New" panose="02070309020205020404" pitchFamily="49" charset="0"/>
                        </a:rPr>
                        <a:t>&lt;&lt;(i+1)&lt;&lt;</a:t>
                      </a:r>
                      <a:r>
                        <a:rPr lang="en-US" sz="1400" dirty="0">
                          <a:solidFill>
                            <a:srgbClr val="FF0000"/>
                          </a:solidFill>
                          <a:effectLst/>
                          <a:latin typeface="Courier New" panose="02070309020205020404" pitchFamily="49" charset="0"/>
                          <a:cs typeface="Courier New" panose="02070309020205020404" pitchFamily="49" charset="0"/>
                        </a:rPr>
                        <a:t>" is: "</a:t>
                      </a:r>
                      <a:r>
                        <a:rPr lang="en-US" sz="1400" dirty="0">
                          <a:effectLst/>
                          <a:latin typeface="Courier New" panose="02070309020205020404" pitchFamily="49" charset="0"/>
                          <a:cs typeface="Courier New" panose="02070309020205020404" pitchFamily="49" charset="0"/>
                        </a:rPr>
                        <a:t>&lt;&lt;*p&lt;&lt;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505" marR="5505" marT="5505" marB="5505">
                    <a:solidFill>
                      <a:schemeClr val="bg1">
                        <a:lumMod val="75000"/>
                      </a:schemeClr>
                    </a:solidFill>
                  </a:tcPr>
                </a:tc>
                <a:extLst>
                  <a:ext uri="{0D108BD9-81ED-4DB2-BD59-A6C34878D82A}">
                    <a16:rowId xmlns:a16="http://schemas.microsoft.com/office/drawing/2014/main" val="10000"/>
                  </a:ext>
                </a:extLst>
              </a:tr>
            </a:tbl>
          </a:graphicData>
        </a:graphic>
      </p:graphicFrame>
      <p:sp>
        <p:nvSpPr>
          <p:cNvPr id="8" name="TextBox 7"/>
          <p:cNvSpPr txBox="1"/>
          <p:nvPr/>
        </p:nvSpPr>
        <p:spPr>
          <a:xfrm>
            <a:off x="5684541" y="4134111"/>
            <a:ext cx="2114550" cy="2492990"/>
          </a:xfrm>
          <a:prstGeom prst="rect">
            <a:avLst/>
          </a:prstGeom>
          <a:solidFill>
            <a:schemeClr val="bg1">
              <a:lumMod val="50000"/>
            </a:schemeClr>
          </a:solidFill>
        </p:spPr>
        <p:txBody>
          <a:bodyPr wrap="square" rtlCol="0">
            <a:spAutoFit/>
          </a:bodyPr>
          <a:lstStyle/>
          <a:p>
            <a:r>
              <a:rPr lang="en-US" sz="1200" dirty="0">
                <a:latin typeface="Courier New" panose="02070309020205020404" pitchFamily="49" charset="0"/>
                <a:cs typeface="Courier New" panose="02070309020205020404" pitchFamily="49" charset="0"/>
              </a:rPr>
              <a:t>1st element: 22.5</a:t>
            </a:r>
          </a:p>
          <a:p>
            <a:r>
              <a:rPr lang="en-US" sz="1200" dirty="0">
                <a:latin typeface="Courier New" panose="02070309020205020404" pitchFamily="49" charset="0"/>
                <a:cs typeface="Courier New" panose="02070309020205020404" pitchFamily="49" charset="0"/>
              </a:rPr>
              <a:t>1st element: 22.5</a:t>
            </a:r>
          </a:p>
          <a:p>
            <a:r>
              <a:rPr lang="en-US" sz="1200" dirty="0">
                <a:latin typeface="Courier New" panose="02070309020205020404" pitchFamily="49" charset="0"/>
                <a:cs typeface="Courier New" panose="02070309020205020404" pitchFamily="49" charset="0"/>
              </a:rPr>
              <a:t>3rd element: 46.8</a:t>
            </a:r>
          </a:p>
          <a:p>
            <a:r>
              <a:rPr lang="en-US" sz="1200" dirty="0">
                <a:latin typeface="Courier New" panose="02070309020205020404" pitchFamily="49" charset="0"/>
                <a:cs typeface="Courier New" panose="02070309020205020404" pitchFamily="49" charset="0"/>
              </a:rPr>
              <a:t>3rd element: 46.8</a:t>
            </a:r>
          </a:p>
          <a:p>
            <a:r>
              <a:rPr lang="en-US" sz="1200" dirty="0">
                <a:latin typeface="Courier New" panose="02070309020205020404" pitchFamily="49" charset="0"/>
                <a:cs typeface="Courier New" panose="02070309020205020404" pitchFamily="49" charset="0"/>
              </a:rPr>
              <a:t>1st element: 22.5</a:t>
            </a:r>
          </a:p>
          <a:p>
            <a:r>
              <a:rPr lang="en-US" sz="1200" dirty="0">
                <a:latin typeface="Courier New" panose="02070309020205020404" pitchFamily="49" charset="0"/>
                <a:cs typeface="Courier New" panose="02070309020205020404" pitchFamily="49" charset="0"/>
              </a:rPr>
              <a:t>1st element: 22.5</a:t>
            </a:r>
          </a:p>
          <a:p>
            <a:r>
              <a:rPr lang="en-US" sz="1200" dirty="0">
                <a:latin typeface="Courier New" panose="02070309020205020404" pitchFamily="49" charset="0"/>
                <a:cs typeface="Courier New" panose="02070309020205020404" pitchFamily="49" charset="0"/>
              </a:rPr>
              <a:t>3rd element: 46.8</a:t>
            </a:r>
          </a:p>
          <a:p>
            <a:r>
              <a:rPr lang="en-US" sz="1200" dirty="0">
                <a:latin typeface="Courier New" panose="02070309020205020404" pitchFamily="49" charset="0"/>
                <a:cs typeface="Courier New" panose="02070309020205020404" pitchFamily="49" charset="0"/>
              </a:rPr>
              <a:t>3rd element: 46.8</a:t>
            </a:r>
          </a:p>
          <a:p>
            <a:r>
              <a:rPr lang="en-US" sz="1200" dirty="0">
                <a:latin typeface="Courier New" panose="02070309020205020404" pitchFamily="49" charset="0"/>
                <a:cs typeface="Courier New" panose="02070309020205020404" pitchFamily="49" charset="0"/>
              </a:rPr>
              <a:t>Element 1 is: 22.5</a:t>
            </a:r>
          </a:p>
          <a:p>
            <a:r>
              <a:rPr lang="en-US" sz="1200" dirty="0">
                <a:latin typeface="Courier New" panose="02070309020205020404" pitchFamily="49" charset="0"/>
                <a:cs typeface="Courier New" panose="02070309020205020404" pitchFamily="49" charset="0"/>
              </a:rPr>
              <a:t>Element 2 is: 34.8</a:t>
            </a:r>
          </a:p>
          <a:p>
            <a:r>
              <a:rPr lang="en-US" sz="1200" dirty="0">
                <a:latin typeface="Courier New" panose="02070309020205020404" pitchFamily="49" charset="0"/>
                <a:cs typeface="Courier New" panose="02070309020205020404" pitchFamily="49" charset="0"/>
              </a:rPr>
              <a:t>Element 3 is: 46.8</a:t>
            </a:r>
          </a:p>
          <a:p>
            <a:r>
              <a:rPr lang="en-US" sz="1200" dirty="0">
                <a:latin typeface="Courier New" panose="02070309020205020404" pitchFamily="49" charset="0"/>
                <a:cs typeface="Courier New" panose="02070309020205020404" pitchFamily="49" charset="0"/>
              </a:rPr>
              <a:t>Element 4 is: 59.1</a:t>
            </a:r>
          </a:p>
          <a:p>
            <a:r>
              <a:rPr lang="en-US" sz="1200" dirty="0">
                <a:latin typeface="Courier New" panose="02070309020205020404" pitchFamily="49" charset="0"/>
                <a:cs typeface="Courier New" panose="02070309020205020404" pitchFamily="49" charset="0"/>
              </a:rPr>
              <a:t>Element 5 is: 68.3</a:t>
            </a:r>
          </a:p>
        </p:txBody>
      </p:sp>
      <p:sp>
        <p:nvSpPr>
          <p:cNvPr id="10" name="Content Placeholder 2"/>
          <p:cNvSpPr txBox="1">
            <a:spLocks/>
          </p:cNvSpPr>
          <p:nvPr/>
        </p:nvSpPr>
        <p:spPr>
          <a:xfrm>
            <a:off x="537446" y="1487958"/>
            <a:ext cx="7719049" cy="117548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sz="1600" dirty="0">
                <a:solidFill>
                  <a:schemeClr val="tx1"/>
                </a:solidFill>
              </a:rPr>
              <a:t>An array is simply a block of memory. An array can be accessed with pointers as well as with </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rPr>
              <a:t> square brackets. </a:t>
            </a:r>
            <a:r>
              <a:rPr lang="en-US" sz="1600" i="1" dirty="0">
                <a:solidFill>
                  <a:schemeClr val="tx1"/>
                </a:solidFill>
              </a:rPr>
              <a:t>The name of an array variable is a pointer to the first element in the array.</a:t>
            </a:r>
            <a:r>
              <a:rPr lang="en-US" sz="1600" dirty="0">
                <a:solidFill>
                  <a:schemeClr val="tx1"/>
                </a:solidFill>
              </a:rPr>
              <a:t> So, any operation that can be achieved by array subscripting can also be done with pointers or vice-versa.</a:t>
            </a:r>
          </a:p>
        </p:txBody>
      </p:sp>
      <p:sp>
        <p:nvSpPr>
          <p:cNvPr id="1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&amp; Array</a:t>
            </a:r>
          </a:p>
        </p:txBody>
      </p:sp>
    </p:spTree>
    <p:extLst>
      <p:ext uri="{BB962C8B-B14F-4D97-AF65-F5344CB8AC3E}">
        <p14:creationId xmlns:p14="http://schemas.microsoft.com/office/powerpoint/2010/main" val="1260086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40659" y="1487488"/>
            <a:ext cx="8310282" cy="5191218"/>
          </a:xfrm>
        </p:spPr>
        <p:txBody>
          <a:bodyPr>
            <a:no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sz="1700" dirty="0"/>
              <a:t>The array </a:t>
            </a:r>
            <a:r>
              <a:rPr lang="en-US" sz="1700" dirty="0">
                <a:latin typeface="Courier New" panose="02070309020205020404" pitchFamily="49" charset="0"/>
                <a:cs typeface="Courier New" panose="02070309020205020404" pitchFamily="49" charset="0"/>
              </a:rPr>
              <a:t>float r[5];</a:t>
            </a:r>
            <a:r>
              <a:rPr lang="en-US" sz="1700" dirty="0"/>
              <a:t> or the pointer variable </a:t>
            </a:r>
            <a:r>
              <a:rPr lang="en-US" sz="1700" dirty="0">
                <a:latin typeface="Courier New" panose="02070309020205020404" pitchFamily="49" charset="0"/>
                <a:cs typeface="Courier New" panose="02070309020205020404" pitchFamily="49" charset="0"/>
              </a:rPr>
              <a:t>*p</a:t>
            </a:r>
            <a:r>
              <a:rPr lang="en-US" sz="1700" dirty="0"/>
              <a:t> (after </a:t>
            </a:r>
            <a:r>
              <a:rPr lang="en-US" sz="1700" dirty="0">
                <a:latin typeface="Courier New" panose="02070309020205020404" pitchFamily="49" charset="0"/>
                <a:cs typeface="Courier New" panose="02070309020205020404" pitchFamily="49" charset="0"/>
              </a:rPr>
              <a:t>p=r</a:t>
            </a:r>
            <a:r>
              <a:rPr lang="en-US" sz="1700" dirty="0"/>
              <a:t>) is a pointer to the first floating point number in the declared array. </a:t>
            </a:r>
          </a:p>
          <a:p>
            <a:pPr marL="512064" indent="-512064" algn="just">
              <a:lnSpc>
                <a:spcPct val="80000"/>
              </a:lnSpc>
              <a:spcBef>
                <a:spcPts val="400"/>
              </a:spcBef>
              <a:spcAft>
                <a:spcPts val="400"/>
              </a:spcAft>
              <a:buClrTx/>
              <a:buFont typeface="Wingdings" panose="05000000000000000000" pitchFamily="2" charset="2"/>
              <a:buChar char="q"/>
            </a:pPr>
            <a:r>
              <a:rPr lang="en-US" sz="1700" dirty="0"/>
              <a:t>The 1</a:t>
            </a:r>
            <a:r>
              <a:rPr lang="en-US" sz="1700" baseline="30000" dirty="0"/>
              <a:t>st</a:t>
            </a:r>
            <a:r>
              <a:rPr lang="en-US" sz="1700" dirty="0"/>
              <a:t> element of the array, </a:t>
            </a:r>
            <a:r>
              <a:rPr lang="en-US" sz="1700" dirty="0">
                <a:latin typeface="Courier New" panose="02070309020205020404" pitchFamily="49" charset="0"/>
                <a:cs typeface="Courier New" panose="02070309020205020404" pitchFamily="49" charset="0"/>
              </a:rPr>
              <a:t>22.3</a:t>
            </a:r>
            <a:r>
              <a:rPr lang="en-US" sz="1700" dirty="0"/>
              <a:t>, can be accessed by using: </a:t>
            </a:r>
            <a:r>
              <a:rPr lang="en-US" sz="1700" dirty="0">
                <a:latin typeface="Courier New" panose="02070309020205020404" pitchFamily="49" charset="0"/>
                <a:cs typeface="Courier New" panose="02070309020205020404" pitchFamily="49" charset="0"/>
              </a:rPr>
              <a:t>r[0]</a:t>
            </a:r>
            <a:r>
              <a:rPr lang="en-US" sz="1700" dirty="0"/>
              <a:t>, </a:t>
            </a:r>
            <a:r>
              <a:rPr lang="en-US" sz="1700" dirty="0">
                <a:latin typeface="Courier New" panose="02070309020205020404" pitchFamily="49" charset="0"/>
                <a:cs typeface="Courier New" panose="02070309020205020404" pitchFamily="49" charset="0"/>
              </a:rPr>
              <a:t>p[0]</a:t>
            </a:r>
            <a:r>
              <a:rPr lang="en-US" sz="1700" dirty="0"/>
              <a:t>, </a:t>
            </a:r>
            <a:r>
              <a:rPr lang="en-US" sz="1700" dirty="0">
                <a:latin typeface="Courier New" panose="02070309020205020404" pitchFamily="49" charset="0"/>
                <a:cs typeface="Courier New" panose="02070309020205020404" pitchFamily="49" charset="0"/>
              </a:rPr>
              <a:t>*r </a:t>
            </a:r>
            <a:r>
              <a:rPr lang="en-US" sz="1700" dirty="0"/>
              <a:t>or </a:t>
            </a:r>
            <a:r>
              <a:rPr lang="en-US" sz="1700" dirty="0">
                <a:latin typeface="Courier New" panose="02070309020205020404" pitchFamily="49" charset="0"/>
                <a:cs typeface="Courier New" panose="02070309020205020404" pitchFamily="49" charset="0"/>
              </a:rPr>
              <a:t>*p</a:t>
            </a:r>
            <a:r>
              <a:rPr lang="en-US" sz="1700" dirty="0"/>
              <a:t>. </a:t>
            </a:r>
          </a:p>
          <a:p>
            <a:pPr marL="512064" indent="-512064" algn="just">
              <a:lnSpc>
                <a:spcPct val="80000"/>
              </a:lnSpc>
              <a:spcBef>
                <a:spcPts val="400"/>
              </a:spcBef>
              <a:spcAft>
                <a:spcPts val="400"/>
              </a:spcAft>
              <a:buClrTx/>
              <a:buFont typeface="Wingdings" panose="05000000000000000000" pitchFamily="2" charset="2"/>
              <a:buChar char="q"/>
            </a:pPr>
            <a:r>
              <a:rPr lang="en-US" sz="1700" dirty="0"/>
              <a:t>The 3</a:t>
            </a:r>
            <a:r>
              <a:rPr lang="en-US" sz="1700" baseline="30000" dirty="0"/>
              <a:t>rd</a:t>
            </a:r>
            <a:r>
              <a:rPr lang="en-US" sz="1700" dirty="0"/>
              <a:t> element, </a:t>
            </a:r>
            <a:r>
              <a:rPr lang="en-US" sz="1700" dirty="0">
                <a:latin typeface="Courier New" panose="02070309020205020404" pitchFamily="49" charset="0"/>
                <a:cs typeface="Courier New" panose="02070309020205020404" pitchFamily="49" charset="0"/>
              </a:rPr>
              <a:t>46.8</a:t>
            </a:r>
            <a:r>
              <a:rPr lang="en-US" sz="1700" dirty="0"/>
              <a:t>, could be accessed by using: </a:t>
            </a:r>
            <a:r>
              <a:rPr lang="en-US" sz="1700" dirty="0">
                <a:latin typeface="Courier New" panose="02070309020205020404" pitchFamily="49" charset="0"/>
                <a:cs typeface="Courier New" panose="02070309020205020404" pitchFamily="49" charset="0"/>
              </a:rPr>
              <a:t>r[2]</a:t>
            </a:r>
            <a:r>
              <a:rPr lang="en-US" sz="1700" dirty="0"/>
              <a:t>, </a:t>
            </a:r>
            <a:r>
              <a:rPr lang="en-US" sz="1700" dirty="0">
                <a:latin typeface="Courier New" panose="02070309020205020404" pitchFamily="49" charset="0"/>
                <a:cs typeface="Courier New" panose="02070309020205020404" pitchFamily="49" charset="0"/>
              </a:rPr>
              <a:t>p[2]</a:t>
            </a:r>
            <a:r>
              <a:rPr lang="en-US" sz="1700" dirty="0"/>
              <a:t>,</a:t>
            </a:r>
            <a:r>
              <a:rPr lang="en-US" sz="1700" dirty="0">
                <a:latin typeface="Courier New" panose="02070309020205020404" pitchFamily="49" charset="0"/>
                <a:cs typeface="Courier New" panose="02070309020205020404" pitchFamily="49" charset="0"/>
              </a:rPr>
              <a:t>*(r+2) </a:t>
            </a:r>
            <a:r>
              <a:rPr lang="en-US" sz="1700" dirty="0"/>
              <a:t>or </a:t>
            </a:r>
            <a:r>
              <a:rPr lang="en-US" sz="1700" dirty="0">
                <a:latin typeface="Courier New" panose="02070309020205020404" pitchFamily="49" charset="0"/>
                <a:cs typeface="Courier New" panose="02070309020205020404" pitchFamily="49" charset="0"/>
              </a:rPr>
              <a:t>*(p+2)</a:t>
            </a:r>
            <a:r>
              <a:rPr lang="en-US" sz="1700" dirty="0"/>
              <a:t>. </a:t>
            </a:r>
          </a:p>
          <a:p>
            <a:pPr marL="512064" indent="-512064" algn="just">
              <a:lnSpc>
                <a:spcPct val="80000"/>
              </a:lnSpc>
              <a:spcBef>
                <a:spcPts val="400"/>
              </a:spcBef>
              <a:spcAft>
                <a:spcPts val="400"/>
              </a:spcAft>
              <a:buClrTx/>
              <a:buFont typeface="Wingdings" panose="05000000000000000000" pitchFamily="2" charset="2"/>
              <a:buChar char="q"/>
            </a:pPr>
            <a:r>
              <a:rPr lang="en-US" sz="1700" dirty="0"/>
              <a:t>Now, let’s examine the notation </a:t>
            </a:r>
            <a:r>
              <a:rPr lang="en-US" sz="1700" dirty="0">
                <a:latin typeface="Courier New" panose="02070309020205020404" pitchFamily="49" charset="0"/>
                <a:cs typeface="Courier New" panose="02070309020205020404" pitchFamily="49" charset="0"/>
              </a:rPr>
              <a:t>(r+2)</a:t>
            </a:r>
            <a:r>
              <a:rPr lang="en-US" sz="1700" dirty="0"/>
              <a:t> and </a:t>
            </a:r>
            <a:r>
              <a:rPr lang="en-US" sz="1700" dirty="0">
                <a:latin typeface="Courier New" panose="02070309020205020404" pitchFamily="49" charset="0"/>
                <a:cs typeface="Courier New" panose="02070309020205020404" pitchFamily="49" charset="0"/>
              </a:rPr>
              <a:t>(p+2)</a:t>
            </a:r>
            <a:r>
              <a:rPr lang="en-US" sz="1700" dirty="0"/>
              <a:t>. </a:t>
            </a:r>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buClrTx/>
              <a:buFont typeface="Wingdings" panose="05000000000000000000" pitchFamily="2" charset="2"/>
              <a:buChar char="q"/>
            </a:pPr>
            <a:r>
              <a:rPr lang="en-US" sz="1700" dirty="0"/>
              <a:t>Assuming the starting address of the array numbers is 123456 –</a:t>
            </a:r>
          </a:p>
          <a:p>
            <a:pPr marL="512064" lvl="1" indent="-512064" algn="just">
              <a:lnSpc>
                <a:spcPct val="80000"/>
              </a:lnSpc>
              <a:spcBef>
                <a:spcPts val="400"/>
              </a:spcBef>
              <a:spcAft>
                <a:spcPts val="400"/>
              </a:spcAft>
              <a:buNone/>
            </a:pPr>
            <a:r>
              <a:rPr lang="en-US" sz="1700" dirty="0">
                <a:latin typeface="Courier New" panose="02070309020205020404" pitchFamily="49" charset="0"/>
                <a:cs typeface="Courier New" panose="02070309020205020404" pitchFamily="49" charset="0"/>
              </a:rPr>
              <a:t>r[0]=(r+0)</a:t>
            </a:r>
            <a:r>
              <a:rPr lang="en-US" sz="1700" dirty="0"/>
              <a:t> starts at address, </a:t>
            </a:r>
            <a:r>
              <a:rPr lang="en-US" sz="1700" dirty="0">
                <a:latin typeface="Courier New" panose="02070309020205020404" pitchFamily="49" charset="0"/>
                <a:cs typeface="Courier New" panose="02070309020205020404" pitchFamily="49" charset="0"/>
              </a:rPr>
              <a:t>r+0*</a:t>
            </a:r>
            <a:r>
              <a:rPr lang="en-US" sz="1700" dirty="0" err="1">
                <a:latin typeface="Courier New" panose="02070309020205020404" pitchFamily="49" charset="0"/>
                <a:cs typeface="Courier New" panose="02070309020205020404" pitchFamily="49" charset="0"/>
              </a:rPr>
              <a:t>sizeof</a:t>
            </a:r>
            <a:r>
              <a:rPr lang="en-US" sz="1700" dirty="0">
                <a:latin typeface="Courier New" panose="02070309020205020404" pitchFamily="49" charset="0"/>
                <a:cs typeface="Courier New" panose="02070309020205020404" pitchFamily="49" charset="0"/>
              </a:rPr>
              <a:t>(float)</a:t>
            </a:r>
            <a:r>
              <a:rPr lang="en-US" sz="1700" dirty="0"/>
              <a:t> = 123456 + 0 * 8 = 123456, </a:t>
            </a:r>
            <a:br>
              <a:rPr lang="en-US" sz="1700" dirty="0"/>
            </a:br>
            <a:r>
              <a:rPr lang="en-US" sz="1700" dirty="0">
                <a:latin typeface="Courier New" panose="02070309020205020404" pitchFamily="49" charset="0"/>
                <a:cs typeface="Courier New" panose="02070309020205020404" pitchFamily="49" charset="0"/>
              </a:rPr>
              <a:t>r[1]=(r+1)</a:t>
            </a:r>
            <a:r>
              <a:rPr lang="en-US" sz="1700" dirty="0"/>
              <a:t> starts at address, </a:t>
            </a:r>
            <a:r>
              <a:rPr lang="en-US" sz="1700" dirty="0">
                <a:latin typeface="Courier New" panose="02070309020205020404" pitchFamily="49" charset="0"/>
                <a:cs typeface="Courier New" panose="02070309020205020404" pitchFamily="49" charset="0"/>
              </a:rPr>
              <a:t>r+1*</a:t>
            </a:r>
            <a:r>
              <a:rPr lang="en-US" sz="1700" dirty="0" err="1">
                <a:latin typeface="Courier New" panose="02070309020205020404" pitchFamily="49" charset="0"/>
                <a:cs typeface="Courier New" panose="02070309020205020404" pitchFamily="49" charset="0"/>
              </a:rPr>
              <a:t>sizeof</a:t>
            </a:r>
            <a:r>
              <a:rPr lang="en-US" sz="1700" dirty="0">
                <a:latin typeface="Courier New" panose="02070309020205020404" pitchFamily="49" charset="0"/>
                <a:cs typeface="Courier New" panose="02070309020205020404" pitchFamily="49" charset="0"/>
              </a:rPr>
              <a:t>(float)</a:t>
            </a:r>
            <a:r>
              <a:rPr lang="en-US" sz="1700" dirty="0"/>
              <a:t> = 123456 + 1 * 8 = 123464, </a:t>
            </a:r>
            <a:br>
              <a:rPr lang="en-US" sz="1700" dirty="0"/>
            </a:br>
            <a:r>
              <a:rPr lang="en-US" sz="1700" dirty="0">
                <a:latin typeface="Courier New" panose="02070309020205020404" pitchFamily="49" charset="0"/>
                <a:cs typeface="Courier New" panose="02070309020205020404" pitchFamily="49" charset="0"/>
              </a:rPr>
              <a:t>r[2]=(r+2)</a:t>
            </a:r>
            <a:r>
              <a:rPr lang="en-US" sz="1700" dirty="0"/>
              <a:t> starts at address, </a:t>
            </a:r>
            <a:r>
              <a:rPr lang="en-US" sz="1700" dirty="0">
                <a:latin typeface="Courier New" panose="02070309020205020404" pitchFamily="49" charset="0"/>
                <a:cs typeface="Courier New" panose="02070309020205020404" pitchFamily="49" charset="0"/>
              </a:rPr>
              <a:t>r+2*</a:t>
            </a:r>
            <a:r>
              <a:rPr lang="en-US" sz="1700" dirty="0" err="1">
                <a:latin typeface="Courier New" panose="02070309020205020404" pitchFamily="49" charset="0"/>
                <a:cs typeface="Courier New" panose="02070309020205020404" pitchFamily="49" charset="0"/>
              </a:rPr>
              <a:t>sizeof</a:t>
            </a:r>
            <a:r>
              <a:rPr lang="en-US" sz="1700" dirty="0">
                <a:latin typeface="Courier New" panose="02070309020205020404" pitchFamily="49" charset="0"/>
                <a:cs typeface="Courier New" panose="02070309020205020404" pitchFamily="49" charset="0"/>
              </a:rPr>
              <a:t>(float)</a:t>
            </a:r>
            <a:r>
              <a:rPr lang="en-US" sz="1700" dirty="0"/>
              <a:t> = 123456 + 2 * 8 = 123472. </a:t>
            </a:r>
          </a:p>
        </p:txBody>
      </p:sp>
      <p:graphicFrame>
        <p:nvGraphicFramePr>
          <p:cNvPr id="8" name="Table 7"/>
          <p:cNvGraphicFramePr>
            <a:graphicFrameLocks noGrp="1"/>
          </p:cNvGraphicFramePr>
          <p:nvPr>
            <p:extLst>
              <p:ext uri="{D42A27DB-BD31-4B8C-83A1-F6EECF244321}">
                <p14:modId xmlns:p14="http://schemas.microsoft.com/office/powerpoint/2010/main" val="1451342207"/>
              </p:ext>
            </p:extLst>
          </p:nvPr>
        </p:nvGraphicFramePr>
        <p:xfrm>
          <a:off x="2089805" y="4097655"/>
          <a:ext cx="6502400" cy="744220"/>
        </p:xfrm>
        <a:graphic>
          <a:graphicData uri="http://schemas.openxmlformats.org/drawingml/2006/table">
            <a:tbl>
              <a:tblPr firstRow="1" bandRow="1">
                <a:tableStyleId>{2D5ABB26-0587-4C30-8999-92F81FD0307C}</a:tableStyleId>
              </a:tblPr>
              <a:tblGrid>
                <a:gridCol w="162560">
                  <a:extLst>
                    <a:ext uri="{9D8B030D-6E8A-4147-A177-3AD203B41FA5}">
                      <a16:colId xmlns:a16="http://schemas.microsoft.com/office/drawing/2014/main" val="20000"/>
                    </a:ext>
                  </a:extLst>
                </a:gridCol>
                <a:gridCol w="162560">
                  <a:extLst>
                    <a:ext uri="{9D8B030D-6E8A-4147-A177-3AD203B41FA5}">
                      <a16:colId xmlns:a16="http://schemas.microsoft.com/office/drawing/2014/main" val="20001"/>
                    </a:ext>
                  </a:extLst>
                </a:gridCol>
                <a:gridCol w="162560">
                  <a:extLst>
                    <a:ext uri="{9D8B030D-6E8A-4147-A177-3AD203B41FA5}">
                      <a16:colId xmlns:a16="http://schemas.microsoft.com/office/drawing/2014/main" val="20002"/>
                    </a:ext>
                  </a:extLst>
                </a:gridCol>
                <a:gridCol w="162560">
                  <a:extLst>
                    <a:ext uri="{9D8B030D-6E8A-4147-A177-3AD203B41FA5}">
                      <a16:colId xmlns:a16="http://schemas.microsoft.com/office/drawing/2014/main" val="20003"/>
                    </a:ext>
                  </a:extLst>
                </a:gridCol>
                <a:gridCol w="162560">
                  <a:extLst>
                    <a:ext uri="{9D8B030D-6E8A-4147-A177-3AD203B41FA5}">
                      <a16:colId xmlns:a16="http://schemas.microsoft.com/office/drawing/2014/main" val="20004"/>
                    </a:ext>
                  </a:extLst>
                </a:gridCol>
                <a:gridCol w="162560">
                  <a:extLst>
                    <a:ext uri="{9D8B030D-6E8A-4147-A177-3AD203B41FA5}">
                      <a16:colId xmlns:a16="http://schemas.microsoft.com/office/drawing/2014/main" val="20005"/>
                    </a:ext>
                  </a:extLst>
                </a:gridCol>
                <a:gridCol w="162560">
                  <a:extLst>
                    <a:ext uri="{9D8B030D-6E8A-4147-A177-3AD203B41FA5}">
                      <a16:colId xmlns:a16="http://schemas.microsoft.com/office/drawing/2014/main" val="20006"/>
                    </a:ext>
                  </a:extLst>
                </a:gridCol>
                <a:gridCol w="162560">
                  <a:extLst>
                    <a:ext uri="{9D8B030D-6E8A-4147-A177-3AD203B41FA5}">
                      <a16:colId xmlns:a16="http://schemas.microsoft.com/office/drawing/2014/main" val="20007"/>
                    </a:ext>
                  </a:extLst>
                </a:gridCol>
                <a:gridCol w="162560">
                  <a:extLst>
                    <a:ext uri="{9D8B030D-6E8A-4147-A177-3AD203B41FA5}">
                      <a16:colId xmlns:a16="http://schemas.microsoft.com/office/drawing/2014/main" val="20008"/>
                    </a:ext>
                  </a:extLst>
                </a:gridCol>
                <a:gridCol w="162560">
                  <a:extLst>
                    <a:ext uri="{9D8B030D-6E8A-4147-A177-3AD203B41FA5}">
                      <a16:colId xmlns:a16="http://schemas.microsoft.com/office/drawing/2014/main" val="20009"/>
                    </a:ext>
                  </a:extLst>
                </a:gridCol>
                <a:gridCol w="162560">
                  <a:extLst>
                    <a:ext uri="{9D8B030D-6E8A-4147-A177-3AD203B41FA5}">
                      <a16:colId xmlns:a16="http://schemas.microsoft.com/office/drawing/2014/main" val="20010"/>
                    </a:ext>
                  </a:extLst>
                </a:gridCol>
                <a:gridCol w="162560">
                  <a:extLst>
                    <a:ext uri="{9D8B030D-6E8A-4147-A177-3AD203B41FA5}">
                      <a16:colId xmlns:a16="http://schemas.microsoft.com/office/drawing/2014/main" val="20011"/>
                    </a:ext>
                  </a:extLst>
                </a:gridCol>
                <a:gridCol w="162560">
                  <a:extLst>
                    <a:ext uri="{9D8B030D-6E8A-4147-A177-3AD203B41FA5}">
                      <a16:colId xmlns:a16="http://schemas.microsoft.com/office/drawing/2014/main" val="20012"/>
                    </a:ext>
                  </a:extLst>
                </a:gridCol>
                <a:gridCol w="162560">
                  <a:extLst>
                    <a:ext uri="{9D8B030D-6E8A-4147-A177-3AD203B41FA5}">
                      <a16:colId xmlns:a16="http://schemas.microsoft.com/office/drawing/2014/main" val="20013"/>
                    </a:ext>
                  </a:extLst>
                </a:gridCol>
                <a:gridCol w="162560">
                  <a:extLst>
                    <a:ext uri="{9D8B030D-6E8A-4147-A177-3AD203B41FA5}">
                      <a16:colId xmlns:a16="http://schemas.microsoft.com/office/drawing/2014/main" val="20014"/>
                    </a:ext>
                  </a:extLst>
                </a:gridCol>
                <a:gridCol w="162560">
                  <a:extLst>
                    <a:ext uri="{9D8B030D-6E8A-4147-A177-3AD203B41FA5}">
                      <a16:colId xmlns:a16="http://schemas.microsoft.com/office/drawing/2014/main" val="20015"/>
                    </a:ext>
                  </a:extLst>
                </a:gridCol>
                <a:gridCol w="162560">
                  <a:extLst>
                    <a:ext uri="{9D8B030D-6E8A-4147-A177-3AD203B41FA5}">
                      <a16:colId xmlns:a16="http://schemas.microsoft.com/office/drawing/2014/main" val="20016"/>
                    </a:ext>
                  </a:extLst>
                </a:gridCol>
                <a:gridCol w="162560">
                  <a:extLst>
                    <a:ext uri="{9D8B030D-6E8A-4147-A177-3AD203B41FA5}">
                      <a16:colId xmlns:a16="http://schemas.microsoft.com/office/drawing/2014/main" val="20017"/>
                    </a:ext>
                  </a:extLst>
                </a:gridCol>
                <a:gridCol w="162560">
                  <a:extLst>
                    <a:ext uri="{9D8B030D-6E8A-4147-A177-3AD203B41FA5}">
                      <a16:colId xmlns:a16="http://schemas.microsoft.com/office/drawing/2014/main" val="20018"/>
                    </a:ext>
                  </a:extLst>
                </a:gridCol>
                <a:gridCol w="162560">
                  <a:extLst>
                    <a:ext uri="{9D8B030D-6E8A-4147-A177-3AD203B41FA5}">
                      <a16:colId xmlns:a16="http://schemas.microsoft.com/office/drawing/2014/main" val="20019"/>
                    </a:ext>
                  </a:extLst>
                </a:gridCol>
                <a:gridCol w="162560">
                  <a:extLst>
                    <a:ext uri="{9D8B030D-6E8A-4147-A177-3AD203B41FA5}">
                      <a16:colId xmlns:a16="http://schemas.microsoft.com/office/drawing/2014/main" val="20020"/>
                    </a:ext>
                  </a:extLst>
                </a:gridCol>
                <a:gridCol w="162560">
                  <a:extLst>
                    <a:ext uri="{9D8B030D-6E8A-4147-A177-3AD203B41FA5}">
                      <a16:colId xmlns:a16="http://schemas.microsoft.com/office/drawing/2014/main" val="20021"/>
                    </a:ext>
                  </a:extLst>
                </a:gridCol>
                <a:gridCol w="162560">
                  <a:extLst>
                    <a:ext uri="{9D8B030D-6E8A-4147-A177-3AD203B41FA5}">
                      <a16:colId xmlns:a16="http://schemas.microsoft.com/office/drawing/2014/main" val="20022"/>
                    </a:ext>
                  </a:extLst>
                </a:gridCol>
                <a:gridCol w="162560">
                  <a:extLst>
                    <a:ext uri="{9D8B030D-6E8A-4147-A177-3AD203B41FA5}">
                      <a16:colId xmlns:a16="http://schemas.microsoft.com/office/drawing/2014/main" val="20023"/>
                    </a:ext>
                  </a:extLst>
                </a:gridCol>
                <a:gridCol w="162560">
                  <a:extLst>
                    <a:ext uri="{9D8B030D-6E8A-4147-A177-3AD203B41FA5}">
                      <a16:colId xmlns:a16="http://schemas.microsoft.com/office/drawing/2014/main" val="20024"/>
                    </a:ext>
                  </a:extLst>
                </a:gridCol>
                <a:gridCol w="162560">
                  <a:extLst>
                    <a:ext uri="{9D8B030D-6E8A-4147-A177-3AD203B41FA5}">
                      <a16:colId xmlns:a16="http://schemas.microsoft.com/office/drawing/2014/main" val="20025"/>
                    </a:ext>
                  </a:extLst>
                </a:gridCol>
                <a:gridCol w="162560">
                  <a:extLst>
                    <a:ext uri="{9D8B030D-6E8A-4147-A177-3AD203B41FA5}">
                      <a16:colId xmlns:a16="http://schemas.microsoft.com/office/drawing/2014/main" val="20026"/>
                    </a:ext>
                  </a:extLst>
                </a:gridCol>
                <a:gridCol w="162560">
                  <a:extLst>
                    <a:ext uri="{9D8B030D-6E8A-4147-A177-3AD203B41FA5}">
                      <a16:colId xmlns:a16="http://schemas.microsoft.com/office/drawing/2014/main" val="20027"/>
                    </a:ext>
                  </a:extLst>
                </a:gridCol>
                <a:gridCol w="162560">
                  <a:extLst>
                    <a:ext uri="{9D8B030D-6E8A-4147-A177-3AD203B41FA5}">
                      <a16:colId xmlns:a16="http://schemas.microsoft.com/office/drawing/2014/main" val="20028"/>
                    </a:ext>
                  </a:extLst>
                </a:gridCol>
                <a:gridCol w="162560">
                  <a:extLst>
                    <a:ext uri="{9D8B030D-6E8A-4147-A177-3AD203B41FA5}">
                      <a16:colId xmlns:a16="http://schemas.microsoft.com/office/drawing/2014/main" val="20029"/>
                    </a:ext>
                  </a:extLst>
                </a:gridCol>
                <a:gridCol w="162560">
                  <a:extLst>
                    <a:ext uri="{9D8B030D-6E8A-4147-A177-3AD203B41FA5}">
                      <a16:colId xmlns:a16="http://schemas.microsoft.com/office/drawing/2014/main" val="20030"/>
                    </a:ext>
                  </a:extLst>
                </a:gridCol>
                <a:gridCol w="162560">
                  <a:extLst>
                    <a:ext uri="{9D8B030D-6E8A-4147-A177-3AD203B41FA5}">
                      <a16:colId xmlns:a16="http://schemas.microsoft.com/office/drawing/2014/main" val="20031"/>
                    </a:ext>
                  </a:extLst>
                </a:gridCol>
                <a:gridCol w="162560">
                  <a:extLst>
                    <a:ext uri="{9D8B030D-6E8A-4147-A177-3AD203B41FA5}">
                      <a16:colId xmlns:a16="http://schemas.microsoft.com/office/drawing/2014/main" val="20032"/>
                    </a:ext>
                  </a:extLst>
                </a:gridCol>
                <a:gridCol w="162560">
                  <a:extLst>
                    <a:ext uri="{9D8B030D-6E8A-4147-A177-3AD203B41FA5}">
                      <a16:colId xmlns:a16="http://schemas.microsoft.com/office/drawing/2014/main" val="20033"/>
                    </a:ext>
                  </a:extLst>
                </a:gridCol>
                <a:gridCol w="162560">
                  <a:extLst>
                    <a:ext uri="{9D8B030D-6E8A-4147-A177-3AD203B41FA5}">
                      <a16:colId xmlns:a16="http://schemas.microsoft.com/office/drawing/2014/main" val="20034"/>
                    </a:ext>
                  </a:extLst>
                </a:gridCol>
                <a:gridCol w="162560">
                  <a:extLst>
                    <a:ext uri="{9D8B030D-6E8A-4147-A177-3AD203B41FA5}">
                      <a16:colId xmlns:a16="http://schemas.microsoft.com/office/drawing/2014/main" val="20035"/>
                    </a:ext>
                  </a:extLst>
                </a:gridCol>
                <a:gridCol w="162560">
                  <a:extLst>
                    <a:ext uri="{9D8B030D-6E8A-4147-A177-3AD203B41FA5}">
                      <a16:colId xmlns:a16="http://schemas.microsoft.com/office/drawing/2014/main" val="20036"/>
                    </a:ext>
                  </a:extLst>
                </a:gridCol>
                <a:gridCol w="162560">
                  <a:extLst>
                    <a:ext uri="{9D8B030D-6E8A-4147-A177-3AD203B41FA5}">
                      <a16:colId xmlns:a16="http://schemas.microsoft.com/office/drawing/2014/main" val="20037"/>
                    </a:ext>
                  </a:extLst>
                </a:gridCol>
                <a:gridCol w="162560">
                  <a:extLst>
                    <a:ext uri="{9D8B030D-6E8A-4147-A177-3AD203B41FA5}">
                      <a16:colId xmlns:a16="http://schemas.microsoft.com/office/drawing/2014/main" val="20038"/>
                    </a:ext>
                  </a:extLst>
                </a:gridCol>
                <a:gridCol w="162560">
                  <a:extLst>
                    <a:ext uri="{9D8B030D-6E8A-4147-A177-3AD203B41FA5}">
                      <a16:colId xmlns:a16="http://schemas.microsoft.com/office/drawing/2014/main" val="20039"/>
                    </a:ext>
                  </a:extLst>
                </a:gridCol>
              </a:tblGrid>
              <a:tr h="278130">
                <a:tc gridSpan="8">
                  <a:txBody>
                    <a:bodyPr/>
                    <a:lstStyle/>
                    <a:p>
                      <a:pPr algn="ctr"/>
                      <a:r>
                        <a:rPr lang="en-US" sz="1200" dirty="0"/>
                        <a:t>0</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dirty="0"/>
                        <a:t>1</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dirty="0"/>
                        <a:t>2</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dirty="0"/>
                        <a:t>3</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dirty="0"/>
                        <a:t>4</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78130">
                <a:tc gridSpan="8">
                  <a:txBody>
                    <a:bodyPr/>
                    <a:lstStyle/>
                    <a:p>
                      <a:pPr algn="ctr"/>
                      <a:r>
                        <a:rPr lang="en-US" sz="1200" kern="1200" dirty="0">
                          <a:solidFill>
                            <a:schemeClr val="tx1"/>
                          </a:solidFill>
                          <a:effectLst/>
                          <a:latin typeface="+mn-lt"/>
                          <a:ea typeface="+mn-ea"/>
                          <a:cs typeface="+mn-cs"/>
                        </a:rPr>
                        <a:t>22.5</a:t>
                      </a:r>
                      <a:endParaRPr 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kern="1200" dirty="0">
                          <a:solidFill>
                            <a:schemeClr val="tx1"/>
                          </a:solidFill>
                          <a:effectLst/>
                          <a:latin typeface="+mn-lt"/>
                          <a:ea typeface="+mn-ea"/>
                          <a:cs typeface="+mn-cs"/>
                        </a:rPr>
                        <a:t>34.8</a:t>
                      </a:r>
                      <a:endParaRPr 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75000"/>
                      </a:schemeClr>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kern="1200" dirty="0">
                          <a:solidFill>
                            <a:schemeClr val="tx1"/>
                          </a:solidFill>
                          <a:effectLst/>
                          <a:latin typeface="+mn-lt"/>
                          <a:ea typeface="+mn-ea"/>
                          <a:cs typeface="+mn-cs"/>
                        </a:rPr>
                        <a:t>46.8</a:t>
                      </a:r>
                      <a:endParaRPr 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kern="1200" dirty="0">
                          <a:solidFill>
                            <a:schemeClr val="tx1"/>
                          </a:solidFill>
                          <a:effectLst/>
                          <a:latin typeface="+mn-lt"/>
                          <a:ea typeface="+mn-ea"/>
                          <a:cs typeface="+mn-cs"/>
                        </a:rPr>
                        <a:t>59.1</a:t>
                      </a:r>
                      <a:endParaRPr 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75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kern="1200" dirty="0">
                          <a:solidFill>
                            <a:schemeClr val="tx1"/>
                          </a:solidFill>
                          <a:effectLst/>
                          <a:latin typeface="+mn-lt"/>
                          <a:ea typeface="+mn-ea"/>
                          <a:cs typeface="+mn-cs"/>
                        </a:rPr>
                        <a:t>68.3</a:t>
                      </a:r>
                      <a:endParaRPr 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2"/>
                  </a:ext>
                </a:extLst>
              </a:tr>
              <a:tr h="0">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9" name="Rectangle 8"/>
          <p:cNvSpPr/>
          <p:nvPr/>
        </p:nvSpPr>
        <p:spPr>
          <a:xfrm>
            <a:off x="1015945" y="3817434"/>
            <a:ext cx="342900"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latin typeface="Courier New" panose="02070309020205020404" pitchFamily="49" charset="0"/>
                <a:cs typeface="Courier New" panose="02070309020205020404" pitchFamily="49" charset="0"/>
              </a:rPr>
              <a:t>r</a:t>
            </a:r>
          </a:p>
        </p:txBody>
      </p:sp>
      <p:sp>
        <p:nvSpPr>
          <p:cNvPr id="10" name="Rectangle 9"/>
          <p:cNvSpPr/>
          <p:nvPr/>
        </p:nvSpPr>
        <p:spPr>
          <a:xfrm>
            <a:off x="1906589" y="5010935"/>
            <a:ext cx="342900"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latin typeface="Courier New" panose="02070309020205020404" pitchFamily="49" charset="0"/>
                <a:cs typeface="Courier New" panose="02070309020205020404" pitchFamily="49" charset="0"/>
              </a:rPr>
              <a:t>p</a:t>
            </a:r>
          </a:p>
        </p:txBody>
      </p:sp>
      <p:sp>
        <p:nvSpPr>
          <p:cNvPr id="11" name="Rectangle 10"/>
          <p:cNvSpPr/>
          <p:nvPr/>
        </p:nvSpPr>
        <p:spPr>
          <a:xfrm>
            <a:off x="602449" y="4448624"/>
            <a:ext cx="756396" cy="2924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123456</a:t>
            </a:r>
          </a:p>
        </p:txBody>
      </p:sp>
      <p:cxnSp>
        <p:nvCxnSpPr>
          <p:cNvPr id="18" name="Straight Arrow Connector 17"/>
          <p:cNvCxnSpPr/>
          <p:nvPr/>
        </p:nvCxnSpPr>
        <p:spPr>
          <a:xfrm>
            <a:off x="1358846" y="4601289"/>
            <a:ext cx="730960" cy="0"/>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9" idx="3"/>
            <a:endCxn id="8" idx="1"/>
          </p:cNvCxnSpPr>
          <p:nvPr/>
        </p:nvCxnSpPr>
        <p:spPr>
          <a:xfrm>
            <a:off x="1358845" y="3988886"/>
            <a:ext cx="730960" cy="480881"/>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31" name="Rectangle 30"/>
          <p:cNvSpPr/>
          <p:nvPr/>
        </p:nvSpPr>
        <p:spPr>
          <a:xfrm>
            <a:off x="2337119" y="3687671"/>
            <a:ext cx="1074420" cy="2897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&amp;r[2] = r+2</a:t>
            </a:r>
          </a:p>
        </p:txBody>
      </p:sp>
      <p:cxnSp>
        <p:nvCxnSpPr>
          <p:cNvPr id="26" name="Elbow Connector 25"/>
          <p:cNvCxnSpPr>
            <a:stCxn id="12" idx="3"/>
          </p:cNvCxnSpPr>
          <p:nvPr/>
        </p:nvCxnSpPr>
        <p:spPr>
          <a:xfrm>
            <a:off x="4315519" y="3971264"/>
            <a:ext cx="276843" cy="412329"/>
          </a:xfrm>
          <a:prstGeom prst="bentConnector2">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38" name="Straight Arrow Connector 37"/>
          <p:cNvCxnSpPr/>
          <p:nvPr/>
        </p:nvCxnSpPr>
        <p:spPr>
          <a:xfrm flipV="1">
            <a:off x="2093336" y="4701505"/>
            <a:ext cx="0" cy="309430"/>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12" name="Rectangle 11"/>
          <p:cNvSpPr/>
          <p:nvPr/>
        </p:nvSpPr>
        <p:spPr>
          <a:xfrm>
            <a:off x="3559121" y="3825025"/>
            <a:ext cx="756396" cy="292474"/>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123472</a:t>
            </a:r>
          </a:p>
        </p:txBody>
      </p:sp>
      <p:cxnSp>
        <p:nvCxnSpPr>
          <p:cNvPr id="44" name="Straight Arrow Connector 43"/>
          <p:cNvCxnSpPr>
            <a:stCxn id="9" idx="3"/>
            <a:endCxn id="12" idx="1"/>
          </p:cNvCxnSpPr>
          <p:nvPr/>
        </p:nvCxnSpPr>
        <p:spPr>
          <a:xfrm flipV="1">
            <a:off x="1358846" y="3971262"/>
            <a:ext cx="2200276" cy="17622"/>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53" name="Rectangle 52"/>
          <p:cNvSpPr/>
          <p:nvPr/>
        </p:nvSpPr>
        <p:spPr>
          <a:xfrm>
            <a:off x="2952631" y="4781121"/>
            <a:ext cx="1074420" cy="2897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&amp;p[2] = p+2</a:t>
            </a:r>
          </a:p>
        </p:txBody>
      </p:sp>
      <p:cxnSp>
        <p:nvCxnSpPr>
          <p:cNvPr id="51" name="Elbow Connector 50"/>
          <p:cNvCxnSpPr/>
          <p:nvPr/>
        </p:nvCxnSpPr>
        <p:spPr>
          <a:xfrm flipV="1">
            <a:off x="2249491" y="4767153"/>
            <a:ext cx="2342871" cy="306947"/>
          </a:xfrm>
          <a:prstGeom prst="bentConnector3">
            <a:avLst>
              <a:gd name="adj1" fmla="val 100250"/>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21" name="Rectangle 20"/>
          <p:cNvSpPr/>
          <p:nvPr/>
        </p:nvSpPr>
        <p:spPr>
          <a:xfrm>
            <a:off x="5406889" y="3696411"/>
            <a:ext cx="1057555" cy="292474"/>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r[2]=*(r+2)</a:t>
            </a:r>
          </a:p>
        </p:txBody>
      </p:sp>
      <p:sp>
        <p:nvSpPr>
          <p:cNvPr id="22" name="Rectangle 21"/>
          <p:cNvSpPr/>
          <p:nvPr/>
        </p:nvSpPr>
        <p:spPr>
          <a:xfrm>
            <a:off x="5997299" y="4927021"/>
            <a:ext cx="1057555" cy="292474"/>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p[2]=*(p+2)</a:t>
            </a:r>
          </a:p>
        </p:txBody>
      </p:sp>
      <p:cxnSp>
        <p:nvCxnSpPr>
          <p:cNvPr id="14" name="Straight Arrow Connector 13"/>
          <p:cNvCxnSpPr>
            <a:stCxn id="21" idx="2"/>
          </p:cNvCxnSpPr>
          <p:nvPr/>
        </p:nvCxnSpPr>
        <p:spPr>
          <a:xfrm flipH="1">
            <a:off x="5295503" y="3988886"/>
            <a:ext cx="640162" cy="474531"/>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22" idx="1"/>
          </p:cNvCxnSpPr>
          <p:nvPr/>
        </p:nvCxnSpPr>
        <p:spPr>
          <a:xfrm flipH="1" flipV="1">
            <a:off x="5406888" y="4594860"/>
            <a:ext cx="590411" cy="478398"/>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27"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&amp; Array</a:t>
            </a:r>
          </a:p>
        </p:txBody>
      </p:sp>
    </p:spTree>
    <p:extLst>
      <p:ext uri="{BB962C8B-B14F-4D97-AF65-F5344CB8AC3E}">
        <p14:creationId xmlns:p14="http://schemas.microsoft.com/office/powerpoint/2010/main" val="1284742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p:stCondLst>
                              <p:cond delay="0"/>
                            </p:stCondLst>
                            <p:childTnLst>
                              <p:par>
                                <p:cTn id="12" presetID="22" presetClass="entr" presetSubtype="4" fill="hold"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wipe(down)">
                                      <p:cBhvr>
                                        <p:cTn id="14" dur="500"/>
                                        <p:tgtEl>
                                          <p:spTgt spid="20"/>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par>
                          <p:cTn id="23" fill="hold">
                            <p:stCondLst>
                              <p:cond delay="0"/>
                            </p:stCondLst>
                            <p:childTnLst>
                              <p:par>
                                <p:cTn id="24" presetID="22" presetClass="entr" presetSubtype="4" fill="hold"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par>
                          <p:cTn id="31" fill="hold">
                            <p:stCondLst>
                              <p:cond delay="0"/>
                            </p:stCondLst>
                            <p:childTnLst>
                              <p:par>
                                <p:cTn id="32" presetID="22" presetClass="entr" presetSubtype="4" fill="hold" nodeType="after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wipe(down)">
                                      <p:cBhvr>
                                        <p:cTn id="34" dur="500"/>
                                        <p:tgtEl>
                                          <p:spTgt spid="38"/>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par>
                          <p:cTn id="43" fill="hold">
                            <p:stCondLst>
                              <p:cond delay="0"/>
                            </p:stCondLst>
                            <p:childTnLst>
                              <p:par>
                                <p:cTn id="44" presetID="22" presetClass="entr" presetSubtype="4" fill="hold" nodeType="after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down)">
                                      <p:cBhvr>
                                        <p:cTn id="46" dur="500"/>
                                        <p:tgtEl>
                                          <p:spTgt spid="26"/>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childTnLst>
                          </p:cTn>
                        </p:par>
                        <p:par>
                          <p:cTn id="51" fill="hold">
                            <p:stCondLst>
                              <p:cond delay="0"/>
                            </p:stCondLst>
                            <p:childTnLst>
                              <p:par>
                                <p:cTn id="52" presetID="22" presetClass="entr" presetSubtype="4" fill="hold" nodeType="after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wipe(down)">
                                      <p:cBhvr>
                                        <p:cTn id="54" dur="500"/>
                                        <p:tgtEl>
                                          <p:spTgt spid="44"/>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childTnLst>
                          </p:cTn>
                        </p:par>
                        <p:par>
                          <p:cTn id="59" fill="hold">
                            <p:stCondLst>
                              <p:cond delay="0"/>
                            </p:stCondLst>
                            <p:childTnLst>
                              <p:par>
                                <p:cTn id="60" presetID="22" presetClass="entr" presetSubtype="4" fill="hold" nodeType="after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wipe(down)">
                                      <p:cBhvr>
                                        <p:cTn id="62" dur="500"/>
                                        <p:tgtEl>
                                          <p:spTgt spid="51"/>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childTnLst>
                          </p:cTn>
                        </p:par>
                        <p:par>
                          <p:cTn id="67" fill="hold">
                            <p:stCondLst>
                              <p:cond delay="0"/>
                            </p:stCondLst>
                            <p:childTnLst>
                              <p:par>
                                <p:cTn id="68" presetID="22" presetClass="entr" presetSubtype="4" fill="hold" nodeType="after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wipe(down)">
                                      <p:cBhvr>
                                        <p:cTn id="70" dur="500"/>
                                        <p:tgtEl>
                                          <p:spTgt spid="14"/>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2"/>
                                        </p:tgtEl>
                                        <p:attrNameLst>
                                          <p:attrName>style.visibility</p:attrName>
                                        </p:attrNameLst>
                                      </p:cBhvr>
                                      <p:to>
                                        <p:strVal val="visible"/>
                                      </p:to>
                                    </p:set>
                                  </p:childTnLst>
                                </p:cTn>
                              </p:par>
                            </p:childTnLst>
                          </p:cTn>
                        </p:par>
                        <p:par>
                          <p:cTn id="75" fill="hold">
                            <p:stCondLst>
                              <p:cond delay="0"/>
                            </p:stCondLst>
                            <p:childTnLst>
                              <p:par>
                                <p:cTn id="76" presetID="22" presetClass="entr" presetSubtype="4" fill="hold" nodeType="after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wipe(down)">
                                      <p:cBhvr>
                                        <p:cTn id="7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31" grpId="0"/>
      <p:bldP spid="12" grpId="0" animBg="1"/>
      <p:bldP spid="53" grpId="0"/>
      <p:bldP spid="21" grpId="0" animBg="1"/>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668339" y="1676400"/>
            <a:ext cx="4081214" cy="5056094"/>
          </a:xfrm>
        </p:spPr>
        <p:txBody>
          <a:bodyPr>
            <a:noAutofit/>
          </a:bodyPr>
          <a:lstStyle/>
          <a:p>
            <a:pPr algn="just">
              <a:buClrTx/>
              <a:buFont typeface="Wingdings" panose="05000000000000000000" pitchFamily="2" charset="2"/>
              <a:buChar char="q"/>
            </a:pPr>
            <a:r>
              <a:rPr lang="en-US" sz="1600" dirty="0"/>
              <a:t>The </a:t>
            </a:r>
            <a:r>
              <a:rPr lang="en-US" sz="1600" dirty="0">
                <a:latin typeface="Courier New" panose="02070309020205020404" pitchFamily="49" charset="0"/>
                <a:cs typeface="Courier New" panose="02070309020205020404" pitchFamily="49" charset="0"/>
              </a:rPr>
              <a:t>void</a:t>
            </a:r>
            <a:r>
              <a:rPr lang="en-US" sz="1600" dirty="0"/>
              <a:t> type of pointer is a special type of pointer which represents the absence of type. So </a:t>
            </a:r>
            <a:r>
              <a:rPr lang="en-US" sz="1600" dirty="0">
                <a:latin typeface="Courier New" panose="02070309020205020404" pitchFamily="49" charset="0"/>
                <a:cs typeface="Courier New" panose="02070309020205020404" pitchFamily="49" charset="0"/>
              </a:rPr>
              <a:t>void</a:t>
            </a:r>
            <a:r>
              <a:rPr lang="en-US" sz="1600" dirty="0"/>
              <a:t> pointers are pointers that point to a value that has no type (and thus also an undetermined length and undetermined dereference properties). </a:t>
            </a:r>
          </a:p>
          <a:p>
            <a:pPr algn="just">
              <a:buClrTx/>
              <a:buFont typeface="Wingdings" panose="05000000000000000000" pitchFamily="2" charset="2"/>
              <a:buChar char="q"/>
            </a:pPr>
            <a:r>
              <a:rPr lang="en-US" sz="1600" dirty="0"/>
              <a:t>This allows </a:t>
            </a:r>
            <a:r>
              <a:rPr lang="en-US" sz="1600" dirty="0">
                <a:latin typeface="Courier New" panose="02070309020205020404" pitchFamily="49" charset="0"/>
                <a:cs typeface="Courier New" panose="02070309020205020404" pitchFamily="49" charset="0"/>
              </a:rPr>
              <a:t>void</a:t>
            </a:r>
            <a:r>
              <a:rPr lang="en-US" sz="1600" dirty="0"/>
              <a:t> pointers to point to any data type, </a:t>
            </a:r>
            <a:r>
              <a:rPr lang="en-US" sz="1600" dirty="0" err="1">
                <a:latin typeface="Courier New" panose="02070309020205020404" pitchFamily="49" charset="0"/>
                <a:cs typeface="Courier New" panose="02070309020205020404" pitchFamily="49" charset="0"/>
              </a:rPr>
              <a:t>int</a:t>
            </a:r>
            <a:r>
              <a:rPr lang="en-US" sz="1600" dirty="0"/>
              <a:t>, </a:t>
            </a:r>
            <a:r>
              <a:rPr lang="en-US" sz="1600" dirty="0">
                <a:latin typeface="Courier New" panose="02070309020205020404" pitchFamily="49" charset="0"/>
                <a:cs typeface="Courier New" panose="02070309020205020404" pitchFamily="49" charset="0"/>
              </a:rPr>
              <a:t>float</a:t>
            </a:r>
            <a:r>
              <a:rPr lang="en-US" sz="1600" dirty="0"/>
              <a:t>, </a:t>
            </a:r>
            <a:r>
              <a:rPr lang="en-US" sz="1600" dirty="0">
                <a:latin typeface="Courier New" panose="02070309020205020404" pitchFamily="49" charset="0"/>
                <a:cs typeface="Courier New" panose="02070309020205020404" pitchFamily="49" charset="0"/>
              </a:rPr>
              <a:t>char</a:t>
            </a:r>
            <a:r>
              <a:rPr lang="en-US" sz="1600" dirty="0"/>
              <a:t>, </a:t>
            </a:r>
            <a:r>
              <a:rPr lang="en-US" sz="1600" dirty="0">
                <a:latin typeface="Courier New" panose="02070309020205020404" pitchFamily="49" charset="0"/>
                <a:cs typeface="Courier New" panose="02070309020205020404" pitchFamily="49" charset="0"/>
              </a:rPr>
              <a:t>double</a:t>
            </a:r>
            <a:r>
              <a:rPr lang="en-US" sz="1600" dirty="0"/>
              <a:t> or any type of array. </a:t>
            </a:r>
          </a:p>
          <a:p>
            <a:pPr algn="just">
              <a:buClrTx/>
              <a:buFont typeface="Wingdings" panose="05000000000000000000" pitchFamily="2" charset="2"/>
              <a:buChar char="q"/>
            </a:pPr>
            <a:r>
              <a:rPr lang="en-US" sz="1600" dirty="0"/>
              <a:t>But the data pointed by them cannot be directly dereferenced, since we have no type to dereference to. </a:t>
            </a:r>
          </a:p>
          <a:p>
            <a:pPr algn="just">
              <a:buClrTx/>
              <a:buFont typeface="Wingdings" panose="05000000000000000000" pitchFamily="2" charset="2"/>
              <a:buChar char="q"/>
            </a:pPr>
            <a:r>
              <a:rPr lang="en-US" sz="1600" dirty="0"/>
              <a:t>So need to </a:t>
            </a:r>
            <a:r>
              <a:rPr lang="en-US" sz="1600" i="1" dirty="0"/>
              <a:t>cast</a:t>
            </a:r>
            <a:r>
              <a:rPr lang="en-US" sz="1600" dirty="0"/>
              <a:t> the address in the </a:t>
            </a:r>
            <a:r>
              <a:rPr lang="en-US" sz="1600" dirty="0">
                <a:latin typeface="Courier New" panose="02070309020205020404" pitchFamily="49" charset="0"/>
                <a:cs typeface="Courier New" panose="02070309020205020404" pitchFamily="49" charset="0"/>
              </a:rPr>
              <a:t>void</a:t>
            </a:r>
            <a:r>
              <a:rPr lang="en-US" sz="1600" dirty="0"/>
              <a:t> pointer to some other pointer type that points to a concrete data type before dereferencing it. </a:t>
            </a:r>
          </a:p>
        </p:txBody>
      </p:sp>
      <p:graphicFrame>
        <p:nvGraphicFramePr>
          <p:cNvPr id="7" name="Table 6"/>
          <p:cNvGraphicFramePr>
            <a:graphicFrameLocks noGrp="1"/>
          </p:cNvGraphicFramePr>
          <p:nvPr>
            <p:extLst>
              <p:ext uri="{D42A27DB-BD31-4B8C-83A1-F6EECF244321}">
                <p14:modId xmlns:p14="http://schemas.microsoft.com/office/powerpoint/2010/main" val="2574914040"/>
              </p:ext>
            </p:extLst>
          </p:nvPr>
        </p:nvGraphicFramePr>
        <p:xfrm>
          <a:off x="174252" y="1684356"/>
          <a:ext cx="4494089" cy="4220528"/>
        </p:xfrm>
        <a:graphic>
          <a:graphicData uri="http://schemas.openxmlformats.org/drawingml/2006/table">
            <a:tbl>
              <a:tblPr firstRow="1" firstCol="1" bandRow="1">
                <a:tableStyleId>{2D5ABB26-0587-4C30-8999-92F81FD0307C}</a:tableStyleId>
              </a:tblPr>
              <a:tblGrid>
                <a:gridCol w="281252">
                  <a:extLst>
                    <a:ext uri="{9D8B030D-6E8A-4147-A177-3AD203B41FA5}">
                      <a16:colId xmlns:a16="http://schemas.microsoft.com/office/drawing/2014/main" val="20000"/>
                    </a:ext>
                  </a:extLst>
                </a:gridCol>
                <a:gridCol w="3511487">
                  <a:extLst>
                    <a:ext uri="{9D8B030D-6E8A-4147-A177-3AD203B41FA5}">
                      <a16:colId xmlns:a16="http://schemas.microsoft.com/office/drawing/2014/main" val="20001"/>
                    </a:ext>
                  </a:extLst>
                </a:gridCol>
                <a:gridCol w="701350">
                  <a:extLst>
                    <a:ext uri="{9D8B030D-6E8A-4147-A177-3AD203B41FA5}">
                      <a16:colId xmlns:a16="http://schemas.microsoft.com/office/drawing/2014/main" val="20002"/>
                    </a:ext>
                  </a:extLst>
                </a:gridCol>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increase(</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a:t>
                      </a:r>
                      <a:r>
                        <a:rPr lang="en-US" sz="1200" dirty="0">
                          <a:solidFill>
                            <a:srgbClr val="FF0000"/>
                          </a:solidFill>
                          <a:effectLst/>
                          <a:latin typeface="Courier New" panose="02070309020205020404" pitchFamily="49" charset="0"/>
                          <a:cs typeface="Courier New" panose="02070309020205020404" pitchFamily="49" charset="0"/>
                        </a:rPr>
                        <a:t>'x'</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 "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1200" dirty="0">
                          <a:solidFill>
                            <a:schemeClr val="tx1"/>
                          </a:solidFill>
                          <a:effectLst/>
                          <a:latin typeface="Courier New" panose="02070309020205020404" pitchFamily="49" charset="0"/>
                          <a:ea typeface="+mn-ea"/>
                          <a:cs typeface="Courier New" panose="02070309020205020404" pitchFamily="49" charset="0"/>
                        </a:rPr>
                        <a:t>Y, 1603</a:t>
                      </a:r>
                    </a:p>
                  </a:txBody>
                  <a:tcPr marL="20574" marR="7144" marT="7144" marB="7144">
                    <a:solidFill>
                      <a:schemeClr val="bg1">
                        <a:lumMod val="50000"/>
                      </a:schemeClr>
                    </a:solidFill>
                  </a:tcPr>
                </a:tc>
                <a:extLst>
                  <a:ext uri="{0D108BD9-81ED-4DB2-BD59-A6C34878D82A}">
                    <a16:rowId xmlns:a16="http://schemas.microsoft.com/office/drawing/2014/main" val="10000"/>
                  </a:ext>
                </a:extLst>
              </a:tr>
            </a:tbl>
          </a:graphicData>
        </a:graphic>
      </p:graphicFrame>
      <p:sp>
        <p:nvSpPr>
          <p:cNvPr id="8"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spTree>
    <p:extLst>
      <p:ext uri="{BB962C8B-B14F-4D97-AF65-F5344CB8AC3E}">
        <p14:creationId xmlns:p14="http://schemas.microsoft.com/office/powerpoint/2010/main" val="921112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85634" y="1684356"/>
            <a:ext cx="4574273" cy="2376656"/>
          </a:xfrm>
        </p:spPr>
        <p:txBody>
          <a:bodyPr>
            <a:noAutofit/>
          </a:bodyPr>
          <a:lstStyle/>
          <a:p>
            <a:pPr algn="just">
              <a:buClrTx/>
              <a:buFont typeface="Wingdings" panose="05000000000000000000" pitchFamily="2" charset="2"/>
              <a:buChar char="q"/>
            </a:pPr>
            <a:r>
              <a:rPr lang="en-US" sz="1600" dirty="0"/>
              <a:t>We start with the </a:t>
            </a:r>
            <a:r>
              <a:rPr lang="en-US" sz="1600" dirty="0">
                <a:latin typeface="Courier New" panose="02070309020205020404" pitchFamily="49" charset="0"/>
                <a:cs typeface="Courier New" panose="02070309020205020404" pitchFamily="49" charset="0"/>
              </a:rPr>
              <a:t>main</a:t>
            </a:r>
            <a:r>
              <a:rPr lang="en-US" sz="1600" dirty="0"/>
              <a:t> where two variables </a:t>
            </a:r>
            <a:r>
              <a:rPr lang="en-US" sz="1600" dirty="0">
                <a:latin typeface="Courier New" panose="02070309020205020404" pitchFamily="49" charset="0"/>
                <a:cs typeface="Courier New" panose="02070309020205020404" pitchFamily="49" charset="0"/>
              </a:rPr>
              <a:t>char a</a:t>
            </a:r>
            <a:r>
              <a:rPr lang="en-US" sz="1600" dirty="0"/>
              <a:t> and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b</a:t>
            </a:r>
            <a:r>
              <a:rPr lang="en-US" sz="1600" dirty="0"/>
              <a:t> is created with the values </a:t>
            </a:r>
            <a:r>
              <a:rPr lang="en-US" sz="1600" dirty="0">
                <a:latin typeface="Courier New" panose="02070309020205020404" pitchFamily="49" charset="0"/>
                <a:cs typeface="Courier New" panose="02070309020205020404" pitchFamily="49" charset="0"/>
              </a:rPr>
              <a:t>'x'</a:t>
            </a:r>
            <a:r>
              <a:rPr lang="en-US" sz="1600" dirty="0"/>
              <a:t> and </a:t>
            </a:r>
            <a:r>
              <a:rPr lang="en-US" sz="1600" dirty="0">
                <a:latin typeface="Courier New" panose="02070309020205020404" pitchFamily="49" charset="0"/>
                <a:cs typeface="Courier New" panose="02070309020205020404" pitchFamily="49" charset="0"/>
              </a:rPr>
              <a:t>1602</a:t>
            </a:r>
            <a:r>
              <a:rPr lang="en-US" sz="1600" dirty="0"/>
              <a:t> respectively (line 15-16). </a:t>
            </a:r>
          </a:p>
          <a:p>
            <a:pPr algn="just">
              <a:buClrTx/>
              <a:buFont typeface="Wingdings" panose="05000000000000000000" pitchFamily="2" charset="2"/>
              <a:buChar char="q"/>
            </a:pPr>
            <a:r>
              <a:rPr lang="en-US" sz="1600" dirty="0"/>
              <a:t>Line 17 calls the function </a:t>
            </a:r>
            <a:r>
              <a:rPr lang="en-US" sz="1600" dirty="0">
                <a:latin typeface="Courier New" panose="02070309020205020404" pitchFamily="49" charset="0"/>
                <a:cs typeface="Courier New" panose="02070309020205020404" pitchFamily="49" charset="0"/>
              </a:rPr>
              <a:t>increase</a:t>
            </a:r>
            <a:r>
              <a:rPr lang="en-US" sz="1600" dirty="0"/>
              <a:t> with address of </a:t>
            </a:r>
            <a:r>
              <a:rPr lang="en-US" sz="1600" dirty="0">
                <a:latin typeface="Courier New" panose="02070309020205020404" pitchFamily="49" charset="0"/>
                <a:cs typeface="Courier New" panose="02070309020205020404" pitchFamily="49" charset="0"/>
              </a:rPr>
              <a:t>a</a:t>
            </a:r>
            <a:r>
              <a:rPr lang="en-US" sz="1600" dirty="0"/>
              <a:t> and the size of </a:t>
            </a:r>
            <a:r>
              <a:rPr lang="en-US" sz="1600" dirty="0">
                <a:latin typeface="Courier New" panose="02070309020205020404" pitchFamily="49" charset="0"/>
                <a:cs typeface="Courier New" panose="02070309020205020404" pitchFamily="49" charset="0"/>
              </a:rPr>
              <a:t>a</a:t>
            </a:r>
            <a:r>
              <a:rPr lang="en-US" sz="1600" dirty="0"/>
              <a:t> as parameters. </a:t>
            </a:r>
          </a:p>
          <a:p>
            <a:pPr algn="just">
              <a:buClrTx/>
              <a:buFont typeface="Wingdings" panose="05000000000000000000" pitchFamily="2" charset="2"/>
              <a:buChar char="q"/>
            </a:pP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(a)=</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(char) = 1</a:t>
            </a:r>
            <a:r>
              <a:rPr lang="en-US" sz="1600" dirty="0"/>
              <a:t>, as </a:t>
            </a:r>
            <a:r>
              <a:rPr lang="en-US" sz="1600" dirty="0">
                <a:latin typeface="Courier New" panose="02070309020205020404" pitchFamily="49" charset="0"/>
                <a:cs typeface="Courier New" panose="02070309020205020404" pitchFamily="49" charset="0"/>
              </a:rPr>
              <a:t>char</a:t>
            </a:r>
            <a:r>
              <a:rPr lang="en-US" sz="1600" dirty="0"/>
              <a:t> type is one byte long. </a:t>
            </a:r>
          </a:p>
        </p:txBody>
      </p:sp>
      <p:graphicFrame>
        <p:nvGraphicFramePr>
          <p:cNvPr id="7" name="Table 6"/>
          <p:cNvGraphicFramePr>
            <a:graphicFrameLocks noGrp="1"/>
          </p:cNvGraphicFramePr>
          <p:nvPr>
            <p:extLst>
              <p:ext uri="{D42A27DB-BD31-4B8C-83A1-F6EECF244321}">
                <p14:modId xmlns:p14="http://schemas.microsoft.com/office/powerpoint/2010/main" val="17188671"/>
              </p:ext>
            </p:extLst>
          </p:nvPr>
        </p:nvGraphicFramePr>
        <p:xfrm>
          <a:off x="174252" y="1684356"/>
          <a:ext cx="3792739" cy="4220528"/>
        </p:xfrm>
        <a:graphic>
          <a:graphicData uri="http://schemas.openxmlformats.org/drawingml/2006/table">
            <a:tbl>
              <a:tblPr firstRow="1" firstCol="1" bandRow="1">
                <a:tableStyleId>{2D5ABB26-0587-4C30-8999-92F81FD0307C}</a:tableStyleId>
              </a:tblPr>
              <a:tblGrid>
                <a:gridCol w="281252">
                  <a:extLst>
                    <a:ext uri="{9D8B030D-6E8A-4147-A177-3AD203B41FA5}">
                      <a16:colId xmlns:a16="http://schemas.microsoft.com/office/drawing/2014/main" val="20000"/>
                    </a:ext>
                  </a:extLst>
                </a:gridCol>
                <a:gridCol w="3511487">
                  <a:extLst>
                    <a:ext uri="{9D8B030D-6E8A-4147-A177-3AD203B41FA5}">
                      <a16:colId xmlns:a16="http://schemas.microsoft.com/office/drawing/2014/main" val="20001"/>
                    </a:ext>
                  </a:extLst>
                </a:gridCol>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increase(</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a:t>
                      </a:r>
                      <a:r>
                        <a:rPr lang="en-US" sz="1200" dirty="0">
                          <a:solidFill>
                            <a:schemeClr val="tx1"/>
                          </a:solidFill>
                          <a:effectLst/>
                          <a:latin typeface="Courier New" panose="02070309020205020404" pitchFamily="49" charset="0"/>
                          <a:cs typeface="Courier New" panose="02070309020205020404" pitchFamily="49" charset="0"/>
                        </a:rPr>
                        <a:t>'x'</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 "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extLst>
                  <a:ext uri="{0D108BD9-81ED-4DB2-BD59-A6C34878D82A}">
                    <a16:rowId xmlns:a16="http://schemas.microsoft.com/office/drawing/2014/main" val="10000"/>
                  </a:ext>
                </a:extLst>
              </a:tr>
            </a:tbl>
          </a:graphicData>
        </a:graphic>
      </p:graphicFrame>
      <p:sp>
        <p:nvSpPr>
          <p:cNvPr id="8"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graphicFrame>
        <p:nvGraphicFramePr>
          <p:cNvPr id="5" name="Table 4"/>
          <p:cNvGraphicFramePr>
            <a:graphicFrameLocks noGrp="1"/>
          </p:cNvGraphicFramePr>
          <p:nvPr>
            <p:extLst>
              <p:ext uri="{D42A27DB-BD31-4B8C-83A1-F6EECF244321}">
                <p14:modId xmlns:p14="http://schemas.microsoft.com/office/powerpoint/2010/main" val="4139982996"/>
              </p:ext>
            </p:extLst>
          </p:nvPr>
        </p:nvGraphicFramePr>
        <p:xfrm>
          <a:off x="4619065" y="4521434"/>
          <a:ext cx="3932134" cy="662146"/>
        </p:xfrm>
        <a:graphic>
          <a:graphicData uri="http://schemas.openxmlformats.org/drawingml/2006/table">
            <a:tbl>
              <a:tblPr firstRow="1" firstCol="1" bandRow="1">
                <a:tableStyleId>{2D5ABB26-0587-4C30-8999-92F81FD0307C}</a:tableStyleId>
              </a:tblPr>
              <a:tblGrid>
                <a:gridCol w="956310">
                  <a:extLst>
                    <a:ext uri="{9D8B030D-6E8A-4147-A177-3AD203B41FA5}">
                      <a16:colId xmlns:a16="http://schemas.microsoft.com/office/drawing/2014/main" val="20000"/>
                    </a:ext>
                  </a:extLst>
                </a:gridCol>
                <a:gridCol w="332028">
                  <a:extLst>
                    <a:ext uri="{9D8B030D-6E8A-4147-A177-3AD203B41FA5}">
                      <a16:colId xmlns:a16="http://schemas.microsoft.com/office/drawing/2014/main" val="20001"/>
                    </a:ext>
                  </a:extLst>
                </a:gridCol>
                <a:gridCol w="1321898">
                  <a:extLst>
                    <a:ext uri="{9D8B030D-6E8A-4147-A177-3AD203B41FA5}">
                      <a16:colId xmlns:a16="http://schemas.microsoft.com/office/drawing/2014/main" val="20002"/>
                    </a:ext>
                  </a:extLst>
                </a:gridCol>
                <a:gridCol w="1321898">
                  <a:extLst>
                    <a:ext uri="{9D8B030D-6E8A-4147-A177-3AD203B41FA5}">
                      <a16:colId xmlns:a16="http://schemas.microsoft.com/office/drawing/2014/main" val="20003"/>
                    </a:ext>
                  </a:extLst>
                </a:gridCol>
              </a:tblGrid>
              <a:tr h="331073">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main</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char a</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b</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31073">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&amp;main</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'x'</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1602</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83094545"/>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C8539C60182AE4C8C5632DCF07A9657" ma:contentTypeVersion="0" ma:contentTypeDescription="Create a new document." ma:contentTypeScope="" ma:versionID="9f538743a4495ccbca651eac25131723">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A6AAFA7-4F69-4F0B-8451-4CDCC61C4AA1}">
  <ds:schemaRefs>
    <ds:schemaRef ds:uri="http://schemas.microsoft.com/sharepoint/v3/contenttype/forms"/>
  </ds:schemaRefs>
</ds:datastoreItem>
</file>

<file path=customXml/itemProps2.xml><?xml version="1.0" encoding="utf-8"?>
<ds:datastoreItem xmlns:ds="http://schemas.openxmlformats.org/officeDocument/2006/customXml" ds:itemID="{CE8168A2-7C34-4B69-AA07-D1EF1942B17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D59CEFE-30D5-4F9C-B02F-A79FB43847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Spectrum.thmx</Template>
  <TotalTime>1213</TotalTime>
  <Words>10458</Words>
  <Application>Microsoft Office PowerPoint</Application>
  <PresentationFormat>On-screen Show (4:3)</PresentationFormat>
  <Paragraphs>1710</Paragraphs>
  <Slides>46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Corbel</vt:lpstr>
      <vt:lpstr>Courier New</vt:lpstr>
      <vt:lpstr>Times New Roman</vt:lpstr>
      <vt:lpstr>Wingdings</vt:lpstr>
      <vt:lpstr>Spectrum</vt:lpstr>
      <vt:lpstr>Pointer &amp; Structure</vt:lpstr>
      <vt:lpstr>Lecture Outline</vt:lpstr>
      <vt:lpstr>Pointer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Structure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Mahfujur Rahman</cp:lastModifiedBy>
  <cp:revision>495</cp:revision>
  <dcterms:created xsi:type="dcterms:W3CDTF">2018-12-10T17:20:29Z</dcterms:created>
  <dcterms:modified xsi:type="dcterms:W3CDTF">2020-10-20T05:11:48Z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0x0101004C8539C60182AE4C8C5632DCF07A9657</vt:lpwstr>
  </property>
</Properties>
</file>