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E819-6546-48A9-8371-D01A28D5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406B5-3DDC-487B-B425-5A16A0CC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0E51E-5842-46E2-A1A2-DB130D59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751F-E762-41E9-B734-477CAFD3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CB2B-F5BB-407F-AA5B-1B51BC51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1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C8F4-B339-42ED-B4C4-A5202D2F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701F1-E05D-4B2B-8B0C-99C9B328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87FE-CB95-49DE-A5BE-82F94571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1DB3-D4C7-452E-A440-E7466AB7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B348-2A2E-44D6-AAC4-AAD7CB6E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4697C-E3CF-4F7A-8A02-636600729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0D947-702A-48EF-8955-933C2F9D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F988-DD53-4121-8ED0-2A3AB3BE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1A46-B965-4E04-8BBC-11798CF5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CB1A-54CD-4FC0-832D-268518AA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41E5-5538-4AD5-94F5-76854B66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34A7-B179-410C-A5D3-9ACE4AAD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2C76-AE3D-4EF6-8CFE-7608CA00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AA55-5AB5-4BB4-AB3C-5CEF25DD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5D52-BB8E-436D-B9F6-C7295AF7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A2F-D908-4268-91E6-179A9CE6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9A5D-F2AC-4F14-A55F-BA2B8AD9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9305-2D0D-4D9A-A297-DE45418D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DDB7-CCAF-4BD7-BE63-A0622E22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993C3-2B54-4D38-867F-02F94E25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CC60-7BC6-4925-BEC4-4FBA06F6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5CC8-744F-40A5-8CDE-F22FBB78E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48951-5F06-4877-BD32-305BCE4E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BEB74-3FB8-4F1E-B78D-20E4A9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769C-E434-4BE6-B39C-1F675A00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6734-A9D3-4711-8EEF-6C924A8F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0F96-0E98-4AD9-B9C6-4301D266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6150-5759-42C0-9D5B-C669F6F9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63855-8436-41F4-A217-75170D1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C6DDE-19C3-4BDA-B29C-B5EB788B0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81CBC-0F23-4FA1-83D5-F15A2E4A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C3AA1-2BA3-43E5-9D55-83AEC369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F544-B87F-4716-95BD-FE1DAEB0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BB1FC-95BB-4743-97FF-60E47ACE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61E4-495B-4303-8BE7-ED0B50CF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7D14-CB75-488E-9726-1C6D7FE4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2BAD-9342-496A-811B-368BC47C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A9B4D-7D5A-461B-8EE5-14C760DA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BFC66-8722-4823-A227-2BEB8ACF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0935D-7340-46E3-9833-411C6449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86673-42DB-454D-8AE1-9C5A3DB5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D82B-7F06-4F87-8D0A-03C3B394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6A3E-E5BF-4CA0-8AD7-1C5B32EE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7A36-2F7A-4552-A4CA-432375C4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E41C6-385F-438D-912D-EE0BEF15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FF134-5734-4113-97E5-7B2AC20D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67425-A033-4A6D-BFBF-0C078C03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7F7A-C11C-497D-8EB6-3EE21E13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A75FB-BA5B-4A42-B69B-C9837D9E4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0C33-09A7-4D68-ACBF-2BEF1B11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95EBF-2130-4249-975D-D6DACD60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4E10-36C1-4387-A565-2998D799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8B45-82E2-4A9B-87A6-1A1B1B59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8A618-E042-46EE-9C92-5C8295C2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4097-BAFE-4DAB-967A-9AD3637A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D614-08D5-4CB1-870A-B30E3024A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DE14-4855-4108-8CF4-F29C3415304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54FB-A8D6-4258-A776-7AEF1E01E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B892-2DFA-4D32-99EA-D3D9AE3E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5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9215C0-761F-4104-A477-1BE28D5612F6}"/>
              </a:ext>
            </a:extLst>
          </p:cNvPr>
          <p:cNvSpPr/>
          <p:nvPr/>
        </p:nvSpPr>
        <p:spPr>
          <a:xfrm>
            <a:off x="1782417" y="2252870"/>
            <a:ext cx="8627165" cy="1842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C095-A319-4A54-B5C5-2E2B8FB5EE3D}"/>
              </a:ext>
            </a:extLst>
          </p:cNvPr>
          <p:cNvSpPr/>
          <p:nvPr/>
        </p:nvSpPr>
        <p:spPr>
          <a:xfrm>
            <a:off x="3047999" y="27920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(Line Integral) </a:t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sz="2800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:6 (Part-1)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921566" y="1485885"/>
            <a:ext cx="7739270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path of integration in different form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7D39-B437-4745-91D0-BC3568705442}"/>
              </a:ext>
            </a:extLst>
          </p:cNvPr>
          <p:cNvSpPr/>
          <p:nvPr/>
        </p:nvSpPr>
        <p:spPr>
          <a:xfrm>
            <a:off x="1921566" y="4363343"/>
            <a:ext cx="7739270" cy="1666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separating real and imaginary part equation of the path will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evaluated.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D8E27A-4738-486C-8F57-96F90A552CE0}"/>
              </a:ext>
            </a:extLst>
          </p:cNvPr>
          <p:cNvSpPr/>
          <p:nvPr/>
        </p:nvSpPr>
        <p:spPr>
          <a:xfrm>
            <a:off x="662610" y="1077370"/>
            <a:ext cx="10575234" cy="4868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71D057-DDCB-4036-8F2A-9801C6BB0B5D}"/>
                  </a:ext>
                </a:extLst>
              </p:cNvPr>
              <p:cNvSpPr txBox="1"/>
              <p:nvPr/>
            </p:nvSpPr>
            <p:spPr>
              <a:xfrm>
                <a:off x="1232451" y="1382606"/>
                <a:ext cx="9793357" cy="4092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definite integrals are called (complex)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integrals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integral is written as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integrand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integrated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curve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.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This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curve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complex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plane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called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integration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path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(one whose terminal point coincides with its initial point), then it is denoted by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represented parametrically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  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line integral becomes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71D057-DDCB-4036-8F2A-9801C6BB0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1" y="1382606"/>
                <a:ext cx="9793357" cy="4092787"/>
              </a:xfrm>
              <a:prstGeom prst="rect">
                <a:avLst/>
              </a:prstGeom>
              <a:blipFill>
                <a:blip r:embed="rId2"/>
                <a:stretch>
                  <a:fillRect l="-560" t="-1043" r="-622" b="-2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8046C73-693D-406B-AF9A-74B733870989}"/>
              </a:ext>
            </a:extLst>
          </p:cNvPr>
          <p:cNvSpPr/>
          <p:nvPr/>
        </p:nvSpPr>
        <p:spPr>
          <a:xfrm>
            <a:off x="3869635" y="145774"/>
            <a:ext cx="4757530" cy="649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Integral:</a:t>
            </a:r>
          </a:p>
        </p:txBody>
      </p:sp>
    </p:spTree>
    <p:extLst>
      <p:ext uri="{BB962C8B-B14F-4D97-AF65-F5344CB8AC3E}">
        <p14:creationId xmlns:p14="http://schemas.microsoft.com/office/powerpoint/2010/main" val="1440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AD5F8-1CEB-4D3D-BAB1-3943493886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Problem:(</a:t>
                </a:r>
                <a:r>
                  <a:rPr lang="en-US" sz="24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and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its orientation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≤4)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AD5F8-1CEB-4D3D-BAB1-394349388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EE819-A8AD-47A8-A033-8DE84AC28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≤4</m:t>
                        </m:r>
                      </m:e>
                    </m:d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real and imaginary part,  we get  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endParaRPr lang="en-US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EE819-A8AD-47A8-A033-8DE84AC28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1BB6A17-1F33-4297-B614-9346638A1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69331"/>
                  </p:ext>
                </p:extLst>
              </p:nvPr>
            </p:nvGraphicFramePr>
            <p:xfrm>
              <a:off x="1344764" y="4135921"/>
              <a:ext cx="4141637" cy="204104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72017">
                      <a:extLst>
                        <a:ext uri="{9D8B030D-6E8A-4147-A177-3AD203B41FA5}">
                          <a16:colId xmlns:a16="http://schemas.microsoft.com/office/drawing/2014/main" val="879117146"/>
                        </a:ext>
                      </a:extLst>
                    </a:gridCol>
                    <a:gridCol w="950886">
                      <a:extLst>
                        <a:ext uri="{9D8B030D-6E8A-4147-A177-3AD203B41FA5}">
                          <a16:colId xmlns:a16="http://schemas.microsoft.com/office/drawing/2014/main" val="1210469362"/>
                        </a:ext>
                      </a:extLst>
                    </a:gridCol>
                    <a:gridCol w="845232">
                      <a:extLst>
                        <a:ext uri="{9D8B030D-6E8A-4147-A177-3AD203B41FA5}">
                          <a16:colId xmlns:a16="http://schemas.microsoft.com/office/drawing/2014/main" val="2300401533"/>
                        </a:ext>
                      </a:extLst>
                    </a:gridCol>
                    <a:gridCol w="1373502">
                      <a:extLst>
                        <a:ext uri="{9D8B030D-6E8A-4147-A177-3AD203B41FA5}">
                          <a16:colId xmlns:a16="http://schemas.microsoft.com/office/drawing/2014/main" val="3484393838"/>
                        </a:ext>
                      </a:extLst>
                    </a:gridCol>
                  </a:tblGrid>
                  <a:tr h="7306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0647012"/>
                      </a:ext>
                    </a:extLst>
                  </a:tr>
                  <a:tr h="655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(1,2)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113194"/>
                      </a:ext>
                    </a:extLst>
                  </a:tr>
                  <a:tr h="655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(4,8)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6379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1BB6A17-1F33-4297-B614-9346638A1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69331"/>
                  </p:ext>
                </p:extLst>
              </p:nvPr>
            </p:nvGraphicFramePr>
            <p:xfrm>
              <a:off x="1344764" y="4135921"/>
              <a:ext cx="4141637" cy="204104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72017">
                      <a:extLst>
                        <a:ext uri="{9D8B030D-6E8A-4147-A177-3AD203B41FA5}">
                          <a16:colId xmlns:a16="http://schemas.microsoft.com/office/drawing/2014/main" val="879117146"/>
                        </a:ext>
                      </a:extLst>
                    </a:gridCol>
                    <a:gridCol w="950886">
                      <a:extLst>
                        <a:ext uri="{9D8B030D-6E8A-4147-A177-3AD203B41FA5}">
                          <a16:colId xmlns:a16="http://schemas.microsoft.com/office/drawing/2014/main" val="1210469362"/>
                        </a:ext>
                      </a:extLst>
                    </a:gridCol>
                    <a:gridCol w="845232">
                      <a:extLst>
                        <a:ext uri="{9D8B030D-6E8A-4147-A177-3AD203B41FA5}">
                          <a16:colId xmlns:a16="http://schemas.microsoft.com/office/drawing/2014/main" val="2300401533"/>
                        </a:ext>
                      </a:extLst>
                    </a:gridCol>
                    <a:gridCol w="1373502">
                      <a:extLst>
                        <a:ext uri="{9D8B030D-6E8A-4147-A177-3AD203B41FA5}">
                          <a16:colId xmlns:a16="http://schemas.microsoft.com/office/drawing/2014/main" val="3484393838"/>
                        </a:ext>
                      </a:extLst>
                    </a:gridCol>
                  </a:tblGrid>
                  <a:tr h="730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833" r="-326875" b="-1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05" t="-833" r="-235256" b="-1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8058" t="-833" r="-164029" b="-1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70" t="-833" r="-885" b="-1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0647012"/>
                      </a:ext>
                    </a:extLst>
                  </a:tr>
                  <a:tr h="6552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112037" r="-326875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05" t="-112037" r="-235256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8058" t="-112037" r="-164029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70" t="-112037" r="-885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6113194"/>
                      </a:ext>
                    </a:extLst>
                  </a:tr>
                  <a:tr h="6552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212037" r="-326875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05" t="-212037" r="-235256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8058" t="-212037" r="-164029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70" t="-212037" r="-885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3792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97022BC-E4C2-48BB-9D98-E50FEB98E24C}"/>
              </a:ext>
            </a:extLst>
          </p:cNvPr>
          <p:cNvGrpSpPr/>
          <p:nvPr/>
        </p:nvGrpSpPr>
        <p:grpSpPr>
          <a:xfrm>
            <a:off x="7036904" y="2267805"/>
            <a:ext cx="5151990" cy="3763384"/>
            <a:chOff x="7036904" y="2267805"/>
            <a:chExt cx="5151990" cy="37633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844043D-0108-4FDC-8BEA-AA11B3C2A66B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04" y="4952142"/>
              <a:ext cx="431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F9D655-795B-4507-B612-CD7EEDCF057D}"/>
                </a:ext>
              </a:extLst>
            </p:cNvPr>
            <p:cNvCxnSpPr/>
            <p:nvPr/>
          </p:nvCxnSpPr>
          <p:spPr>
            <a:xfrm flipV="1">
              <a:off x="8653670" y="2704894"/>
              <a:ext cx="0" cy="3326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FE6996-B1F3-4A54-B0B6-FF762CFCB519}"/>
                    </a:ext>
                  </a:extLst>
                </p:cNvPr>
                <p:cNvSpPr txBox="1"/>
                <p:nvPr/>
              </p:nvSpPr>
              <p:spPr>
                <a:xfrm>
                  <a:off x="8441636" y="4582810"/>
                  <a:ext cx="12191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FE6996-B1F3-4A54-B0B6-FF762CFCB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636" y="4582810"/>
                  <a:ext cx="121919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68210A-D236-45F9-9071-5892F8F5EC8F}"/>
                    </a:ext>
                  </a:extLst>
                </p:cNvPr>
                <p:cNvSpPr txBox="1"/>
                <p:nvPr/>
              </p:nvSpPr>
              <p:spPr>
                <a:xfrm>
                  <a:off x="10323860" y="3230489"/>
                  <a:ext cx="1167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(4,8)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68210A-D236-45F9-9071-5892F8F5E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3860" y="3230489"/>
                  <a:ext cx="116784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795D44-D973-4A50-8D61-6072BCB1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687" y="3600699"/>
              <a:ext cx="1129750" cy="928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671FFD-CD4F-4E25-BE80-EDF2C02D0EE6}"/>
                </a:ext>
              </a:extLst>
            </p:cNvPr>
            <p:cNvSpPr txBox="1"/>
            <p:nvPr/>
          </p:nvSpPr>
          <p:spPr>
            <a:xfrm>
              <a:off x="8653670" y="5087079"/>
              <a:ext cx="702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19557F-1485-450B-B00D-B7F1D7161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736" y="3369537"/>
              <a:ext cx="1007165" cy="845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19B19F-EA67-4E61-8EB0-FF401A281DFA}"/>
                </a:ext>
              </a:extLst>
            </p:cNvPr>
            <p:cNvSpPr txBox="1"/>
            <p:nvPr/>
          </p:nvSpPr>
          <p:spPr>
            <a:xfrm>
              <a:off x="11322211" y="4582810"/>
              <a:ext cx="86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 {z}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EE1C98-D22B-44C4-9799-23CBADBFB19E}"/>
                </a:ext>
              </a:extLst>
            </p:cNvPr>
            <p:cNvSpPr txBox="1"/>
            <p:nvPr/>
          </p:nvSpPr>
          <p:spPr>
            <a:xfrm>
              <a:off x="8387314" y="2267805"/>
              <a:ext cx="86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42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042D21-D5FE-4125-AF9E-E26D8A0D7C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2360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the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its orientation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042D21-D5FE-4125-AF9E-E26D8A0D7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2360"/>
                <a:ext cx="10515600" cy="132556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85818-B2B8-4AD6-BA92-CDF0B30C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923"/>
                <a:ext cx="10515600" cy="45790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real and imaginary part, we get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−4=2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a circle of radius 2 with center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(4, 1)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85818-B2B8-4AD6-BA92-CDF0B30C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923"/>
                <a:ext cx="10515600" cy="4579040"/>
              </a:xfrm>
              <a:blipFill>
                <a:blip r:embed="rId3"/>
                <a:stretch>
                  <a:fillRect l="-638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18604D-F6C5-4AAB-91A5-D04355954717}"/>
              </a:ext>
            </a:extLst>
          </p:cNvPr>
          <p:cNvCxnSpPr>
            <a:cxnSpLocks/>
            <a:endCxn id="12" idx="7"/>
          </p:cNvCxnSpPr>
          <p:nvPr/>
        </p:nvCxnSpPr>
        <p:spPr>
          <a:xfrm flipH="1" flipV="1">
            <a:off x="9578594" y="2527310"/>
            <a:ext cx="37807" cy="6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745B166-B31F-4876-9465-E805D21AB6F4}"/>
              </a:ext>
            </a:extLst>
          </p:cNvPr>
          <p:cNvSpPr/>
          <p:nvPr/>
        </p:nvSpPr>
        <p:spPr>
          <a:xfrm>
            <a:off x="9103625" y="2933287"/>
            <a:ext cx="79513" cy="69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2B65-BA92-4DF0-9BAC-47CB4107D069}"/>
              </a:ext>
            </a:extLst>
          </p:cNvPr>
          <p:cNvGrpSpPr/>
          <p:nvPr/>
        </p:nvGrpSpPr>
        <p:grpSpPr>
          <a:xfrm>
            <a:off x="7593496" y="1775791"/>
            <a:ext cx="3800043" cy="2941983"/>
            <a:chOff x="7593496" y="1775791"/>
            <a:chExt cx="3800043" cy="29419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237231-5127-435F-9A4C-3D70C88CB0AA}"/>
                </a:ext>
              </a:extLst>
            </p:cNvPr>
            <p:cNvSpPr/>
            <p:nvPr/>
          </p:nvSpPr>
          <p:spPr>
            <a:xfrm>
              <a:off x="7593496" y="1775791"/>
              <a:ext cx="3578087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DCE3C0-09D3-442D-A7F0-3CBD53495B15}"/>
                </a:ext>
              </a:extLst>
            </p:cNvPr>
            <p:cNvCxnSpPr>
              <a:cxnSpLocks/>
            </p:cNvCxnSpPr>
            <p:nvPr/>
          </p:nvCxnSpPr>
          <p:spPr>
            <a:xfrm>
              <a:off x="7765774" y="3273287"/>
              <a:ext cx="283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5CA3F0-2D05-44D2-9BB9-6AF8AD7D3F6F}"/>
                </a:ext>
              </a:extLst>
            </p:cNvPr>
            <p:cNvCxnSpPr/>
            <p:nvPr/>
          </p:nvCxnSpPr>
          <p:spPr>
            <a:xfrm flipV="1">
              <a:off x="8136834" y="2093843"/>
              <a:ext cx="0" cy="206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D2007A-88A8-4D66-9384-BB3E5A8A0D46}"/>
                </a:ext>
              </a:extLst>
            </p:cNvPr>
            <p:cNvSpPr txBox="1"/>
            <p:nvPr/>
          </p:nvSpPr>
          <p:spPr>
            <a:xfrm>
              <a:off x="8189842" y="3267186"/>
              <a:ext cx="62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452AE1-4F6F-463C-AB54-4076B16621F9}"/>
                </a:ext>
              </a:extLst>
            </p:cNvPr>
            <p:cNvSpPr/>
            <p:nvPr/>
          </p:nvSpPr>
          <p:spPr>
            <a:xfrm>
              <a:off x="8481390" y="2350703"/>
              <a:ext cx="1285454" cy="1205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D155EA-92E3-4BFB-9F2A-52AAB0DEDF88}"/>
                    </a:ext>
                  </a:extLst>
                </p:cNvPr>
                <p:cNvSpPr txBox="1"/>
                <p:nvPr/>
              </p:nvSpPr>
              <p:spPr>
                <a:xfrm>
                  <a:off x="8634536" y="2573309"/>
                  <a:ext cx="10972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D155EA-92E3-4BFB-9F2A-52AAB0DED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536" y="2573309"/>
                  <a:ext cx="109720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A4BF86-BA80-4B61-A0F4-2E067C840618}"/>
                </a:ext>
              </a:extLst>
            </p:cNvPr>
            <p:cNvCxnSpPr>
              <a:cxnSpLocks/>
              <a:stCxn id="17" idx="4"/>
              <a:endCxn id="12" idx="4"/>
            </p:cNvCxnSpPr>
            <p:nvPr/>
          </p:nvCxnSpPr>
          <p:spPr>
            <a:xfrm flipH="1">
              <a:off x="9124117" y="3002653"/>
              <a:ext cx="19265" cy="553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F4D98DA-59CB-4EC9-A6DD-DA4D7D721957}"/>
                    </a:ext>
                  </a:extLst>
                </p:cNvPr>
                <p:cNvSpPr txBox="1"/>
                <p:nvPr/>
              </p:nvSpPr>
              <p:spPr>
                <a:xfrm>
                  <a:off x="8878948" y="3227075"/>
                  <a:ext cx="7023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F4D98DA-59CB-4EC9-A6DD-DA4D7D721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48" y="3227075"/>
                  <a:ext cx="70237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B1A11C-EF67-4DD4-B6EA-32B8AEE9C2B7}"/>
                </a:ext>
              </a:extLst>
            </p:cNvPr>
            <p:cNvSpPr txBox="1"/>
            <p:nvPr/>
          </p:nvSpPr>
          <p:spPr>
            <a:xfrm>
              <a:off x="10296335" y="3244334"/>
              <a:ext cx="109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 {z}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825F47-5165-4C6F-B26C-2E5389D79355}"/>
                </a:ext>
              </a:extLst>
            </p:cNvPr>
            <p:cNvSpPr txBox="1"/>
            <p:nvPr/>
          </p:nvSpPr>
          <p:spPr>
            <a:xfrm>
              <a:off x="8136834" y="1807997"/>
              <a:ext cx="109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51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3ECC7B-F466-4817-99AA-2B7AC4D639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(iii)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Find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sketch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test whether the point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(5,2)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interior, exterior or boundary of this curve.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3ECC7B-F466-4817-99AA-2B7AC4D63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F17EB-792B-47A5-BD5D-4E2FBA63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5058" y="1796697"/>
                <a:ext cx="110490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(3+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−1+3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real and imaginary part, we get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−3=2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u="sng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given path represents an ellipse with center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2&gt;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point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exterior to the ellipse.</a:t>
                </a:r>
                <a:endParaRPr lang="en-US" sz="2000" u="sn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F17EB-792B-47A5-BD5D-4E2FBA63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058" y="1796697"/>
                <a:ext cx="11049000" cy="4351338"/>
              </a:xfrm>
              <a:blipFill>
                <a:blip r:embed="rId3"/>
                <a:stretch>
                  <a:fillRect l="-55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766B4ED-7307-463F-ABA4-AE8C1CA9C9E6}"/>
              </a:ext>
            </a:extLst>
          </p:cNvPr>
          <p:cNvSpPr/>
          <p:nvPr/>
        </p:nvSpPr>
        <p:spPr>
          <a:xfrm>
            <a:off x="7743396" y="1796697"/>
            <a:ext cx="3935895" cy="2941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0A5343-82FF-4351-838F-B3D042EDF2E2}"/>
              </a:ext>
            </a:extLst>
          </p:cNvPr>
          <p:cNvSpPr/>
          <p:nvPr/>
        </p:nvSpPr>
        <p:spPr>
          <a:xfrm flipV="1">
            <a:off x="10522564" y="2583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DFF301-4B4F-4D57-929D-418767CB164E}"/>
                  </a:ext>
                </a:extLst>
              </p:cNvPr>
              <p:cNvSpPr txBox="1"/>
              <p:nvPr/>
            </p:nvSpPr>
            <p:spPr>
              <a:xfrm>
                <a:off x="9653389" y="3286376"/>
                <a:ext cx="86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DFF301-4B4F-4D57-929D-418767CB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389" y="3286376"/>
                <a:ext cx="866683" cy="369332"/>
              </a:xfrm>
              <a:prstGeom prst="rect">
                <a:avLst/>
              </a:prstGeom>
              <a:blipFill>
                <a:blip r:embed="rId4"/>
                <a:stretch>
                  <a:fillRect l="-2113" r="-493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F88BD35-B5B9-48D8-BD9F-E66EA9A7E0D8}"/>
              </a:ext>
            </a:extLst>
          </p:cNvPr>
          <p:cNvGrpSpPr/>
          <p:nvPr/>
        </p:nvGrpSpPr>
        <p:grpSpPr>
          <a:xfrm>
            <a:off x="7855225" y="1799298"/>
            <a:ext cx="4040510" cy="2785954"/>
            <a:chOff x="7855225" y="1799298"/>
            <a:chExt cx="4040510" cy="27859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2784C2-D673-417F-AEC4-B08468A65698}"/>
                </a:ext>
              </a:extLst>
            </p:cNvPr>
            <p:cNvGrpSpPr/>
            <p:nvPr/>
          </p:nvGrpSpPr>
          <p:grpSpPr>
            <a:xfrm>
              <a:off x="7855225" y="1799298"/>
              <a:ext cx="4040510" cy="2785954"/>
              <a:chOff x="7855225" y="1799298"/>
              <a:chExt cx="4040510" cy="278595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1B7AB1B-FA66-42B0-94E5-0CEC48104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5225" y="2988174"/>
                <a:ext cx="3498574" cy="22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7AB578A-1FDD-4FBD-AA82-A129CCE5A9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27896" y="1903923"/>
                <a:ext cx="14886" cy="2397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D4E41-4334-480B-A7E3-0F5B11AEFDC9}"/>
                  </a:ext>
                </a:extLst>
              </p:cNvPr>
              <p:cNvSpPr txBox="1"/>
              <p:nvPr/>
            </p:nvSpPr>
            <p:spPr>
              <a:xfrm>
                <a:off x="9004485" y="2663810"/>
                <a:ext cx="685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6022615-0663-4603-BF85-8AE174DB4DB0}"/>
                  </a:ext>
                </a:extLst>
              </p:cNvPr>
              <p:cNvCxnSpPr/>
              <p:nvPr/>
            </p:nvCxnSpPr>
            <p:spPr>
              <a:xfrm>
                <a:off x="8355736" y="3386958"/>
                <a:ext cx="2775004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67BA77C-3397-456C-B7B1-77D4A08211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7910" y="2125691"/>
                <a:ext cx="0" cy="245956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0C41E8-89A5-47B0-B755-385998A1841F}"/>
                  </a:ext>
                </a:extLst>
              </p:cNvPr>
              <p:cNvSpPr txBox="1"/>
              <p:nvPr/>
            </p:nvSpPr>
            <p:spPr>
              <a:xfrm>
                <a:off x="11029052" y="2629553"/>
                <a:ext cx="86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53086E-1C1C-4190-A36B-2EA0DD6445D2}"/>
                  </a:ext>
                </a:extLst>
              </p:cNvPr>
              <p:cNvSpPr txBox="1"/>
              <p:nvPr/>
            </p:nvSpPr>
            <p:spPr>
              <a:xfrm>
                <a:off x="8644593" y="1799298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D99E33B-3E68-4E9D-A860-8500239DA335}"/>
                  </a:ext>
                </a:extLst>
              </p:cNvPr>
              <p:cNvSpPr/>
              <p:nvPr/>
            </p:nvSpPr>
            <p:spPr>
              <a:xfrm>
                <a:off x="9653389" y="2463991"/>
                <a:ext cx="833799" cy="18636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271DCE3-35BC-4A98-93D5-93C801B415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20259" y="2399168"/>
                    <a:ext cx="866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(5,2)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271DCE3-35BC-4A98-93D5-93C801B41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0259" y="2399168"/>
                    <a:ext cx="86668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280C4D-7C87-44C5-A289-E0DE426332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89980" y="2804039"/>
              <a:ext cx="37807" cy="69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02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BF62AF-F9AD-48B5-A1B7-1E7969D635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00064"/>
                <a:ext cx="10515600" cy="1325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(iv)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Find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sketch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path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test whether the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(1, 3)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interior, exterior or boundary of this curve.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BF62AF-F9AD-48B5-A1B7-1E7969D63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00064"/>
                <a:ext cx="10515600" cy="1325563"/>
              </a:xfrm>
              <a:blipFill>
                <a:blip r:embed="rId2"/>
                <a:stretch>
                  <a:fillRect l="-63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C9E07E-D67C-48B8-A649-D28CD92F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65"/>
                <a:ext cx="11087122" cy="46432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>
                            <a:latin typeface="Cambria Math" panose="02040503050406030204" pitchFamily="18" charset="0"/>
                          </a:rPr>
                          <m:t>(1+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sz="2000" u="sng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real and imaginary part, we get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u="sng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given path represents a hyperbola with center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1+2, 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(1,1)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(1,3)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−3&lt;1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(1,3)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interior to the hyperbola.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C9E07E-D67C-48B8-A649-D28CD92F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65"/>
                <a:ext cx="11087122" cy="4643229"/>
              </a:xfrm>
              <a:blipFill>
                <a:blip r:embed="rId3"/>
                <a:stretch>
                  <a:fillRect l="-605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B922293-2EC3-4940-9179-95D975E4C9F3}"/>
              </a:ext>
            </a:extLst>
          </p:cNvPr>
          <p:cNvSpPr/>
          <p:nvPr/>
        </p:nvSpPr>
        <p:spPr>
          <a:xfrm>
            <a:off x="7743396" y="1253365"/>
            <a:ext cx="3935895" cy="2941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F635ED-C6BC-4702-98A0-0021F1FE3F4E}"/>
              </a:ext>
            </a:extLst>
          </p:cNvPr>
          <p:cNvCxnSpPr>
            <a:cxnSpLocks/>
          </p:cNvCxnSpPr>
          <p:nvPr/>
        </p:nvCxnSpPr>
        <p:spPr>
          <a:xfrm flipV="1">
            <a:off x="7951304" y="2843626"/>
            <a:ext cx="3498574" cy="2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C3A679-B0F8-468B-A337-ED46CFD380B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9327896" y="1360591"/>
            <a:ext cx="14886" cy="23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1AB65C-C1F3-47BE-BA83-FB659BAF4D12}"/>
              </a:ext>
            </a:extLst>
          </p:cNvPr>
          <p:cNvSpPr txBox="1"/>
          <p:nvPr/>
        </p:nvSpPr>
        <p:spPr>
          <a:xfrm>
            <a:off x="9017289" y="2843626"/>
            <a:ext cx="6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FB3090-B092-49C6-AACE-3CDDCC0B176F}"/>
              </a:ext>
            </a:extLst>
          </p:cNvPr>
          <p:cNvCxnSpPr/>
          <p:nvPr/>
        </p:nvCxnSpPr>
        <p:spPr>
          <a:xfrm>
            <a:off x="8295861" y="2570922"/>
            <a:ext cx="27750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55BC6-3FE2-49BE-8732-EA0EE734896C}"/>
              </a:ext>
            </a:extLst>
          </p:cNvPr>
          <p:cNvCxnSpPr/>
          <p:nvPr/>
        </p:nvCxnSpPr>
        <p:spPr>
          <a:xfrm flipV="1">
            <a:off x="10027910" y="1582358"/>
            <a:ext cx="0" cy="217566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770A671-F431-4CB6-985A-0EAA967A811F}"/>
              </a:ext>
            </a:extLst>
          </p:cNvPr>
          <p:cNvSpPr/>
          <p:nvPr/>
        </p:nvSpPr>
        <p:spPr>
          <a:xfrm rot="3173709">
            <a:off x="6749947" y="974243"/>
            <a:ext cx="2958963" cy="28776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4859F19-124D-4B87-86EB-32C28D3B1943}"/>
              </a:ext>
            </a:extLst>
          </p:cNvPr>
          <p:cNvSpPr/>
          <p:nvPr/>
        </p:nvSpPr>
        <p:spPr>
          <a:xfrm rot="13401045">
            <a:off x="10437415" y="1132095"/>
            <a:ext cx="2958963" cy="28776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DC316A-D127-4FC2-AE70-7BA2F0090DCD}"/>
                  </a:ext>
                </a:extLst>
              </p:cNvPr>
              <p:cNvSpPr txBox="1"/>
              <p:nvPr/>
            </p:nvSpPr>
            <p:spPr>
              <a:xfrm>
                <a:off x="9836133" y="2570921"/>
                <a:ext cx="86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DC316A-D127-4FC2-AE70-7BA2F009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33" y="2570921"/>
                <a:ext cx="8666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54AE041-C3B5-4AB3-893B-DC8C71135C39}"/>
              </a:ext>
            </a:extLst>
          </p:cNvPr>
          <p:cNvSpPr txBox="1"/>
          <p:nvPr/>
        </p:nvSpPr>
        <p:spPr>
          <a:xfrm>
            <a:off x="10920458" y="2904992"/>
            <a:ext cx="8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 {z}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EE163-CD98-4273-A6D7-BE20794BBE99}"/>
              </a:ext>
            </a:extLst>
          </p:cNvPr>
          <p:cNvSpPr txBox="1"/>
          <p:nvPr/>
        </p:nvSpPr>
        <p:spPr>
          <a:xfrm>
            <a:off x="8612636" y="11759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E3FFD-48CF-478F-974A-037E72E2F34A}"/>
                  </a:ext>
                </a:extLst>
              </p:cNvPr>
              <p:cNvSpPr txBox="1"/>
              <p:nvPr/>
            </p:nvSpPr>
            <p:spPr>
              <a:xfrm>
                <a:off x="9420027" y="1931022"/>
                <a:ext cx="866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E3FFD-48CF-478F-974A-037E72E2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027" y="1931022"/>
                <a:ext cx="866683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840CBD9B-F5D8-4095-B9ED-76EED5009F92}"/>
              </a:ext>
            </a:extLst>
          </p:cNvPr>
          <p:cNvSpPr/>
          <p:nvPr/>
        </p:nvSpPr>
        <p:spPr>
          <a:xfrm flipV="1">
            <a:off x="9743238" y="18697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38A7-7CE9-40E9-B050-1EAFD181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4"/>
            <a:ext cx="10515600" cy="62837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26DD9-698F-4985-858F-372BB1205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409" y="749852"/>
                <a:ext cx="10515600" cy="577021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the path and its orientation. Also classify whether the indicated points are interior, exterior or boundary of the following curves.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sz="3200" dirty="0"/>
                  <a:t>                               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(−2≤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r>
                  <a:rPr lang="en-US" sz="3200" dirty="0"/>
                  <a:t>  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2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>
                  <a:effectLst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3200" dirty="0">
                  <a:effectLst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4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3200" dirty="0"/>
                  <a:t>; (5,1)  </a:t>
                </a:r>
                <a:endParaRPr lang="en-US" sz="3200" dirty="0">
                  <a:effectLst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200" dirty="0"/>
                  <a:t>.</a:t>
                </a:r>
                <a:endParaRPr lang="en-US" sz="3200" dirty="0">
                  <a:effectLst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(2,3)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effectLst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26DD9-698F-4985-858F-372BB1205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09" y="749852"/>
                <a:ext cx="10515600" cy="5770218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45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A99A-32F9-4DC9-99F8-E7C204D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0515600" cy="10071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F113A-BD08-488F-9743-231DE75ED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295" y="993913"/>
                <a:ext cx="11645348" cy="514746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unit circle is :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is the equation of the path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passing through the points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Mention whether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interior, exterior or boundary of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 interior 	(b) exterior 	(c) on boundary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center of the circle is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0, 2, 2+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which of the following shape? </a:t>
                </a:r>
              </a:p>
              <a:p>
                <a:pPr marL="514350" indent="-514350">
                  <a:buAutoNum type="alphaLcParenBoth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Rectangle 		(b) Triangle 	 (c) Square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of the following line parallel to imaginary axis?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F113A-BD08-488F-9743-231DE75E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95" y="993913"/>
                <a:ext cx="11645348" cy="5147469"/>
              </a:xfrm>
              <a:blipFill>
                <a:blip r:embed="rId2"/>
                <a:stretch>
                  <a:fillRect l="-681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20304D-759E-4093-8AEF-68D2D9B02648}"/>
</file>

<file path=customXml/itemProps2.xml><?xml version="1.0" encoding="utf-8"?>
<ds:datastoreItem xmlns:ds="http://schemas.openxmlformats.org/officeDocument/2006/customXml" ds:itemID="{2FC01D93-84BE-46E5-BE82-97BC02936CBB}"/>
</file>

<file path=customXml/itemProps3.xml><?xml version="1.0" encoding="utf-8"?>
<ds:datastoreItem xmlns:ds="http://schemas.openxmlformats.org/officeDocument/2006/customXml" ds:itemID="{5B0C9F84-422F-4934-AC05-970007DF14D6}"/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1068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Problem:(i) Find and sketch the path z(t)=(1+2i)t and its orientation is (1≤t≤4)</vt:lpstr>
      <vt:lpstr>Problem: (ii) Find and sketch the path z(t)=〖4+i+2e〗^it  and its orientation (0≤t≤2π).</vt:lpstr>
      <vt:lpstr>Problem: (iii) "Find and sketch the path " z(t)=3-i+2 sin⁡(t)+i 3 cos⁡〖(t),〗 (0≤t≤2π). Also test whether the point (5,2) is interior, exterior or boundary of this curve.</vt:lpstr>
      <vt:lpstr>Problem: (iv) "Find and sketch the path" z(t)=2+i+(cosh⁡〖t+i sinh⁡t 〗 ). Also test whether the point (1, 3) is interior, exterior or boundary of this curve.</vt:lpstr>
      <vt:lpstr>Exercises: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Integration using Cauchy’s Residue Theorem (Part-1) Exercise:7.1</dc:title>
  <dc:creator>Roushanara Begum</dc:creator>
  <cp:lastModifiedBy>Roushanara Begum</cp:lastModifiedBy>
  <cp:revision>51</cp:revision>
  <dcterms:created xsi:type="dcterms:W3CDTF">2020-05-01T07:00:46Z</dcterms:created>
  <dcterms:modified xsi:type="dcterms:W3CDTF">2020-09-03T11:51:17Z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