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1" r:id="rId6"/>
    <p:sldId id="263" r:id="rId7"/>
    <p:sldId id="264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8307-797C-4941-ADB1-20FB48F43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75128-AA41-4F45-9556-F456FFB31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D39F2-1AB3-49FF-BB00-9E045E7C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0FF0-B345-479E-BA2B-DFA525128DD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53E4D-509A-43AA-B28D-C938B677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27A63-CC40-4CF8-AA14-EB724740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3202-6F2E-4984-BD00-410EB5F2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6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23D9-5DDE-433A-997F-165A5EEB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00E17-C3EC-4A37-93DF-4D254FAFD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A6695-7D72-4289-9325-DE24BE86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0FF0-B345-479E-BA2B-DFA525128DD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15D81-0353-4664-8EAE-9176D1F1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7806A-C330-4AED-8D51-D6214BD2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3202-6F2E-4984-BD00-410EB5F2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6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89D79D-43D0-4542-BFE9-192E161EF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96113-19BF-42D5-9181-82AD2C3A2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A2E4D-9A61-4416-A743-61AB9743C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0FF0-B345-479E-BA2B-DFA525128DD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E204E-0319-40FC-BF2F-4820608D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B4590-31C8-4D2E-8D9E-E8F49D3C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3202-6F2E-4984-BD00-410EB5F2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4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6D3-3E4A-43E4-95CF-EFE3AFE2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F3FE6-625E-470A-A79A-E07337C57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DABE7-38E3-4EF9-BC0E-662820B7B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0FF0-B345-479E-BA2B-DFA525128DD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92249-8857-434D-8357-304348FCE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39233-B500-4581-A104-99592BB2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3202-6F2E-4984-BD00-410EB5F2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3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372AF-D3F6-41EC-8C46-4659AC5B8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6AE12-F20A-4BB9-BA81-C683F9866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DF26D-66A8-4EFA-BBE9-5D395F5A2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0FF0-B345-479E-BA2B-DFA525128DD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97008-BF77-4F9F-A07A-1750EE81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9B30A-5479-40AD-880F-C14A1AE1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3202-6F2E-4984-BD00-410EB5F2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6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DC11-C6BD-4641-93F4-F7E84089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6C98B-FD34-49BF-AF93-F842B97AD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6BADB-C973-4FBC-BDA9-25832A224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EB235-1D0B-4411-AB83-77CDCAEE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0FF0-B345-479E-BA2B-DFA525128DD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1CCAB-70B1-42AF-B41E-A295C45A4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AB344-9861-41D6-B26C-AC78A28D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3202-6F2E-4984-BD00-410EB5F2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3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8BCD-55B9-4988-B32F-99C7D6A3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E87FD-5A1B-4463-9309-5A78DEE41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E8160-B577-465F-8799-9D5261836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57832-4EA8-4F83-A793-8BD138D65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00B3CB-C3D4-4CCB-BB54-DF2C3C375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2CCEC6-9A42-4D67-B3D5-7A14DBF7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0FF0-B345-479E-BA2B-DFA525128DD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A02AD3-4A2A-4810-83D9-F7DA0782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D5286-4D57-4B9E-BE14-78F8979A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3202-6F2E-4984-BD00-410EB5F2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3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9F78-819F-47C4-B587-817C72742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9E6D1-3A2D-4D01-80A1-469CCA2F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0FF0-B345-479E-BA2B-DFA525128DD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42D1B-56F3-4F6D-A669-93E492CC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60D10-F26B-4B3E-BE08-434AF567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3202-6F2E-4984-BD00-410EB5F2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3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A876F-54EB-4A90-AD6E-88519B246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0FF0-B345-479E-BA2B-DFA525128DD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7D545-8E24-40AA-8391-25FB6CA2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B3C13-4DC0-4332-A567-2C792DDD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3202-6F2E-4984-BD00-410EB5F2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9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614F-0696-41C2-ACE9-54FB3328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37DCD-D86E-41B1-8589-E82BA95FC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81867-393A-4F2B-B639-604130BE2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1A079-34F0-4F39-8668-EE950E38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0FF0-B345-479E-BA2B-DFA525128DD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3AFB3-BDA0-4116-9496-67B9D46C5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FDF67-832C-4D37-B3FD-A35A5A10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3202-6F2E-4984-BD00-410EB5F2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2CCA0-23BF-43EA-8E1B-56502CFE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4C3CA-C7E9-4E46-994D-91CE3E02A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702C8-4B42-4B63-91CB-EFB1CA25B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3D2FC-3E51-49ED-B5D0-76B6536A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0FF0-B345-479E-BA2B-DFA525128DD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32619-C7D4-4A4B-BE01-6C7A8ED7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D390D-2765-4AF8-AE84-5C7AA901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3202-6F2E-4984-BD00-410EB5F2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9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1679B-76FD-4AB6-8784-D8200C14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E3C17-2E8E-4F80-B0BE-4CD7491E8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655AB-B6F1-402D-BC48-6111E5CBE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0FF0-B345-479E-BA2B-DFA525128DD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BAE12-F61E-4592-B781-9FD447097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F6820-8F72-4776-8B73-4B243B4CA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73202-6F2E-4984-BD00-410EB5F2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3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FBC97-8D4A-477E-800A-D55F86D57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588990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Integration using Cauchy’s Residue Theorem (Part-2)</a:t>
            </a:r>
            <a:b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Exercise:7.1</a:t>
            </a:r>
          </a:p>
        </p:txBody>
      </p:sp>
    </p:spTree>
    <p:extLst>
      <p:ext uri="{BB962C8B-B14F-4D97-AF65-F5344CB8AC3E}">
        <p14:creationId xmlns:p14="http://schemas.microsoft.com/office/powerpoint/2010/main" val="1132549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72F0-65D8-46E0-9176-CF8C8730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76" y="182245"/>
            <a:ext cx="10515600" cy="915036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MCQ: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F851D7-A088-4266-B9B0-186971CAB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5153" y="1507807"/>
                <a:ext cx="11781694" cy="5047737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by CRT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nary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	 (a) not determined 	  (b)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(c)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by CRT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upper half circle including the real line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(a)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	(b)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	(c)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by CRT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nary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(a)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(b)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	(c)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by CRT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2&lt;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&lt;3</m:t>
                        </m:r>
                      </m:e>
                    </m:nary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	(a)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(b)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(c) none.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F851D7-A088-4266-B9B0-186971CAB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153" y="1507807"/>
                <a:ext cx="11781694" cy="5047737"/>
              </a:xfrm>
              <a:blipFill>
                <a:blip r:embed="rId2"/>
                <a:stretch>
                  <a:fillRect l="-932" t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96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86A9F6-EE34-4736-81A7-5763E1274266}"/>
              </a:ext>
            </a:extLst>
          </p:cNvPr>
          <p:cNvSpPr/>
          <p:nvPr/>
        </p:nvSpPr>
        <p:spPr>
          <a:xfrm>
            <a:off x="251791" y="1378197"/>
            <a:ext cx="10946295" cy="1242391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Evaluating complex integration for a function analytic inside and on a simple closed curve except at a finite number of singular points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307235-91F0-4600-8D8B-919BD809795D}"/>
              </a:ext>
            </a:extLst>
          </p:cNvPr>
          <p:cNvSpPr/>
          <p:nvPr/>
        </p:nvSpPr>
        <p:spPr>
          <a:xfrm>
            <a:off x="596348" y="2663672"/>
            <a:ext cx="3458817" cy="12423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Methodologies: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741E46-C724-4833-9DB0-5F3CDE5BAFF4}"/>
              </a:ext>
            </a:extLst>
          </p:cNvPr>
          <p:cNvSpPr/>
          <p:nvPr/>
        </p:nvSpPr>
        <p:spPr>
          <a:xfrm>
            <a:off x="503583" y="39738"/>
            <a:ext cx="3935896" cy="11661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B101D4-53F8-45A3-AFFD-B3E251DBAA6E}"/>
              </a:ext>
            </a:extLst>
          </p:cNvPr>
          <p:cNvSpPr/>
          <p:nvPr/>
        </p:nvSpPr>
        <p:spPr>
          <a:xfrm>
            <a:off x="251791" y="4078357"/>
            <a:ext cx="11396870" cy="166645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Cauchy’s Residue Theorem will be used</a:t>
            </a:r>
          </a:p>
        </p:txBody>
      </p:sp>
    </p:spTree>
    <p:extLst>
      <p:ext uri="{BB962C8B-B14F-4D97-AF65-F5344CB8AC3E}">
        <p14:creationId xmlns:p14="http://schemas.microsoft.com/office/powerpoint/2010/main" val="345503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0BF9-12FA-4A25-8F91-09A9230D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Cauchy Residue Theorem (CRT):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9ED160-697E-4269-ACC0-3C735A57F0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analytic inside and on a simple closed curve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except at a finite number of  singular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inside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 singular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outside the curve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Res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z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9ED160-697E-4269-ACC0-3C735A57F0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1FFDAA8-8193-4E39-B81D-D3B173B913D4}"/>
                  </a:ext>
                </a:extLst>
              </p:cNvPr>
              <p:cNvSpPr/>
              <p:nvPr/>
            </p:nvSpPr>
            <p:spPr>
              <a:xfrm>
                <a:off x="1148283" y="2934043"/>
                <a:ext cx="8190512" cy="12252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grow m:val="on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nary>
                      <m:r>
                        <m:rPr>
                          <m:nor/>
                        </m:rPr>
                        <a:rPr lang="en-US" sz="28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m:rPr>
                          <m:nor/>
                        </m:rPr>
                        <a:rPr lang="en-US" sz="28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m:rPr>
                          <m:nor/>
                        </m:rPr>
                        <a:rPr lang="en-US" sz="2800" i="1">
                          <a:latin typeface="Cambria Math" panose="02040503050406030204" pitchFamily="18" charset="0"/>
                        </a:rPr>
                        <m:t> 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Res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Res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+...+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Res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sz="2800" i="1"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1FFDAA8-8193-4E39-B81D-D3B173B91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283" y="2934043"/>
                <a:ext cx="8190512" cy="1225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71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28071F3-ABE5-43BD-BC44-7DA88AA1EBB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Evaluate by CRT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grow m:val="on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 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800" i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circle </a:t>
                </a:r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0">
                        <a:latin typeface="Cambria Math" panose="02040503050406030204" pitchFamily="18" charset="0"/>
                      </a:rPr>
                      <m:t>|=3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.14.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28071F3-ABE5-43BD-BC44-7DA88AA1EB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E42DEA-059E-4BD7-87C0-AAF8067C5D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u="sng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the Singular point is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order 1 which is inside the circle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|=3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.14.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→2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lim>
                    </m:limLow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b="0" dirty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by CRT: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grow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 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∗1=2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E42DEA-059E-4BD7-87C0-AAF8067C5D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8F9BC2-04C7-4973-A0E8-BD38A90976F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187397" y="4023360"/>
            <a:ext cx="3516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2CB57D-43D7-4E6E-8E6E-F0DDFAB9375B}"/>
              </a:ext>
            </a:extLst>
          </p:cNvPr>
          <p:cNvCxnSpPr>
            <a:cxnSpLocks/>
          </p:cNvCxnSpPr>
          <p:nvPr/>
        </p:nvCxnSpPr>
        <p:spPr>
          <a:xfrm flipV="1">
            <a:off x="9580099" y="2588456"/>
            <a:ext cx="1" cy="244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E3FF3F0-8B26-4132-9D9B-6F3CDE44A28E}"/>
              </a:ext>
            </a:extLst>
          </p:cNvPr>
          <p:cNvSpPr/>
          <p:nvPr/>
        </p:nvSpPr>
        <p:spPr>
          <a:xfrm>
            <a:off x="8778240" y="3143164"/>
            <a:ext cx="1603717" cy="17162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C7E7EF-65EB-45F0-8930-65BCCCE94414}"/>
              </a:ext>
            </a:extLst>
          </p:cNvPr>
          <p:cNvSpPr txBox="1"/>
          <p:nvPr/>
        </p:nvSpPr>
        <p:spPr>
          <a:xfrm>
            <a:off x="10340343" y="3995225"/>
            <a:ext cx="61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1502DE-D45C-480C-9269-CB8AA9D42DF3}"/>
                  </a:ext>
                </a:extLst>
              </p:cNvPr>
              <p:cNvSpPr txBox="1"/>
              <p:nvPr/>
            </p:nvSpPr>
            <p:spPr>
              <a:xfrm>
                <a:off x="9437962" y="3392811"/>
                <a:ext cx="7039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1502DE-D45C-480C-9269-CB8AA9D42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962" y="3392811"/>
                <a:ext cx="7039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C062EA0-9FBA-4ED0-B821-14BF6DD8A1F4}"/>
              </a:ext>
            </a:extLst>
          </p:cNvPr>
          <p:cNvSpPr txBox="1"/>
          <p:nvPr/>
        </p:nvSpPr>
        <p:spPr>
          <a:xfrm>
            <a:off x="9219919" y="3981157"/>
            <a:ext cx="49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018D8C-B94E-4542-BE16-DBCA80059BC7}"/>
              </a:ext>
            </a:extLst>
          </p:cNvPr>
          <p:cNvSpPr txBox="1"/>
          <p:nvPr/>
        </p:nvSpPr>
        <p:spPr>
          <a:xfrm>
            <a:off x="11310426" y="4023360"/>
            <a:ext cx="78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Re{z}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22EC47-5761-4A83-A9B9-94A29F0E1F7B}"/>
              </a:ext>
            </a:extLst>
          </p:cNvPr>
          <p:cNvSpPr txBox="1"/>
          <p:nvPr/>
        </p:nvSpPr>
        <p:spPr>
          <a:xfrm>
            <a:off x="9608236" y="2474839"/>
            <a:ext cx="78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</a:t>
            </a:r>
            <a:r>
              <a:rPr lang="en-US" dirty="0"/>
              <a:t>{z}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A66502-6C84-445E-BBCD-5D457FF61586}"/>
              </a:ext>
            </a:extLst>
          </p:cNvPr>
          <p:cNvSpPr/>
          <p:nvPr/>
        </p:nvSpPr>
        <p:spPr>
          <a:xfrm>
            <a:off x="9548447" y="3406140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53593F-6C00-46B3-945F-6D60B43D1DE3}"/>
              </a:ext>
            </a:extLst>
          </p:cNvPr>
          <p:cNvSpPr/>
          <p:nvPr/>
        </p:nvSpPr>
        <p:spPr>
          <a:xfrm>
            <a:off x="8032652" y="2474839"/>
            <a:ext cx="3910819" cy="2828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3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B1086F-66E8-475E-AF93-CE096E03FF0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964594" cy="1325563"/>
              </a:xfrm>
            </p:spPr>
            <p:txBody>
              <a:bodyPr>
                <a:normAutofit/>
              </a:bodyPr>
              <a:lstStyle/>
              <a:p>
                <a:r>
                  <a:rPr lang="en-US" sz="28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US" sz="28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(ii)Evaluate by CRT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grow m:val="on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 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800" i="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m:rPr>
                                <m:nor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where C is the circle</a:t>
                </a:r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0">
                        <a:latin typeface="Cambria Math" panose="02040503050406030204" pitchFamily="18" charset="0"/>
                      </a:rPr>
                      <m:t>|=3.</m:t>
                    </m:r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B1086F-66E8-475E-AF93-CE096E03FF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964594" cy="1325563"/>
              </a:xfrm>
              <a:blipFill>
                <a:blip r:embed="rId2"/>
                <a:stretch>
                  <a:fillRect l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8ABFD-C39D-482B-813D-0C970F1147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0504"/>
                <a:ext cx="10515600" cy="5102087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4400" u="sng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singular point of order 2 which is inside the circle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4000">
                        <a:latin typeface="Cambria Math" panose="02040503050406030204" pitchFamily="18" charset="0"/>
                      </a:rPr>
                      <m:t>=3.</m:t>
                    </m:r>
                  </m:oMath>
                </a14:m>
                <a:endParaRPr lang="en-US" sz="400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r>
                        <m:rPr>
                          <m:nor/>
                        </m:rPr>
                        <a:rPr lang="en-US" sz="4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Res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=2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400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lim>
                      </m:limLow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2−1</m:t>
                              </m:r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𝑑𝑧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              =</m:t>
                      </m:r>
                      <m:r>
                        <m:rPr>
                          <m:nor/>
                        </m:rPr>
                        <a:rPr lang="en-US" sz="4000" b="0" dirty="0">
                          <a:cs typeface="Times New Roman" panose="020206030504050203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400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lim>
                      </m:limLow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𝑑𝑧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                     =</m:t>
                    </m:r>
                    <m:r>
                      <m:rPr>
                        <m:nor/>
                      </m:rPr>
                      <a:rPr lang="en-US" sz="4000" dirty="0"/>
                      <m:t> </m:t>
                    </m:r>
                    <m:limLow>
                      <m:limLow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400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lim>
                    </m:limLow>
                  </m:oMath>
                </a14:m>
                <a:r>
                  <a:rPr lang="en-US" sz="4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func>
                      <m:funcPr>
                        <m:ctrlPr>
                          <a:rPr lang="en-US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</m:e>
                    </m:func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              =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π</m:t>
                      </m:r>
                    </m:oMath>
                  </m:oMathPara>
                </a14:m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by CRT: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grow m:val="on"/>
                        <m:supHide m:val="on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4000" i="1">
                            <a:latin typeface="Cambria Math" panose="02040503050406030204" pitchFamily="18" charset="0"/>
                          </a:rPr>
                          <m:t> </m:t>
                        </m:r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400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m:rPr>
                                <m:nor/>
                              </m:rPr>
                              <a:rPr lang="en-US" sz="4000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400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4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begChr m:val="["/>
                        <m:endChr m:val="]"/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8ABFD-C39D-482B-813D-0C970F1147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0504"/>
                <a:ext cx="10515600" cy="5102087"/>
              </a:xfrm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0B5F7A7-A155-4DBA-A3F8-4D46DAA50BC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187397" y="4023360"/>
            <a:ext cx="3516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575D76-2D57-493F-9871-D0942AE0EB78}"/>
              </a:ext>
            </a:extLst>
          </p:cNvPr>
          <p:cNvCxnSpPr>
            <a:cxnSpLocks/>
          </p:cNvCxnSpPr>
          <p:nvPr/>
        </p:nvCxnSpPr>
        <p:spPr>
          <a:xfrm flipV="1">
            <a:off x="9580099" y="2588456"/>
            <a:ext cx="1" cy="244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FEE27DE-E01D-40BB-B9D5-8A21D7F019A3}"/>
              </a:ext>
            </a:extLst>
          </p:cNvPr>
          <p:cNvSpPr/>
          <p:nvPr/>
        </p:nvSpPr>
        <p:spPr>
          <a:xfrm>
            <a:off x="8778240" y="3143164"/>
            <a:ext cx="1603717" cy="17162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F88554-B66D-4718-AA64-1DBD53550A23}"/>
              </a:ext>
            </a:extLst>
          </p:cNvPr>
          <p:cNvSpPr txBox="1"/>
          <p:nvPr/>
        </p:nvSpPr>
        <p:spPr>
          <a:xfrm>
            <a:off x="10340343" y="3995225"/>
            <a:ext cx="61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9AA750-D7A6-45FE-88FA-C57AD614801A}"/>
                  </a:ext>
                </a:extLst>
              </p:cNvPr>
              <p:cNvSpPr txBox="1"/>
              <p:nvPr/>
            </p:nvSpPr>
            <p:spPr>
              <a:xfrm>
                <a:off x="9677990" y="3995225"/>
                <a:ext cx="7039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9AA750-D7A6-45FE-88FA-C57AD6148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990" y="3995225"/>
                <a:ext cx="7039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0CC43B6-F770-476F-9CF7-ED191E10C703}"/>
              </a:ext>
            </a:extLst>
          </p:cNvPr>
          <p:cNvSpPr txBox="1"/>
          <p:nvPr/>
        </p:nvSpPr>
        <p:spPr>
          <a:xfrm>
            <a:off x="9219919" y="3981157"/>
            <a:ext cx="49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F7B66A-2E44-4942-B2C0-53C562B7FC6D}"/>
              </a:ext>
            </a:extLst>
          </p:cNvPr>
          <p:cNvSpPr txBox="1"/>
          <p:nvPr/>
        </p:nvSpPr>
        <p:spPr>
          <a:xfrm>
            <a:off x="11310426" y="4023360"/>
            <a:ext cx="78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Re{z}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E3076C-76D2-4A95-971F-1672F9BCE7A5}"/>
              </a:ext>
            </a:extLst>
          </p:cNvPr>
          <p:cNvSpPr txBox="1"/>
          <p:nvPr/>
        </p:nvSpPr>
        <p:spPr>
          <a:xfrm>
            <a:off x="9608236" y="2474839"/>
            <a:ext cx="78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</a:t>
            </a:r>
            <a:r>
              <a:rPr lang="en-US" dirty="0"/>
              <a:t>{z}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15E29F-DA22-4163-8876-604964991DF6}"/>
              </a:ext>
            </a:extLst>
          </p:cNvPr>
          <p:cNvSpPr/>
          <p:nvPr/>
        </p:nvSpPr>
        <p:spPr>
          <a:xfrm>
            <a:off x="8032652" y="2474839"/>
            <a:ext cx="3910819" cy="2828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20A16E3-5556-401A-8DCE-7E2E6FBEE2D9}"/>
              </a:ext>
            </a:extLst>
          </p:cNvPr>
          <p:cNvSpPr/>
          <p:nvPr/>
        </p:nvSpPr>
        <p:spPr>
          <a:xfrm>
            <a:off x="9951451" y="3981162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4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5FD95-C212-4375-A515-45F07F0F9C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US" sz="24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(iii) Evaluate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grow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 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circle 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0">
                        <a:latin typeface="Cambria Math" panose="02040503050406030204" pitchFamily="18" charset="0"/>
                      </a:rPr>
                      <m:t>|=4.</m:t>
                    </m:r>
                  </m:oMath>
                </a14:m>
                <a:br>
                  <a:rPr lang="en-US" sz="2400" dirty="0"/>
                </a:b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5FD95-C212-4375-A515-45F07F0F9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5DE20-AF9D-4D27-9E12-D85E00E158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u="sng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singular 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outside the circle 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0">
                        <a:latin typeface="Cambria Math" panose="02040503050406030204" pitchFamily="18" charset="0"/>
                      </a:rPr>
                      <m:t>|=4.</m:t>
                    </m:r>
                  </m:oMath>
                </a14:m>
                <a:endParaRPr lang="en-US" sz="24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Res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=6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by CRT: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grow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 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∗0=0.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5DE20-AF9D-4D27-9E12-D85E00E158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A90C797-D144-44FB-96EA-C18DB53599D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187397" y="4023360"/>
            <a:ext cx="3516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2A76E0-F308-4DA7-81DA-A2D3193BF1CD}"/>
              </a:ext>
            </a:extLst>
          </p:cNvPr>
          <p:cNvCxnSpPr>
            <a:cxnSpLocks/>
          </p:cNvCxnSpPr>
          <p:nvPr/>
        </p:nvCxnSpPr>
        <p:spPr>
          <a:xfrm flipV="1">
            <a:off x="9580099" y="2588456"/>
            <a:ext cx="1" cy="244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B23CF57-3C67-4F02-A60A-1F743B863FA7}"/>
              </a:ext>
            </a:extLst>
          </p:cNvPr>
          <p:cNvSpPr/>
          <p:nvPr/>
        </p:nvSpPr>
        <p:spPr>
          <a:xfrm>
            <a:off x="8778240" y="3143164"/>
            <a:ext cx="1603717" cy="17162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58FE8F-50D3-4E8A-9FDE-F9E0DE81E065}"/>
              </a:ext>
            </a:extLst>
          </p:cNvPr>
          <p:cNvSpPr txBox="1"/>
          <p:nvPr/>
        </p:nvSpPr>
        <p:spPr>
          <a:xfrm>
            <a:off x="10340343" y="3995225"/>
            <a:ext cx="61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D7F864-7C58-46DB-9115-C3BFF917B5C8}"/>
                  </a:ext>
                </a:extLst>
              </p:cNvPr>
              <p:cNvSpPr txBox="1"/>
              <p:nvPr/>
            </p:nvSpPr>
            <p:spPr>
              <a:xfrm>
                <a:off x="10606459" y="4023359"/>
                <a:ext cx="7039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D7F864-7C58-46DB-9115-C3BFF917B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459" y="4023359"/>
                <a:ext cx="7039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18062BA-822B-4D14-8061-1064B8D0CCFA}"/>
              </a:ext>
            </a:extLst>
          </p:cNvPr>
          <p:cNvSpPr txBox="1"/>
          <p:nvPr/>
        </p:nvSpPr>
        <p:spPr>
          <a:xfrm>
            <a:off x="9219919" y="3981157"/>
            <a:ext cx="49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3FE5DE-8C8F-4F24-8353-9671CB54E121}"/>
              </a:ext>
            </a:extLst>
          </p:cNvPr>
          <p:cNvSpPr txBox="1"/>
          <p:nvPr/>
        </p:nvSpPr>
        <p:spPr>
          <a:xfrm>
            <a:off x="11310426" y="4023360"/>
            <a:ext cx="78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Re{z}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04EB2-CDAA-480C-9CFA-2454CEC905A0}"/>
              </a:ext>
            </a:extLst>
          </p:cNvPr>
          <p:cNvSpPr txBox="1"/>
          <p:nvPr/>
        </p:nvSpPr>
        <p:spPr>
          <a:xfrm>
            <a:off x="9608236" y="2474839"/>
            <a:ext cx="78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</a:t>
            </a:r>
            <a:r>
              <a:rPr lang="en-US" dirty="0"/>
              <a:t>{z}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74863-5065-4412-899B-063AC5309F3E}"/>
              </a:ext>
            </a:extLst>
          </p:cNvPr>
          <p:cNvSpPr/>
          <p:nvPr/>
        </p:nvSpPr>
        <p:spPr>
          <a:xfrm>
            <a:off x="8032652" y="2474839"/>
            <a:ext cx="3910819" cy="2828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2FF4C-CD4F-417C-A6BB-9AB69F1FC88D}"/>
              </a:ext>
            </a:extLst>
          </p:cNvPr>
          <p:cNvSpPr/>
          <p:nvPr/>
        </p:nvSpPr>
        <p:spPr>
          <a:xfrm>
            <a:off x="10887523" y="3995218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2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B2285C-4D66-466C-8DD5-A0B0F20AA7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365125"/>
                <a:ext cx="11260017" cy="132556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(iv) Evaluate by CRT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grow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 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ellipse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 sin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𝑖 9 cos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B2285C-4D66-466C-8DD5-A0B0F20AA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65125"/>
                <a:ext cx="11260017" cy="1325563"/>
              </a:xfrm>
              <a:prstGeom prst="rect">
                <a:avLst/>
              </a:prstGeo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49F490-5A6D-42CC-8C45-DE11E27278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4826" y="1340913"/>
                <a:ext cx="10515600" cy="484245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u="sng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the Singular point is 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order 2 which is inside the ellipse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 sin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𝑖 9 cos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→2</m:t>
                        </m:r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i</m:t>
                        </m:r>
                      </m:lim>
                    </m:limLow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𝑑𝑧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nor/>
                          </m:rPr>
                          <a:rPr lang="en-US" dirty="0"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     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→2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lim>
                    </m:limLow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endParaRPr lang="en-US" dirty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by CRT: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grow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 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∗1=2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49F490-5A6D-42CC-8C45-DE11E2727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26" y="1340913"/>
                <a:ext cx="10515600" cy="4842459"/>
              </a:xfrm>
              <a:prstGeom prst="rect">
                <a:avLst/>
              </a:prstGeom>
              <a:blipFill>
                <a:blip r:embed="rId3"/>
                <a:stretch>
                  <a:fillRect l="-1159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87C4F0-D6B2-4921-8907-DD41239186B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187397" y="4023360"/>
            <a:ext cx="3516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18BD239-2B9D-49BA-978C-11FDD7BBD987}"/>
              </a:ext>
            </a:extLst>
          </p:cNvPr>
          <p:cNvCxnSpPr>
            <a:cxnSpLocks/>
          </p:cNvCxnSpPr>
          <p:nvPr/>
        </p:nvCxnSpPr>
        <p:spPr>
          <a:xfrm flipH="1" flipV="1">
            <a:off x="9580100" y="2588456"/>
            <a:ext cx="14066" cy="271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1593557-288B-43FC-81EC-4D60D3FA5BB2}"/>
              </a:ext>
            </a:extLst>
          </p:cNvPr>
          <p:cNvSpPr/>
          <p:nvPr/>
        </p:nvSpPr>
        <p:spPr>
          <a:xfrm>
            <a:off x="8932966" y="2834640"/>
            <a:ext cx="1322395" cy="22156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DA1B3F-888A-4D4E-99B6-C224BA6C4394}"/>
                  </a:ext>
                </a:extLst>
              </p:cNvPr>
              <p:cNvSpPr txBox="1"/>
              <p:nvPr/>
            </p:nvSpPr>
            <p:spPr>
              <a:xfrm>
                <a:off x="9437962" y="3392811"/>
                <a:ext cx="7039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DA1B3F-888A-4D4E-99B6-C224BA6C4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962" y="3392811"/>
                <a:ext cx="7039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CE8C9E9-F10A-4EA9-A7AD-F5700CD0BE2C}"/>
              </a:ext>
            </a:extLst>
          </p:cNvPr>
          <p:cNvSpPr txBox="1"/>
          <p:nvPr/>
        </p:nvSpPr>
        <p:spPr>
          <a:xfrm>
            <a:off x="9219919" y="3981157"/>
            <a:ext cx="49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9DBA3C-10AD-4AF3-99D3-8FE38D05CBCC}"/>
              </a:ext>
            </a:extLst>
          </p:cNvPr>
          <p:cNvSpPr txBox="1"/>
          <p:nvPr/>
        </p:nvSpPr>
        <p:spPr>
          <a:xfrm>
            <a:off x="11310426" y="4023360"/>
            <a:ext cx="78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Re{z}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C3ABD-D3D2-4DEB-8E67-210755805AA8}"/>
              </a:ext>
            </a:extLst>
          </p:cNvPr>
          <p:cNvSpPr txBox="1"/>
          <p:nvPr/>
        </p:nvSpPr>
        <p:spPr>
          <a:xfrm>
            <a:off x="9608236" y="2474839"/>
            <a:ext cx="78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</a:t>
            </a:r>
            <a:r>
              <a:rPr lang="en-US" dirty="0"/>
              <a:t>{z}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61561D-DBE5-4E9B-B81C-878D74F70C64}"/>
              </a:ext>
            </a:extLst>
          </p:cNvPr>
          <p:cNvSpPr/>
          <p:nvPr/>
        </p:nvSpPr>
        <p:spPr>
          <a:xfrm>
            <a:off x="9548447" y="3406140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B7FC4C-A8A0-4F52-BC19-402E24461DE4}"/>
              </a:ext>
            </a:extLst>
          </p:cNvPr>
          <p:cNvSpPr/>
          <p:nvPr/>
        </p:nvSpPr>
        <p:spPr>
          <a:xfrm>
            <a:off x="8032652" y="2474839"/>
            <a:ext cx="3910819" cy="2828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0C9185-3360-4F9F-9EEA-2128CF5BBD97}"/>
                  </a:ext>
                </a:extLst>
              </p:cNvPr>
              <p:cNvSpPr txBox="1"/>
              <p:nvPr/>
            </p:nvSpPr>
            <p:spPr>
              <a:xfrm>
                <a:off x="9157198" y="2558535"/>
                <a:ext cx="618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0C9185-3360-4F9F-9EEA-2128CF5BB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198" y="2558535"/>
                <a:ext cx="6189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C15BD8-2921-4058-A04C-1653F625FA15}"/>
                  </a:ext>
                </a:extLst>
              </p:cNvPr>
              <p:cNvSpPr txBox="1"/>
              <p:nvPr/>
            </p:nvSpPr>
            <p:spPr>
              <a:xfrm>
                <a:off x="8389357" y="3981157"/>
                <a:ext cx="618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C15BD8-2921-4058-A04C-1653F625F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357" y="3981157"/>
                <a:ext cx="6189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35345F9-2163-4D8F-B427-A19128D3DB62}"/>
                  </a:ext>
                </a:extLst>
              </p:cNvPr>
              <p:cNvSpPr txBox="1"/>
              <p:nvPr/>
            </p:nvSpPr>
            <p:spPr>
              <a:xfrm>
                <a:off x="10121134" y="4001294"/>
                <a:ext cx="618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35345F9-2163-4D8F-B427-A19128D3D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134" y="4001294"/>
                <a:ext cx="61897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8E4C2E-5B9F-4974-8F71-8819E22E7C5A}"/>
                  </a:ext>
                </a:extLst>
              </p:cNvPr>
              <p:cNvSpPr txBox="1"/>
              <p:nvPr/>
            </p:nvSpPr>
            <p:spPr>
              <a:xfrm>
                <a:off x="9596839" y="4992243"/>
                <a:ext cx="4437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8E4C2E-5B9F-4974-8F71-8819E22E7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839" y="4992243"/>
                <a:ext cx="443705" cy="369332"/>
              </a:xfrm>
              <a:prstGeom prst="rect">
                <a:avLst/>
              </a:prstGeom>
              <a:blipFill>
                <a:blip r:embed="rId8"/>
                <a:stretch>
                  <a:fillRect r="-23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474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B2285C-4D66-466C-8DD5-A0B0F20AA7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365125"/>
                <a:ext cx="11260017" cy="132556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(v) Evaluate by CRT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grow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 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circle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B2285C-4D66-466C-8DD5-A0B0F20AA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65125"/>
                <a:ext cx="11260017" cy="1325563"/>
              </a:xfrm>
              <a:prstGeom prst="rect">
                <a:avLst/>
              </a:prstGeo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49F490-5A6D-42CC-8C45-DE11E27278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4826" y="1340913"/>
                <a:ext cx="10515600" cy="484245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000" u="sng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the Singular point’s are at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 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both of them are of order 1 which are inside the circle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lim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lim>
                    </m:limLow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      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0−1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0−1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lim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lim>
                    </m:limLow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      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by CRT: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grow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 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sz="200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1+1</m:t>
                        </m:r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49F490-5A6D-42CC-8C45-DE11E2727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26" y="1340913"/>
                <a:ext cx="10515600" cy="4842459"/>
              </a:xfrm>
              <a:prstGeom prst="rect">
                <a:avLst/>
              </a:prstGeom>
              <a:blipFill>
                <a:blip r:embed="rId3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513D23-BEED-4CC4-BD63-A6ACC319120B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187397" y="4023360"/>
            <a:ext cx="3516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AD868CC-C0BC-434B-870A-F89E7AD80528}"/>
              </a:ext>
            </a:extLst>
          </p:cNvPr>
          <p:cNvSpPr/>
          <p:nvPr/>
        </p:nvSpPr>
        <p:spPr>
          <a:xfrm>
            <a:off x="9158069" y="3179298"/>
            <a:ext cx="1603717" cy="17162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E38DF4-A727-42AA-98B7-F62B186C2AFA}"/>
              </a:ext>
            </a:extLst>
          </p:cNvPr>
          <p:cNvSpPr txBox="1"/>
          <p:nvPr/>
        </p:nvSpPr>
        <p:spPr>
          <a:xfrm>
            <a:off x="10733653" y="4037427"/>
            <a:ext cx="61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087627-0994-4C45-9AC2-AC114EAFC4EC}"/>
              </a:ext>
            </a:extLst>
          </p:cNvPr>
          <p:cNvSpPr txBox="1"/>
          <p:nvPr/>
        </p:nvSpPr>
        <p:spPr>
          <a:xfrm>
            <a:off x="9906945" y="4023360"/>
            <a:ext cx="70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3F4733-F60F-44E0-879C-2AB8D2935D41}"/>
              </a:ext>
            </a:extLst>
          </p:cNvPr>
          <p:cNvSpPr txBox="1"/>
          <p:nvPr/>
        </p:nvSpPr>
        <p:spPr>
          <a:xfrm>
            <a:off x="9219919" y="3981157"/>
            <a:ext cx="49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C3E634-0B14-4310-A221-9A907D635B60}"/>
              </a:ext>
            </a:extLst>
          </p:cNvPr>
          <p:cNvSpPr txBox="1"/>
          <p:nvPr/>
        </p:nvSpPr>
        <p:spPr>
          <a:xfrm>
            <a:off x="11310426" y="4023360"/>
            <a:ext cx="78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Re{z}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69CF02-3D90-4080-8A5F-3983919F4F34}"/>
              </a:ext>
            </a:extLst>
          </p:cNvPr>
          <p:cNvSpPr txBox="1"/>
          <p:nvPr/>
        </p:nvSpPr>
        <p:spPr>
          <a:xfrm>
            <a:off x="9608236" y="2474839"/>
            <a:ext cx="78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</a:t>
            </a:r>
            <a:r>
              <a:rPr lang="en-US" dirty="0"/>
              <a:t>{z}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487D7C-88EF-4980-ADE7-F08B33EBB29E}"/>
              </a:ext>
            </a:extLst>
          </p:cNvPr>
          <p:cNvSpPr/>
          <p:nvPr/>
        </p:nvSpPr>
        <p:spPr>
          <a:xfrm>
            <a:off x="8032652" y="2474839"/>
            <a:ext cx="3910819" cy="2828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C2062B-A3FE-4F8A-B356-4E313F8ACA67}"/>
              </a:ext>
            </a:extLst>
          </p:cNvPr>
          <p:cNvCxnSpPr>
            <a:cxnSpLocks/>
          </p:cNvCxnSpPr>
          <p:nvPr/>
        </p:nvCxnSpPr>
        <p:spPr>
          <a:xfrm flipV="1">
            <a:off x="9580099" y="2588456"/>
            <a:ext cx="1" cy="244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DC42E19D-54BC-4003-B210-666D52EEC857}"/>
              </a:ext>
            </a:extLst>
          </p:cNvPr>
          <p:cNvSpPr/>
          <p:nvPr/>
        </p:nvSpPr>
        <p:spPr>
          <a:xfrm>
            <a:off x="9973321" y="3995225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2809715-1758-4753-A8DD-6A77BF56C536}"/>
              </a:ext>
            </a:extLst>
          </p:cNvPr>
          <p:cNvSpPr/>
          <p:nvPr/>
        </p:nvSpPr>
        <p:spPr>
          <a:xfrm>
            <a:off x="9548976" y="3995225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D826FC-0212-4971-8095-DF93EEB199F0}"/>
              </a:ext>
            </a:extLst>
          </p:cNvPr>
          <p:cNvCxnSpPr>
            <a:cxnSpLocks/>
            <a:stCxn id="31" idx="7"/>
            <a:endCxn id="23" idx="7"/>
          </p:cNvCxnSpPr>
          <p:nvPr/>
        </p:nvCxnSpPr>
        <p:spPr>
          <a:xfrm flipV="1">
            <a:off x="10012345" y="3430638"/>
            <a:ext cx="514582" cy="571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64EFE2-2A67-4B83-AF07-3F44ED19CAF5}"/>
                  </a:ext>
                </a:extLst>
              </p:cNvPr>
              <p:cNvSpPr txBox="1"/>
              <p:nvPr/>
            </p:nvSpPr>
            <p:spPr>
              <a:xfrm>
                <a:off x="9713454" y="3402597"/>
                <a:ext cx="798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64EFE2-2A67-4B83-AF07-3F44ED19C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454" y="3402597"/>
                <a:ext cx="79800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0F5878-4EE8-4EA7-A1C0-6CEE7194E5D5}"/>
                  </a:ext>
                </a:extLst>
              </p:cNvPr>
              <p:cNvSpPr txBox="1"/>
              <p:nvPr/>
            </p:nvSpPr>
            <p:spPr>
              <a:xfrm>
                <a:off x="8541974" y="3995225"/>
                <a:ext cx="798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0F5878-4EE8-4EA7-A1C0-6CEE7194E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974" y="3995225"/>
                <a:ext cx="79800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826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BCDD04E-BE04-434D-8CD4-2305C655DAFA}"/>
              </a:ext>
            </a:extLst>
          </p:cNvPr>
          <p:cNvSpPr/>
          <p:nvPr/>
        </p:nvSpPr>
        <p:spPr>
          <a:xfrm>
            <a:off x="515816" y="492369"/>
            <a:ext cx="11160370" cy="60913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2A3887-F353-4797-87A9-90AD0CA4E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28DFB4-0FDD-47CB-BBC8-796B83AD3C83}"/>
                  </a:ext>
                </a:extLst>
              </p:cNvPr>
              <p:cNvSpPr txBox="1"/>
              <p:nvPr/>
            </p:nvSpPr>
            <p:spPr>
              <a:xfrm>
                <a:off x="647114" y="657915"/>
                <a:ext cx="10860258" cy="6446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Exercises: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the following integrals using CRT (if possible):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grow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 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consists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grow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 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+4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contour as  (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 (ii)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grow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 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 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−1)(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m:rPr>
                        <m:nor/>
                      </m:rPr>
                      <a:rPr lang="en-US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 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circle (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−3|=4</m:t>
                    </m:r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(ii)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−5|=1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(iii)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grow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 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sz="240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circle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|=4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28DFB4-0FDD-47CB-BBC8-796B83AD3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14" y="657915"/>
                <a:ext cx="10860258" cy="6446380"/>
              </a:xfrm>
              <a:prstGeom prst="rect">
                <a:avLst/>
              </a:prstGeom>
              <a:blipFill>
                <a:blip r:embed="rId2"/>
                <a:stretch>
                  <a:fillRect l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09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8" ma:contentTypeDescription="Create a new document." ma:contentTypeScope="" ma:versionID="4046924ac66ccc56798cc0f117a6b9ec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b3deba28602d96295c7268a44b64820a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178806-AD00-41B9-A16C-EF9DC5A9B598}"/>
</file>

<file path=customXml/itemProps2.xml><?xml version="1.0" encoding="utf-8"?>
<ds:datastoreItem xmlns:ds="http://schemas.openxmlformats.org/officeDocument/2006/customXml" ds:itemID="{435FF99E-3D06-47CF-BAF1-EE23E763E1F4}"/>
</file>

<file path=customXml/itemProps3.xml><?xml version="1.0" encoding="utf-8"?>
<ds:datastoreItem xmlns:ds="http://schemas.openxmlformats.org/officeDocument/2006/customXml" ds:itemID="{C3BB9E36-7DDE-4A73-B9A5-EE662FDFCE25}"/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745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Complex Integration using Cauchy’s Residue Theorem (Part-2) Exercise:7.1</vt:lpstr>
      <vt:lpstr>PowerPoint Presentation</vt:lpstr>
      <vt:lpstr>Cauchy Residue Theorem (CRT):</vt:lpstr>
      <vt:lpstr>Example: (i) Evaluate by CRT ∮129_C▒〖" "  dz/(z-2i)〗where Cis the circle |z|=3.14.</vt:lpstr>
      <vt:lpstr>Example: (ii)Evaluate by CRT ∮129_C▒〖" "  (sinπ" " z)/(z-2)^2  dz〗, where C is the circle|z|=3.</vt:lpstr>
      <vt:lpstr>Example: (iii) Evaluate ∮129_C▒〖" "  dz/(z-6)^10 〗 where C is the circle |z|=4. </vt:lpstr>
      <vt:lpstr>PowerPoint Presentation</vt:lpstr>
      <vt:lpstr>PowerPoint Presentation</vt:lpstr>
      <vt:lpstr>PowerPoint Presentation</vt:lpstr>
      <vt:lpstr>Sample MCQ: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Integration using Cauchy Residue Theorem (Part-2) Exercise:7.1</dc:title>
  <dc:creator>Roushanara Begum</dc:creator>
  <cp:lastModifiedBy>Roushanara Begum</cp:lastModifiedBy>
  <cp:revision>46</cp:revision>
  <dcterms:created xsi:type="dcterms:W3CDTF">2020-04-24T06:51:23Z</dcterms:created>
  <dcterms:modified xsi:type="dcterms:W3CDTF">2020-08-24T04:44:47Z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