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9" r:id="rId4"/>
    <p:sldId id="271" r:id="rId5"/>
    <p:sldId id="273" r:id="rId6"/>
    <p:sldId id="274" r:id="rId7"/>
    <p:sldId id="265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8-23T04:35:15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1343 6964 3 0,'-11'0'5'16,"11"0"3"-16,-8 0-1 16,8 0-3-1,0 0 0-15,0 0-2 16,0 0-1 0,0 0 3-16,0 0 4 15,0 0 2 1,0 0-6-16,0 0-1 15,0 0 0-15,0 0 0 16,0 0-2-16,0 0 1 31,0 0-1-31,0 0 1 16,0 0-1 0,0 0 0-1,0 0-3-15,0 0 3 16,0 0 0 15,0 0-3-15,0 0 1-16,0 0-1 15,0 0 0 1,0 0 0-16,0 0-1 31,0 0 1-31,0 0-3 16,0 0-4-16,0 0-5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4A3C-2A56-4BAF-966C-5156F50CE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4360D-5FFE-416A-8A4B-9CA42B09F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77E3A-6F73-45F5-8185-ACAF688B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6E14-AE5F-46BA-B969-2FD9A945563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3943F-1C5E-4223-98C9-51A08760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37754-5EBA-47C0-9AFE-9CF18526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5CB-A871-4C46-9C20-550D2101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1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A225-A7EF-4791-8B22-2CBDE1BD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34258-BFB6-4D6D-8EDA-BA6829EF3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17B3B-9AA3-496A-90A5-E4D7C359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6E14-AE5F-46BA-B969-2FD9A945563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70BDE-1F69-4EE4-AE54-F09C4DEC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AC17E-15AE-449A-BD59-B98D8298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5CB-A871-4C46-9C20-550D2101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1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BD909-D5EB-470E-BBA5-40FE4F3FC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D7CEA-E2CF-4F43-B3C8-5D953E6DB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44881-ACA0-4B13-B99E-B45FA8F6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6E14-AE5F-46BA-B969-2FD9A945563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19AD3-BF3D-4D1C-A262-2FF30F8A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A82B6-5304-4C90-89C3-B87D5DD3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5CB-A871-4C46-9C20-550D2101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6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738E-FDA6-4DB1-9482-A50AE559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0B06E-C99D-4381-B366-8AFDF7E8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A609F-E07E-42AA-ADAB-D81AD751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6E14-AE5F-46BA-B969-2FD9A945563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8A9B-BEAB-4BC5-BCCD-962CA390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1AEBF-3948-49C1-8337-A3397A27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5CB-A871-4C46-9C20-550D2101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3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C968-D547-4E85-B1E6-6A0A281C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09811-4A45-434D-98D9-B6ABC5AC5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443D4-8761-4156-A78D-0AB2FEC4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6E14-AE5F-46BA-B969-2FD9A945563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C7A7-0323-4CA7-BD59-5A7E33A7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29830-3108-4BB9-8B42-0B3DB4B7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5CB-A871-4C46-9C20-550D2101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5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1951-240E-46A9-B4DE-80474B98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0851-71F6-4289-B6D9-DF9B19570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ED093-1093-43A0-9815-BAA6F69EA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2FFBD-CD10-4ED4-A05A-BD30D483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6E14-AE5F-46BA-B969-2FD9A945563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3A2E0-59D8-466A-A927-E45E8D20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E4232-187A-4E37-9524-9A56E346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5CB-A871-4C46-9C20-550D2101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20D8-6F61-419B-9095-6F04B1AE1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E5763-035F-43B4-B602-AEBDE0997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C4D6F-0180-4427-AC2C-BA7B6D262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F47AE-0CF3-41B9-B335-5E1A01534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E4780-509B-47DC-B74A-6C9DC1091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A9F2C-1FE5-4262-86C5-A03C2538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6E14-AE5F-46BA-B969-2FD9A945563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6F918-3F26-44DB-BEA1-99C916CC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40159-D426-4BD5-AE80-20CE9048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5CB-A871-4C46-9C20-550D2101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1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7818-3941-4A8F-BF19-64343F2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5034E-0379-41C8-A42B-218EBC88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6E14-AE5F-46BA-B969-2FD9A945563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41822-745D-4BBB-BBCB-BF3D2C6F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E2755-15DE-4EAB-BEA4-D3325A50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5CB-A871-4C46-9C20-550D2101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9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6CA5-4D19-42CA-849D-39906631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6E14-AE5F-46BA-B969-2FD9A945563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6A2DA-63DC-4026-B262-944C2282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6E105-DEA4-4E53-A373-1062FFBC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5CB-A871-4C46-9C20-550D2101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0ADF-B160-4B37-8D37-96A6C1C8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7F8F-CD0A-4BCA-8ECE-90D6E5A37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354DE-F2E0-410B-9455-6450F7383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44367-0D65-4C94-92F7-6C14F122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6E14-AE5F-46BA-B969-2FD9A945563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17568-E1DE-410A-BCBF-67E1B579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A5B19-8363-431B-B09D-7E7038B7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5CB-A871-4C46-9C20-550D2101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3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04D7-6205-4E49-8D39-576DB2F8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D6B2A-6629-4F36-893A-52705A7AB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17855-9B03-4645-B9D7-54AD5CBBE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272B-A6F9-4BDD-AB37-6EFD9B9B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6E14-AE5F-46BA-B969-2FD9A945563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5018F-51BB-4F49-8EDC-56EDB4BEA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BF874-24CA-4044-9805-1AAD1EFE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5CB-A871-4C46-9C20-550D2101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4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9C3B7-3486-4551-90B1-8F2BCBED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803ED-055D-4555-8A10-60E031BBC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B7AD8-CF1A-4DAB-AE6C-80E64FA90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26E14-AE5F-46BA-B969-2FD9A945563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B7114-9476-44A7-BE79-6D678C5B5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EED3E-88A2-4247-A8E9-C81D23AB2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305CB-A871-4C46-9C20-550D2101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5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087366C-A126-4103-AA96-D57BDF1A795B}"/>
              </a:ext>
            </a:extLst>
          </p:cNvPr>
          <p:cNvSpPr/>
          <p:nvPr/>
        </p:nvSpPr>
        <p:spPr>
          <a:xfrm>
            <a:off x="1311965" y="1179443"/>
            <a:ext cx="9568070" cy="22495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Cauchy’s Residue Theorem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AC1E16-6EEE-466B-974A-8A57074D2E8F}"/>
              </a:ext>
            </a:extLst>
          </p:cNvPr>
          <p:cNvSpPr/>
          <p:nvPr/>
        </p:nvSpPr>
        <p:spPr>
          <a:xfrm>
            <a:off x="2862469" y="3988905"/>
            <a:ext cx="6042992" cy="1550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(Improper Integral)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Exercise: 7.2</a:t>
            </a:r>
          </a:p>
        </p:txBody>
      </p:sp>
    </p:spTree>
    <p:extLst>
      <p:ext uri="{BB962C8B-B14F-4D97-AF65-F5344CB8AC3E}">
        <p14:creationId xmlns:p14="http://schemas.microsoft.com/office/powerpoint/2010/main" val="347675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49A5287-35E8-4CD6-A32E-B88ABAA043AA}"/>
              </a:ext>
            </a:extLst>
          </p:cNvPr>
          <p:cNvSpPr/>
          <p:nvPr/>
        </p:nvSpPr>
        <p:spPr>
          <a:xfrm>
            <a:off x="3458817" y="212032"/>
            <a:ext cx="3935896" cy="11661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D3EE69-4013-458B-B861-CAC990A710DC}"/>
              </a:ext>
            </a:extLst>
          </p:cNvPr>
          <p:cNvSpPr/>
          <p:nvPr/>
        </p:nvSpPr>
        <p:spPr>
          <a:xfrm>
            <a:off x="1292088" y="1528134"/>
            <a:ext cx="8998225" cy="124239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evaluate real valued improper integrals using contour integral method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444CB1-6F5F-40FD-99CC-5F326D2D14A9}"/>
              </a:ext>
            </a:extLst>
          </p:cNvPr>
          <p:cNvSpPr/>
          <p:nvPr/>
        </p:nvSpPr>
        <p:spPr>
          <a:xfrm>
            <a:off x="3670852" y="2887334"/>
            <a:ext cx="3604591" cy="12423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7DBCDF-AF3D-46C7-B446-776F025D4235}"/>
              </a:ext>
            </a:extLst>
          </p:cNvPr>
          <p:cNvSpPr/>
          <p:nvPr/>
        </p:nvSpPr>
        <p:spPr>
          <a:xfrm>
            <a:off x="1292088" y="4373217"/>
            <a:ext cx="9124121" cy="14312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01791-466D-4ED2-9172-7B68F9314CAE}"/>
              </a:ext>
            </a:extLst>
          </p:cNvPr>
          <p:cNvSpPr/>
          <p:nvPr/>
        </p:nvSpPr>
        <p:spPr>
          <a:xfrm>
            <a:off x="1292088" y="4675109"/>
            <a:ext cx="88855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Cauchy Residue Theorem and Jordan’s Lemma (a particular case) will be used to evaluate contour integral</a:t>
            </a:r>
          </a:p>
        </p:txBody>
      </p:sp>
    </p:spTree>
    <p:extLst>
      <p:ext uri="{BB962C8B-B14F-4D97-AF65-F5344CB8AC3E}">
        <p14:creationId xmlns:p14="http://schemas.microsoft.com/office/powerpoint/2010/main" val="41787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40BC759-452D-4DDE-B99D-09DF634F9819}"/>
              </a:ext>
            </a:extLst>
          </p:cNvPr>
          <p:cNvSpPr/>
          <p:nvPr/>
        </p:nvSpPr>
        <p:spPr>
          <a:xfrm>
            <a:off x="2570922" y="160909"/>
            <a:ext cx="3750365" cy="8799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Contour Integral: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E1D30B1-D1A0-4AF1-B254-942295F99BDE}"/>
              </a:ext>
            </a:extLst>
          </p:cNvPr>
          <p:cNvSpPr/>
          <p:nvPr/>
        </p:nvSpPr>
        <p:spPr>
          <a:xfrm>
            <a:off x="1437858" y="1169627"/>
            <a:ext cx="8627167" cy="11892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84E8A-213D-4DCF-B372-E5BA59B06014}"/>
              </a:ext>
            </a:extLst>
          </p:cNvPr>
          <p:cNvSpPr/>
          <p:nvPr/>
        </p:nvSpPr>
        <p:spPr>
          <a:xfrm>
            <a:off x="1557129" y="1351393"/>
            <a:ext cx="8507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contour and the process of integration along a contour is called contour integration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9AE560-EAC4-4902-8DC6-F58FED87B2C6}"/>
              </a:ext>
            </a:extLst>
          </p:cNvPr>
          <p:cNvSpPr/>
          <p:nvPr/>
        </p:nvSpPr>
        <p:spPr>
          <a:xfrm>
            <a:off x="1298713" y="2559064"/>
            <a:ext cx="8507896" cy="13020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 for an improper integral to be reduced into contour integral: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7F2270-A52F-4679-9D5B-C4205CED33F5}"/>
              </a:ext>
            </a:extLst>
          </p:cNvPr>
          <p:cNvSpPr/>
          <p:nvPr/>
        </p:nvSpPr>
        <p:spPr>
          <a:xfrm>
            <a:off x="927651" y="4055917"/>
            <a:ext cx="10336697" cy="26823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6ED3B23-5C91-40A4-B47C-44857EC5B823}"/>
                  </a:ext>
                </a:extLst>
              </p:cNvPr>
              <p:cNvSpPr/>
              <p:nvPr/>
            </p:nvSpPr>
            <p:spPr>
              <a:xfrm>
                <a:off x="927651" y="4252857"/>
                <a:ext cx="10336697" cy="20190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Improper real integral of the form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polynomials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no real roots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degree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greater than that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least by two.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6ED3B23-5C91-40A4-B47C-44857EC5B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51" y="4252857"/>
                <a:ext cx="10336697" cy="2019014"/>
              </a:xfrm>
              <a:prstGeom prst="rect">
                <a:avLst/>
              </a:prstGeom>
              <a:blipFill>
                <a:blip r:embed="rId2"/>
                <a:stretch>
                  <a:fillRect l="-767" b="-6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80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47C83EE-5229-44D4-A27E-A007FA4D9FD7}"/>
              </a:ext>
            </a:extLst>
          </p:cNvPr>
          <p:cNvSpPr/>
          <p:nvPr/>
        </p:nvSpPr>
        <p:spPr>
          <a:xfrm>
            <a:off x="887896" y="1603513"/>
            <a:ext cx="11105321" cy="49430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55E183A-EF83-4D7E-A352-EC362EE64B3D}"/>
                  </a:ext>
                </a:extLst>
              </p:cNvPr>
              <p:cNvSpPr/>
              <p:nvPr/>
            </p:nvSpPr>
            <p:spPr>
              <a:xfrm>
                <a:off x="1046922" y="2045661"/>
                <a:ext cx="10787268" cy="38238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complex valued continuous function defined on a semicircular contour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upper half plane then</a:t>
                </a:r>
              </a:p>
              <a:p>
                <a:pPr algn="ctr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limLoc m:val="undOvr"/>
                            <m:grow m:val="on"/>
                            <m:sup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nary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positive parameter.</a:t>
                </a:r>
              </a:p>
              <a:p>
                <a:pPr algn="ctr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u="sng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Remark:</a:t>
                </a:r>
                <a:r>
                  <a:rPr lang="en-US" sz="24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continuous on the semicircular contour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large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by Jordan’s lemma </a:t>
                </a:r>
              </a:p>
              <a:p>
                <a:pPr algn="ctr"/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nary>
                    <m:r>
                      <m:rPr>
                        <m:nor/>
                      </m:rPr>
                      <a:rPr lang="en-US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55E183A-EF83-4D7E-A352-EC362EE64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22" y="2045661"/>
                <a:ext cx="10787268" cy="3823867"/>
              </a:xfrm>
              <a:prstGeom prst="rect">
                <a:avLst/>
              </a:prstGeom>
              <a:blipFill>
                <a:blip r:embed="rId2"/>
                <a:stretch>
                  <a:fillRect l="-904" t="-1276" r="-848" b="-25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02C82B79-822D-4D1C-ACDA-3F352DAF146C}"/>
              </a:ext>
            </a:extLst>
          </p:cNvPr>
          <p:cNvSpPr/>
          <p:nvPr/>
        </p:nvSpPr>
        <p:spPr>
          <a:xfrm>
            <a:off x="2266122" y="463826"/>
            <a:ext cx="4227443" cy="9674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Jordan’s Lemma:</a:t>
            </a:r>
          </a:p>
        </p:txBody>
      </p:sp>
    </p:spTree>
    <p:extLst>
      <p:ext uri="{BB962C8B-B14F-4D97-AF65-F5344CB8AC3E}">
        <p14:creationId xmlns:p14="http://schemas.microsoft.com/office/powerpoint/2010/main" val="133134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0C85C6-42FD-4BD9-B4DE-2A77AAA0EF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198162"/>
                <a:ext cx="9263270" cy="99391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Procedure to evaluate improper integral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en-US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en-US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0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  <a:endParaRPr lang="en-US" sz="2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0C85C6-42FD-4BD9-B4DE-2A77AAA0E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198162"/>
                <a:ext cx="9263270" cy="993913"/>
              </a:xfrm>
              <a:blipFill>
                <a:blip r:embed="rId2"/>
                <a:stretch>
                  <a:fillRect l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802377D-B168-4418-855E-D5297762BE2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212035" y="1192075"/>
                <a:ext cx="9713843" cy="5360504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the closed contour consisting the real axis from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upper half of the circle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18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------ (1)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CRT: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sum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residues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poles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within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taking limit 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both sides of (1) and applying Jordan’s lemma in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becomes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grow m:val="on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b="0" dirty="0">
                  <a:latin typeface="Times New Roman" panose="020206030504050203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equation (1) becomes: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sum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residues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at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poles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within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+0</m:t>
                        </m:r>
                      </m:e>
                    </m:nary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sum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residues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at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poles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within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802377D-B168-4418-855E-D5297762B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212035" y="1192075"/>
                <a:ext cx="9713843" cy="5360504"/>
              </a:xfrm>
              <a:blipFill>
                <a:blip r:embed="rId3"/>
                <a:stretch>
                  <a:fillRect l="-565" t="-1138" r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D89B1C4-B994-4CD7-91E9-A20AE879D7E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08" y="3872327"/>
            <a:ext cx="3286540" cy="21878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708EBD-E6A0-4AE9-B5E4-54464B0500DD}"/>
                  </a:ext>
                </a:extLst>
              </p14:cNvPr>
              <p14:cNvContentPartPr/>
              <p14:nvPr/>
            </p14:nvContentPartPr>
            <p14:xfrm>
              <a:off x="476640" y="2507040"/>
              <a:ext cx="720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708EBD-E6A0-4AE9-B5E4-54464B0500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7280" y="2497680"/>
                <a:ext cx="2592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647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0C85C6-42FD-4BD9-B4DE-2A77AAA0EF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25288" y="72266"/>
                <a:ext cx="10813773" cy="99391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sz="20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m:rPr>
                                <m:nor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e>
                    </m:nary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using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CRT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0C85C6-42FD-4BD9-B4DE-2A77AAA0E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5288" y="72266"/>
                <a:ext cx="10813773" cy="993913"/>
              </a:xfrm>
              <a:blipFill>
                <a:blip r:embed="rId2"/>
                <a:stretch>
                  <a:fillRect l="-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802377D-B168-4418-855E-D5297762BE2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225288" y="1066179"/>
                <a:ext cx="9713843" cy="5559908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the closed contour consisting the real axis from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upper half of the circle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e>
                    </m:nary>
                    <m:r>
                      <a:rPr lang="en-US" sz="18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------ (1)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CRT can be applied in the 1</a:t>
                </a:r>
                <a:r>
                  <a:rPr lang="en-US" sz="1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integral of equation (1).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singularity: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+2=0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−2±</m:t>
                        </m:r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−4∗1∗2</m:t>
                            </m:r>
                          </m:e>
                        </m:rad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2∗1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−2±2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=−1±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800" b="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singular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exterior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to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interior to C of order 1.</a:t>
                </a: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Res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)=0</m:t>
                    </m:r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Res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lim>
                    </m:limLow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lim>
                    </m:limLow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nary>
                        <m:naryPr>
                          <m:chr m:val="∮"/>
                          <m:limLoc m:val="undOvr"/>
                          <m:grow m:val="on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taking limit 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both sides and applying Jordan’s lemma in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eq. (1) becomes: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+0</m:t>
                        </m:r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802377D-B168-4418-855E-D5297762B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225288" y="1066179"/>
                <a:ext cx="9713843" cy="5559908"/>
              </a:xfrm>
              <a:blipFill>
                <a:blip r:embed="rId3"/>
                <a:stretch>
                  <a:fillRect l="-565" t="-1096" r="-439" b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D89B1C4-B994-4CD7-91E9-A20AE879D7E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460" y="1880566"/>
            <a:ext cx="3286540" cy="218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0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BCDD04E-BE04-434D-8CD4-2305C655DAFA}"/>
              </a:ext>
            </a:extLst>
          </p:cNvPr>
          <p:cNvSpPr/>
          <p:nvPr/>
        </p:nvSpPr>
        <p:spPr>
          <a:xfrm>
            <a:off x="515816" y="492369"/>
            <a:ext cx="11160370" cy="60913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2A3887-F353-4797-87A9-90AD0CA4E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28DFB4-0FDD-47CB-BBC8-796B83AD3C83}"/>
                  </a:ext>
                </a:extLst>
              </p:cNvPr>
              <p:cNvSpPr txBox="1"/>
              <p:nvPr/>
            </p:nvSpPr>
            <p:spPr>
              <a:xfrm>
                <a:off x="647114" y="657915"/>
                <a:ext cx="10860258" cy="6354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Exercises: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the following improper integral using (CRT):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m:rPr>
                                <m:nor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m:rPr>
                        <m:nor/>
                      </m:rPr>
                      <a:rPr lang="en-US" sz="2400" i="1">
                        <a:latin typeface="Cambria Math" panose="02040503050406030204" pitchFamily="18" charset="0"/>
                      </a:rPr>
                      <m:t> 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.</m:t>
                        </m:r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28DFB4-0FDD-47CB-BBC8-796B83AD3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14" y="657915"/>
                <a:ext cx="10860258" cy="6354175"/>
              </a:xfrm>
              <a:prstGeom prst="rect">
                <a:avLst/>
              </a:prstGeom>
              <a:blipFill>
                <a:blip r:embed="rId2"/>
                <a:stretch>
                  <a:fillRect l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09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42E1-7D25-4622-99B3-328C6DFC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4"/>
            <a:ext cx="10515600" cy="56770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7E6485-3F10-4A57-B977-1A580BDE7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774" y="871468"/>
                <a:ext cx="11847443" cy="5675105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sz="2400" dirty="0"/>
                  <a:t>1.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evaluate improper integral the contour is considered as:</a:t>
                </a:r>
              </a:p>
              <a:p>
                <a:pPr marL="0" lv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Closed circle   </a:t>
                </a:r>
              </a:p>
              <a:p>
                <a:pPr marL="0" lv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Semi-circle of radius R in lower half plane</a:t>
                </a:r>
              </a:p>
              <a:p>
                <a:pPr marL="0" lv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Semi-circle of radius R in upper half plane</a:t>
                </a:r>
              </a:p>
              <a:p>
                <a:pPr marL="0" lv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Semi-circle in upper half plane including the real line from -R to +R 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 In which of the following improper integrals contour integral can be applied?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(b)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(c)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(d)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</m:e>
                    </m:nary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0      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(b)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(c)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(d)  None.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7E6485-3F10-4A57-B977-1A580BDE7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774" y="871468"/>
                <a:ext cx="11847443" cy="5675105"/>
              </a:xfrm>
              <a:blipFill>
                <a:blip r:embed="rId2"/>
                <a:stretch>
                  <a:fillRect l="-823" t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97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8" ma:contentTypeDescription="Create a new document." ma:contentTypeScope="" ma:versionID="4046924ac66ccc56798cc0f117a6b9ec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b3deba28602d96295c7268a44b64820a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0F207F-60F1-4CEE-B397-46CF45FBD69B}"/>
</file>

<file path=customXml/itemProps2.xml><?xml version="1.0" encoding="utf-8"?>
<ds:datastoreItem xmlns:ds="http://schemas.openxmlformats.org/officeDocument/2006/customXml" ds:itemID="{09B36712-21CA-4BEF-90C3-273F47859320}"/>
</file>

<file path=customXml/itemProps3.xml><?xml version="1.0" encoding="utf-8"?>
<ds:datastoreItem xmlns:ds="http://schemas.openxmlformats.org/officeDocument/2006/customXml" ds:itemID="{13EAAB92-2D58-4E63-B406-2C37AE095F80}"/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625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Procedure to evaluate improper integral ∫129_(-∞)^(+∞)▒〖├ f_1 (x)/├ f_2 (x)  dx〗 :</vt:lpstr>
      <vt:lpstr>Problem: Evaluate ∫129_(-∞)^∞▒〖" "  dx" " /(x^2+2x+2)〗  using CRT.</vt:lpstr>
      <vt:lpstr>PowerPoint Presentation</vt:lpstr>
      <vt:lpstr>Sample MCQ: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Roushanara Begum</dc:creator>
  <cp:lastModifiedBy>Roushanara Begum</cp:lastModifiedBy>
  <cp:revision>40</cp:revision>
  <dcterms:created xsi:type="dcterms:W3CDTF">2020-04-25T05:14:33Z</dcterms:created>
  <dcterms:modified xsi:type="dcterms:W3CDTF">2020-08-24T06:30:34Z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