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5" r:id="rId7"/>
    <p:sldId id="268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FEF5-6E0C-4A44-B52A-4B55FA809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BC9C3-90C1-4C54-A661-D30D9A175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C7FE-632B-4677-9317-57A6BCFA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019C-42B7-4E76-9AF4-A266C62910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0DC7-6A34-486C-A96E-740EA79B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CD260-93FD-4349-A6A7-5A636A74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70B-93AE-4E2A-A4B1-FEEE7B45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2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1C0-1D8E-47E0-BB14-37F48714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2A35D-1102-4FEA-867E-07E69B4AF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ECD6-D3D1-4AC7-8CC8-1962E5D5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019C-42B7-4E76-9AF4-A266C62910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CFE0-95FC-42E1-87C9-D7601F01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9525-94E7-4349-8BE5-B1869473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70B-93AE-4E2A-A4B1-FEEE7B45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4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C83CB-D500-4826-AC98-0CB3224C9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63D7D-0434-4101-80A9-6D0029894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FCF5-2CB5-4C07-8DD4-B021FFDF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019C-42B7-4E76-9AF4-A266C62910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4A60-B265-4C9E-9576-CA7A7A5E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F287-C103-45CE-A27B-A8D23A79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70B-93AE-4E2A-A4B1-FEEE7B45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1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9C79-A718-4515-B926-E8B03CA4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88EC1-F9C3-49B1-A90F-C07B8304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9305-E6E4-489C-82F8-C98C268F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019C-42B7-4E76-9AF4-A266C62910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94DAE-EFAB-4F52-A811-6000ECD0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50407-20B3-4BCF-A254-46F17F63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70B-93AE-4E2A-A4B1-FEEE7B45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CCED-AC51-4D56-BD9D-5231E98A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A717D-8BBA-4223-A11A-D74DBB0D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BAF2B-1820-4FE8-9475-CBB3015B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019C-42B7-4E76-9AF4-A266C62910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3C3FF-329E-409F-95D2-E1BE9B18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1C133-ADA4-4C8B-9BF2-8189ADC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70B-93AE-4E2A-A4B1-FEEE7B45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BCFA-F36A-400B-ABFD-5580EE31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28D9C-9A6B-46B7-9EB2-37E049489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6B6B3-75F2-406B-A685-C8E8B8294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2BD0C-CA68-46AE-90A5-6390315C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019C-42B7-4E76-9AF4-A266C62910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9B217-3E91-495F-BA21-4C27F1F5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DFCB6-6FC0-4665-B5C9-FB6BF1DF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70B-93AE-4E2A-A4B1-FEEE7B45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8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E5C2-3780-4A38-95AC-3E7A448B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3708C-0A26-4EB5-80BF-EF0CE7A5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84A8C-D323-4A42-9AC4-67162AA62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F5677-7610-4830-872E-3DAEB8582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FD365-2EFF-4214-96CC-2B5D6158B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A5864-FC83-4D11-A228-47C8CAD2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019C-42B7-4E76-9AF4-A266C62910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1D1D9-85F7-45B8-A1A6-50C65CEB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57C06-C156-43AC-A957-F08786E6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70B-93AE-4E2A-A4B1-FEEE7B45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5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CDFA-5181-4CAF-B562-9CF38C8B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04DE9-64EA-4505-A60B-3C6E713E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019C-42B7-4E76-9AF4-A266C62910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4A37D-D70D-4793-913B-D74C5C5B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385B-B9BC-42B2-ACDF-8E608FA9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70B-93AE-4E2A-A4B1-FEEE7B45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20880-651B-49C7-AC02-0EAB5114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019C-42B7-4E76-9AF4-A266C62910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A1250-5CE1-469B-BDD8-B3B1B821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DA1E5-954F-423F-A405-DF3D7B4C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70B-93AE-4E2A-A4B1-FEEE7B45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0B84-283E-42C7-9821-FC11508E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CAC8-1577-49D7-A3ED-11710374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984CF-9FF0-4262-85C9-007B604A5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F3A91-28CD-4F14-BCEA-086C2A39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019C-42B7-4E76-9AF4-A266C62910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4DA34-4673-406D-B7B9-1121C0D2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D04DE-CEFE-4D21-A22A-8ACDBA63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70B-93AE-4E2A-A4B1-FEEE7B45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5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C4B4-E884-4129-AA71-5F130B82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BA467-0CE5-42B7-8B9A-7D193A578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EF440-933F-429C-84A9-3F732F348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6977F-91E2-4E21-A1B2-E60A0F18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019C-42B7-4E76-9AF4-A266C62910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96218-17D9-4295-BB44-F4CE275A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05905-C087-4A1F-91E1-5C0C4542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70B-93AE-4E2A-A4B1-FEEE7B45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CC4C7-9320-4F69-A41E-898A3B5B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43EFD-7472-4D0C-90D0-9B39A59A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EDB2-8955-405D-A78E-0629CC231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4019C-42B7-4E76-9AF4-A266C62910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6790-BA23-4BC5-BD6F-AC641FFB7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83654-3863-405B-B7DD-26EA7C7F4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370B-93AE-4E2A-A4B1-FEEE7B45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0E1E3B2-3194-4246-A46D-77DCF02B3521}"/>
              </a:ext>
            </a:extLst>
          </p:cNvPr>
          <p:cNvSpPr/>
          <p:nvPr/>
        </p:nvSpPr>
        <p:spPr>
          <a:xfrm>
            <a:off x="2146851" y="1779104"/>
            <a:ext cx="7606748" cy="32997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Z-Transformation</a:t>
            </a:r>
          </a:p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Exercise-8.1</a:t>
            </a:r>
          </a:p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(Part-2)</a:t>
            </a:r>
          </a:p>
        </p:txBody>
      </p:sp>
    </p:spTree>
    <p:extLst>
      <p:ext uri="{BB962C8B-B14F-4D97-AF65-F5344CB8AC3E}">
        <p14:creationId xmlns:p14="http://schemas.microsoft.com/office/powerpoint/2010/main" val="221378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4485193-3F8F-4ED8-A74B-10B0277D0D03}"/>
              </a:ext>
            </a:extLst>
          </p:cNvPr>
          <p:cNvSpPr/>
          <p:nvPr/>
        </p:nvSpPr>
        <p:spPr>
          <a:xfrm>
            <a:off x="662609" y="424070"/>
            <a:ext cx="4055165" cy="7686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0EE166-D8CB-45B6-9775-F21D64860B21}"/>
              </a:ext>
            </a:extLst>
          </p:cNvPr>
          <p:cNvSpPr/>
          <p:nvPr/>
        </p:nvSpPr>
        <p:spPr>
          <a:xfrm>
            <a:off x="530088" y="1444489"/>
            <a:ext cx="8547652" cy="13252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959F7-35EB-44AD-B502-D06ACAF39F9D}"/>
              </a:ext>
            </a:extLst>
          </p:cNvPr>
          <p:cNvSpPr/>
          <p:nvPr/>
        </p:nvSpPr>
        <p:spPr>
          <a:xfrm>
            <a:off x="775252" y="1745470"/>
            <a:ext cx="7745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some more problems on Z-transformation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FA2ED0-3DCF-4EF1-BA60-2C8E11581FB9}"/>
              </a:ext>
            </a:extLst>
          </p:cNvPr>
          <p:cNvSpPr/>
          <p:nvPr/>
        </p:nvSpPr>
        <p:spPr>
          <a:xfrm>
            <a:off x="775252" y="3412436"/>
            <a:ext cx="4081668" cy="848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A72E8B-0087-45F9-A980-EE2F394AFDC8}"/>
              </a:ext>
            </a:extLst>
          </p:cNvPr>
          <p:cNvSpPr/>
          <p:nvPr/>
        </p:nvSpPr>
        <p:spPr>
          <a:xfrm>
            <a:off x="530087" y="4459357"/>
            <a:ext cx="10051773" cy="21402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partial fraction will be used to determine inverse Z-transform </a:t>
            </a:r>
          </a:p>
        </p:txBody>
      </p:sp>
    </p:spTree>
    <p:extLst>
      <p:ext uri="{BB962C8B-B14F-4D97-AF65-F5344CB8AC3E}">
        <p14:creationId xmlns:p14="http://schemas.microsoft.com/office/powerpoint/2010/main" val="298613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9D2538-1E39-485B-B59A-3468ABCE79EF}"/>
              </a:ext>
            </a:extLst>
          </p:cNvPr>
          <p:cNvSpPr/>
          <p:nvPr/>
        </p:nvSpPr>
        <p:spPr>
          <a:xfrm>
            <a:off x="450573" y="311426"/>
            <a:ext cx="11529391" cy="64206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B368D7-C981-45E1-A7ED-A5EA2C7EF84C}"/>
                  </a:ext>
                </a:extLst>
              </p:cNvPr>
              <p:cNvSpPr txBox="1"/>
              <p:nvPr/>
            </p:nvSpPr>
            <p:spPr>
              <a:xfrm>
                <a:off x="609599" y="658386"/>
                <a:ext cx="8242854" cy="560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</a:t>
                </a:r>
                <a:r>
                  <a:rPr lang="en-US" sz="2000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partial fraction expansion to find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1+0.5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1−0.50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 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1+0.5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1−0.50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B368D7-C981-45E1-A7ED-A5EA2C7EF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658386"/>
                <a:ext cx="8242854" cy="5600764"/>
              </a:xfrm>
              <a:prstGeom prst="rect">
                <a:avLst/>
              </a:prstGeom>
              <a:blipFill>
                <a:blip r:embed="rId2"/>
                <a:stretch>
                  <a:fillRect l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883012-EB01-4107-8761-00EEDDDFCE90}"/>
              </a:ext>
            </a:extLst>
          </p:cNvPr>
          <p:cNvSpPr/>
          <p:nvPr/>
        </p:nvSpPr>
        <p:spPr>
          <a:xfrm>
            <a:off x="8613916" y="658386"/>
            <a:ext cx="3127511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26D467-37DC-4EBE-891E-2E1B2A5F5CED}"/>
                  </a:ext>
                </a:extLst>
              </p:cNvPr>
              <p:cNvSpPr txBox="1"/>
              <p:nvPr/>
            </p:nvSpPr>
            <p:spPr>
              <a:xfrm>
                <a:off x="8613916" y="837184"/>
                <a:ext cx="2968485" cy="5252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26D467-37DC-4EBE-891E-2E1B2A5F5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16" y="837184"/>
                <a:ext cx="2968485" cy="5252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29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9D2538-1E39-485B-B59A-3468ABCE79EF}"/>
              </a:ext>
            </a:extLst>
          </p:cNvPr>
          <p:cNvSpPr/>
          <p:nvPr/>
        </p:nvSpPr>
        <p:spPr>
          <a:xfrm>
            <a:off x="450573" y="311426"/>
            <a:ext cx="11529391" cy="64206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B368D7-C981-45E1-A7ED-A5EA2C7EF84C}"/>
                  </a:ext>
                </a:extLst>
              </p:cNvPr>
              <p:cNvSpPr txBox="1"/>
              <p:nvPr/>
            </p:nvSpPr>
            <p:spPr>
              <a:xfrm>
                <a:off x="609599" y="658386"/>
                <a:ext cx="8004317" cy="581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Problem(ii):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partial fraction expansion to find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(1−0.5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000" u="sng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0.75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(1−0.5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B368D7-C981-45E1-A7ED-A5EA2C7EF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658386"/>
                <a:ext cx="8004317" cy="5816721"/>
              </a:xfrm>
              <a:prstGeom prst="rect">
                <a:avLst/>
              </a:prstGeom>
              <a:blipFill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883012-EB01-4107-8761-00EEDDDFCE90}"/>
              </a:ext>
            </a:extLst>
          </p:cNvPr>
          <p:cNvSpPr/>
          <p:nvPr/>
        </p:nvSpPr>
        <p:spPr>
          <a:xfrm>
            <a:off x="8613916" y="658386"/>
            <a:ext cx="3127511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26D467-37DC-4EBE-891E-2E1B2A5F5CED}"/>
                  </a:ext>
                </a:extLst>
              </p:cNvPr>
              <p:cNvSpPr txBox="1"/>
              <p:nvPr/>
            </p:nvSpPr>
            <p:spPr>
              <a:xfrm>
                <a:off x="8613916" y="837184"/>
                <a:ext cx="2968485" cy="3956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26D467-37DC-4EBE-891E-2E1B2A5F5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16" y="837184"/>
                <a:ext cx="2968485" cy="39560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52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9D2538-1E39-485B-B59A-3468ABCE79EF}"/>
              </a:ext>
            </a:extLst>
          </p:cNvPr>
          <p:cNvSpPr/>
          <p:nvPr/>
        </p:nvSpPr>
        <p:spPr>
          <a:xfrm>
            <a:off x="450573" y="311426"/>
            <a:ext cx="11529391" cy="64206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B368D7-C981-45E1-A7ED-A5EA2C7EF84C}"/>
                  </a:ext>
                </a:extLst>
              </p:cNvPr>
              <p:cNvSpPr txBox="1"/>
              <p:nvPr/>
            </p:nvSpPr>
            <p:spPr>
              <a:xfrm>
                <a:off x="609599" y="658386"/>
                <a:ext cx="8004317" cy="5998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Problem(iii):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partial fraction expansion to find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u="sng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B368D7-C981-45E1-A7ED-A5EA2C7EF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658386"/>
                <a:ext cx="8004317" cy="5998565"/>
              </a:xfrm>
              <a:prstGeom prst="rect">
                <a:avLst/>
              </a:prstGeom>
              <a:blipFill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883012-EB01-4107-8761-00EEDDDFCE90}"/>
              </a:ext>
            </a:extLst>
          </p:cNvPr>
          <p:cNvSpPr/>
          <p:nvPr/>
        </p:nvSpPr>
        <p:spPr>
          <a:xfrm>
            <a:off x="8613916" y="658386"/>
            <a:ext cx="3127511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26D467-37DC-4EBE-891E-2E1B2A5F5CED}"/>
                  </a:ext>
                </a:extLst>
              </p:cNvPr>
              <p:cNvSpPr txBox="1"/>
              <p:nvPr/>
            </p:nvSpPr>
            <p:spPr>
              <a:xfrm>
                <a:off x="8613916" y="837184"/>
                <a:ext cx="2968485" cy="355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26D467-37DC-4EBE-891E-2E1B2A5F5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16" y="837184"/>
                <a:ext cx="2968485" cy="3557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17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9D2538-1E39-485B-B59A-3468ABCE79EF}"/>
              </a:ext>
            </a:extLst>
          </p:cNvPr>
          <p:cNvSpPr/>
          <p:nvPr/>
        </p:nvSpPr>
        <p:spPr>
          <a:xfrm>
            <a:off x="119271" y="36259"/>
            <a:ext cx="11860694" cy="66958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B368D7-C981-45E1-A7ED-A5EA2C7EF84C}"/>
                  </a:ext>
                </a:extLst>
              </p:cNvPr>
              <p:cNvSpPr txBox="1"/>
              <p:nvPr/>
            </p:nvSpPr>
            <p:spPr>
              <a:xfrm>
                <a:off x="609599" y="358463"/>
                <a:ext cx="8004317" cy="608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Problem(iv):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partial fraction expansion to find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, 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u="sng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5+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                                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5−3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B368D7-C981-45E1-A7ED-A5EA2C7EF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358463"/>
                <a:ext cx="8004317" cy="6081921"/>
              </a:xfrm>
              <a:prstGeom prst="rect">
                <a:avLst/>
              </a:prstGeom>
              <a:blipFill>
                <a:blip r:embed="rId2"/>
                <a:stretch>
                  <a:fillRect l="-762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883012-EB01-4107-8761-00EEDDDFCE90}"/>
              </a:ext>
            </a:extLst>
          </p:cNvPr>
          <p:cNvSpPr/>
          <p:nvPr/>
        </p:nvSpPr>
        <p:spPr>
          <a:xfrm>
            <a:off x="8613916" y="658386"/>
            <a:ext cx="3127511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26D467-37DC-4EBE-891E-2E1B2A5F5CED}"/>
                  </a:ext>
                </a:extLst>
              </p:cNvPr>
              <p:cNvSpPr txBox="1"/>
              <p:nvPr/>
            </p:nvSpPr>
            <p:spPr>
              <a:xfrm>
                <a:off x="8613916" y="837184"/>
                <a:ext cx="2968485" cy="4344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26D467-37DC-4EBE-891E-2E1B2A5F5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16" y="837184"/>
                <a:ext cx="2968485" cy="4344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58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9D2538-1E39-485B-B59A-3468ABCE79EF}"/>
              </a:ext>
            </a:extLst>
          </p:cNvPr>
          <p:cNvSpPr/>
          <p:nvPr/>
        </p:nvSpPr>
        <p:spPr>
          <a:xfrm>
            <a:off x="119271" y="36259"/>
            <a:ext cx="11860694" cy="66958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B368D7-C981-45E1-A7ED-A5EA2C7EF84C}"/>
                  </a:ext>
                </a:extLst>
              </p:cNvPr>
              <p:cNvSpPr txBox="1"/>
              <p:nvPr/>
            </p:nvSpPr>
            <p:spPr>
              <a:xfrm>
                <a:off x="443948" y="371715"/>
                <a:ext cx="6255026" cy="5783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Problem(v):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partial fraction expansion to find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u="sng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                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B368D7-C981-45E1-A7ED-A5EA2C7EF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48" y="371715"/>
                <a:ext cx="6255026" cy="5783956"/>
              </a:xfrm>
              <a:prstGeom prst="rect">
                <a:avLst/>
              </a:prstGeom>
              <a:blipFill>
                <a:blip r:embed="rId2"/>
                <a:stretch>
                  <a:fillRect l="-1072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883012-EB01-4107-8761-00EEDDDFCE90}"/>
              </a:ext>
            </a:extLst>
          </p:cNvPr>
          <p:cNvSpPr/>
          <p:nvPr/>
        </p:nvSpPr>
        <p:spPr>
          <a:xfrm>
            <a:off x="6755295" y="371715"/>
            <a:ext cx="5168349" cy="60655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26D467-37DC-4EBE-891E-2E1B2A5F5CED}"/>
                  </a:ext>
                </a:extLst>
              </p:cNvPr>
              <p:cNvSpPr txBox="1"/>
              <p:nvPr/>
            </p:nvSpPr>
            <p:spPr>
              <a:xfrm>
                <a:off x="6838120" y="461035"/>
                <a:ext cx="5002697" cy="5279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Let</a:t>
                </a:r>
                <a:r>
                  <a:rPr lang="en-US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i="1" dirty="0">
                    <a:latin typeface="Cambria Math" panose="02040503050406030204" pitchFamily="18" charset="0"/>
                  </a:rPr>
                  <a:t>                                                           ……………… </a:t>
                </a:r>
                <a:r>
                  <a:rPr lang="en-US" dirty="0">
                    <a:latin typeface="Cambria Math" panose="02040503050406030204" pitchFamily="18" charset="0"/>
                  </a:rPr>
                  <a:t>eq. (1)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     equation 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  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equation (1)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    equation (1)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+5−10=−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26D467-37DC-4EBE-891E-2E1B2A5F5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120" y="461035"/>
                <a:ext cx="5002697" cy="5279137"/>
              </a:xfrm>
              <a:prstGeom prst="rect">
                <a:avLst/>
              </a:prstGeom>
              <a:blipFill>
                <a:blip r:embed="rId3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B6C82806-08EC-4470-AE90-42681634A53B}"/>
              </a:ext>
            </a:extLst>
          </p:cNvPr>
          <p:cNvSpPr/>
          <p:nvPr/>
        </p:nvSpPr>
        <p:spPr>
          <a:xfrm>
            <a:off x="4823791" y="4094921"/>
            <a:ext cx="1848677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0F753C-39FD-4D53-AC9F-0E5240F31F7D}"/>
              </a:ext>
            </a:extLst>
          </p:cNvPr>
          <p:cNvSpPr/>
          <p:nvPr/>
        </p:nvSpPr>
        <p:spPr>
          <a:xfrm>
            <a:off x="927653" y="556591"/>
            <a:ext cx="10336696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7FA5A-DCCE-4E24-AA9D-2F4238CB1785}"/>
                  </a:ext>
                </a:extLst>
              </p:cNvPr>
              <p:cNvSpPr txBox="1"/>
              <p:nvPr/>
            </p:nvSpPr>
            <p:spPr>
              <a:xfrm>
                <a:off x="1444487" y="657685"/>
                <a:ext cx="9819861" cy="570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Exercises: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partial fraction expansion to 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following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functions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1+0.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1−0.50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2−3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u="sng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,      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u="sng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1−0.75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, 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u="sng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1−0.75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, 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7FA5A-DCCE-4E24-AA9D-2F4238CB1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487" y="657685"/>
                <a:ext cx="9819861" cy="5706242"/>
              </a:xfrm>
              <a:prstGeom prst="rect">
                <a:avLst/>
              </a:prstGeom>
              <a:blipFill>
                <a:blip r:embed="rId2"/>
                <a:stretch>
                  <a:fillRect l="-993" t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51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C816-6F16-45C1-BBC5-0EBDA480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5"/>
            <a:ext cx="10515600" cy="70830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7572C-6756-44E0-903E-80549C45A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635" y="1117323"/>
                <a:ext cx="11539330" cy="556108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|&gt;1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which one is the inverse Z-transform of this function?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(a)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(b)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(c)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(d)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|&gt;1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which one is the inverse Z-transform of this function?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(a)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(b)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(c)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(d)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which one is the inverse Z-transform of this function?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(b)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(d)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7572C-6756-44E0-903E-80549C45A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635" y="1117323"/>
                <a:ext cx="11539330" cy="5561081"/>
              </a:xfrm>
              <a:blipFill>
                <a:blip r:embed="rId2"/>
                <a:stretch>
                  <a:fillRect l="-475" t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29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D49DB8-C9C3-45D1-B6E1-A878AC5D4365}"/>
</file>

<file path=customXml/itemProps2.xml><?xml version="1.0" encoding="utf-8"?>
<ds:datastoreItem xmlns:ds="http://schemas.openxmlformats.org/officeDocument/2006/customXml" ds:itemID="{EFA468AF-0757-43BC-B4BD-38E3393F9D33}"/>
</file>

<file path=customXml/itemProps3.xml><?xml version="1.0" encoding="utf-8"?>
<ds:datastoreItem xmlns:ds="http://schemas.openxmlformats.org/officeDocument/2006/customXml" ds:itemID="{53CFC9D0-67B9-4A02-874C-D2579611921C}"/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807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47</cp:revision>
  <dcterms:created xsi:type="dcterms:W3CDTF">2020-04-29T05:35:50Z</dcterms:created>
  <dcterms:modified xsi:type="dcterms:W3CDTF">2020-09-05T13:07:05Z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