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5" r:id="rId8"/>
    <p:sldId id="267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6CF0-1718-4CE0-85F5-0F9A5080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1B38F-A11D-45CE-9EEA-E157FE05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1610-D43A-4542-B00F-E08A5729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8DD4-0055-4851-ADFF-4B3FA575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E76A-932B-4E4D-A099-326DF62F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21CE-1CF5-49CA-A82B-41C24868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6F896-8B7B-4FAE-BFBD-C0EB47BD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9CBC3-EA4F-4CD4-8983-C21E603E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C9AE-B5D2-4795-8199-6A3BE97A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4E08-AA03-4045-86C5-568FA2BF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9B267-BC28-448A-AF53-2C26B874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BDF3-F867-4A07-9E55-1E54029B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41E4F-A51E-4A29-9BE1-B3FE1013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386F-F145-4DC9-8B09-3B67BE80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95F8-5B63-4391-9619-51AABD7E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7C24-CE0E-4E81-942E-20F8CC02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8EE1-8ADC-4F73-B7C3-26B86EE6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6079-149A-41BD-BF5D-2EACF194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EBFE-65F3-400F-9F27-825EC7E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17DC2-103E-4AB8-89E2-B5F1716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FF2B-2677-485C-9072-FF04D216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AF2A-6F7C-4E7A-9B7D-7B3B7493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7545-BD2D-42FE-967C-8025C2D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3ACB-E211-4297-A61E-1C2069B2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21AD-5AC7-4F37-ABB8-F38C49E5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6A6-0526-4270-A103-DA66844F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7E7F-CA62-41CD-9CFB-A7E3575F6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F7513-FD6A-465C-B840-98730691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2052-C4FC-4ECD-8AEE-527A0647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F1B8B-DD3A-4C9F-86CD-3C465587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7AA54-94CB-4830-AD45-3A2B3A04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42C4-33CB-4DA4-8399-C8263080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6FA6-D809-4FE1-8A8C-1D57B389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2D33A-9AA9-44AD-8CE3-A82D50FA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CA386-2A58-4352-ADDE-7B0BBA820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CE01D-4807-4326-9DCB-11FD100B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B3196-477B-4028-8EC6-45D7A764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89F08-1C4C-40E4-87B1-B4BA99DC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82FE4-EFAF-4C88-A834-AB249AC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79C7-3A25-4B74-9E95-CCF6BA2A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DBFB6-0634-4E90-9CC6-17EF50F0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A472-ABAB-4282-BB5A-35A191A4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2D515-4179-4515-8F56-0590BF1F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9A648-C9F1-4440-8321-D4FE2C4F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E8A0F-5547-4F8A-87B5-FA84E6BF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4324-AECA-4F4C-8D3F-77A1DCC6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7999-D1BB-4CB1-B90D-C14CC38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7D1D-DD84-4D84-A916-41315D8B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CB36D-6254-4F23-8BBC-40E58B70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B6ED-C429-41F8-B8BB-351623DC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7ABAF-142F-447E-B1BB-F4B58FBE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DAED6-2E55-41D6-8BB4-81A45C90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9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0EC6-6AFF-485E-ACF4-1B6433B8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7B79A-9993-4139-86C3-ABBF5547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72AAF-FB1A-4711-82CB-54FC15AB3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535D-A7C9-473A-A5F6-51EE08FA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614A-3485-44F7-B769-A6D0232E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CDD30-FD8D-4FC6-A983-9501870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3DB2B-1A88-4B04-946A-314CBFED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C752C-8A3A-4C3C-9FC3-6F064B114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46E8-AD36-460B-9B36-2599EC79B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3907-0BB3-414B-99E8-7D11BBABF0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151B-3C9B-4B04-BEE5-34A50E9C0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3BC0-BDE8-4F17-84D6-3BFBA60DD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1127-1024-4FCF-B273-86B586B9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E1E3B2-3194-4246-A46D-77DCF02B3521}"/>
              </a:ext>
            </a:extLst>
          </p:cNvPr>
          <p:cNvSpPr/>
          <p:nvPr/>
        </p:nvSpPr>
        <p:spPr>
          <a:xfrm>
            <a:off x="2146851" y="1779104"/>
            <a:ext cx="8878958" cy="32997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Z-Transformation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Exercise-8.2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(Difference equation)</a:t>
            </a:r>
          </a:p>
        </p:txBody>
      </p:sp>
    </p:spTree>
    <p:extLst>
      <p:ext uri="{BB962C8B-B14F-4D97-AF65-F5344CB8AC3E}">
        <p14:creationId xmlns:p14="http://schemas.microsoft.com/office/powerpoint/2010/main" val="221378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CC3C98-D901-4265-A581-34A222E0764F}"/>
              </a:ext>
            </a:extLst>
          </p:cNvPr>
          <p:cNvSpPr/>
          <p:nvPr/>
        </p:nvSpPr>
        <p:spPr>
          <a:xfrm>
            <a:off x="172278" y="122583"/>
            <a:ext cx="12019721" cy="66128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/>
              <p:nvPr/>
            </p:nvSpPr>
            <p:spPr>
              <a:xfrm>
                <a:off x="579750" y="236089"/>
                <a:ext cx="7808877" cy="6256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(vi)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the one-sided z-transform to determine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for:</a:t>
                </a:r>
              </a:p>
              <a:p>
                <a:pPr lvl="0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000"/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14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z-transform in both sides we get: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inverse z-transform in both sides we get: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50" y="236089"/>
                <a:ext cx="7808877" cy="6256713"/>
              </a:xfrm>
              <a:prstGeom prst="rect">
                <a:avLst/>
              </a:prstGeom>
              <a:blipFill>
                <a:blip r:embed="rId2"/>
                <a:stretch>
                  <a:fillRect l="-781" t="-292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948B68-BF75-4E08-A267-6425D2C3AFD6}"/>
              </a:ext>
            </a:extLst>
          </p:cNvPr>
          <p:cNvSpPr/>
          <p:nvPr/>
        </p:nvSpPr>
        <p:spPr>
          <a:xfrm>
            <a:off x="8547652" y="236089"/>
            <a:ext cx="3472070" cy="6217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541BDE-DC5A-4EC4-B1F8-3D7B19278468}"/>
                  </a:ext>
                </a:extLst>
              </p:cNvPr>
              <p:cNvSpPr txBox="1"/>
              <p:nvPr/>
            </p:nvSpPr>
            <p:spPr>
              <a:xfrm>
                <a:off x="8796099" y="404191"/>
                <a:ext cx="3077849" cy="4144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4−14+11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16−28+11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2∗3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1−7+11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541BDE-DC5A-4EC4-B1F8-3D7B1927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99" y="404191"/>
                <a:ext cx="3077849" cy="4144468"/>
              </a:xfrm>
              <a:prstGeom prst="rect">
                <a:avLst/>
              </a:prstGeom>
              <a:blipFill>
                <a:blip r:embed="rId3"/>
                <a:stretch>
                  <a:fillRect l="-1782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0C1990EF-E3B9-4ABB-9ECF-4EA921755280}"/>
              </a:ext>
            </a:extLst>
          </p:cNvPr>
          <p:cNvSpPr/>
          <p:nvPr/>
        </p:nvSpPr>
        <p:spPr>
          <a:xfrm>
            <a:off x="5353878" y="4548659"/>
            <a:ext cx="2729948" cy="3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5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718BF-5090-4606-BA14-075E4DAA7AEE}"/>
              </a:ext>
            </a:extLst>
          </p:cNvPr>
          <p:cNvSpPr/>
          <p:nvPr/>
        </p:nvSpPr>
        <p:spPr>
          <a:xfrm>
            <a:off x="649357" y="119270"/>
            <a:ext cx="10813773" cy="6374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11325-B642-409C-9497-8DF81BA88177}"/>
                  </a:ext>
                </a:extLst>
              </p:cNvPr>
              <p:cNvSpPr txBox="1"/>
              <p:nvPr/>
            </p:nvSpPr>
            <p:spPr>
              <a:xfrm>
                <a:off x="1007165" y="543339"/>
                <a:ext cx="10230678" cy="5232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the one-sided z-transform to determine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followings: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≥0;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11325-B642-409C-9497-8DF81BA88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65" y="543339"/>
                <a:ext cx="10230678" cy="5232907"/>
              </a:xfrm>
              <a:prstGeom prst="rect">
                <a:avLst/>
              </a:prstGeom>
              <a:blipFill>
                <a:blip r:embed="rId2"/>
                <a:stretch>
                  <a:fillRect l="-894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48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3526-4CC6-451A-ADFA-654CBD9E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A2FDB-E070-4110-B50C-725B6603C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25" y="1003989"/>
                <a:ext cx="11539331" cy="54895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is the solution of the difference equation 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1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=−1,</m:t>
                      </m:r>
                      <m:r>
                        <m:rPr>
                          <m:nor/>
                        </m:rPr>
                        <a:rPr lang="en-US" sz="1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 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(a)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(b)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(c)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(d)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is the solution of the difference equation 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1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1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 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(d)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is the solution of the difference equation :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(c)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is the solution of the difference equation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1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1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  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(b)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A2FDB-E070-4110-B50C-725B6603C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25" y="1003989"/>
                <a:ext cx="11539331" cy="5489575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1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485193-3F8F-4ED8-A74B-10B0277D0D03}"/>
              </a:ext>
            </a:extLst>
          </p:cNvPr>
          <p:cNvSpPr/>
          <p:nvPr/>
        </p:nvSpPr>
        <p:spPr>
          <a:xfrm>
            <a:off x="662609" y="424070"/>
            <a:ext cx="4055165" cy="768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0EE166-D8CB-45B6-9775-F21D64860B21}"/>
              </a:ext>
            </a:extLst>
          </p:cNvPr>
          <p:cNvSpPr/>
          <p:nvPr/>
        </p:nvSpPr>
        <p:spPr>
          <a:xfrm>
            <a:off x="530087" y="1444489"/>
            <a:ext cx="9846365" cy="1325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959F7-35EB-44AD-B502-D06ACAF39F9D}"/>
              </a:ext>
            </a:extLst>
          </p:cNvPr>
          <p:cNvSpPr/>
          <p:nvPr/>
        </p:nvSpPr>
        <p:spPr>
          <a:xfrm>
            <a:off x="775252" y="1745470"/>
            <a:ext cx="9269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difference equations/recurrence relations using Z-transformation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FA2ED0-3DCF-4EF1-BA60-2C8E11581FB9}"/>
              </a:ext>
            </a:extLst>
          </p:cNvPr>
          <p:cNvSpPr/>
          <p:nvPr/>
        </p:nvSpPr>
        <p:spPr>
          <a:xfrm>
            <a:off x="775252" y="3412436"/>
            <a:ext cx="4081668" cy="848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A72E8B-0087-45F9-A980-EE2F394AFDC8}"/>
              </a:ext>
            </a:extLst>
          </p:cNvPr>
          <p:cNvSpPr/>
          <p:nvPr/>
        </p:nvSpPr>
        <p:spPr>
          <a:xfrm>
            <a:off x="530087" y="4459357"/>
            <a:ext cx="10051773" cy="21402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z-transformation and partial fraction method will be used to determine the required sequences.</a:t>
            </a:r>
          </a:p>
        </p:txBody>
      </p:sp>
    </p:spTree>
    <p:extLst>
      <p:ext uri="{BB962C8B-B14F-4D97-AF65-F5344CB8AC3E}">
        <p14:creationId xmlns:p14="http://schemas.microsoft.com/office/powerpoint/2010/main" val="29861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B5FA7B-ACE9-4336-B242-D993ADDCC06E}"/>
              </a:ext>
            </a:extLst>
          </p:cNvPr>
          <p:cNvSpPr/>
          <p:nvPr/>
        </p:nvSpPr>
        <p:spPr>
          <a:xfrm>
            <a:off x="1159565" y="879989"/>
            <a:ext cx="9872870" cy="5208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160CBC5-95F0-46AA-B82C-89CE9956256D}"/>
                  </a:ext>
                </a:extLst>
              </p:cNvPr>
              <p:cNvSpPr/>
              <p:nvPr/>
            </p:nvSpPr>
            <p:spPr>
              <a:xfrm>
                <a:off x="1325218" y="1299571"/>
                <a:ext cx="9581321" cy="4258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properties of z-transform: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Shift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Discrete-Time domain: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so on.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Shift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Discrete-Time domain: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so on.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160CBC5-95F0-46AA-B82C-89CE99562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18" y="1299571"/>
                <a:ext cx="9581321" cy="4258858"/>
              </a:xfrm>
              <a:prstGeom prst="rect">
                <a:avLst/>
              </a:prstGeom>
              <a:blipFill>
                <a:blip r:embed="rId2"/>
                <a:stretch>
                  <a:fillRect l="-827" b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76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F054049-750C-494A-A374-09C5A6E18548}"/>
              </a:ext>
            </a:extLst>
          </p:cNvPr>
          <p:cNvSpPr/>
          <p:nvPr/>
        </p:nvSpPr>
        <p:spPr>
          <a:xfrm>
            <a:off x="1219200" y="132521"/>
            <a:ext cx="10402957" cy="9541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solve a recurrence relation or difference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DA8EFF8-F5D1-4947-A694-D76749492D65}"/>
                  </a:ext>
                </a:extLst>
              </p:cNvPr>
              <p:cNvSpPr/>
              <p:nvPr/>
            </p:nvSpPr>
            <p:spPr>
              <a:xfrm>
                <a:off x="3419062" y="1199321"/>
                <a:ext cx="4214192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DA8EFF8-F5D1-4947-A694-D7674949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62" y="1199321"/>
                <a:ext cx="4214192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5F6B1026-5BDF-43D7-97A4-012F0EC0DBCD}"/>
              </a:ext>
            </a:extLst>
          </p:cNvPr>
          <p:cNvSpPr/>
          <p:nvPr/>
        </p:nvSpPr>
        <p:spPr>
          <a:xfrm>
            <a:off x="5155095" y="1855303"/>
            <a:ext cx="371061" cy="410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9B8F10-9CC7-4BD2-A594-888A6BC087E2}"/>
              </a:ext>
            </a:extLst>
          </p:cNvPr>
          <p:cNvSpPr/>
          <p:nvPr/>
        </p:nvSpPr>
        <p:spPr>
          <a:xfrm>
            <a:off x="3538330" y="2378764"/>
            <a:ext cx="3670853" cy="543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z-transform in both sides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B5B9E09-FC6A-414C-BE58-0497A0CFB9D9}"/>
              </a:ext>
            </a:extLst>
          </p:cNvPr>
          <p:cNvSpPr/>
          <p:nvPr/>
        </p:nvSpPr>
        <p:spPr>
          <a:xfrm>
            <a:off x="5088834" y="3061240"/>
            <a:ext cx="437322" cy="430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58E5E8-2309-4917-B2EF-DFF9C44DC38C}"/>
              </a:ext>
            </a:extLst>
          </p:cNvPr>
          <p:cNvSpPr/>
          <p:nvPr/>
        </p:nvSpPr>
        <p:spPr>
          <a:xfrm>
            <a:off x="3505197" y="3538332"/>
            <a:ext cx="3670853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initial conditions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89DF9A0-011A-44E1-BF1D-029F4165166A}"/>
              </a:ext>
            </a:extLst>
          </p:cNvPr>
          <p:cNvSpPr/>
          <p:nvPr/>
        </p:nvSpPr>
        <p:spPr>
          <a:xfrm>
            <a:off x="5108713" y="4260589"/>
            <a:ext cx="417444" cy="457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62AF436-0665-4495-B42B-5614459721F6}"/>
                  </a:ext>
                </a:extLst>
              </p:cNvPr>
              <p:cNvSpPr/>
              <p:nvPr/>
            </p:nvSpPr>
            <p:spPr>
              <a:xfrm>
                <a:off x="3472068" y="4774084"/>
                <a:ext cx="3670853" cy="45720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62AF436-0665-4495-B42B-561445972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68" y="4774084"/>
                <a:ext cx="3670853" cy="457201"/>
              </a:xfrm>
              <a:prstGeom prst="round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1B90109D-AE77-43B4-8F2D-6400AB7B6773}"/>
              </a:ext>
            </a:extLst>
          </p:cNvPr>
          <p:cNvSpPr/>
          <p:nvPr/>
        </p:nvSpPr>
        <p:spPr>
          <a:xfrm>
            <a:off x="5181599" y="5363779"/>
            <a:ext cx="384313" cy="417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2B82D8-DA22-4F81-9333-FC7BB67CF082}"/>
              </a:ext>
            </a:extLst>
          </p:cNvPr>
          <p:cNvSpPr/>
          <p:nvPr/>
        </p:nvSpPr>
        <p:spPr>
          <a:xfrm>
            <a:off x="3319667" y="5837541"/>
            <a:ext cx="404191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inverse z-transform in both sides</a:t>
            </a:r>
          </a:p>
        </p:txBody>
      </p:sp>
    </p:spTree>
    <p:extLst>
      <p:ext uri="{BB962C8B-B14F-4D97-AF65-F5344CB8AC3E}">
        <p14:creationId xmlns:p14="http://schemas.microsoft.com/office/powerpoint/2010/main" val="245502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CC3C98-D901-4265-A581-34A222E0764F}"/>
              </a:ext>
            </a:extLst>
          </p:cNvPr>
          <p:cNvSpPr/>
          <p:nvPr/>
        </p:nvSpPr>
        <p:spPr>
          <a:xfrm>
            <a:off x="384313" y="119270"/>
            <a:ext cx="11807687" cy="66128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/>
              <p:nvPr/>
            </p:nvSpPr>
            <p:spPr>
              <a:xfrm>
                <a:off x="805037" y="328855"/>
                <a:ext cx="7861884" cy="6698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en-US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(</a:t>
                </a:r>
                <a:r>
                  <a:rPr lang="en-US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the one-sided z-transform to determine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≥0;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z-transform in both sides we get: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>
                    <a:latin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6−5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6−3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b="0" dirty="0"/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b="0" dirty="0"/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inverse z-transform in both sides we get: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37" y="328855"/>
                <a:ext cx="7861884" cy="6698757"/>
              </a:xfrm>
              <a:prstGeom prst="rect">
                <a:avLst/>
              </a:prstGeom>
              <a:blipFill>
                <a:blip r:embed="rId2"/>
                <a:stretch>
                  <a:fillRect l="-620"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8D1424-53BD-4CCC-B64A-55D5FF381A0C}"/>
              </a:ext>
            </a:extLst>
          </p:cNvPr>
          <p:cNvSpPr/>
          <p:nvPr/>
        </p:nvSpPr>
        <p:spPr>
          <a:xfrm>
            <a:off x="8666922" y="328855"/>
            <a:ext cx="3326296" cy="608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22F9C27-3642-4811-B165-3A0C5A274C07}"/>
              </a:ext>
            </a:extLst>
          </p:cNvPr>
          <p:cNvSpPr/>
          <p:nvPr/>
        </p:nvSpPr>
        <p:spPr>
          <a:xfrm>
            <a:off x="6639338" y="3922644"/>
            <a:ext cx="1417983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22F09-FDD9-4A88-814D-9DBB1EA02DEA}"/>
                  </a:ext>
                </a:extLst>
              </p:cNvPr>
              <p:cNvSpPr txBox="1"/>
              <p:nvPr/>
            </p:nvSpPr>
            <p:spPr>
              <a:xfrm>
                <a:off x="8892208" y="443948"/>
                <a:ext cx="3101009" cy="5043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(4)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(4)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(2)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(2)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(3)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(3)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22F09-FDD9-4A88-814D-9DBB1EA0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08" y="443948"/>
                <a:ext cx="3101009" cy="5043688"/>
              </a:xfrm>
              <a:prstGeom prst="rect">
                <a:avLst/>
              </a:prstGeom>
              <a:blipFill>
                <a:blip r:embed="rId3"/>
                <a:stretch>
                  <a:fillRect l="-1772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6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CC3C98-D901-4265-A581-34A222E0764F}"/>
              </a:ext>
            </a:extLst>
          </p:cNvPr>
          <p:cNvSpPr/>
          <p:nvPr/>
        </p:nvSpPr>
        <p:spPr>
          <a:xfrm>
            <a:off x="384313" y="119270"/>
            <a:ext cx="11807687" cy="66128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/>
              <p:nvPr/>
            </p:nvSpPr>
            <p:spPr>
              <a:xfrm>
                <a:off x="805037" y="328855"/>
                <a:ext cx="7861884" cy="6321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(ii)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the one-sided z-transform to determine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sz="20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z-transform in both sides we get: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inverse z-transform in both sides we get: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37" y="328855"/>
                <a:ext cx="7861884" cy="6321667"/>
              </a:xfrm>
              <a:prstGeom prst="rect">
                <a:avLst/>
              </a:prstGeom>
              <a:blipFill>
                <a:blip r:embed="rId2"/>
                <a:stretch>
                  <a:fillRect l="-775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8D1424-53BD-4CCC-B64A-55D5FF381A0C}"/>
              </a:ext>
            </a:extLst>
          </p:cNvPr>
          <p:cNvSpPr/>
          <p:nvPr/>
        </p:nvSpPr>
        <p:spPr>
          <a:xfrm>
            <a:off x="8666922" y="328855"/>
            <a:ext cx="3326296" cy="608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22F9C27-3642-4811-B165-3A0C5A274C07}"/>
              </a:ext>
            </a:extLst>
          </p:cNvPr>
          <p:cNvSpPr/>
          <p:nvPr/>
        </p:nvSpPr>
        <p:spPr>
          <a:xfrm>
            <a:off x="4870173" y="4200940"/>
            <a:ext cx="2816088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22F09-FDD9-4A88-814D-9DBB1EA02DEA}"/>
                  </a:ext>
                </a:extLst>
              </p:cNvPr>
              <p:cNvSpPr txBox="1"/>
              <p:nvPr/>
            </p:nvSpPr>
            <p:spPr>
              <a:xfrm>
                <a:off x="8892208" y="443948"/>
                <a:ext cx="3101009" cy="433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(5)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(4)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22F09-FDD9-4A88-814D-9DBB1EA0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08" y="443948"/>
                <a:ext cx="3101009" cy="4337854"/>
              </a:xfrm>
              <a:prstGeom prst="rect">
                <a:avLst/>
              </a:prstGeom>
              <a:blipFill>
                <a:blip r:embed="rId3"/>
                <a:stretch>
                  <a:fillRect l="-1772" t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82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CC3C98-D901-4265-A581-34A222E0764F}"/>
              </a:ext>
            </a:extLst>
          </p:cNvPr>
          <p:cNvSpPr/>
          <p:nvPr/>
        </p:nvSpPr>
        <p:spPr>
          <a:xfrm>
            <a:off x="384313" y="119270"/>
            <a:ext cx="11807687" cy="66128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/>
              <p:nvPr/>
            </p:nvSpPr>
            <p:spPr>
              <a:xfrm>
                <a:off x="805037" y="328855"/>
                <a:ext cx="7861884" cy="6251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(iii)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the one-sided z-transform to determine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sz="20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z-transform in both sides we get: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+0+2∗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inverse z-transform in both sides we get: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37" y="328855"/>
                <a:ext cx="7861884" cy="6251583"/>
              </a:xfrm>
              <a:prstGeom prst="rect">
                <a:avLst/>
              </a:prstGeom>
              <a:blipFill>
                <a:blip r:embed="rId2"/>
                <a:stretch>
                  <a:fillRect l="-775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8D1424-53BD-4CCC-B64A-55D5FF381A0C}"/>
              </a:ext>
            </a:extLst>
          </p:cNvPr>
          <p:cNvSpPr/>
          <p:nvPr/>
        </p:nvSpPr>
        <p:spPr>
          <a:xfrm>
            <a:off x="8666922" y="328855"/>
            <a:ext cx="3326296" cy="608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22F9C27-3642-4811-B165-3A0C5A274C07}"/>
              </a:ext>
            </a:extLst>
          </p:cNvPr>
          <p:cNvSpPr/>
          <p:nvPr/>
        </p:nvSpPr>
        <p:spPr>
          <a:xfrm>
            <a:off x="5413512" y="4147932"/>
            <a:ext cx="2816088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22F09-FDD9-4A88-814D-9DBB1EA02DEA}"/>
                  </a:ext>
                </a:extLst>
              </p:cNvPr>
              <p:cNvSpPr txBox="1"/>
              <p:nvPr/>
            </p:nvSpPr>
            <p:spPr>
              <a:xfrm>
                <a:off x="8892208" y="443948"/>
                <a:ext cx="3101009" cy="5285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3−2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(2)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22F09-FDD9-4A88-814D-9DBB1EA0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08" y="443948"/>
                <a:ext cx="3101009" cy="5285293"/>
              </a:xfrm>
              <a:prstGeom prst="rect">
                <a:avLst/>
              </a:prstGeom>
              <a:blipFill>
                <a:blip r:embed="rId3"/>
                <a:stretch>
                  <a:fillRect l="-1772" t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3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CC3C98-D901-4265-A581-34A222E0764F}"/>
              </a:ext>
            </a:extLst>
          </p:cNvPr>
          <p:cNvSpPr/>
          <p:nvPr/>
        </p:nvSpPr>
        <p:spPr>
          <a:xfrm>
            <a:off x="384313" y="119270"/>
            <a:ext cx="11807687" cy="66128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/>
              <p:nvPr/>
            </p:nvSpPr>
            <p:spPr>
              <a:xfrm>
                <a:off x="805037" y="328855"/>
                <a:ext cx="8087170" cy="607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(iv)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the one-sided z-transform to determine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=7</m:t>
                      </m:r>
                      <m:r>
                        <m:rPr>
                          <m:nor/>
                        </m:rPr>
                        <a:rPr lang="en-US"/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z-transform in both sides we get: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∗7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−2−4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−14=0</m:t>
                    </m:r>
                  </m:oMath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=16+4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=16+4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16+4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inverse z-transform in both sides we get: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37" y="328855"/>
                <a:ext cx="8087170" cy="6076856"/>
              </a:xfrm>
              <a:prstGeom prst="rect">
                <a:avLst/>
              </a:prstGeom>
              <a:blipFill>
                <a:blip r:embed="rId2"/>
                <a:stretch>
                  <a:fillRect l="-754" b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8D1424-53BD-4CCC-B64A-55D5FF381A0C}"/>
              </a:ext>
            </a:extLst>
          </p:cNvPr>
          <p:cNvSpPr/>
          <p:nvPr/>
        </p:nvSpPr>
        <p:spPr>
          <a:xfrm>
            <a:off x="8892206" y="328855"/>
            <a:ext cx="3101011" cy="608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22F9C27-3642-4811-B165-3A0C5A274C07}"/>
              </a:ext>
            </a:extLst>
          </p:cNvPr>
          <p:cNvSpPr/>
          <p:nvPr/>
        </p:nvSpPr>
        <p:spPr>
          <a:xfrm>
            <a:off x="5413512" y="4147932"/>
            <a:ext cx="2816088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22F09-FDD9-4A88-814D-9DBB1EA02DEA}"/>
                  </a:ext>
                </a:extLst>
              </p:cNvPr>
              <p:cNvSpPr txBox="1"/>
              <p:nvPr/>
            </p:nvSpPr>
            <p:spPr>
              <a:xfrm>
                <a:off x="8892208" y="443948"/>
                <a:ext cx="3101009" cy="3088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16+4∗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16+4∗(−1)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22F09-FDD9-4A88-814D-9DBB1EA0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08" y="443948"/>
                <a:ext cx="3101009" cy="3088089"/>
              </a:xfrm>
              <a:prstGeom prst="rect">
                <a:avLst/>
              </a:prstGeom>
              <a:blipFill>
                <a:blip r:embed="rId3"/>
                <a:stretch>
                  <a:fillRect l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5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CC3C98-D901-4265-A581-34A222E0764F}"/>
              </a:ext>
            </a:extLst>
          </p:cNvPr>
          <p:cNvSpPr/>
          <p:nvPr/>
        </p:nvSpPr>
        <p:spPr>
          <a:xfrm>
            <a:off x="1037015" y="122583"/>
            <a:ext cx="10349948" cy="66128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/>
              <p:nvPr/>
            </p:nvSpPr>
            <p:spPr>
              <a:xfrm>
                <a:off x="1692932" y="342107"/>
                <a:ext cx="8087170" cy="585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(v)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the one-sided z-transform to determine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  <m:r>
                        <m:rPr>
                          <m:nor/>
                        </m:rPr>
                        <a:rPr lang="en-US"/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z-transform in both sides we get: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3∗2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inverse z-transform in both sides we get: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08B43-C700-400E-B858-7C074240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32" y="342107"/>
                <a:ext cx="8087170" cy="5851987"/>
              </a:xfrm>
              <a:prstGeom prst="rect">
                <a:avLst/>
              </a:prstGeom>
              <a:blipFill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08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43994-BCA8-4BB0-8588-74EF1FC15BD0}"/>
</file>

<file path=customXml/itemProps2.xml><?xml version="1.0" encoding="utf-8"?>
<ds:datastoreItem xmlns:ds="http://schemas.openxmlformats.org/officeDocument/2006/customXml" ds:itemID="{69CD5965-328C-4F3D-B4BA-4C4E70A0FCC0}"/>
</file>

<file path=customXml/itemProps3.xml><?xml version="1.0" encoding="utf-8"?>
<ds:datastoreItem xmlns:ds="http://schemas.openxmlformats.org/officeDocument/2006/customXml" ds:itemID="{EB0D94A5-3B32-4B04-9E5B-A2C66A81B6A2}"/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1256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29</cp:revision>
  <dcterms:created xsi:type="dcterms:W3CDTF">2020-04-30T06:51:52Z</dcterms:created>
  <dcterms:modified xsi:type="dcterms:W3CDTF">2020-05-09T11:17:20Z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