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7" d="100"/>
          <a:sy n="57" d="100"/>
        </p:scale>
        <p:origin x="4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D2F19-2380-4622-838B-4E81411A1C21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4CF4B-51EF-41C5-A80B-42382E903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4CF4B-51EF-41C5-A80B-42382E9032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73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5AA-E0A2-49E2-8D84-E1C046240DD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47BD-AAF0-42AD-BC16-98C5EA8F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5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5AA-E0A2-49E2-8D84-E1C046240DD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47BD-AAF0-42AD-BC16-98C5EA8F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5AA-E0A2-49E2-8D84-E1C046240DD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47BD-AAF0-42AD-BC16-98C5EA8F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8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5AA-E0A2-49E2-8D84-E1C046240DD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47BD-AAF0-42AD-BC16-98C5EA8F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6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5AA-E0A2-49E2-8D84-E1C046240DD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47BD-AAF0-42AD-BC16-98C5EA8F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5AA-E0A2-49E2-8D84-E1C046240DD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47BD-AAF0-42AD-BC16-98C5EA8F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6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5AA-E0A2-49E2-8D84-E1C046240DD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47BD-AAF0-42AD-BC16-98C5EA8F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0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5AA-E0A2-49E2-8D84-E1C046240DD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47BD-AAF0-42AD-BC16-98C5EA8F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7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5AA-E0A2-49E2-8D84-E1C046240DD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47BD-AAF0-42AD-BC16-98C5EA8F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8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5AA-E0A2-49E2-8D84-E1C046240DD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47BD-AAF0-42AD-BC16-98C5EA8F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5AA-E0A2-49E2-8D84-E1C046240DD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47BD-AAF0-42AD-BC16-98C5EA8F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3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05AA-E0A2-49E2-8D84-E1C046240DD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A47BD-AAF0-42AD-BC16-98C5EA8F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7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2CB42C-EBF2-4181-9E4D-E144FCE4B0A8}"/>
              </a:ext>
            </a:extLst>
          </p:cNvPr>
          <p:cNvSpPr txBox="1"/>
          <p:nvPr/>
        </p:nvSpPr>
        <p:spPr>
          <a:xfrm>
            <a:off x="2424814" y="1338291"/>
            <a:ext cx="72789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59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Variable, Laplace &amp;</a:t>
            </a:r>
          </a:p>
          <a:p>
            <a:pPr algn="ctr"/>
            <a:r>
              <a:rPr lang="en-US" sz="4400" dirty="0" smtClean="0">
                <a:solidFill>
                  <a:srgbClr val="FF59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Z- transformation</a:t>
            </a:r>
            <a:endParaRPr lang="en-US" sz="4400" dirty="0">
              <a:solidFill>
                <a:srgbClr val="FF59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7E6D5B-B3E9-4894-9C23-739E88C5A89A}"/>
              </a:ext>
            </a:extLst>
          </p:cNvPr>
          <p:cNvSpPr/>
          <p:nvPr/>
        </p:nvSpPr>
        <p:spPr>
          <a:xfrm>
            <a:off x="1576234" y="4639716"/>
            <a:ext cx="451824" cy="45182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0FCDAE-5079-4E52-863A-39643F6DC0EB}"/>
              </a:ext>
            </a:extLst>
          </p:cNvPr>
          <p:cNvSpPr/>
          <p:nvPr/>
        </p:nvSpPr>
        <p:spPr>
          <a:xfrm>
            <a:off x="2314214" y="4639716"/>
            <a:ext cx="451824" cy="451824"/>
          </a:xfrm>
          <a:prstGeom prst="ellipse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6E6B2E-83AE-4416-8164-F0DEDAA55877}"/>
              </a:ext>
            </a:extLst>
          </p:cNvPr>
          <p:cNvSpPr/>
          <p:nvPr/>
        </p:nvSpPr>
        <p:spPr>
          <a:xfrm>
            <a:off x="3051330" y="4639716"/>
            <a:ext cx="451824" cy="451824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A8D9CF-D909-4A56-8F1E-312A551CCD85}"/>
              </a:ext>
            </a:extLst>
          </p:cNvPr>
          <p:cNvSpPr/>
          <p:nvPr/>
        </p:nvSpPr>
        <p:spPr>
          <a:xfrm>
            <a:off x="3788446" y="4639716"/>
            <a:ext cx="451824" cy="451824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8DBF80-0EB8-4A2F-87B4-F60E3FE36C88}"/>
              </a:ext>
            </a:extLst>
          </p:cNvPr>
          <p:cNvSpPr/>
          <p:nvPr/>
        </p:nvSpPr>
        <p:spPr>
          <a:xfrm>
            <a:off x="4526703" y="4639716"/>
            <a:ext cx="451824" cy="4518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5715B7-2980-4477-BB5D-F90055F958FD}"/>
              </a:ext>
            </a:extLst>
          </p:cNvPr>
          <p:cNvSpPr/>
          <p:nvPr/>
        </p:nvSpPr>
        <p:spPr>
          <a:xfrm>
            <a:off x="5264963" y="4639716"/>
            <a:ext cx="451824" cy="451824"/>
          </a:xfrm>
          <a:prstGeom prst="ellipse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2468900" y="3256395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01</a:t>
            </a:r>
            <a:endParaRPr lang="en-US" sz="41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37E6D5B-B3E9-4894-9C23-739E88C5A89A}"/>
              </a:ext>
            </a:extLst>
          </p:cNvPr>
          <p:cNvSpPr/>
          <p:nvPr/>
        </p:nvSpPr>
        <p:spPr>
          <a:xfrm>
            <a:off x="6019282" y="4623300"/>
            <a:ext cx="451824" cy="45182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FCDAE-5079-4E52-863A-39643F6DC0EB}"/>
              </a:ext>
            </a:extLst>
          </p:cNvPr>
          <p:cNvSpPr/>
          <p:nvPr/>
        </p:nvSpPr>
        <p:spPr>
          <a:xfrm>
            <a:off x="6757262" y="4623300"/>
            <a:ext cx="451824" cy="451824"/>
          </a:xfrm>
          <a:prstGeom prst="ellipse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6E6B2E-83AE-4416-8164-F0DEDAA55877}"/>
              </a:ext>
            </a:extLst>
          </p:cNvPr>
          <p:cNvSpPr/>
          <p:nvPr/>
        </p:nvSpPr>
        <p:spPr>
          <a:xfrm>
            <a:off x="7494378" y="4623300"/>
            <a:ext cx="451824" cy="451824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A8D9CF-D909-4A56-8F1E-312A551CCD85}"/>
              </a:ext>
            </a:extLst>
          </p:cNvPr>
          <p:cNvSpPr/>
          <p:nvPr/>
        </p:nvSpPr>
        <p:spPr>
          <a:xfrm>
            <a:off x="8231494" y="4623300"/>
            <a:ext cx="451824" cy="451824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8DBF80-0EB8-4A2F-87B4-F60E3FE36C88}"/>
              </a:ext>
            </a:extLst>
          </p:cNvPr>
          <p:cNvSpPr/>
          <p:nvPr/>
        </p:nvSpPr>
        <p:spPr>
          <a:xfrm>
            <a:off x="8969751" y="4623300"/>
            <a:ext cx="451824" cy="4518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65715B7-2980-4477-BB5D-F90055F958FD}"/>
              </a:ext>
            </a:extLst>
          </p:cNvPr>
          <p:cNvSpPr/>
          <p:nvPr/>
        </p:nvSpPr>
        <p:spPr>
          <a:xfrm>
            <a:off x="9708011" y="4623300"/>
            <a:ext cx="451824" cy="451824"/>
          </a:xfrm>
          <a:prstGeom prst="ellipse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2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5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51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2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9592" y="149290"/>
            <a:ext cx="9498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Laplace Transformation</a:t>
            </a:r>
            <a:endParaRPr lang="en-US" sz="4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3371070" y="1138170"/>
            <a:ext cx="792098" cy="1262674"/>
            <a:chOff x="3115038" y="1138170"/>
            <a:chExt cx="792098" cy="126267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D9DF94B-8AE8-473C-A27F-4E3521F5F1EE}"/>
                </a:ext>
              </a:extLst>
            </p:cNvPr>
            <p:cNvGrpSpPr/>
            <p:nvPr/>
          </p:nvGrpSpPr>
          <p:grpSpPr>
            <a:xfrm>
              <a:off x="3414837" y="2189750"/>
              <a:ext cx="211094" cy="211094"/>
              <a:chOff x="3855819" y="4248152"/>
              <a:chExt cx="211094" cy="211094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8C68062-C800-4297-9977-926658657E97}"/>
                  </a:ext>
                </a:extLst>
              </p:cNvPr>
              <p:cNvSpPr/>
              <p:nvPr/>
            </p:nvSpPr>
            <p:spPr>
              <a:xfrm>
                <a:off x="3855819" y="4248152"/>
                <a:ext cx="211094" cy="21109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C07B6AD-D0E2-4E20-876B-80FB39FCC130}"/>
                  </a:ext>
                </a:extLst>
              </p:cNvPr>
              <p:cNvSpPr/>
              <p:nvPr/>
            </p:nvSpPr>
            <p:spPr>
              <a:xfrm>
                <a:off x="3886107" y="4278440"/>
                <a:ext cx="150518" cy="150518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2CCEC14-30D1-46A8-A873-1969A9A8F9FA}"/>
                </a:ext>
              </a:extLst>
            </p:cNvPr>
            <p:cNvGrpSpPr/>
            <p:nvPr/>
          </p:nvGrpSpPr>
          <p:grpSpPr>
            <a:xfrm>
              <a:off x="3115038" y="1138170"/>
              <a:ext cx="792098" cy="792098"/>
              <a:chOff x="5242440" y="1755914"/>
              <a:chExt cx="1275682" cy="1275682"/>
            </a:xfrm>
          </p:grpSpPr>
          <p:sp>
            <p:nvSpPr>
              <p:cNvPr id="34" name="Teardrop 33">
                <a:extLst>
                  <a:ext uri="{FF2B5EF4-FFF2-40B4-BE49-F238E27FC236}">
                    <a16:creationId xmlns:a16="http://schemas.microsoft.com/office/drawing/2014/main" id="{B9DC9BA6-01DC-4EFB-82E3-2717FF8B7CE5}"/>
                  </a:ext>
                </a:extLst>
              </p:cNvPr>
              <p:cNvSpPr/>
              <p:nvPr/>
            </p:nvSpPr>
            <p:spPr>
              <a:xfrm rot="8100000">
                <a:off x="5242440" y="1755914"/>
                <a:ext cx="1275682" cy="1275682"/>
              </a:xfrm>
              <a:prstGeom prst="teardrop">
                <a:avLst>
                  <a:gd name="adj" fmla="val 109962"/>
                </a:avLst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A935319-4C0B-4B63-9DE3-377694C94B0E}"/>
                  </a:ext>
                </a:extLst>
              </p:cNvPr>
              <p:cNvSpPr/>
              <p:nvPr/>
            </p:nvSpPr>
            <p:spPr>
              <a:xfrm>
                <a:off x="5436789" y="1948912"/>
                <a:ext cx="889686" cy="8896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5457925" y="1138170"/>
            <a:ext cx="792098" cy="1265688"/>
            <a:chOff x="4945861" y="1138170"/>
            <a:chExt cx="792098" cy="126568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58D0B34-5E7E-4FDF-8157-D26FC3520F7A}"/>
                </a:ext>
              </a:extLst>
            </p:cNvPr>
            <p:cNvGrpSpPr/>
            <p:nvPr/>
          </p:nvGrpSpPr>
          <p:grpSpPr>
            <a:xfrm>
              <a:off x="5247148" y="2192764"/>
              <a:ext cx="211094" cy="211094"/>
              <a:chOff x="5973250" y="4248152"/>
              <a:chExt cx="211094" cy="211094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9110154-B239-41C7-B1E3-F5864B1F15BC}"/>
                  </a:ext>
                </a:extLst>
              </p:cNvPr>
              <p:cNvSpPr/>
              <p:nvPr/>
            </p:nvSpPr>
            <p:spPr>
              <a:xfrm>
                <a:off x="5973250" y="4248152"/>
                <a:ext cx="211094" cy="21109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ADB50F0-F24E-4FA7-A567-D7A18A824B29}"/>
                  </a:ext>
                </a:extLst>
              </p:cNvPr>
              <p:cNvSpPr/>
              <p:nvPr/>
            </p:nvSpPr>
            <p:spPr>
              <a:xfrm>
                <a:off x="6003538" y="4278440"/>
                <a:ext cx="150518" cy="150518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E91A0C4-16D9-4262-BC92-0E8535F56EB2}"/>
                </a:ext>
              </a:extLst>
            </p:cNvPr>
            <p:cNvGrpSpPr/>
            <p:nvPr/>
          </p:nvGrpSpPr>
          <p:grpSpPr>
            <a:xfrm>
              <a:off x="4945861" y="1138170"/>
              <a:ext cx="792098" cy="792098"/>
              <a:chOff x="7353181" y="1755914"/>
              <a:chExt cx="1275682" cy="1275682"/>
            </a:xfrm>
          </p:grpSpPr>
          <p:sp>
            <p:nvSpPr>
              <p:cNvPr id="38" name="Teardrop 37">
                <a:extLst>
                  <a:ext uri="{FF2B5EF4-FFF2-40B4-BE49-F238E27FC236}">
                    <a16:creationId xmlns:a16="http://schemas.microsoft.com/office/drawing/2014/main" id="{3013F73C-52D7-40FA-AE5E-6E4F53D400F5}"/>
                  </a:ext>
                </a:extLst>
              </p:cNvPr>
              <p:cNvSpPr/>
              <p:nvPr/>
            </p:nvSpPr>
            <p:spPr>
              <a:xfrm rot="8100000">
                <a:off x="7353181" y="1755914"/>
                <a:ext cx="1275682" cy="1275682"/>
              </a:xfrm>
              <a:prstGeom prst="teardrop">
                <a:avLst>
                  <a:gd name="adj" fmla="val 109962"/>
                </a:avLst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B5C085C-26ED-4457-A4BB-7BBE95D872FF}"/>
                  </a:ext>
                </a:extLst>
              </p:cNvPr>
              <p:cNvSpPr/>
              <p:nvPr/>
            </p:nvSpPr>
            <p:spPr>
              <a:xfrm>
                <a:off x="7547529" y="1919460"/>
                <a:ext cx="889686" cy="8896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7662086" y="1122621"/>
            <a:ext cx="792099" cy="1228473"/>
            <a:chOff x="7479206" y="1122621"/>
            <a:chExt cx="792099" cy="122847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4ED2619-FB4E-4744-80CA-850CE814B9A0}"/>
                </a:ext>
              </a:extLst>
            </p:cNvPr>
            <p:cNvGrpSpPr/>
            <p:nvPr/>
          </p:nvGrpSpPr>
          <p:grpSpPr>
            <a:xfrm>
              <a:off x="7813922" y="2176636"/>
              <a:ext cx="158598" cy="174458"/>
              <a:chOff x="1677812" y="4248152"/>
              <a:chExt cx="211094" cy="211094"/>
            </a:xfrm>
            <a:solidFill>
              <a:srgbClr val="00B0F0"/>
            </a:solidFill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8D127EB-1E25-4885-9582-99C5618F2AF7}"/>
                  </a:ext>
                </a:extLst>
              </p:cNvPr>
              <p:cNvSpPr/>
              <p:nvPr/>
            </p:nvSpPr>
            <p:spPr>
              <a:xfrm>
                <a:off x="1677812" y="4248152"/>
                <a:ext cx="211094" cy="2110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832D986-AC1D-4645-8DF4-FFEC5B85EFBE}"/>
                  </a:ext>
                </a:extLst>
              </p:cNvPr>
              <p:cNvSpPr/>
              <p:nvPr/>
            </p:nvSpPr>
            <p:spPr>
              <a:xfrm>
                <a:off x="1708100" y="4278440"/>
                <a:ext cx="150518" cy="1505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Teardrop 53">
              <a:extLst>
                <a:ext uri="{FF2B5EF4-FFF2-40B4-BE49-F238E27FC236}">
                  <a16:creationId xmlns:a16="http://schemas.microsoft.com/office/drawing/2014/main" id="{D73C6296-6AED-4D46-834C-6DA3690FB7BE}"/>
                </a:ext>
              </a:extLst>
            </p:cNvPr>
            <p:cNvSpPr/>
            <p:nvPr/>
          </p:nvSpPr>
          <p:spPr>
            <a:xfrm rot="8100000">
              <a:off x="7479206" y="1122621"/>
              <a:ext cx="792099" cy="792098"/>
            </a:xfrm>
            <a:prstGeom prst="teardrop">
              <a:avLst>
                <a:gd name="adj" fmla="val 109962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9400693-A758-499E-B4DB-E42B43C986B2}"/>
                </a:ext>
              </a:extLst>
            </p:cNvPr>
            <p:cNvSpPr/>
            <p:nvPr/>
          </p:nvSpPr>
          <p:spPr>
            <a:xfrm>
              <a:off x="7624915" y="1267568"/>
              <a:ext cx="502205" cy="502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890116" y="1087438"/>
            <a:ext cx="792098" cy="1246699"/>
            <a:chOff x="8792836" y="1087438"/>
            <a:chExt cx="792098" cy="1246699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4ED2619-FB4E-4744-80CA-850CE814B9A0}"/>
                </a:ext>
              </a:extLst>
            </p:cNvPr>
            <p:cNvGrpSpPr/>
            <p:nvPr/>
          </p:nvGrpSpPr>
          <p:grpSpPr>
            <a:xfrm>
              <a:off x="9131232" y="2159679"/>
              <a:ext cx="158598" cy="174458"/>
              <a:chOff x="1677812" y="4248152"/>
              <a:chExt cx="211094" cy="211094"/>
            </a:xfrm>
            <a:solidFill>
              <a:srgbClr val="92D050"/>
            </a:solidFill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8D127EB-1E25-4885-9582-99C5618F2AF7}"/>
                  </a:ext>
                </a:extLst>
              </p:cNvPr>
              <p:cNvSpPr/>
              <p:nvPr/>
            </p:nvSpPr>
            <p:spPr>
              <a:xfrm>
                <a:off x="1677812" y="4248152"/>
                <a:ext cx="211094" cy="2110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2832D986-AC1D-4645-8DF4-FFEC5B85EFBE}"/>
                  </a:ext>
                </a:extLst>
              </p:cNvPr>
              <p:cNvSpPr/>
              <p:nvPr/>
            </p:nvSpPr>
            <p:spPr>
              <a:xfrm>
                <a:off x="1708100" y="4278440"/>
                <a:ext cx="150518" cy="1505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3A084E9-5DAF-4B12-A774-003E52126BE5}"/>
                </a:ext>
              </a:extLst>
            </p:cNvPr>
            <p:cNvGrpSpPr/>
            <p:nvPr/>
          </p:nvGrpSpPr>
          <p:grpSpPr>
            <a:xfrm>
              <a:off x="8792836" y="1087438"/>
              <a:ext cx="792098" cy="792098"/>
              <a:chOff x="3063120" y="1755914"/>
              <a:chExt cx="1275682" cy="1275682"/>
            </a:xfrm>
          </p:grpSpPr>
          <p:sp>
            <p:nvSpPr>
              <p:cNvPr id="75" name="Teardrop 74">
                <a:extLst>
                  <a:ext uri="{FF2B5EF4-FFF2-40B4-BE49-F238E27FC236}">
                    <a16:creationId xmlns:a16="http://schemas.microsoft.com/office/drawing/2014/main" id="{D73C6296-6AED-4D46-834C-6DA3690FB7BE}"/>
                  </a:ext>
                </a:extLst>
              </p:cNvPr>
              <p:cNvSpPr/>
              <p:nvPr/>
            </p:nvSpPr>
            <p:spPr>
              <a:xfrm rot="8100000">
                <a:off x="3063120" y="1755914"/>
                <a:ext cx="1275682" cy="1275682"/>
              </a:xfrm>
              <a:prstGeom prst="teardrop">
                <a:avLst>
                  <a:gd name="adj" fmla="val 109962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99400693-A758-499E-B4DB-E42B43C986B2}"/>
                  </a:ext>
                </a:extLst>
              </p:cNvPr>
              <p:cNvSpPr/>
              <p:nvPr/>
            </p:nvSpPr>
            <p:spPr>
              <a:xfrm>
                <a:off x="3257469" y="1948912"/>
                <a:ext cx="889686" cy="8896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1075300" y="1138170"/>
            <a:ext cx="792098" cy="1266161"/>
            <a:chOff x="1075300" y="1174746"/>
            <a:chExt cx="792098" cy="1266161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4ED2619-FB4E-4744-80CA-850CE814B9A0}"/>
                </a:ext>
              </a:extLst>
            </p:cNvPr>
            <p:cNvGrpSpPr/>
            <p:nvPr/>
          </p:nvGrpSpPr>
          <p:grpSpPr>
            <a:xfrm>
              <a:off x="1378944" y="2208704"/>
              <a:ext cx="232203" cy="232203"/>
              <a:chOff x="1677812" y="4248152"/>
              <a:chExt cx="211094" cy="211094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A8D127EB-1E25-4885-9582-99C5618F2AF7}"/>
                  </a:ext>
                </a:extLst>
              </p:cNvPr>
              <p:cNvSpPr/>
              <p:nvPr/>
            </p:nvSpPr>
            <p:spPr>
              <a:xfrm>
                <a:off x="1677812" y="4248152"/>
                <a:ext cx="211094" cy="21109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2832D986-AC1D-4645-8DF4-FFEC5B85EFBE}"/>
                  </a:ext>
                </a:extLst>
              </p:cNvPr>
              <p:cNvSpPr/>
              <p:nvPr/>
            </p:nvSpPr>
            <p:spPr>
              <a:xfrm>
                <a:off x="1708100" y="4278440"/>
                <a:ext cx="150518" cy="150518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3A084E9-5DAF-4B12-A774-003E52126BE5}"/>
                </a:ext>
              </a:extLst>
            </p:cNvPr>
            <p:cNvGrpSpPr/>
            <p:nvPr/>
          </p:nvGrpSpPr>
          <p:grpSpPr>
            <a:xfrm>
              <a:off x="1075300" y="1174746"/>
              <a:ext cx="792098" cy="792098"/>
              <a:chOff x="3063120" y="1755914"/>
              <a:chExt cx="1275682" cy="1275682"/>
            </a:xfrm>
          </p:grpSpPr>
          <p:sp>
            <p:nvSpPr>
              <p:cNvPr id="88" name="Teardrop 87">
                <a:extLst>
                  <a:ext uri="{FF2B5EF4-FFF2-40B4-BE49-F238E27FC236}">
                    <a16:creationId xmlns:a16="http://schemas.microsoft.com/office/drawing/2014/main" id="{D73C6296-6AED-4D46-834C-6DA3690FB7BE}"/>
                  </a:ext>
                </a:extLst>
              </p:cNvPr>
              <p:cNvSpPr/>
              <p:nvPr/>
            </p:nvSpPr>
            <p:spPr>
              <a:xfrm rot="8100000">
                <a:off x="3063120" y="1755914"/>
                <a:ext cx="1275682" cy="1275682"/>
              </a:xfrm>
              <a:prstGeom prst="teardrop">
                <a:avLst>
                  <a:gd name="adj" fmla="val 109962"/>
                </a:avLst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9400693-A758-499E-B4DB-E42B43C986B2}"/>
                  </a:ext>
                </a:extLst>
              </p:cNvPr>
              <p:cNvSpPr/>
              <p:nvPr/>
            </p:nvSpPr>
            <p:spPr>
              <a:xfrm>
                <a:off x="3257469" y="1948912"/>
                <a:ext cx="889686" cy="8896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7" name="TextBox 96"/>
          <p:cNvSpPr txBox="1"/>
          <p:nvPr/>
        </p:nvSpPr>
        <p:spPr>
          <a:xfrm>
            <a:off x="438912" y="2400844"/>
            <a:ext cx="20116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Laplace Transformation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widely used  by electronic engineers to solve quickly differential equations occurring in the analysis of electronic circuits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999232" y="2492284"/>
            <a:ext cx="15727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employ Laplace Transform to solve digital signal processing problem.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047488" y="2492284"/>
            <a:ext cx="16824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get true form of radioactive decay  Laplace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ransform is used. It makes easy to study analytic part of nuclear physics.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205472" y="2492284"/>
            <a:ext cx="17007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Laplace Transform is used to simplify calculations in system modeling, where large number of differential equations are used.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454896" y="2492284"/>
            <a:ext cx="19385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Ordinary Differential equations can be easily solved by the Laplace Transform method without finding the general solution and the arbitrary constants.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10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0"/>
                            </p:stCondLst>
                            <p:childTnLst>
                              <p:par>
                                <p:cTn id="8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  <p:bldP spid="99" grpId="0"/>
      <p:bldP spid="100" grpId="0"/>
      <p:bldP spid="1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52EBEE0-4492-45DE-A964-67E1F254A828}"/>
              </a:ext>
            </a:extLst>
          </p:cNvPr>
          <p:cNvGrpSpPr/>
          <p:nvPr/>
        </p:nvGrpSpPr>
        <p:grpSpPr>
          <a:xfrm>
            <a:off x="950318" y="322632"/>
            <a:ext cx="10533967" cy="2940630"/>
            <a:chOff x="1494518" y="2209800"/>
            <a:chExt cx="1591582" cy="1866900"/>
          </a:xfrm>
        </p:grpSpPr>
        <p:sp>
          <p:nvSpPr>
            <p:cNvPr id="3" name="Rectangle: Top Corners Rounded 10">
              <a:extLst>
                <a:ext uri="{FF2B5EF4-FFF2-40B4-BE49-F238E27FC236}">
                  <a16:creationId xmlns:a16="http://schemas.microsoft.com/office/drawing/2014/main" id="{EDC9C1CA-E5FB-4409-AB11-A6D6F244BB04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0E31D2-92C3-412D-9001-21FF69E56B85}"/>
                </a:ext>
              </a:extLst>
            </p:cNvPr>
            <p:cNvSpPr txBox="1"/>
            <p:nvPr/>
          </p:nvSpPr>
          <p:spPr>
            <a:xfrm>
              <a:off x="1837424" y="2319234"/>
              <a:ext cx="894432" cy="91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rgbClr val="E6E7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Definition of Laplace Transformation</a:t>
              </a:r>
              <a:endParaRPr lang="en-US" sz="4400" b="1" dirty="0">
                <a:solidFill>
                  <a:srgbClr val="E6E7E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Freeform: Shape 13">
            <a:extLst>
              <a:ext uri="{FF2B5EF4-FFF2-40B4-BE49-F238E27FC236}">
                <a16:creationId xmlns:a16="http://schemas.microsoft.com/office/drawing/2014/main" id="{EFFACF65-7AA1-4442-93B4-ED26212D6CE0}"/>
              </a:ext>
            </a:extLst>
          </p:cNvPr>
          <p:cNvSpPr/>
          <p:nvPr/>
        </p:nvSpPr>
        <p:spPr>
          <a:xfrm flipV="1">
            <a:off x="950318" y="1792947"/>
            <a:ext cx="10533967" cy="4775804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35213" y="2523744"/>
                <a:ext cx="9089136" cy="3757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the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defined for all positive values of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multiply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integrate it with respect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zero to infinity. If the resulting integral exists (i.e., has some finite value), it is a function of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may be real or complex, say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2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variable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Laplace Transformation of the original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will be denoted by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denotes the Laplace transform operator.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213" y="2523744"/>
                <a:ext cx="9089136" cy="3757119"/>
              </a:xfrm>
              <a:prstGeom prst="rect">
                <a:avLst/>
              </a:prstGeom>
              <a:blipFill>
                <a:blip r:embed="rId2"/>
                <a:stretch>
                  <a:fillRect l="-1006" t="-1299" r="-604" b="-2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04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D4FD916-9982-4C26-8840-4C110D0F1919}"/>
              </a:ext>
            </a:extLst>
          </p:cNvPr>
          <p:cNvGrpSpPr/>
          <p:nvPr/>
        </p:nvGrpSpPr>
        <p:grpSpPr>
          <a:xfrm>
            <a:off x="274320" y="262148"/>
            <a:ext cx="5468112" cy="3458915"/>
            <a:chOff x="3884465" y="2182683"/>
            <a:chExt cx="1805441" cy="1894017"/>
          </a:xfrm>
        </p:grpSpPr>
        <p:sp>
          <p:nvSpPr>
            <p:cNvPr id="3" name="Rectangle: Top Corners Rounded 6">
              <a:extLst>
                <a:ext uri="{FF2B5EF4-FFF2-40B4-BE49-F238E27FC236}">
                  <a16:creationId xmlns:a16="http://schemas.microsoft.com/office/drawing/2014/main" id="{A651FF2F-63F3-4ECE-8042-BB78094D9928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3A4A1B-04E4-4065-B408-ED5B11CDFB39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918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E6E7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Important Notation of </a:t>
              </a:r>
            </a:p>
            <a:p>
              <a:pPr algn="ctr"/>
              <a:r>
                <a:rPr lang="en-US" sz="3600" b="1" dirty="0" smtClean="0">
                  <a:solidFill>
                    <a:srgbClr val="E6E7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Laplace Transformation</a:t>
              </a:r>
              <a:endParaRPr lang="en-US" sz="3600" b="1" dirty="0">
                <a:solidFill>
                  <a:srgbClr val="E6E7E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Freeform: Shape 14">
            <a:extLst>
              <a:ext uri="{FF2B5EF4-FFF2-40B4-BE49-F238E27FC236}">
                <a16:creationId xmlns:a16="http://schemas.microsoft.com/office/drawing/2014/main" id="{41AECF6D-6C0C-4F48-8FBD-AB00305F2AC7}"/>
              </a:ext>
            </a:extLst>
          </p:cNvPr>
          <p:cNvSpPr/>
          <p:nvPr/>
        </p:nvSpPr>
        <p:spPr>
          <a:xfrm flipV="1">
            <a:off x="598178" y="1769809"/>
            <a:ext cx="4820400" cy="4576124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23276" y="2574724"/>
                <a:ext cx="3896195" cy="3304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800" b="0" dirty="0" smtClean="0"/>
              </a:p>
              <a:p>
                <a:endParaRPr lang="en-US" sz="2800" b="0" dirty="0" smtClean="0"/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original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the inverse transform or inverse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will be denoted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</a:p>
              <a:p>
                <a:pPr algn="just"/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276" y="2574724"/>
                <a:ext cx="3896195" cy="3304058"/>
              </a:xfrm>
              <a:prstGeom prst="rect">
                <a:avLst/>
              </a:prstGeom>
              <a:blipFill>
                <a:blip r:embed="rId3"/>
                <a:stretch>
                  <a:fillRect l="-2504" r="-2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D4FD916-9982-4C26-8840-4C110D0F1919}"/>
              </a:ext>
            </a:extLst>
          </p:cNvPr>
          <p:cNvGrpSpPr/>
          <p:nvPr/>
        </p:nvGrpSpPr>
        <p:grpSpPr>
          <a:xfrm>
            <a:off x="5492138" y="262148"/>
            <a:ext cx="6616415" cy="3161799"/>
            <a:chOff x="3884465" y="2182683"/>
            <a:chExt cx="1805441" cy="1894017"/>
          </a:xfrm>
        </p:grpSpPr>
        <p:sp>
          <p:nvSpPr>
            <p:cNvPr id="21" name="Rectangle: Top Corners Rounded 6">
              <a:extLst>
                <a:ext uri="{FF2B5EF4-FFF2-40B4-BE49-F238E27FC236}">
                  <a16:creationId xmlns:a16="http://schemas.microsoft.com/office/drawing/2014/main" id="{A651FF2F-63F3-4ECE-8042-BB78094D9928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3A4A1B-04E4-4065-B408-ED5B11CDFB39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719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E6E7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Important Formulae</a:t>
              </a:r>
              <a:r>
                <a:rPr lang="en-US" sz="3600" b="1" dirty="0">
                  <a:solidFill>
                    <a:srgbClr val="E6E7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b="1" dirty="0" smtClean="0">
                  <a:solidFill>
                    <a:srgbClr val="E6E7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</a:p>
            <a:p>
              <a:pPr algn="ctr"/>
              <a:r>
                <a:rPr lang="en-US" sz="3600" b="1" dirty="0" smtClean="0">
                  <a:solidFill>
                    <a:srgbClr val="E6E7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Laplace Transformation</a:t>
              </a:r>
            </a:p>
          </p:txBody>
        </p:sp>
      </p:grpSp>
      <p:sp>
        <p:nvSpPr>
          <p:cNvPr id="19" name="Freeform: Shape 14">
            <a:extLst>
              <a:ext uri="{FF2B5EF4-FFF2-40B4-BE49-F238E27FC236}">
                <a16:creationId xmlns:a16="http://schemas.microsoft.com/office/drawing/2014/main" id="{41AECF6D-6C0C-4F48-8FBD-AB00305F2AC7}"/>
              </a:ext>
            </a:extLst>
          </p:cNvPr>
          <p:cNvSpPr/>
          <p:nvPr/>
        </p:nvSpPr>
        <p:spPr>
          <a:xfrm flipV="1">
            <a:off x="5884004" y="1769809"/>
            <a:ext cx="5832684" cy="4576125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154571" y="2459055"/>
                <a:ext cx="4763365" cy="4193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any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constant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, 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en-US" sz="2200" dirty="0" smtClean="0"/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2.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200" dirty="0"/>
                  <a:t>, when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=0,1,2,3,..</m:t>
                    </m:r>
                  </m:oMath>
                </a14:m>
                <a:endParaRPr lang="en-US" sz="2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3.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200" i="1" dirty="0" smtClean="0"/>
              </a:p>
              <a:p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𝑎𝑡</m:t>
                            </m:r>
                          </m:e>
                        </m:func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𝑎𝑡</m:t>
                            </m:r>
                          </m:e>
                        </m:func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2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cosh</m:t>
                            </m:r>
                          </m:fNam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𝑎𝑡</m:t>
                            </m:r>
                          </m:e>
                        </m:func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2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7.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sinh</m:t>
                            </m:r>
                          </m:fNam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𝑎𝑡</m:t>
                            </m:r>
                          </m:e>
                        </m:func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2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i="1" dirty="0" smtClean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571" y="2459055"/>
                <a:ext cx="4763365" cy="4193007"/>
              </a:xfrm>
              <a:prstGeom prst="rect">
                <a:avLst/>
              </a:prstGeom>
              <a:blipFill>
                <a:blip r:embed="rId4"/>
                <a:stretch>
                  <a:fillRect l="-1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74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9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CC9BE7-5948-4992-8D51-1DA23A2E5BF5}"/>
              </a:ext>
            </a:extLst>
          </p:cNvPr>
          <p:cNvGrpSpPr/>
          <p:nvPr/>
        </p:nvGrpSpPr>
        <p:grpSpPr>
          <a:xfrm>
            <a:off x="949244" y="316360"/>
            <a:ext cx="10707386" cy="3006663"/>
            <a:chOff x="6488272" y="2209800"/>
            <a:chExt cx="1591582" cy="1866900"/>
          </a:xfrm>
        </p:grpSpPr>
        <p:sp>
          <p:nvSpPr>
            <p:cNvPr id="3" name="Rectangle: Top Corners Rounded 2">
              <a:extLst>
                <a:ext uri="{FF2B5EF4-FFF2-40B4-BE49-F238E27FC236}">
                  <a16:creationId xmlns:a16="http://schemas.microsoft.com/office/drawing/2014/main" id="{FC900C28-FF5B-4738-B15A-DA1A556BE4A0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2698EAD-E879-41D8-AB35-8B0CD1EFF0A9}"/>
                </a:ext>
              </a:extLst>
            </p:cNvPr>
            <p:cNvSpPr txBox="1"/>
            <p:nvPr/>
          </p:nvSpPr>
          <p:spPr>
            <a:xfrm>
              <a:off x="6836847" y="2318617"/>
              <a:ext cx="894432" cy="1089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E6E7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Some workout Examples of Laplace Transformation using direct formula</a:t>
              </a:r>
              <a:endParaRPr lang="en-US" sz="3600" b="1" dirty="0">
                <a:solidFill>
                  <a:srgbClr val="E6E7E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Freeform: Shape 15">
            <a:extLst>
              <a:ext uri="{FF2B5EF4-FFF2-40B4-BE49-F238E27FC236}">
                <a16:creationId xmlns:a16="http://schemas.microsoft.com/office/drawing/2014/main" id="{B9361B01-03EA-4A3C-8B61-BEC6A891C530}"/>
              </a:ext>
            </a:extLst>
          </p:cNvPr>
          <p:cNvSpPr/>
          <p:nvPr/>
        </p:nvSpPr>
        <p:spPr>
          <a:xfrm flipV="1">
            <a:off x="949244" y="1819691"/>
            <a:ext cx="10707386" cy="4883047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96112" y="2421188"/>
                <a:ext cx="3986784" cy="3099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Example: 1 </a:t>
                </a:r>
                <a:endParaRPr lang="en-US" sz="2400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2400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4!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4+1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+2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2!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2+1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24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12" y="2421188"/>
                <a:ext cx="3986784" cy="3099503"/>
              </a:xfrm>
              <a:prstGeom prst="rect">
                <a:avLst/>
              </a:prstGeom>
              <a:blipFill>
                <a:blip r:embed="rId2"/>
                <a:stretch>
                  <a:fillRect l="-2294"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20441" y="2847434"/>
                <a:ext cx="3986784" cy="3091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Example:  2 </a:t>
                </a:r>
                <a:endParaRPr lang="en-US" sz="2400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+5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cosh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}+5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cosh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sz="2400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3)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+5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400" dirty="0">
                  <a:effectLst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441" y="2847434"/>
                <a:ext cx="3986784" cy="3091167"/>
              </a:xfrm>
              <a:prstGeom prst="rect">
                <a:avLst/>
              </a:prstGeom>
              <a:blipFill>
                <a:blip r:embed="rId3"/>
                <a:stretch>
                  <a:fillRect l="-2446" t="-1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228620" y="2514434"/>
                <a:ext cx="3846902" cy="27250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>
                    <a:latin typeface="Times New Roman" panose="02020603050405020304" pitchFamily="18" charset="0"/>
                  </a:rPr>
                  <a:t>Example:  3 </a:t>
                </a:r>
                <a:endParaRPr lang="en-US" sz="2000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(1+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 smtClean="0">
                  <a:effectLst/>
                </a:endParaRPr>
              </a:p>
              <a:p>
                <a:r>
                  <a:rPr lang="en-US" sz="2400" dirty="0" smtClean="0"/>
                  <a:t>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</m:oMath>
                </a14:m>
                <a:endParaRPr lang="en-US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+36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620" y="2514434"/>
                <a:ext cx="3846902" cy="2725041"/>
              </a:xfrm>
              <a:prstGeom prst="rect">
                <a:avLst/>
              </a:prstGeom>
              <a:blipFill>
                <a:blip r:embed="rId4"/>
                <a:stretch>
                  <a:fillRect l="-1743" t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43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CC9BE7-5948-4992-8D51-1DA23A2E5BF5}"/>
              </a:ext>
            </a:extLst>
          </p:cNvPr>
          <p:cNvGrpSpPr/>
          <p:nvPr/>
        </p:nvGrpSpPr>
        <p:grpSpPr>
          <a:xfrm>
            <a:off x="949244" y="316360"/>
            <a:ext cx="10707386" cy="3006663"/>
            <a:chOff x="6488272" y="2209800"/>
            <a:chExt cx="1591582" cy="1866900"/>
          </a:xfrm>
        </p:grpSpPr>
        <p:sp>
          <p:nvSpPr>
            <p:cNvPr id="3" name="Rectangle: Top Corners Rounded 2">
              <a:extLst>
                <a:ext uri="{FF2B5EF4-FFF2-40B4-BE49-F238E27FC236}">
                  <a16:creationId xmlns:a16="http://schemas.microsoft.com/office/drawing/2014/main" id="{FC900C28-FF5B-4738-B15A-DA1A556BE4A0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2698EAD-E879-41D8-AB35-8B0CD1EFF0A9}"/>
                </a:ext>
              </a:extLst>
            </p:cNvPr>
            <p:cNvSpPr txBox="1"/>
            <p:nvPr/>
          </p:nvSpPr>
          <p:spPr>
            <a:xfrm>
              <a:off x="6836847" y="2318617"/>
              <a:ext cx="894432" cy="1089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E6E7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 Exercise Set on Laplace Transformation using direct formula</a:t>
              </a:r>
              <a:endParaRPr lang="en-US" sz="3600" b="1" dirty="0">
                <a:solidFill>
                  <a:srgbClr val="E6E7E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Freeform: Shape 15">
            <a:extLst>
              <a:ext uri="{FF2B5EF4-FFF2-40B4-BE49-F238E27FC236}">
                <a16:creationId xmlns:a16="http://schemas.microsoft.com/office/drawing/2014/main" id="{B9361B01-03EA-4A3C-8B61-BEC6A891C530}"/>
              </a:ext>
            </a:extLst>
          </p:cNvPr>
          <p:cNvSpPr/>
          <p:nvPr/>
        </p:nvSpPr>
        <p:spPr>
          <a:xfrm flipV="1">
            <a:off x="949244" y="1819691"/>
            <a:ext cx="10707386" cy="4883047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64905" y="4241816"/>
                <a:ext cx="4266248" cy="1969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+12,</m:t>
                      </m:r>
                    </m:oMath>
                  </m:oMathPara>
                </a14:m>
                <a:endParaRPr lang="en-US" sz="2400" dirty="0" smtClean="0"/>
              </a:p>
              <a:p>
                <a:pPr algn="just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2. 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:endParaRPr lang="en-US" sz="2400" dirty="0" smtClean="0"/>
              </a:p>
              <a:p>
                <a:pPr algn="just"/>
                <a:r>
                  <a:rPr lang="en-US" sz="2400" dirty="0" smtClean="0"/>
                  <a:t>3.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 smtClean="0"/>
              </a:p>
              <a:p>
                <a:pPr algn="just"/>
                <a:r>
                  <a:rPr lang="en-US" sz="2400" dirty="0" smtClean="0"/>
                  <a:t>4.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𝑏𝑡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 smtClean="0"/>
              </a:p>
              <a:p>
                <a:pPr marL="342900" indent="-342900" algn="just"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905" y="4241816"/>
                <a:ext cx="4266248" cy="1969450"/>
              </a:xfrm>
              <a:prstGeom prst="rect">
                <a:avLst/>
              </a:prstGeom>
              <a:blipFill>
                <a:blip r:embed="rId3"/>
                <a:stretch>
                  <a:fillRect l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723560" y="4168664"/>
                <a:ext cx="4266248" cy="1753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 smtClean="0"/>
                  <a:t>5.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</m:oMath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en-US" sz="2400" dirty="0" smtClean="0"/>
                  <a:t>6.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</m:oMath>
                </a14:m>
                <a:endParaRPr lang="en-US" sz="2400" dirty="0" smtClean="0"/>
              </a:p>
              <a:p>
                <a:pPr algn="just"/>
                <a:r>
                  <a:rPr lang="en-US" sz="2400" dirty="0" smtClean="0"/>
                  <a:t>7.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</m:oMath>
                </a14:m>
                <a:endParaRPr lang="en-US" sz="2400" dirty="0" smtClean="0"/>
              </a:p>
              <a:p>
                <a:pPr algn="just"/>
                <a:r>
                  <a:rPr lang="en-US" sz="2400" dirty="0" smtClean="0"/>
                  <a:t>8.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=1.5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560" y="4168664"/>
                <a:ext cx="4266248" cy="1753044"/>
              </a:xfrm>
              <a:prstGeom prst="rect">
                <a:avLst/>
              </a:prstGeom>
              <a:blipFill>
                <a:blip r:embed="rId4"/>
                <a:stretch>
                  <a:fillRect l="-2286" t="-2787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682496" y="2889504"/>
            <a:ext cx="8997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Laplace Transforms and also sketch (if free hand sketching is getting complex then use MATLAB) the following functions (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1-8):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16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52EBEE0-4492-45DE-A964-67E1F254A828}"/>
              </a:ext>
            </a:extLst>
          </p:cNvPr>
          <p:cNvGrpSpPr/>
          <p:nvPr/>
        </p:nvGrpSpPr>
        <p:grpSpPr>
          <a:xfrm>
            <a:off x="950318" y="322632"/>
            <a:ext cx="10533967" cy="2940630"/>
            <a:chOff x="1494518" y="2209800"/>
            <a:chExt cx="1591582" cy="1866900"/>
          </a:xfrm>
          <a:solidFill>
            <a:srgbClr val="92D050"/>
          </a:solidFill>
        </p:grpSpPr>
        <p:sp>
          <p:nvSpPr>
            <p:cNvPr id="5" name="Rectangle: Top Corners Rounded 10">
              <a:extLst>
                <a:ext uri="{FF2B5EF4-FFF2-40B4-BE49-F238E27FC236}">
                  <a16:creationId xmlns:a16="http://schemas.microsoft.com/office/drawing/2014/main" id="{EDC9C1CA-E5FB-4409-AB11-A6D6F244BB04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0E31D2-92C3-412D-9001-21FF69E56B85}"/>
                </a:ext>
              </a:extLst>
            </p:cNvPr>
            <p:cNvSpPr txBox="1"/>
            <p:nvPr/>
          </p:nvSpPr>
          <p:spPr>
            <a:xfrm>
              <a:off x="1837424" y="2209800"/>
              <a:ext cx="894432" cy="134823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rgbClr val="E6E7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Learning Outcomes of Laplace Transformation </a:t>
              </a:r>
              <a:endParaRPr lang="en-US" sz="4400" b="1" dirty="0">
                <a:solidFill>
                  <a:srgbClr val="E6E7E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Freeform: Shape 13">
            <a:extLst>
              <a:ext uri="{FF2B5EF4-FFF2-40B4-BE49-F238E27FC236}">
                <a16:creationId xmlns:a16="http://schemas.microsoft.com/office/drawing/2014/main" id="{EFFACF65-7AA1-4442-93B4-ED26212D6CE0}"/>
              </a:ext>
            </a:extLst>
          </p:cNvPr>
          <p:cNvSpPr/>
          <p:nvPr/>
        </p:nvSpPr>
        <p:spPr>
          <a:xfrm flipV="1">
            <a:off x="950318" y="1792947"/>
            <a:ext cx="10533967" cy="4775804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35213" y="2816352"/>
            <a:ext cx="90891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main use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Laplace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initial value problems for linear ordinary and partial differential equations. They can reduce ordinary differential equations to algebraic equations, and partial differential equations to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ordinary differential equations.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transformed equations are easier to solve, and then the solution in the Laplace domain is transformed back to the time domain</a:t>
            </a:r>
          </a:p>
        </p:txBody>
      </p:sp>
    </p:spTree>
    <p:extLst>
      <p:ext uri="{BB962C8B-B14F-4D97-AF65-F5344CB8AC3E}">
        <p14:creationId xmlns:p14="http://schemas.microsoft.com/office/powerpoint/2010/main" val="39290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72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MCQ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838200" y="1456267"/>
                <a:ext cx="1003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𝑎𝑡</m:t>
                            </m:r>
                          </m:e>
                        </m:fun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000" b="0" dirty="0" smtClean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6267"/>
                <a:ext cx="10033000" cy="400110"/>
              </a:xfrm>
              <a:prstGeom prst="rect">
                <a:avLst/>
              </a:prstGeom>
              <a:blipFill>
                <a:blip r:embed="rId2"/>
                <a:stretch>
                  <a:fillRect l="-547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286934" y="2065867"/>
                <a:ext cx="1811867" cy="46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934" y="2065867"/>
                <a:ext cx="1811867" cy="462947"/>
              </a:xfrm>
              <a:prstGeom prst="rect">
                <a:avLst/>
              </a:prstGeom>
              <a:blipFill>
                <a:blip r:embed="rId3"/>
                <a:stretch>
                  <a:fillRect l="-2694" t="-1316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3031066" y="2082803"/>
                <a:ext cx="1811867" cy="46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066" y="2082803"/>
                <a:ext cx="1811867" cy="462947"/>
              </a:xfrm>
              <a:prstGeom prst="rect">
                <a:avLst/>
              </a:prstGeom>
              <a:blipFill>
                <a:blip r:embed="rId4"/>
                <a:stretch>
                  <a:fillRect l="-2694" t="-1316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4622798" y="2099735"/>
                <a:ext cx="1811867" cy="46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798" y="2099735"/>
                <a:ext cx="1811867" cy="462947"/>
              </a:xfrm>
              <a:prstGeom prst="rect">
                <a:avLst/>
              </a:prstGeom>
              <a:blipFill>
                <a:blip r:embed="rId5"/>
                <a:stretch>
                  <a:fillRect l="-2685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6316129" y="2065868"/>
                <a:ext cx="1811867" cy="46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129" y="2065868"/>
                <a:ext cx="1811867" cy="462947"/>
              </a:xfrm>
              <a:prstGeom prst="rect">
                <a:avLst/>
              </a:prstGeom>
              <a:blipFill>
                <a:blip r:embed="rId6"/>
                <a:stretch>
                  <a:fillRect l="-2694" t="-1316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Multiply 26"/>
          <p:cNvSpPr/>
          <p:nvPr/>
        </p:nvSpPr>
        <p:spPr>
          <a:xfrm>
            <a:off x="1202265" y="1843761"/>
            <a:ext cx="507999" cy="96914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2946398" y="1843764"/>
            <a:ext cx="507999" cy="96914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6265328" y="1809901"/>
            <a:ext cx="507999" cy="96914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-Shape 29"/>
          <p:cNvSpPr/>
          <p:nvPr/>
        </p:nvSpPr>
        <p:spPr>
          <a:xfrm rot="18969216">
            <a:off x="4379283" y="2115124"/>
            <a:ext cx="774902" cy="307878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982133" y="3285067"/>
                <a:ext cx="41706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What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33" y="3285067"/>
                <a:ext cx="4170669" cy="400110"/>
              </a:xfrm>
              <a:prstGeom prst="rect">
                <a:avLst/>
              </a:prstGeom>
              <a:blipFill>
                <a:blip r:embed="rId7"/>
                <a:stretch>
                  <a:fillRect l="-1462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168401" y="3928533"/>
                <a:ext cx="1811867" cy="48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401" y="3928533"/>
                <a:ext cx="1811867" cy="484941"/>
              </a:xfrm>
              <a:prstGeom prst="rect">
                <a:avLst/>
              </a:prstGeom>
              <a:blipFill>
                <a:blip r:embed="rId8"/>
                <a:stretch>
                  <a:fillRect l="-303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3014137" y="3911599"/>
                <a:ext cx="1811867" cy="48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137" y="3911599"/>
                <a:ext cx="1811867" cy="484941"/>
              </a:xfrm>
              <a:prstGeom prst="rect">
                <a:avLst/>
              </a:prstGeom>
              <a:blipFill>
                <a:blip r:embed="rId9"/>
                <a:stretch>
                  <a:fillRect l="-2685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4859873" y="3894665"/>
                <a:ext cx="1811867" cy="48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873" y="3894665"/>
                <a:ext cx="1811867" cy="484941"/>
              </a:xfrm>
              <a:prstGeom prst="rect">
                <a:avLst/>
              </a:prstGeom>
              <a:blipFill>
                <a:blip r:embed="rId10"/>
                <a:stretch>
                  <a:fillRect l="-2694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6705609" y="3877731"/>
                <a:ext cx="1811867" cy="48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9" y="3877731"/>
                <a:ext cx="1811867" cy="484941"/>
              </a:xfrm>
              <a:prstGeom prst="rect">
                <a:avLst/>
              </a:prstGeom>
              <a:blipFill>
                <a:blip r:embed="rId11"/>
                <a:stretch>
                  <a:fillRect l="-2694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Multiply 35"/>
          <p:cNvSpPr/>
          <p:nvPr/>
        </p:nvSpPr>
        <p:spPr>
          <a:xfrm>
            <a:off x="2946400" y="3672563"/>
            <a:ext cx="507999" cy="96914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4792133" y="3672565"/>
            <a:ext cx="507999" cy="96914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6587067" y="3604835"/>
            <a:ext cx="507999" cy="96914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-Shape 38"/>
          <p:cNvSpPr/>
          <p:nvPr/>
        </p:nvSpPr>
        <p:spPr>
          <a:xfrm rot="18969216">
            <a:off x="874087" y="3842328"/>
            <a:ext cx="774902" cy="307878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982133" y="4809067"/>
                <a:ext cx="65362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33" y="4809067"/>
                <a:ext cx="6536267" cy="400110"/>
              </a:xfrm>
              <a:prstGeom prst="rect">
                <a:avLst/>
              </a:prstGeom>
              <a:blipFill>
                <a:blip r:embed="rId12"/>
                <a:stretch>
                  <a:fillRect l="-933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1320801" y="5655732"/>
                <a:ext cx="2133596" cy="498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1" y="5655732"/>
                <a:ext cx="2133596" cy="498470"/>
              </a:xfrm>
              <a:prstGeom prst="rect">
                <a:avLst/>
              </a:prstGeom>
              <a:blipFill>
                <a:blip r:embed="rId13"/>
                <a:stretch>
                  <a:fillRect l="-2571"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4165598" y="5638802"/>
                <a:ext cx="1811867" cy="497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𝜔</m:t>
                        </m:r>
                        <m:func>
                          <m:funcPr>
                            <m:ctrlPr>
                              <a:rPr lang="en-US" i="1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/>
                              <m:t>cos</m:t>
                            </m:r>
                          </m:fName>
                          <m:e>
                            <m:r>
                              <a:rPr lang="en-US" i="1"/>
                              <m:t>𝜃</m:t>
                            </m:r>
                            <m:r>
                              <a:rPr lang="en-US" i="1"/>
                              <m:t> + </m:t>
                            </m:r>
                            <m:r>
                              <a:rPr lang="en-US" i="1"/>
                              <m:t>𝑠</m:t>
                            </m:r>
                            <m:r>
                              <a:rPr lang="en-US" i="1"/>
                              <m:t> </m:t>
                            </m:r>
                            <m:func>
                              <m:funcPr>
                                <m:ctrlPr>
                                  <a:rPr lang="en-US" i="1"/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/>
                                  <m:t>sin</m:t>
                                </m:r>
                              </m:fName>
                              <m:e>
                                <m:r>
                                  <a:rPr lang="en-US" i="1"/>
                                  <m:t>𝜃</m:t>
                                </m:r>
                              </m:e>
                            </m:func>
                          </m:e>
                        </m:func>
                        <m:r>
                          <a:rPr lang="en-US" i="1"/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𝜔</m:t>
                            </m:r>
                          </m:e>
                          <m:sup>
                            <m:r>
                              <a:rPr lang="en-US" i="1"/>
                              <m:t>2</m:t>
                            </m:r>
                          </m:sup>
                        </m:sSup>
                        <m:r>
                          <a:rPr lang="en-US" i="1"/>
                          <m:t> +</m:t>
                        </m:r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 </m:t>
                            </m:r>
                            <m:r>
                              <a:rPr lang="en-US" i="1"/>
                              <m:t>𝑠</m:t>
                            </m:r>
                          </m:e>
                          <m:sup>
                            <m:r>
                              <a:rPr lang="en-US" i="1"/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598" y="5638802"/>
                <a:ext cx="1811867" cy="497508"/>
              </a:xfrm>
              <a:prstGeom prst="rect">
                <a:avLst/>
              </a:prstGeom>
              <a:blipFill>
                <a:blip r:embed="rId14"/>
                <a:stretch>
                  <a:fillRect l="-2685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6333061" y="5621872"/>
                <a:ext cx="1811867" cy="498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061" y="5621872"/>
                <a:ext cx="1811867" cy="498470"/>
              </a:xfrm>
              <a:prstGeom prst="rect">
                <a:avLst/>
              </a:prstGeom>
              <a:blipFill>
                <a:blip r:embed="rId15"/>
                <a:stretch>
                  <a:fillRect l="-3030"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8534392" y="5604942"/>
                <a:ext cx="2404541" cy="498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392" y="5604942"/>
                <a:ext cx="2404541" cy="498470"/>
              </a:xfrm>
              <a:prstGeom prst="rect">
                <a:avLst/>
              </a:prstGeom>
              <a:blipFill>
                <a:blip r:embed="rId16"/>
                <a:stretch>
                  <a:fillRect l="-2284"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L-Shape 45"/>
          <p:cNvSpPr/>
          <p:nvPr/>
        </p:nvSpPr>
        <p:spPr>
          <a:xfrm rot="18969216">
            <a:off x="3922086" y="5552595"/>
            <a:ext cx="774902" cy="307878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1219201" y="5399763"/>
            <a:ext cx="507999" cy="96914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6248392" y="5399761"/>
            <a:ext cx="507999" cy="96914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8466651" y="5382826"/>
            <a:ext cx="507999" cy="96914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2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6" grpId="0" animBg="1"/>
      <p:bldP spid="37" grpId="0" animBg="1"/>
      <p:bldP spid="38" grpId="0" animBg="1"/>
      <p:bldP spid="39" grpId="0" animBg="1"/>
      <p:bldP spid="46" grpId="0" animBg="1"/>
      <p:bldP spid="47" grpId="0" animBg="1"/>
      <p:bldP spid="48" grpId="0" animBg="1"/>
      <p:bldP spid="4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8" ma:contentTypeDescription="Create a new document." ma:contentTypeScope="" ma:versionID="4046924ac66ccc56798cc0f117a6b9ec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b3deba28602d96295c7268a44b64820a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2E8A46-26BB-483B-B830-8DC1C1D07636}"/>
</file>

<file path=customXml/itemProps2.xml><?xml version="1.0" encoding="utf-8"?>
<ds:datastoreItem xmlns:ds="http://schemas.openxmlformats.org/officeDocument/2006/customXml" ds:itemID="{083B2299-435D-4B37-9F64-383359C3DF19}"/>
</file>

<file path=customXml/itemProps3.xml><?xml version="1.0" encoding="utf-8"?>
<ds:datastoreItem xmlns:ds="http://schemas.openxmlformats.org/officeDocument/2006/customXml" ds:itemID="{3D7F5E1D-F8B9-4B27-8C6E-DD5EBE3E1BA2}"/>
</file>

<file path=docProps/app.xml><?xml version="1.0" encoding="utf-8"?>
<Properties xmlns="http://schemas.openxmlformats.org/officeDocument/2006/extended-properties" xmlns:vt="http://schemas.openxmlformats.org/officeDocument/2006/docPropsVTypes">
  <TotalTime>3001</TotalTime>
  <Words>337</Words>
  <Application>Microsoft Office PowerPoint</Application>
  <PresentationFormat>Widescreen</PresentationFormat>
  <Paragraphs>81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MCQ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Sajjadul Bari</dc:creator>
  <cp:lastModifiedBy>Sajjadul Bari</cp:lastModifiedBy>
  <cp:revision>45</cp:revision>
  <dcterms:created xsi:type="dcterms:W3CDTF">2020-04-29T13:41:41Z</dcterms:created>
  <dcterms:modified xsi:type="dcterms:W3CDTF">2020-05-09T19:40:24Z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