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9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0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4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7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0A6B-0A4A-40E7-BC5A-C489DE4275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EA73-BA92-4D9D-AE03-E26D0FFB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74" y="-562707"/>
            <a:ext cx="12998548" cy="8004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2388" y="1308297"/>
            <a:ext cx="8567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DK Crayonista" panose="03070502040802010104" pitchFamily="66" charset="0"/>
              </a:rPr>
              <a:t>Complex Variable, Laplace &amp; Z- transformation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1016" y="3488788"/>
            <a:ext cx="4149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Lecture 03</a:t>
            </a:r>
          </a:p>
        </p:txBody>
      </p:sp>
    </p:spTree>
    <p:extLst>
      <p:ext uri="{BB962C8B-B14F-4D97-AF65-F5344CB8AC3E}">
        <p14:creationId xmlns:p14="http://schemas.microsoft.com/office/powerpoint/2010/main" val="28050354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4933" y="-505527"/>
            <a:ext cx="12998548" cy="80045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7700" y="999066"/>
            <a:ext cx="110193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Learning Outcomes: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DK Crayonista" panose="03070502040802010104" pitchFamily="66" charset="0"/>
              </a:rPr>
              <a:t>In engineering applications, we frequently encounter functions whose values change abruptly at specified values of time </a:t>
            </a:r>
            <a:r>
              <a:rPr lang="en-US" sz="3200" i="1" dirty="0">
                <a:solidFill>
                  <a:schemeClr val="bg1"/>
                </a:solidFill>
                <a:latin typeface="DK Crayonista" panose="03070502040802010104" pitchFamily="66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latin typeface="DK Crayonista" panose="03070502040802010104" pitchFamily="66" charset="0"/>
              </a:rPr>
              <a:t>. One common example is when a voltage is switched on or off in an electrical circuit at a specified value of time </a:t>
            </a:r>
            <a:r>
              <a:rPr lang="en-US" sz="3200" i="1" dirty="0">
                <a:solidFill>
                  <a:schemeClr val="bg1"/>
                </a:solidFill>
                <a:latin typeface="DK Crayonista" panose="03070502040802010104" pitchFamily="66" charset="0"/>
              </a:rPr>
              <a:t>t. </a:t>
            </a:r>
            <a:r>
              <a:rPr lang="en-US" sz="3200" dirty="0">
                <a:solidFill>
                  <a:schemeClr val="bg1"/>
                </a:solidFill>
                <a:latin typeface="DK Crayonista" panose="03070502040802010104" pitchFamily="66" charset="0"/>
              </a:rPr>
              <a:t>The switching process can be described mathematically by the function called the </a:t>
            </a:r>
            <a:r>
              <a:rPr lang="en-US" sz="3200" b="1" dirty="0">
                <a:solidFill>
                  <a:schemeClr val="bg1"/>
                </a:solidFill>
                <a:latin typeface="DK Crayonista" panose="03070502040802010104" pitchFamily="66" charset="0"/>
              </a:rPr>
              <a:t>Unit Step Function. 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DK Crayonista" panose="03070502040802010104" pitchFamily="66" charset="0"/>
              </a:rPr>
              <a:t>In this lecture we overviewed the general concept of unit step function and also discussed the process of Laplace Transformation of unit step function. </a:t>
            </a:r>
          </a:p>
        </p:txBody>
      </p:sp>
    </p:spTree>
    <p:extLst>
      <p:ext uri="{BB962C8B-B14F-4D97-AF65-F5344CB8AC3E}">
        <p14:creationId xmlns:p14="http://schemas.microsoft.com/office/powerpoint/2010/main" val="2195049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4933" y="-505527"/>
            <a:ext cx="12998548" cy="80045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5477" y="528449"/>
            <a:ext cx="8277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7937" y="958636"/>
                <a:ext cx="7459579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If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;0&lt;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 ;                  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7" y="958636"/>
                <a:ext cx="7459579" cy="710194"/>
              </a:xfrm>
              <a:prstGeom prst="rect">
                <a:avLst/>
              </a:prstGeom>
              <a:blipFill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2316" y="1669166"/>
                <a:ext cx="2646947" cy="552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1669166"/>
                <a:ext cx="2646947" cy="552331"/>
              </a:xfrm>
              <a:prstGeom prst="rect">
                <a:avLst/>
              </a:prstGeom>
              <a:blipFill>
                <a:blip r:embed="rId4"/>
                <a:stretch>
                  <a:fillRect l="-2535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48527" y="1580936"/>
                <a:ext cx="2646947" cy="552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7" y="1580936"/>
                <a:ext cx="2646947" cy="552331"/>
              </a:xfrm>
              <a:prstGeom prst="rect">
                <a:avLst/>
              </a:prstGeom>
              <a:blipFill>
                <a:blip r:embed="rId5"/>
                <a:stretch>
                  <a:fillRect l="-2535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857" y="1556874"/>
                <a:ext cx="2646947" cy="552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57" y="1556874"/>
                <a:ext cx="2646947" cy="552331"/>
              </a:xfrm>
              <a:prstGeom prst="rect">
                <a:avLst/>
              </a:prstGeom>
              <a:blipFill>
                <a:blip r:embed="rId6"/>
                <a:stretch>
                  <a:fillRect l="-2535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4990" y="1508748"/>
                <a:ext cx="2646947" cy="572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990" y="1508748"/>
                <a:ext cx="2646947" cy="572336"/>
              </a:xfrm>
              <a:prstGeom prst="rect">
                <a:avLst/>
              </a:prstGeom>
              <a:blipFill>
                <a:blip r:embed="rId7"/>
                <a:stretch>
                  <a:fillRect l="-253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7937" y="2181729"/>
                <a:ext cx="8662737" cy="1382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If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0,      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&lt;3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+8,     3&lt;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&lt;5     .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  0,            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&gt;5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which of the following is corresponding unit step function?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7" y="2181729"/>
                <a:ext cx="8662737" cy="1382686"/>
              </a:xfrm>
              <a:prstGeom prst="rect">
                <a:avLst/>
              </a:prstGeom>
              <a:blipFill>
                <a:blip r:embed="rId8"/>
                <a:stretch>
                  <a:fillRect l="-704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22422" y="3682456"/>
                <a:ext cx="37458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22" y="3682456"/>
                <a:ext cx="3745831" cy="400110"/>
              </a:xfrm>
              <a:prstGeom prst="rect">
                <a:avLst/>
              </a:prstGeom>
              <a:blipFill>
                <a:blip r:embed="rId9"/>
                <a:stretch>
                  <a:fillRect l="-162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00338" y="3674436"/>
                <a:ext cx="37458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338" y="3674436"/>
                <a:ext cx="3745831" cy="400110"/>
              </a:xfrm>
              <a:prstGeom prst="rect">
                <a:avLst/>
              </a:prstGeom>
              <a:blipFill>
                <a:blip r:embed="rId10"/>
                <a:stretch>
                  <a:fillRect l="-162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22422" y="4324138"/>
                <a:ext cx="37458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22" y="4324138"/>
                <a:ext cx="3745831" cy="400110"/>
              </a:xfrm>
              <a:prstGeom prst="rect">
                <a:avLst/>
              </a:prstGeom>
              <a:blipFill>
                <a:blip r:embed="rId11"/>
                <a:stretch>
                  <a:fillRect l="-162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32422" y="4300076"/>
                <a:ext cx="37458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422" y="4300076"/>
                <a:ext cx="3745831" cy="400110"/>
              </a:xfrm>
              <a:prstGeom prst="rect">
                <a:avLst/>
              </a:prstGeom>
              <a:blipFill>
                <a:blip r:embed="rId12"/>
                <a:stretch>
                  <a:fillRect l="-162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82316" y="5058286"/>
                <a:ext cx="7459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5058286"/>
                <a:ext cx="7459579" cy="400110"/>
              </a:xfrm>
              <a:prstGeom prst="rect">
                <a:avLst/>
              </a:prstGeom>
              <a:blipFill>
                <a:blip r:embed="rId13"/>
                <a:stretch>
                  <a:fillRect l="-89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82316" y="5583437"/>
                <a:ext cx="2646947" cy="50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6" y="5583437"/>
                <a:ext cx="2646947" cy="504818"/>
              </a:xfrm>
              <a:prstGeom prst="rect">
                <a:avLst/>
              </a:prstGeom>
              <a:blipFill>
                <a:blip r:embed="rId14"/>
                <a:stretch>
                  <a:fillRect l="-2535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48527" y="5495207"/>
                <a:ext cx="3072062" cy="550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7" y="5495207"/>
                <a:ext cx="3072062" cy="550728"/>
              </a:xfrm>
              <a:prstGeom prst="rect">
                <a:avLst/>
              </a:prstGeom>
              <a:blipFill>
                <a:blip r:embed="rId15"/>
                <a:stretch>
                  <a:fillRect l="-218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95474" y="5502511"/>
                <a:ext cx="2791326" cy="550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74" y="5502511"/>
                <a:ext cx="2791326" cy="550728"/>
              </a:xfrm>
              <a:prstGeom prst="rect">
                <a:avLst/>
              </a:prstGeom>
              <a:blipFill>
                <a:blip r:embed="rId16"/>
                <a:stretch>
                  <a:fillRect l="-218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770575" y="5451140"/>
                <a:ext cx="2811825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575" y="5451140"/>
                <a:ext cx="2811825" cy="562975"/>
              </a:xfrm>
              <a:prstGeom prst="rect">
                <a:avLst/>
              </a:prstGeom>
              <a:blipFill>
                <a:blip r:embed="rId17"/>
                <a:stretch>
                  <a:fillRect l="-2386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82141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74" y="-562707"/>
            <a:ext cx="12998548" cy="800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0098" y="576780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This Lecture Covers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92433"/>
            <a:ext cx="112820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DK Crayonista" panose="03070502040802010104" pitchFamily="66" charset="0"/>
              </a:rPr>
              <a:t>1. Definition of Unit Step Function.</a:t>
            </a:r>
          </a:p>
          <a:p>
            <a:r>
              <a:rPr lang="en-US" sz="4000" dirty="0">
                <a:solidFill>
                  <a:schemeClr val="bg1"/>
                </a:solidFill>
                <a:latin typeface="DK Crayonista" panose="03070502040802010104" pitchFamily="66" charset="0"/>
              </a:rPr>
              <a:t>2. Rectangular Pulse.</a:t>
            </a:r>
          </a:p>
          <a:p>
            <a:r>
              <a:rPr lang="en-US" sz="4000" dirty="0">
                <a:solidFill>
                  <a:schemeClr val="bg1"/>
                </a:solidFill>
                <a:latin typeface="DK Crayonista" panose="03070502040802010104" pitchFamily="66" charset="0"/>
              </a:rPr>
              <a:t>4. Laplace Transformation of Unit Step Function.</a:t>
            </a:r>
          </a:p>
          <a:p>
            <a:r>
              <a:rPr lang="en-US" sz="4000" dirty="0">
                <a:solidFill>
                  <a:schemeClr val="bg1"/>
                </a:solidFill>
                <a:latin typeface="DK Crayonista" panose="03070502040802010104" pitchFamily="66" charset="0"/>
              </a:rPr>
              <a:t>5. Examples &amp; Exercises on Laplace Transformation of Unit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3340446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45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94" y="-567302"/>
            <a:ext cx="12998548" cy="8004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0098" y="576780"/>
            <a:ext cx="763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Definition of 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671" y="1392433"/>
                <a:ext cx="11147610" cy="1531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The Unit Step or Heaviside’s function is defined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; 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 ; 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1" y="1392433"/>
                <a:ext cx="11147610" cy="1531701"/>
              </a:xfrm>
              <a:prstGeom prst="rect">
                <a:avLst/>
              </a:prstGeom>
              <a:blipFill>
                <a:blip r:embed="rId3"/>
                <a:stretch>
                  <a:fillRect l="-492"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5872368" y="3402106"/>
            <a:ext cx="7995" cy="26356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03812" y="4822831"/>
            <a:ext cx="5298141" cy="22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01953" y="4652682"/>
            <a:ext cx="53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DK Crayonista" panose="03070502040802010104" pitchFamily="66" charset="0"/>
              </a:rPr>
              <a:t>t</a:t>
            </a:r>
            <a:endParaRPr lang="en-US" sz="3600" b="1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1442" y="4902518"/>
            <a:ext cx="36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52333" y="3228747"/>
            <a:ext cx="1062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DK Crayonista" panose="03070502040802010104" pitchFamily="66" charset="0"/>
              </a:rPr>
              <a:t>f(t)</a:t>
            </a:r>
            <a:endParaRPr lang="en-US" sz="4000" b="1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568728" y="3926541"/>
            <a:ext cx="6381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57295" y="4828817"/>
            <a:ext cx="2539732" cy="41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72368" y="3926541"/>
            <a:ext cx="1720312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802289" y="3836057"/>
            <a:ext cx="180054" cy="208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68708" y="4732372"/>
            <a:ext cx="180054" cy="208999"/>
          </a:xfrm>
          <a:prstGeom prst="ellipse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57510" y="3912788"/>
            <a:ext cx="44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DK Crayonista" panose="03070502040802010104" pitchFamily="66" charset="0"/>
              </a:rPr>
              <a:t>1</a:t>
            </a:r>
            <a:endParaRPr lang="en-US" sz="2800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508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3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375" y="-600152"/>
            <a:ext cx="12998548" cy="8004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0098" y="576780"/>
            <a:ext cx="763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Shifted 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671" y="1392433"/>
                <a:ext cx="11147610" cy="1531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The Unit Step or Heaviside’s function is defined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; 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 ; 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1" y="1392433"/>
                <a:ext cx="11147610" cy="1531701"/>
              </a:xfrm>
              <a:prstGeom prst="rect">
                <a:avLst/>
              </a:prstGeom>
              <a:blipFill>
                <a:blip r:embed="rId3"/>
                <a:stretch>
                  <a:fillRect l="-492"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5872368" y="3402106"/>
            <a:ext cx="7995" cy="26356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03812" y="4822831"/>
            <a:ext cx="5298141" cy="227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01953" y="4652682"/>
            <a:ext cx="53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DK Crayonista" panose="03070502040802010104" pitchFamily="66" charset="0"/>
              </a:rPr>
              <a:t>t</a:t>
            </a:r>
            <a:endParaRPr lang="en-US" sz="3600" b="1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2049" y="4876392"/>
            <a:ext cx="366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52333" y="3228747"/>
            <a:ext cx="1062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DK Crayonista" panose="03070502040802010104" pitchFamily="66" charset="0"/>
              </a:rPr>
              <a:t>f(t)</a:t>
            </a:r>
            <a:endParaRPr lang="en-US" sz="4000" b="1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568728" y="3926541"/>
            <a:ext cx="6381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338661" y="4828817"/>
            <a:ext cx="3718422" cy="41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65592" y="3926541"/>
            <a:ext cx="1720312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018241" y="3836057"/>
            <a:ext cx="180054" cy="2089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88057" y="4732372"/>
            <a:ext cx="180054" cy="208999"/>
          </a:xfrm>
          <a:prstGeom prst="ellipse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57510" y="3912788"/>
            <a:ext cx="44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DK Crayonista" panose="03070502040802010104" pitchFamily="66" charset="0"/>
              </a:rPr>
              <a:t>1</a:t>
            </a:r>
            <a:endParaRPr lang="en-US" sz="2800" dirty="0">
              <a:solidFill>
                <a:schemeClr val="bg1"/>
              </a:solidFill>
              <a:latin typeface="DK Crayonista" panose="030705020408020101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071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3" grpId="0" animBg="1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375" y="-600152"/>
            <a:ext cx="12998548" cy="80045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0098" y="576780"/>
            <a:ext cx="763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Rectangular 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671" y="1392433"/>
                <a:ext cx="11147610" cy="2455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 common situation in a circuit is for a voltage v(t), to be applied at a particular time (say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) and removed later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(say). We write such a situation using unit step function as: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 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;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1" y="1392433"/>
                <a:ext cx="11147610" cy="2455031"/>
              </a:xfrm>
              <a:prstGeom prst="rect">
                <a:avLst/>
              </a:prstGeom>
              <a:blipFill>
                <a:blip r:embed="rId3"/>
                <a:stretch>
                  <a:fillRect l="-1093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 flipV="1">
            <a:off x="4337039" y="3965995"/>
            <a:ext cx="12723" cy="2214669"/>
          </a:xfrm>
          <a:prstGeom prst="straightConnector1">
            <a:avLst/>
          </a:prstGeom>
          <a:ln w="4127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38758" y="5773418"/>
            <a:ext cx="5228879" cy="18627"/>
          </a:xfrm>
          <a:prstGeom prst="straightConnector1">
            <a:avLst/>
          </a:prstGeom>
          <a:ln w="4127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05241" y="5791200"/>
            <a:ext cx="873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77108" y="3606800"/>
            <a:ext cx="1450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V(t)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67635" y="5469467"/>
            <a:ext cx="873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06571" y="5808130"/>
            <a:ext cx="873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b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76402" y="5749920"/>
            <a:ext cx="3725333" cy="13972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35604" y="5469467"/>
            <a:ext cx="0" cy="457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86139" y="5537202"/>
            <a:ext cx="0" cy="457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334936" y="4470400"/>
            <a:ext cx="0" cy="457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83663" y="4368801"/>
            <a:ext cx="493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DK Crayonista" panose="03070502040802010104" pitchFamily="66" charset="0"/>
              </a:rPr>
              <a:t>1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574358" y="4699000"/>
            <a:ext cx="1805293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54940" y="4525992"/>
            <a:ext cx="300295" cy="3534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05473" y="4559861"/>
            <a:ext cx="300295" cy="35345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7579194" y="5770258"/>
            <a:ext cx="1436277" cy="7169"/>
          </a:xfrm>
          <a:prstGeom prst="line">
            <a:avLst/>
          </a:prstGeom>
          <a:ln w="920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05479" y="5592791"/>
            <a:ext cx="300295" cy="3534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7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0"/>
                            </p:stCondLst>
                            <p:childTnLst>
                              <p:par>
                                <p:cTn id="5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7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21" grpId="0"/>
      <p:bldP spid="26" grpId="0"/>
      <p:bldP spid="27" grpId="0"/>
      <p:bldP spid="30" grpId="0"/>
      <p:bldP spid="33" grpId="0" animBg="1"/>
      <p:bldP spid="34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74" y="-562707"/>
            <a:ext cx="12998548" cy="800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67" y="576780"/>
            <a:ext cx="1114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Laplace Transformation of Unit Step Function and Examples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4963" y="1687080"/>
            <a:ext cx="5693023" cy="5096698"/>
            <a:chOff x="1314963" y="1687080"/>
            <a:chExt cx="5693023" cy="50966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42222">
              <a:off x="1314963" y="1687080"/>
              <a:ext cx="5693023" cy="50966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 rot="20999451">
                  <a:off x="1409727" y="2908303"/>
                  <a:ext cx="4415127" cy="1973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b="1" dirty="0">
                      <a:latin typeface="DK Crayonista" panose="03070502040802010104" pitchFamily="66" charset="0"/>
                    </a:rPr>
                    <a:t>Formulae: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𝑎𝑠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latin typeface="DK Crayonista" panose="03070502040802010104" pitchFamily="66" charset="0"/>
                  </a:endParaRPr>
                </a:p>
                <a:p>
                  <a:pPr algn="ctr"/>
                  <a:endParaRPr lang="en-US" sz="2000" dirty="0">
                    <a:latin typeface="DK Crayonista" panose="03070502040802010104" pitchFamily="66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𝑎𝑠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>
                    <a:latin typeface="DK Crayonista" panose="03070502040802010104" pitchFamily="66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99451">
                  <a:off x="1409727" y="2908303"/>
                  <a:ext cx="4415127" cy="19731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71734" y="1676400"/>
                <a:ext cx="5016747" cy="4427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1:</a:t>
                </a:r>
              </a:p>
              <a:p>
                <a:r>
                  <a:rPr lang="en-US" sz="36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2800" b="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.</a:t>
                </a:r>
              </a:p>
              <a:p>
                <a:pPr algn="r"/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34" y="1676400"/>
                <a:ext cx="5016747" cy="4427366"/>
              </a:xfrm>
              <a:prstGeom prst="rect">
                <a:avLst/>
              </a:prstGeom>
              <a:blipFill>
                <a:blip r:embed="rId5"/>
                <a:stretch>
                  <a:fillRect l="-3645" t="-2066" r="-486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2426085" y="1114547"/>
            <a:ext cx="955964" cy="1309766"/>
          </a:xfrm>
          <a:custGeom>
            <a:avLst/>
            <a:gdLst>
              <a:gd name="connsiteX0" fmla="*/ 353291 w 955964"/>
              <a:gd name="connsiteY0" fmla="*/ 1226639 h 1309766"/>
              <a:gd name="connsiteX1" fmla="*/ 353291 w 955964"/>
              <a:gd name="connsiteY1" fmla="*/ 1226639 h 1309766"/>
              <a:gd name="connsiteX2" fmla="*/ 270164 w 955964"/>
              <a:gd name="connsiteY2" fmla="*/ 914912 h 1309766"/>
              <a:gd name="connsiteX3" fmla="*/ 249382 w 955964"/>
              <a:gd name="connsiteY3" fmla="*/ 852566 h 1309766"/>
              <a:gd name="connsiteX4" fmla="*/ 207818 w 955964"/>
              <a:gd name="connsiteY4" fmla="*/ 790221 h 1309766"/>
              <a:gd name="connsiteX5" fmla="*/ 124691 w 955964"/>
              <a:gd name="connsiteY5" fmla="*/ 540839 h 1309766"/>
              <a:gd name="connsiteX6" fmla="*/ 103909 w 955964"/>
              <a:gd name="connsiteY6" fmla="*/ 478494 h 1309766"/>
              <a:gd name="connsiteX7" fmla="*/ 83127 w 955964"/>
              <a:gd name="connsiteY7" fmla="*/ 416148 h 1309766"/>
              <a:gd name="connsiteX8" fmla="*/ 41564 w 955964"/>
              <a:gd name="connsiteY8" fmla="*/ 353803 h 1309766"/>
              <a:gd name="connsiteX9" fmla="*/ 0 w 955964"/>
              <a:gd name="connsiteY9" fmla="*/ 208330 h 1309766"/>
              <a:gd name="connsiteX10" fmla="*/ 187037 w 955964"/>
              <a:gd name="connsiteY10" fmla="*/ 125203 h 1309766"/>
              <a:gd name="connsiteX11" fmla="*/ 311727 w 955964"/>
              <a:gd name="connsiteY11" fmla="*/ 42075 h 1309766"/>
              <a:gd name="connsiteX12" fmla="*/ 353291 w 955964"/>
              <a:gd name="connsiteY12" fmla="*/ 125203 h 1309766"/>
              <a:gd name="connsiteX13" fmla="*/ 374073 w 955964"/>
              <a:gd name="connsiteY13" fmla="*/ 187548 h 1309766"/>
              <a:gd name="connsiteX14" fmla="*/ 415637 w 955964"/>
              <a:gd name="connsiteY14" fmla="*/ 125203 h 1309766"/>
              <a:gd name="connsiteX15" fmla="*/ 519546 w 955964"/>
              <a:gd name="connsiteY15" fmla="*/ 21294 h 1309766"/>
              <a:gd name="connsiteX16" fmla="*/ 581891 w 955964"/>
              <a:gd name="connsiteY16" fmla="*/ 62857 h 1309766"/>
              <a:gd name="connsiteX17" fmla="*/ 602673 w 955964"/>
              <a:gd name="connsiteY17" fmla="*/ 125203 h 1309766"/>
              <a:gd name="connsiteX18" fmla="*/ 623455 w 955964"/>
              <a:gd name="connsiteY18" fmla="*/ 62857 h 1309766"/>
              <a:gd name="connsiteX19" fmla="*/ 644237 w 955964"/>
              <a:gd name="connsiteY19" fmla="*/ 145984 h 1309766"/>
              <a:gd name="connsiteX20" fmla="*/ 685800 w 955964"/>
              <a:gd name="connsiteY20" fmla="*/ 270675 h 1309766"/>
              <a:gd name="connsiteX21" fmla="*/ 727364 w 955964"/>
              <a:gd name="connsiteY21" fmla="*/ 395366 h 1309766"/>
              <a:gd name="connsiteX22" fmla="*/ 789709 w 955964"/>
              <a:gd name="connsiteY22" fmla="*/ 520057 h 1309766"/>
              <a:gd name="connsiteX23" fmla="*/ 831273 w 955964"/>
              <a:gd name="connsiteY23" fmla="*/ 644748 h 1309766"/>
              <a:gd name="connsiteX24" fmla="*/ 852055 w 955964"/>
              <a:gd name="connsiteY24" fmla="*/ 707094 h 1309766"/>
              <a:gd name="connsiteX25" fmla="*/ 893618 w 955964"/>
              <a:gd name="connsiteY25" fmla="*/ 998039 h 1309766"/>
              <a:gd name="connsiteX26" fmla="*/ 914400 w 955964"/>
              <a:gd name="connsiteY26" fmla="*/ 1060384 h 1309766"/>
              <a:gd name="connsiteX27" fmla="*/ 955964 w 955964"/>
              <a:gd name="connsiteY27" fmla="*/ 1122730 h 1309766"/>
              <a:gd name="connsiteX28" fmla="*/ 872837 w 955964"/>
              <a:gd name="connsiteY28" fmla="*/ 1143512 h 1309766"/>
              <a:gd name="connsiteX29" fmla="*/ 748146 w 955964"/>
              <a:gd name="connsiteY29" fmla="*/ 1164294 h 1309766"/>
              <a:gd name="connsiteX30" fmla="*/ 685800 w 955964"/>
              <a:gd name="connsiteY30" fmla="*/ 1185075 h 1309766"/>
              <a:gd name="connsiteX31" fmla="*/ 498764 w 955964"/>
              <a:gd name="connsiteY31" fmla="*/ 1268203 h 1309766"/>
              <a:gd name="connsiteX32" fmla="*/ 436418 w 955964"/>
              <a:gd name="connsiteY32" fmla="*/ 1288984 h 1309766"/>
              <a:gd name="connsiteX33" fmla="*/ 374073 w 955964"/>
              <a:gd name="connsiteY33" fmla="*/ 1309766 h 1309766"/>
              <a:gd name="connsiteX34" fmla="*/ 353291 w 955964"/>
              <a:gd name="connsiteY34" fmla="*/ 1226639 h 130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55964" h="1309766">
                <a:moveTo>
                  <a:pt x="353291" y="1226639"/>
                </a:moveTo>
                <a:lnTo>
                  <a:pt x="353291" y="1226639"/>
                </a:lnTo>
                <a:cubicBezTo>
                  <a:pt x="302224" y="996839"/>
                  <a:pt x="331922" y="1100189"/>
                  <a:pt x="270164" y="914912"/>
                </a:cubicBezTo>
                <a:cubicBezTo>
                  <a:pt x="263237" y="894130"/>
                  <a:pt x="261533" y="870793"/>
                  <a:pt x="249382" y="852566"/>
                </a:cubicBezTo>
                <a:lnTo>
                  <a:pt x="207818" y="790221"/>
                </a:lnTo>
                <a:lnTo>
                  <a:pt x="124691" y="540839"/>
                </a:lnTo>
                <a:lnTo>
                  <a:pt x="103909" y="478494"/>
                </a:lnTo>
                <a:cubicBezTo>
                  <a:pt x="96982" y="457712"/>
                  <a:pt x="95278" y="434375"/>
                  <a:pt x="83127" y="416148"/>
                </a:cubicBezTo>
                <a:cubicBezTo>
                  <a:pt x="69273" y="395366"/>
                  <a:pt x="52734" y="376143"/>
                  <a:pt x="41564" y="353803"/>
                </a:cubicBezTo>
                <a:cubicBezTo>
                  <a:pt x="26657" y="323989"/>
                  <a:pt x="6659" y="234964"/>
                  <a:pt x="0" y="208330"/>
                </a:cubicBezTo>
                <a:cubicBezTo>
                  <a:pt x="44920" y="73569"/>
                  <a:pt x="-17468" y="198241"/>
                  <a:pt x="187037" y="125203"/>
                </a:cubicBezTo>
                <a:cubicBezTo>
                  <a:pt x="234080" y="108402"/>
                  <a:pt x="311727" y="42075"/>
                  <a:pt x="311727" y="42075"/>
                </a:cubicBezTo>
                <a:cubicBezTo>
                  <a:pt x="325582" y="69784"/>
                  <a:pt x="341087" y="96728"/>
                  <a:pt x="353291" y="125203"/>
                </a:cubicBezTo>
                <a:cubicBezTo>
                  <a:pt x="361920" y="145338"/>
                  <a:pt x="352167" y="187548"/>
                  <a:pt x="374073" y="187548"/>
                </a:cubicBezTo>
                <a:cubicBezTo>
                  <a:pt x="399050" y="187548"/>
                  <a:pt x="401782" y="145985"/>
                  <a:pt x="415637" y="125203"/>
                </a:cubicBezTo>
                <a:cubicBezTo>
                  <a:pt x="454232" y="9418"/>
                  <a:pt x="420584" y="-28186"/>
                  <a:pt x="519546" y="21294"/>
                </a:cubicBezTo>
                <a:cubicBezTo>
                  <a:pt x="541886" y="32464"/>
                  <a:pt x="561109" y="49003"/>
                  <a:pt x="581891" y="62857"/>
                </a:cubicBezTo>
                <a:cubicBezTo>
                  <a:pt x="588818" y="83639"/>
                  <a:pt x="580767" y="125203"/>
                  <a:pt x="602673" y="125203"/>
                </a:cubicBezTo>
                <a:cubicBezTo>
                  <a:pt x="624579" y="125203"/>
                  <a:pt x="603861" y="53061"/>
                  <a:pt x="623455" y="62857"/>
                </a:cubicBezTo>
                <a:cubicBezTo>
                  <a:pt x="649002" y="75630"/>
                  <a:pt x="636030" y="118627"/>
                  <a:pt x="644237" y="145984"/>
                </a:cubicBezTo>
                <a:cubicBezTo>
                  <a:pt x="656826" y="187948"/>
                  <a:pt x="671946" y="229111"/>
                  <a:pt x="685800" y="270675"/>
                </a:cubicBezTo>
                <a:lnTo>
                  <a:pt x="727364" y="395366"/>
                </a:lnTo>
                <a:cubicBezTo>
                  <a:pt x="803158" y="622745"/>
                  <a:pt x="682278" y="278337"/>
                  <a:pt x="789709" y="520057"/>
                </a:cubicBezTo>
                <a:cubicBezTo>
                  <a:pt x="807503" y="560093"/>
                  <a:pt x="817418" y="603184"/>
                  <a:pt x="831273" y="644748"/>
                </a:cubicBezTo>
                <a:lnTo>
                  <a:pt x="852055" y="707094"/>
                </a:lnTo>
                <a:cubicBezTo>
                  <a:pt x="868615" y="872694"/>
                  <a:pt x="858851" y="876352"/>
                  <a:pt x="893618" y="998039"/>
                </a:cubicBezTo>
                <a:cubicBezTo>
                  <a:pt x="899636" y="1019102"/>
                  <a:pt x="904603" y="1040791"/>
                  <a:pt x="914400" y="1060384"/>
                </a:cubicBezTo>
                <a:cubicBezTo>
                  <a:pt x="925570" y="1082724"/>
                  <a:pt x="942109" y="1101948"/>
                  <a:pt x="955964" y="1122730"/>
                </a:cubicBezTo>
                <a:cubicBezTo>
                  <a:pt x="928255" y="1129657"/>
                  <a:pt x="900844" y="1137911"/>
                  <a:pt x="872837" y="1143512"/>
                </a:cubicBezTo>
                <a:cubicBezTo>
                  <a:pt x="831518" y="1151776"/>
                  <a:pt x="789280" y="1155153"/>
                  <a:pt x="748146" y="1164294"/>
                </a:cubicBezTo>
                <a:cubicBezTo>
                  <a:pt x="726762" y="1169046"/>
                  <a:pt x="706582" y="1178148"/>
                  <a:pt x="685800" y="1185075"/>
                </a:cubicBezTo>
                <a:cubicBezTo>
                  <a:pt x="587003" y="1250941"/>
                  <a:pt x="647147" y="1218743"/>
                  <a:pt x="498764" y="1268203"/>
                </a:cubicBezTo>
                <a:lnTo>
                  <a:pt x="436418" y="1288984"/>
                </a:lnTo>
                <a:lnTo>
                  <a:pt x="374073" y="1309766"/>
                </a:lnTo>
                <a:lnTo>
                  <a:pt x="353291" y="1226639"/>
                </a:lnTo>
                <a:close/>
              </a:path>
            </a:pathLst>
          </a:custGeom>
          <a:solidFill>
            <a:schemeClr val="bg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30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951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74" y="-562707"/>
            <a:ext cx="12998548" cy="800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67" y="576780"/>
            <a:ext cx="1114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Laplace Transformation of Unit Step Function and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9734" y="1778000"/>
                <a:ext cx="5016747" cy="318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1: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br>
                  <a:rPr lang="en-US" sz="2800" b="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</a:br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34" y="1778000"/>
                <a:ext cx="5016747" cy="3186513"/>
              </a:xfrm>
              <a:prstGeom prst="rect">
                <a:avLst/>
              </a:prstGeom>
              <a:blipFill>
                <a:blip r:embed="rId3"/>
                <a:stretch>
                  <a:fillRect l="-3645" t="-3065" r="-4860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49991" y="1778001"/>
                <a:ext cx="5016747" cy="453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br>
                  <a:rPr lang="en-US" sz="2800" b="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</a:br>
                <a:endParaRPr lang="en-US" sz="28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pPr algn="r"/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991" y="1778001"/>
                <a:ext cx="5016747" cy="4531690"/>
              </a:xfrm>
              <a:prstGeom prst="rect">
                <a:avLst/>
              </a:prstGeom>
              <a:blipFill>
                <a:blip r:embed="rId4"/>
                <a:stretch>
                  <a:fillRect l="-3767" t="-2153" r="-4739" b="-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34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01" y="-881622"/>
            <a:ext cx="12998548" cy="800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67" y="576780"/>
            <a:ext cx="11146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Laplace Transformation of Unit Step Function and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2667" y="1346221"/>
                <a:ext cx="11146613" cy="1141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3.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 ;0&lt;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 ;       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, Sketch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, also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in terms of 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Unit step function and hence find it’s Laplace transformation.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7" y="1346221"/>
                <a:ext cx="11146613" cy="1141082"/>
              </a:xfrm>
              <a:prstGeom prst="rect">
                <a:avLst/>
              </a:prstGeom>
              <a:blipFill>
                <a:blip r:embed="rId3"/>
                <a:stretch>
                  <a:fillRect l="-1093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473139" y="2819055"/>
            <a:ext cx="26068" cy="3064934"/>
          </a:xfrm>
          <a:prstGeom prst="straightConnector1">
            <a:avLst/>
          </a:prstGeom>
          <a:ln w="4127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2739818" y="3353548"/>
            <a:ext cx="23698" cy="4079427"/>
          </a:xfrm>
          <a:prstGeom prst="straightConnector1">
            <a:avLst/>
          </a:prstGeom>
          <a:ln w="4127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8280" y="5425275"/>
            <a:ext cx="43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88811" y="5425278"/>
            <a:ext cx="43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940" y="2766940"/>
            <a:ext cx="71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F(t)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0" y="5193553"/>
            <a:ext cx="0" cy="4163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>
            <a:off x="1507064" y="3974355"/>
            <a:ext cx="0" cy="4163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>
            <a:off x="-33872" y="2738224"/>
            <a:ext cx="0" cy="4163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1507065" y="3229290"/>
            <a:ext cx="0" cy="4163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30947" y="5408344"/>
            <a:ext cx="43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3880" y="4206077"/>
            <a:ext cx="43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0011" y="3410209"/>
            <a:ext cx="43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K Crayonista" panose="03070502040802010104" pitchFamily="66" charset="0"/>
              </a:rPr>
              <a:t>8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474303" y="3444081"/>
            <a:ext cx="1495721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25111" y="4206080"/>
            <a:ext cx="1645293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519899" y="2975807"/>
                <a:ext cx="5638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−2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899" y="2975807"/>
                <a:ext cx="563880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964777" y="3979341"/>
                <a:ext cx="4377266" cy="14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0×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−2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−2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777" y="3979341"/>
                <a:ext cx="4377266" cy="14810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2185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  <p:bldP spid="14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267" y="-522458"/>
            <a:ext cx="12998548" cy="800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67" y="576780"/>
            <a:ext cx="1114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Exercise Set on Laplace Transformation of 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2133" y="1267738"/>
                <a:ext cx="4267199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Sketch the following function and find their Laplace Transformations:</a:t>
                </a:r>
                <a:endParaRPr lang="en-US" sz="28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,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8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1267738"/>
                <a:ext cx="4267199" cy="4770537"/>
              </a:xfrm>
              <a:prstGeom prst="rect">
                <a:avLst/>
              </a:prstGeom>
              <a:blipFill>
                <a:blip r:embed="rId3"/>
                <a:stretch>
                  <a:fillRect l="-2857" t="-1277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8364" y="1286941"/>
                <a:ext cx="6247606" cy="383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Sketch the following function, also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 in </a:t>
                </a:r>
              </a:p>
              <a:p>
                <a:r>
                  <a:rPr lang="en-US" sz="2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terms of unit step function and find it’s Laplace Transformation: </a:t>
                </a:r>
              </a:p>
              <a:p>
                <a:endParaRPr lang="en-US" sz="28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6.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;0&lt;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 ;      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&gt;1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7.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;  0≤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−3 ;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64" y="1286941"/>
                <a:ext cx="6247606" cy="3832844"/>
              </a:xfrm>
              <a:prstGeom prst="rect">
                <a:avLst/>
              </a:prstGeom>
              <a:blipFill>
                <a:blip r:embed="rId4"/>
                <a:stretch>
                  <a:fillRect l="-1951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47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44F3AC-FE36-40CB-8270-A0EAD8C1A3ED}"/>
</file>

<file path=customXml/itemProps2.xml><?xml version="1.0" encoding="utf-8"?>
<ds:datastoreItem xmlns:ds="http://schemas.openxmlformats.org/officeDocument/2006/customXml" ds:itemID="{8F2EC2A9-2791-4509-BA24-669E0390E1B1}"/>
</file>

<file path=customXml/itemProps3.xml><?xml version="1.0" encoding="utf-8"?>
<ds:datastoreItem xmlns:ds="http://schemas.openxmlformats.org/officeDocument/2006/customXml" ds:itemID="{20A21F82-962F-4D72-B03A-B9C206251CD3}"/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524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DK Crayonista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50</cp:revision>
  <dcterms:created xsi:type="dcterms:W3CDTF">2020-05-07T06:01:27Z</dcterms:created>
  <dcterms:modified xsi:type="dcterms:W3CDTF">2020-07-08T05:02:57Z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