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9966"/>
    <a:srgbClr val="CC99FF"/>
    <a:srgbClr val="CC66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1T04:59:28.8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1" timeString="2020-07-21T04:59:30.828"/>
    </inkml:context>
  </inkml:definitions>
  <inkml:trace contextRef="#ctx0" brushRef="#br0">25722 4291 0</inkml:trace>
  <inkml:trace contextRef="#ctx0" brushRef="#br0" timeOffset="1417.07">25301 9550 0</inkml:trace>
  <inkml:trace contextRef="#ctx1" brushRef="#br0">24435 11271 46 0,'0'-5'20'15,"0"1"-10"-15,0-4-6 16,0 4-3-16,0-4 0 16,13-1-1-16,7 1-4 15,11 0-4-15,10 0-5 16</inkml:trace>
  <inkml:trace contextRef="#ctx1" brushRef="#br0" timeOffset="282.185">26910 10896 47 0,'-13'7'19'16,"13"-7"-8"-16,0 0 3 16,0 0 4-16,0 0 0 15,0 0-9-15,0 0-6 16,0 0-11 0,0 0-1-16,13 0-7 15,3 0-4-15,12 0-62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6412" y="3784209"/>
            <a:ext cx="467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06</a:t>
            </a:r>
          </a:p>
        </p:txBody>
      </p:sp>
    </p:spTree>
    <p:extLst>
      <p:ext uri="{BB962C8B-B14F-4D97-AF65-F5344CB8AC3E}">
        <p14:creationId xmlns:p14="http://schemas.microsoft.com/office/powerpoint/2010/main" val="3440721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588" y="2869808"/>
            <a:ext cx="10847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Solving Differential Equations using Laplace transformation.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formulae.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and exercises of solving differential equations using Laplace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498741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5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047" y="218187"/>
            <a:ext cx="1043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Solving Differential Equations using Laplace Transformation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152" y="1454829"/>
            <a:ext cx="5902345" cy="5244371"/>
            <a:chOff x="768618" y="1687571"/>
            <a:chExt cx="5902345" cy="4741364"/>
          </a:xfrm>
          <a:solidFill>
            <a:schemeClr val="bg1">
              <a:alpha val="81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768618" y="2348753"/>
              <a:ext cx="5902345" cy="408018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68619" y="1687571"/>
              <a:ext cx="5902344" cy="13223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082" y="3492307"/>
            <a:ext cx="1509723" cy="1658491"/>
            <a:chOff x="1920082" y="3492307"/>
            <a:chExt cx="1509723" cy="1658491"/>
          </a:xfrm>
          <a:solidFill>
            <a:srgbClr val="FF99FF"/>
          </a:solidFill>
        </p:grpSpPr>
        <p:sp>
          <p:nvSpPr>
            <p:cNvPr id="14" name="Oval 13"/>
            <p:cNvSpPr/>
            <p:nvPr/>
          </p:nvSpPr>
          <p:spPr>
            <a:xfrm>
              <a:off x="1920082" y="3492307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8964" y="3927764"/>
              <a:ext cx="1206152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Differential Equation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00157" y="3409384"/>
            <a:ext cx="1509723" cy="1658491"/>
            <a:chOff x="3800157" y="3409384"/>
            <a:chExt cx="1509723" cy="1658491"/>
          </a:xfrm>
          <a:solidFill>
            <a:srgbClr val="CC99FF"/>
          </a:solidFill>
        </p:grpSpPr>
        <p:sp>
          <p:nvSpPr>
            <p:cNvPr id="15" name="Oval 14"/>
            <p:cNvSpPr/>
            <p:nvPr/>
          </p:nvSpPr>
          <p:spPr>
            <a:xfrm>
              <a:off x="3800157" y="3409384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91447" y="3892320"/>
              <a:ext cx="12661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 </a:t>
              </a:r>
            </a:p>
            <a:p>
              <a:pPr algn="ctr"/>
              <a:r>
                <a:rPr lang="en-US" sz="1200" b="1" dirty="0"/>
                <a:t>Apply Laplace Transformation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0265" y="4766925"/>
            <a:ext cx="1509723" cy="1658491"/>
            <a:chOff x="950265" y="4766925"/>
            <a:chExt cx="1509723" cy="1658491"/>
          </a:xfrm>
          <a:solidFill>
            <a:srgbClr val="FFFF99"/>
          </a:solidFill>
        </p:grpSpPr>
        <p:sp>
          <p:nvSpPr>
            <p:cNvPr id="11" name="Oval 10"/>
            <p:cNvSpPr/>
            <p:nvPr/>
          </p:nvSpPr>
          <p:spPr>
            <a:xfrm>
              <a:off x="950265" y="4766925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0536" y="5146033"/>
              <a:ext cx="813089" cy="95410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Initial Values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10682" y="4732287"/>
            <a:ext cx="1509723" cy="1658491"/>
            <a:chOff x="2910682" y="4732287"/>
            <a:chExt cx="1509723" cy="1658491"/>
          </a:xfrm>
          <a:solidFill>
            <a:srgbClr val="FF9966"/>
          </a:solidFill>
        </p:grpSpPr>
        <p:sp>
          <p:nvSpPr>
            <p:cNvPr id="12" name="Oval 11"/>
            <p:cNvSpPr/>
            <p:nvPr/>
          </p:nvSpPr>
          <p:spPr>
            <a:xfrm>
              <a:off x="2910682" y="4732287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105151" y="5146033"/>
                  <a:ext cx="1112038" cy="95410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equation for 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endPara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1" y="5146033"/>
                  <a:ext cx="1112038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1639" t="-1274" r="-54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746409" y="4697649"/>
            <a:ext cx="1509723" cy="1658491"/>
            <a:chOff x="4746409" y="4697649"/>
            <a:chExt cx="1509723" cy="165849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4746409" y="4697649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7848" y="5146033"/>
              <a:ext cx="12194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Inverse Laplace Transformation</a:t>
              </a:r>
            </a:p>
          </p:txBody>
        </p:sp>
      </p:grpSp>
      <p:sp>
        <p:nvSpPr>
          <p:cNvPr id="2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0iiiivhzzwooooAKKKKACiiigAooooAKRmCqWYhVUFmZiAqqBkkk8AAckngDk0tVL/8A48b3/r0uf/RL0Ac14I+IfgD4maRL4g+HHjjwf8QNBgv5tLn1vwT4l0XxVpEOp28NvcXGnS6loV7f2cd/Bb3lpPNaPMLiKG6tpXjVJ4mbsK/Fj/ghD/yZt4u/7L/40/8AUJ+GtftPXPhazxGHo13FRdWCm4q7Sv0T6kU5c8IztbminbtcKKKK6CwooooAK+VP2k/2wfgD+zVoniS3+J3xF8P6D4wtvAt54t0LwNcXDnxR4ptbg6xp2jxaDpccby37anrWkXelrJF+4spY2n1GWztB9or6rrxf4h/s5fAT4t+JtH8ZfFD4O/Dn4g+KPD9lDpuj634x8JaN4hvrLTbe7udQt9PR9UtLlZLG3vr28vILSdZbeG5urieONZJpGbKsqzptUHTjUeidVScEnu7Raba3Wtnazte6Uua3u2TutZXsl1enXsfnz/wRT+H3iTwJ+xNp1/4j0650wfEX4keLviBoEF3C9vcTeG73TvDfhvTb8wyBZFt9Tfwvdahp8rKEvNNubO+tzJbXMMj/AK3VFBBBawQ21tDFb21vFHBb28EaQwQQQoI4oYYowscUUUaqkcaKqIihVAUAVLSw1FYehRoJuSpU4w5mrOTS1dul3d26bChHkhGG/LFK/eyCiiitigooooAKKKKACiiigAoooo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69 C 0.02891 -0.00069 0.01953 -0.35532 0.08307 -0.41412 C 0.14662 -0.47338 0.38112 -0.40903 0.38112 -0.35555 C 0.38112 -0.31666 0.39479 0.18565 0.39623 0.188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C 0.0388 4.44444E-6 0.02656 -0.35602 0.07435 -0.39422 C 0.12239 -0.43149 0.28711 -0.28125 0.28711 -0.22709 C 0.28711 -0.18612 0.37552 0.21944 0.37005 0.2238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3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C 0.04167 -0.00046 0.04714 -0.58032 0.1517 -0.66088 C 0.25612 -0.74097 0.62683 -0.53796 0.62683 -0.48171 C 0.62683 -0.44028 0.72318 -0.06504 0.72318 -0.0231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59" y="-3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46 C 0.04154 -0.00046 -0.00404 -0.54468 0.08919 -0.63495 C 0.18229 -0.72546 0.55899 -0.59792 0.55899 -0.5419 C 0.55899 -0.50023 0.63216 -0.22384 0.63216 -0.1819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4154 -0.00023 -0.05065 -0.53056 0.02292 -0.62871 C 0.09675 -0.72685 0.44271 -0.6456 0.44271 -0.58959 C 0.44271 -0.54792 0.46589 -0.46181 0.46589 -0.4199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-3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902" y="1615774"/>
                <a:ext cx="10847294" cy="377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2.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initial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dirty="0"/>
                  <a:t>3.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⃛"/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̇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̈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general case for the Laplace transform of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2" y="1615774"/>
                <a:ext cx="10847294" cy="3777124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171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62149" y="1449977"/>
                <a:ext cx="101629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differential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=1;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Given,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1449977"/>
                <a:ext cx="10162902" cy="923330"/>
              </a:xfrm>
              <a:prstGeom prst="rect">
                <a:avLst/>
              </a:prstGeom>
              <a:blipFill>
                <a:blip r:embed="rId2"/>
                <a:stretch>
                  <a:fillRect l="-4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26435" y="2591870"/>
                <a:ext cx="2194560" cy="2149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br>
                  <a:rPr lang="en-US" sz="1400" b="0" dirty="0"/>
                </a:br>
                <a:endParaRPr lang="en-US" sz="1400" b="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0+3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1+3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b="0" dirty="0"/>
              </a:p>
              <a:p>
                <a:pPr algn="ctr"/>
                <a:r>
                  <a:rPr lang="en-US" sz="1400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35" y="2591870"/>
                <a:ext cx="2194560" cy="2149819"/>
              </a:xfrm>
              <a:prstGeom prst="rect">
                <a:avLst/>
              </a:prstGeom>
              <a:blipFill>
                <a:blip r:embed="rId3"/>
                <a:stretch>
                  <a:fillRect l="-83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2149" y="2536530"/>
                <a:ext cx="3187337" cy="4169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2536530"/>
                <a:ext cx="3187337" cy="4169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9486" y="2591870"/>
                <a:ext cx="4310743" cy="145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=−3+4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b="0" dirty="0"/>
              </a:p>
              <a:p>
                <a:pPr algn="r"/>
                <a:r>
                  <a:rPr lang="en-US" dirty="0"/>
                  <a:t>Ans.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6" y="2591870"/>
                <a:ext cx="4310743" cy="1451679"/>
              </a:xfrm>
              <a:prstGeom prst="rect">
                <a:avLst/>
              </a:prstGeom>
              <a:blipFill>
                <a:blip r:embed="rId5"/>
                <a:stretch>
                  <a:fillRect r="-127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61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1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2594" y="2651771"/>
                <a:ext cx="4206240" cy="3304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=3;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342900" indent="-342900">
                  <a:buAutoNum type="arabicPeriod"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AutoNum type="arabicPeriod"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−1;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=3.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 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=5 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94" y="2651771"/>
                <a:ext cx="4206240" cy="3304366"/>
              </a:xfrm>
              <a:prstGeom prst="rect">
                <a:avLst/>
              </a:prstGeom>
              <a:blipFill>
                <a:blip r:embed="rId2"/>
                <a:stretch>
                  <a:fillRect l="-870" t="-369" b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0526" y="1280161"/>
                <a:ext cx="10750732" cy="81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Laplace transform to solve the following ordinary differential equations and hence justify your answer, where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26" y="1280161"/>
                <a:ext cx="10750732" cy="810671"/>
              </a:xfrm>
              <a:prstGeom prst="rect">
                <a:avLst/>
              </a:prstGeom>
              <a:blipFill>
                <a:blip r:embed="rId3"/>
                <a:stretch>
                  <a:fillRect l="-454" t="-3759" b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58710" y="2651771"/>
                <a:ext cx="5003075" cy="2395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8.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;</m:t>
                        </m:r>
                      </m:e>
                    </m:func>
                  </m:oMath>
                </a14:m>
                <a:r>
                  <a:rPr lang="en-US" sz="1600" dirty="0"/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	</a:t>
                </a:r>
              </a:p>
              <a:p>
                <a:r>
                  <a:rPr lang="en-US" sz="1600" dirty="0"/>
                  <a:t>9.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+3 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/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	</a:t>
                </a:r>
                <a:r>
                  <a:rPr lang="en-US" sz="1600" b="1" dirty="0"/>
                  <a:t> </a:t>
                </a:r>
                <a:endParaRPr lang="en-US" sz="1600" dirty="0"/>
              </a:p>
              <a:p>
                <a:r>
                  <a:rPr lang="en-US" sz="1600" dirty="0"/>
                  <a:t>10.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− 7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0,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2, 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11.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=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0,        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0, 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(0)= 0.</m:t>
                    </m:r>
                  </m:oMath>
                </a14:m>
                <a:r>
                  <a:rPr lang="en-US" sz="1600" dirty="0"/>
                  <a:t>          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10" y="2651771"/>
                <a:ext cx="5003075" cy="2395912"/>
              </a:xfrm>
              <a:prstGeom prst="rect">
                <a:avLst/>
              </a:prstGeom>
              <a:blipFill>
                <a:blip r:embed="rId4"/>
                <a:stretch>
                  <a:fillRect l="-73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0F3434-31A1-48AA-8E75-E4977ABB8AED}"/>
                  </a:ext>
                </a:extLst>
              </p14:cNvPr>
              <p14:cNvContentPartPr/>
              <p14:nvPr/>
            </p14:nvContentPartPr>
            <p14:xfrm>
              <a:off x="8796600" y="1544760"/>
              <a:ext cx="907200" cy="2513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0F3434-31A1-48AA-8E75-E4977ABB8A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7240" y="1535400"/>
                <a:ext cx="925920" cy="25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361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6411" y="2651771"/>
            <a:ext cx="647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lecture student will learn solving differential equation using Laplace transformation.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526" y="1280161"/>
            <a:ext cx="10750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91687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808" y="222326"/>
            <a:ext cx="10750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8235" y="950259"/>
                <a:ext cx="9843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;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 answer the following questions: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5" y="950259"/>
                <a:ext cx="9843247" cy="369332"/>
              </a:xfrm>
              <a:prstGeom prst="rect">
                <a:avLst/>
              </a:prstGeom>
              <a:blipFill>
                <a:blip r:embed="rId2"/>
                <a:stretch>
                  <a:fillRect l="-5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5106" y="1541929"/>
            <a:ext cx="726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the Laplace transformation of given differential equation?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235" y="2133599"/>
                <a:ext cx="1846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5" y="2133599"/>
                <a:ext cx="1846730" cy="369332"/>
              </a:xfrm>
              <a:prstGeom prst="rect">
                <a:avLst/>
              </a:prstGeom>
              <a:blipFill>
                <a:blip r:embed="rId3"/>
                <a:stretch>
                  <a:fillRect l="-29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7668" y="2160496"/>
                <a:ext cx="1846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68" y="2160496"/>
                <a:ext cx="1846730" cy="369332"/>
              </a:xfrm>
              <a:prstGeom prst="rect">
                <a:avLst/>
              </a:prstGeom>
              <a:blipFill>
                <a:blip r:embed="rId4"/>
                <a:stretch>
                  <a:fillRect l="-26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54066" y="2151535"/>
            <a:ext cx="184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Only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9405" y="2124640"/>
            <a:ext cx="184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 Both a and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1586" y="2832847"/>
                <a:ext cx="877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Which one of the following is the term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for given differential equation?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6" y="2832847"/>
                <a:ext cx="8777213" cy="369332"/>
              </a:xfrm>
              <a:prstGeom prst="rect">
                <a:avLst/>
              </a:prstGeom>
              <a:blipFill>
                <a:blip r:embed="rId5"/>
                <a:stretch>
                  <a:fillRect l="-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1586" y="3406588"/>
                <a:ext cx="139029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6" y="3406588"/>
                <a:ext cx="1390296" cy="485518"/>
              </a:xfrm>
              <a:prstGeom prst="rect">
                <a:avLst/>
              </a:prstGeom>
              <a:blipFill>
                <a:blip r:embed="rId6"/>
                <a:stretch>
                  <a:fillRect l="-350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22479" y="3415552"/>
                <a:ext cx="139029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79" y="3415552"/>
                <a:ext cx="1390296" cy="485518"/>
              </a:xfrm>
              <a:prstGeom prst="rect">
                <a:avLst/>
              </a:prstGeom>
              <a:blipFill>
                <a:blip r:embed="rId7"/>
                <a:stretch>
                  <a:fillRect l="-394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91301" y="3424516"/>
                <a:ext cx="139029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01" y="3424516"/>
                <a:ext cx="1390296" cy="485518"/>
              </a:xfrm>
              <a:prstGeom prst="rect">
                <a:avLst/>
              </a:prstGeom>
              <a:blipFill>
                <a:blip r:embed="rId8"/>
                <a:stretch>
                  <a:fillRect l="-3947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60123" y="3433480"/>
                <a:ext cx="139029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123" y="3433480"/>
                <a:ext cx="1390296" cy="485518"/>
              </a:xfrm>
              <a:prstGeom prst="rect">
                <a:avLst/>
              </a:prstGeom>
              <a:blipFill>
                <a:blip r:embed="rId9"/>
                <a:stretch>
                  <a:fillRect l="-350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1586" y="4320988"/>
                <a:ext cx="8436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What is the Inverse Laplace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given differential equation?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6" y="4320988"/>
                <a:ext cx="8436555" cy="369332"/>
              </a:xfrm>
              <a:prstGeom prst="rect">
                <a:avLst/>
              </a:prstGeom>
              <a:blipFill>
                <a:blip r:embed="rId10"/>
                <a:stretch>
                  <a:fillRect l="-5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68808" y="4912659"/>
                <a:ext cx="1426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8" y="4912659"/>
                <a:ext cx="1426157" cy="369332"/>
              </a:xfrm>
              <a:prstGeom prst="rect">
                <a:avLst/>
              </a:prstGeom>
              <a:blipFill>
                <a:blip r:embed="rId11"/>
                <a:stretch>
                  <a:fillRect l="-38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45205" y="4885766"/>
                <a:ext cx="142615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05" y="4885766"/>
                <a:ext cx="1426157" cy="484043"/>
              </a:xfrm>
              <a:prstGeom prst="rect">
                <a:avLst/>
              </a:prstGeom>
              <a:blipFill>
                <a:blip r:embed="rId12"/>
                <a:stretch>
                  <a:fillRect l="-386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21602" y="4858873"/>
                <a:ext cx="142615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02" y="4858873"/>
                <a:ext cx="1426157" cy="484043"/>
              </a:xfrm>
              <a:prstGeom prst="rect">
                <a:avLst/>
              </a:prstGeom>
              <a:blipFill>
                <a:blip r:embed="rId13"/>
                <a:stretch>
                  <a:fillRect l="-3863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97999" y="4831980"/>
                <a:ext cx="1650283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99" y="4831980"/>
                <a:ext cx="1650283" cy="484043"/>
              </a:xfrm>
              <a:prstGeom prst="rect">
                <a:avLst/>
              </a:prstGeom>
              <a:blipFill>
                <a:blip r:embed="rId14"/>
                <a:stretch>
                  <a:fillRect l="-3333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248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0A5C35-43F8-4C29-B624-D810C83C237A}"/>
</file>

<file path=customXml/itemProps2.xml><?xml version="1.0" encoding="utf-8"?>
<ds:datastoreItem xmlns:ds="http://schemas.openxmlformats.org/officeDocument/2006/customXml" ds:itemID="{1D8C7280-57F1-4710-A8F0-849A89106D12}"/>
</file>

<file path=customXml/itemProps3.xml><?xml version="1.0" encoding="utf-8"?>
<ds:datastoreItem xmlns:ds="http://schemas.openxmlformats.org/officeDocument/2006/customXml" ds:itemID="{3838FB25-FA23-402A-8FB7-56E24C06C655}"/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435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26</cp:revision>
  <dcterms:created xsi:type="dcterms:W3CDTF">2020-05-09T07:40:42Z</dcterms:created>
  <dcterms:modified xsi:type="dcterms:W3CDTF">2020-07-21T06:55:14Z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