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80" r:id="rId4"/>
    <p:sldId id="281" r:id="rId5"/>
    <p:sldId id="282" r:id="rId6"/>
    <p:sldId id="283" r:id="rId7"/>
    <p:sldId id="284" r:id="rId8"/>
    <p:sldId id="285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2AC4-2E43-415C-AB36-FB1B326D2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0877A-E7D8-43F6-A106-305E71DFA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3CAAE-67D3-48C7-82BD-016D978D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727A-1AC5-483B-B70F-B12CAA4FEFF6}" type="datetimeFigureOut">
              <a:rPr lang="en-MY" smtClean="0"/>
              <a:t>22/10/2020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AC7F-7DC8-4D40-BAEB-7B6F23FE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B659C-96AE-4F76-9ABC-4C849097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2704-D1BD-43CB-878E-19FB2CE6B0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6261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6CA9-DFDF-437D-9C95-0312EEDE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5D090-109C-4CB8-84FD-4CA21C749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FB399-B75F-4FAC-A755-1FB58222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727A-1AC5-483B-B70F-B12CAA4FEFF6}" type="datetimeFigureOut">
              <a:rPr lang="en-MY" smtClean="0"/>
              <a:t>22/10/2020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92A87-8E0A-49AC-8ACC-19CCD909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B3B1-7695-45FA-9D83-B600FE2C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2704-D1BD-43CB-878E-19FB2CE6B0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75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255E6-4427-44DC-9469-BAF43FA3A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EB39E-6C6B-42D3-A15E-317258A9E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EB67-63C7-443F-A160-6A1786D8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727A-1AC5-483B-B70F-B12CAA4FEFF6}" type="datetimeFigureOut">
              <a:rPr lang="en-MY" smtClean="0"/>
              <a:t>22/10/2020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8565F-0D97-453F-A464-08F905522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A94B2-8B68-4990-9435-231AECF5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2704-D1BD-43CB-878E-19FB2CE6B0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982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EAB3-7775-4D3E-91FB-4D45D5DA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686A5-7B1D-46C1-9C45-B718C2633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0C129-4E2A-4649-9C82-14700AC6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727A-1AC5-483B-B70F-B12CAA4FEFF6}" type="datetimeFigureOut">
              <a:rPr lang="en-MY" smtClean="0"/>
              <a:t>22/10/2020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57E9A-4679-4404-BAAE-E5BEF477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B0FD0-5C27-42FD-8BB2-E1451B66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2704-D1BD-43CB-878E-19FB2CE6B0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57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A9D4-8D20-4397-9EEA-C305EE62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D97EA-5C47-435F-A13F-D68791BCC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50D7-1A7E-4C1F-98E1-A02935CB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727A-1AC5-483B-B70F-B12CAA4FEFF6}" type="datetimeFigureOut">
              <a:rPr lang="en-MY" smtClean="0"/>
              <a:t>22/10/2020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9A714-11AD-4DA9-B2A1-F2A24206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47FB0-2132-45DD-A470-DD3C6211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2704-D1BD-43CB-878E-19FB2CE6B0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631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FEDC-3EA8-4012-8057-8FC5E40D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AB2D-1F10-42D5-9A8D-4D5E8AADE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4ACA0-924D-4478-93AD-0E5EC7227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38488-3901-4C70-B36B-4889BC04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727A-1AC5-483B-B70F-B12CAA4FEFF6}" type="datetimeFigureOut">
              <a:rPr lang="en-MY" smtClean="0"/>
              <a:t>22/10/2020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386F3-9CA2-49CA-8A56-F281ECF07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D5F24-7AF0-475D-8217-E87CC135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2704-D1BD-43CB-878E-19FB2CE6B0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5705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65DC-F730-4238-9C46-2BB1F80E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10C98-97C4-4BCC-A4F8-BD0DF99F4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3E132-574E-4DAB-8BC8-F1155A1CA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C9D56-9E45-4075-B0DD-037E40519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E5950-311E-4761-B1BC-EE4343617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847B-007A-4698-8D65-83143016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727A-1AC5-483B-B70F-B12CAA4FEFF6}" type="datetimeFigureOut">
              <a:rPr lang="en-MY" smtClean="0"/>
              <a:t>22/10/2020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A7732-FD1F-4409-BCBE-BF319A26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5A37E-1A8D-49B4-83AA-82EBB748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2704-D1BD-43CB-878E-19FB2CE6B0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172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8951-B791-4F82-8B7F-62158904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7FA09-4899-4B99-912E-D215719B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727A-1AC5-483B-B70F-B12CAA4FEFF6}" type="datetimeFigureOut">
              <a:rPr lang="en-MY" smtClean="0"/>
              <a:t>22/10/2020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71CCC-2378-45C6-972A-42FFC928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FBC08-B8ED-42D4-A624-BF3D879E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2704-D1BD-43CB-878E-19FB2CE6B0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910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38499-287D-4F07-BD67-3F10BDD0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727A-1AC5-483B-B70F-B12CAA4FEFF6}" type="datetimeFigureOut">
              <a:rPr lang="en-MY" smtClean="0"/>
              <a:t>22/10/2020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ED3BB-73D3-4E16-B00E-0018FA2E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07647-0559-4A17-BA76-8400E8A7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2704-D1BD-43CB-878E-19FB2CE6B0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152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5B7A-B884-4E8D-8894-91807DE5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60EA-7168-4187-AA2D-71387EBA9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422E8-9B30-4CAC-A279-C37E65744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FC714-941B-4BD4-B304-DE08226E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727A-1AC5-483B-B70F-B12CAA4FEFF6}" type="datetimeFigureOut">
              <a:rPr lang="en-MY" smtClean="0"/>
              <a:t>22/10/2020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1008A-EDE1-40FD-BA74-FBAE9026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BBBD5-E7C4-4832-8ECA-48801886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2704-D1BD-43CB-878E-19FB2CE6B0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266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8397-1CDC-4E46-9638-07338994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620DC-2467-42E6-AB13-9CE055974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B6D07-552B-4060-8A7D-30A140173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ECDC0-EC57-4628-AAD0-FE871B5F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727A-1AC5-483B-B70F-B12CAA4FEFF6}" type="datetimeFigureOut">
              <a:rPr lang="en-MY" smtClean="0"/>
              <a:t>22/10/2020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79D66-E3A6-4BCD-8A4C-D9022E21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F263E-00C7-4652-B0D6-CF76E753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2704-D1BD-43CB-878E-19FB2CE6B0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345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54BA4-F234-4A27-A0D1-4667FC2E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F51A8-446E-496B-8F8D-06F91E21F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5E55F-EB39-49B3-9EC2-86C09C4F6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0727A-1AC5-483B-B70F-B12CAA4FEFF6}" type="datetimeFigureOut">
              <a:rPr lang="en-MY" smtClean="0"/>
              <a:t>22/10/2020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8986A-668A-4D21-A172-412AAD216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A0DF4-9580-403A-8F7A-5F6B5781E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D2704-D1BD-43CB-878E-19FB2CE6B0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081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D1BC62-D635-42D8-83BE-2A31EE8D2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403" y="1570040"/>
            <a:ext cx="9104806" cy="2031055"/>
          </a:xfrm>
        </p:spPr>
        <p:txBody>
          <a:bodyPr>
            <a:normAutofit/>
          </a:bodyPr>
          <a:lstStyle/>
          <a:p>
            <a:r>
              <a:rPr lang="en-MY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VARIABLE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D9959-8AD2-45AB-97E7-EFC9C7B1B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0625" y="4961551"/>
            <a:ext cx="6105194" cy="682079"/>
          </a:xfrm>
        </p:spPr>
        <p:txBody>
          <a:bodyPr>
            <a:normAutofit/>
          </a:bodyPr>
          <a:lstStyle/>
          <a:p>
            <a:r>
              <a:rPr lang="en-MY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714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8EB6E95-9C89-4CFF-A598-F278D0DFB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4CD0F4-EA2A-4E5D-AE73-1112C1CA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1CCE0-A60B-41B5-B942-F7234738F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365403"/>
            <a:ext cx="6196391" cy="4127194"/>
          </a:xfrm>
        </p:spPr>
        <p:txBody>
          <a:bodyPr anchor="ctr">
            <a:normAutofit/>
          </a:bodyPr>
          <a:lstStyle/>
          <a:p>
            <a:pPr algn="just"/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6A0F7-5397-4618-A3C0-787FC7057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3674" y="729842"/>
            <a:ext cx="6801578" cy="5436065"/>
          </a:xfrm>
        </p:spPr>
        <p:txBody>
          <a:bodyPr anchor="ctr">
            <a:normAutofit/>
          </a:bodyPr>
          <a:lstStyle/>
          <a:p>
            <a:pPr marL="571500" indent="-5715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Obtaining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roots 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6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 equations 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De </a:t>
            </a:r>
            <a:r>
              <a:rPr lang="en-US" sz="3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Moivre’s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theorem</a:t>
            </a:r>
          </a:p>
          <a:p>
            <a:pPr marL="571500" indent="-5715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sketch of complex inequality.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1EDC8FC-C3D1-4FE4-8E66-29767478D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1638344-E7F0-4958-8208-ADCB82256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E1970FB-4D97-4834-84EC-E48B27CC1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EA7D5D6-1774-4826-A365-56CA591C9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9CE5CDD-EDFB-416F-889C-A7DB46AA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C136B2-4D8D-4561-95D5-56167F41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114799"/>
            <a:ext cx="3655725" cy="2743201"/>
            <a:chOff x="-305" y="-1"/>
            <a:chExt cx="3832880" cy="287613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C3B060E-7597-4B31-9EBE-16DBC974C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37A35E4-8449-4A65-9CFF-F87916203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5774B36-1747-45AE-82C4-C5BA90C5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022F94E-D4FB-4369-A3EE-7D82330BA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212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846C5B9-6E51-4980-8585-9B4C0F3E24C4}"/>
              </a:ext>
            </a:extLst>
          </p:cNvPr>
          <p:cNvGrpSpPr/>
          <p:nvPr/>
        </p:nvGrpSpPr>
        <p:grpSpPr>
          <a:xfrm>
            <a:off x="2120348" y="1704560"/>
            <a:ext cx="7951303" cy="3448879"/>
            <a:chOff x="1537253" y="276326"/>
            <a:chExt cx="7951303" cy="344887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C3C449E-807D-4CBD-A81F-0FD05AE0C52F}"/>
                </a:ext>
              </a:extLst>
            </p:cNvPr>
            <p:cNvSpPr/>
            <p:nvPr/>
          </p:nvSpPr>
          <p:spPr>
            <a:xfrm>
              <a:off x="1537253" y="276326"/>
              <a:ext cx="7951303" cy="34488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569662D-FEDE-4E75-BE41-15706CCB150B}"/>
                    </a:ext>
                  </a:extLst>
                </p:cNvPr>
                <p:cNvSpPr txBox="1"/>
                <p:nvPr/>
              </p:nvSpPr>
              <p:spPr>
                <a:xfrm>
                  <a:off x="1762538" y="388657"/>
                  <a:ext cx="7500731" cy="32242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algn="just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2400" b="1" kern="1800" dirty="0">
                      <a:solidFill>
                        <a:srgbClr val="00B05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De`Moivre's Theorem: </a:t>
                  </a: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8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If </a:t>
                  </a:r>
                  <a14:m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cosθ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sinθ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sz="18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and n are positive integers, then</a:t>
                  </a:r>
                  <a:endPara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8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nθ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sup>
                      </m:sSup>
                    </m:oMath>
                  </a14:m>
                  <a:endPara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endPara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342900" marR="0" indent="-342900" algn="just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Font typeface="Wingdings" panose="05000000000000000000" pitchFamily="2" charset="2"/>
                    <a:buChar char="Ø"/>
                  </a:pPr>
                  <a:r>
                    <a:rPr lang="en-US" dirty="0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T</a:t>
                  </a:r>
                  <a:r>
                    <a:rPr lang="en-US" sz="18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o find the nth power of a complex number, take the </a:t>
                  </a:r>
                  <a14:m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𝑛𝑡h</m:t>
                      </m:r>
                    </m:oMath>
                  </a14:m>
                  <a:r>
                    <a:rPr lang="en-US" sz="18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power of the absolute value or length and multiply the argument by</a:t>
                  </a:r>
                  <a14:m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a14:m>
                  <a:r>
                    <a:rPr lang="en-US" sz="18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.</a:t>
                  </a:r>
                </a:p>
                <a:p>
                  <a:pPr marR="0" algn="just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endPara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569662D-FEDE-4E75-BE41-15706CCB15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538" y="388657"/>
                  <a:ext cx="7500731" cy="3224216"/>
                </a:xfrm>
                <a:prstGeom prst="rect">
                  <a:avLst/>
                </a:prstGeom>
                <a:blipFill>
                  <a:blip r:embed="rId2"/>
                  <a:stretch>
                    <a:fillRect l="-1301" t="-756" r="-6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0568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3B7CF30-37B2-4BF6-9BF8-5826B8F9AB61}"/>
              </a:ext>
            </a:extLst>
          </p:cNvPr>
          <p:cNvSpPr/>
          <p:nvPr/>
        </p:nvSpPr>
        <p:spPr>
          <a:xfrm>
            <a:off x="198783" y="119270"/>
            <a:ext cx="11595652" cy="65863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2612EA-89C0-4B5C-8787-2DA9AB68A178}"/>
                  </a:ext>
                </a:extLst>
              </p:cNvPr>
              <p:cNvSpPr txBox="1"/>
              <p:nvPr/>
            </p:nvSpPr>
            <p:spPr>
              <a:xfrm>
                <a:off x="556591" y="445664"/>
                <a:ext cx="10774017" cy="61032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b="1" u="sng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Problem</a:t>
                </a:r>
                <a:r>
                  <a:rPr lang="en-US" sz="1800" b="1" u="sng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Find all values of 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for which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also locate these values in the complex plane.</a:t>
                </a:r>
              </a:p>
              <a:p>
                <a:pPr marL="0" marR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u="sng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Given,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+2−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marR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 the numbers of roots are 3.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+2−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−2+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+2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[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∵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+6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;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=0,1,2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4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when 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 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when 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 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4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when 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=2, 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14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distance of each root from the origin is same as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and the angular distance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 two consecutive roots are same.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2612EA-89C0-4B5C-8787-2DA9AB68A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445664"/>
                <a:ext cx="10774017" cy="6103209"/>
              </a:xfrm>
              <a:prstGeom prst="rect">
                <a:avLst/>
              </a:prstGeom>
              <a:blipFill>
                <a:blip r:embed="rId2"/>
                <a:stretch>
                  <a:fillRect l="-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6B5293D-D650-4463-BFDF-839600F2E0D5}"/>
              </a:ext>
            </a:extLst>
          </p:cNvPr>
          <p:cNvSpPr/>
          <p:nvPr/>
        </p:nvSpPr>
        <p:spPr>
          <a:xfrm>
            <a:off x="4359965" y="837186"/>
            <a:ext cx="2967200" cy="2305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0D75B7-2306-436B-944E-A6A5854E77CA}"/>
                  </a:ext>
                </a:extLst>
              </p:cNvPr>
              <p:cNvSpPr txBox="1"/>
              <p:nvPr/>
            </p:nvSpPr>
            <p:spPr>
              <a:xfrm>
                <a:off x="4446103" y="1074457"/>
                <a:ext cx="2794923" cy="183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(−2)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0D75B7-2306-436B-944E-A6A5854E7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103" y="1074457"/>
                <a:ext cx="2794923" cy="1831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E22E1D38-3AEC-4863-BA40-F19AB850495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11" y="1484244"/>
            <a:ext cx="2967201" cy="251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5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3B7CF30-37B2-4BF6-9BF8-5826B8F9AB61}"/>
              </a:ext>
            </a:extLst>
          </p:cNvPr>
          <p:cNvSpPr/>
          <p:nvPr/>
        </p:nvSpPr>
        <p:spPr>
          <a:xfrm>
            <a:off x="198783" y="119270"/>
            <a:ext cx="11595652" cy="65863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2612EA-89C0-4B5C-8787-2DA9AB68A178}"/>
                  </a:ext>
                </a:extLst>
              </p:cNvPr>
              <p:cNvSpPr txBox="1"/>
              <p:nvPr/>
            </p:nvSpPr>
            <p:spPr>
              <a:xfrm>
                <a:off x="556591" y="445664"/>
                <a:ext cx="11237844" cy="5688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b="1" u="sng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Problem</a:t>
                </a:r>
                <a:r>
                  <a:rPr lang="en-US" sz="1800" b="1" u="sng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Find all values of 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for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also locate these values in the complex plane.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800" b="1" u="sng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Given,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1=0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marR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 the numbers of roots are 3.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−81=0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81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81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0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0+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[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∵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;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=0,1,2,3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4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when 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 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0</m:t>
                        </m:r>
                      </m:sup>
                    </m:sSup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when 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 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when 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=2, 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when 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=3, 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distance of each root from the origin is same as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the angular distance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 two consecutive roots are same.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2612EA-89C0-4B5C-8787-2DA9AB68A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445664"/>
                <a:ext cx="11237844" cy="5688930"/>
              </a:xfrm>
              <a:prstGeom prst="rect">
                <a:avLst/>
              </a:prstGeom>
              <a:blipFill>
                <a:blip r:embed="rId2"/>
                <a:stretch>
                  <a:fillRect l="-434" t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6B5293D-D650-4463-BFDF-839600F2E0D5}"/>
              </a:ext>
            </a:extLst>
          </p:cNvPr>
          <p:cNvSpPr/>
          <p:nvPr/>
        </p:nvSpPr>
        <p:spPr>
          <a:xfrm>
            <a:off x="4273826" y="1220490"/>
            <a:ext cx="2967200" cy="1521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0D75B7-2306-436B-944E-A6A5854E77CA}"/>
                  </a:ext>
                </a:extLst>
              </p:cNvPr>
              <p:cNvSpPr txBox="1"/>
              <p:nvPr/>
            </p:nvSpPr>
            <p:spPr>
              <a:xfrm>
                <a:off x="4359964" y="1456292"/>
                <a:ext cx="2794923" cy="1050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(81)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81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0D75B7-2306-436B-944E-A6A5854E7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964" y="1456292"/>
                <a:ext cx="2794923" cy="1050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63D4CE7B-7E67-4F40-A5F9-A599ACA13519}"/>
              </a:ext>
            </a:extLst>
          </p:cNvPr>
          <p:cNvGrpSpPr/>
          <p:nvPr/>
        </p:nvGrpSpPr>
        <p:grpSpPr>
          <a:xfrm>
            <a:off x="8272676" y="1708519"/>
            <a:ext cx="3362733" cy="2259574"/>
            <a:chOff x="8388626" y="1562745"/>
            <a:chExt cx="3362733" cy="225957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8D48635-CD78-4EE5-A83D-36C30C9357B8}"/>
                </a:ext>
              </a:extLst>
            </p:cNvPr>
            <p:cNvCxnSpPr/>
            <p:nvPr/>
          </p:nvCxnSpPr>
          <p:spPr>
            <a:xfrm flipV="1">
              <a:off x="8388626" y="2742191"/>
              <a:ext cx="2425148" cy="93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E60B7D9-7D20-4EA6-B705-9B50CA1020A3}"/>
                </a:ext>
              </a:extLst>
            </p:cNvPr>
            <p:cNvCxnSpPr/>
            <p:nvPr/>
          </p:nvCxnSpPr>
          <p:spPr>
            <a:xfrm flipV="1">
              <a:off x="9634330" y="1849611"/>
              <a:ext cx="0" cy="1972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94FCF1-A9E9-40DF-9806-D80AE8D5FBD5}"/>
                </a:ext>
              </a:extLst>
            </p:cNvPr>
            <p:cNvSpPr/>
            <p:nvPr/>
          </p:nvSpPr>
          <p:spPr>
            <a:xfrm>
              <a:off x="8984974" y="2160104"/>
              <a:ext cx="1285456" cy="12688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83D5BC-D0E2-431C-AD31-322DEA760A68}"/>
                </a:ext>
              </a:extLst>
            </p:cNvPr>
            <p:cNvSpPr/>
            <p:nvPr/>
          </p:nvSpPr>
          <p:spPr>
            <a:xfrm>
              <a:off x="9621082" y="3415748"/>
              <a:ext cx="5300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59AE3C7-7819-4784-9D9F-1CF47C15A061}"/>
                </a:ext>
              </a:extLst>
            </p:cNvPr>
            <p:cNvSpPr/>
            <p:nvPr/>
          </p:nvSpPr>
          <p:spPr>
            <a:xfrm>
              <a:off x="10237307" y="2733259"/>
              <a:ext cx="5300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5A27E78-8658-4156-939B-0CCCD5EEA241}"/>
                </a:ext>
              </a:extLst>
            </p:cNvPr>
            <p:cNvSpPr/>
            <p:nvPr/>
          </p:nvSpPr>
          <p:spPr>
            <a:xfrm>
              <a:off x="9627710" y="2163420"/>
              <a:ext cx="5300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4572F26-70B0-4319-90B5-527381E8DAAF}"/>
                </a:ext>
              </a:extLst>
            </p:cNvPr>
            <p:cNvSpPr/>
            <p:nvPr/>
          </p:nvSpPr>
          <p:spPr>
            <a:xfrm>
              <a:off x="8965096" y="2786269"/>
              <a:ext cx="5300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2BC3FED-6374-4995-9E81-6D0D779BC54A}"/>
                    </a:ext>
                  </a:extLst>
                </p:cNvPr>
                <p:cNvSpPr txBox="1"/>
                <p:nvPr/>
              </p:nvSpPr>
              <p:spPr>
                <a:xfrm>
                  <a:off x="10624924" y="2557525"/>
                  <a:ext cx="11264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Re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{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2BC3FED-6374-4995-9E81-6D0D779BC5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4924" y="2557525"/>
                  <a:ext cx="112643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FF73AB8-B11D-445C-BE7F-1B81E481CD4A}"/>
                    </a:ext>
                  </a:extLst>
                </p:cNvPr>
                <p:cNvSpPr txBox="1"/>
                <p:nvPr/>
              </p:nvSpPr>
              <p:spPr>
                <a:xfrm>
                  <a:off x="9163881" y="1562745"/>
                  <a:ext cx="11264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{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FF73AB8-B11D-445C-BE7F-1B81E481CD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3881" y="1562745"/>
                  <a:ext cx="112643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F7CA8F8-DEDD-4DD6-9451-B81C0C4CD51B}"/>
                    </a:ext>
                  </a:extLst>
                </p:cNvPr>
                <p:cNvSpPr txBox="1"/>
                <p:nvPr/>
              </p:nvSpPr>
              <p:spPr>
                <a:xfrm>
                  <a:off x="9263275" y="2756118"/>
                  <a:ext cx="526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F7CA8F8-DEDD-4DD6-9451-B81C0C4CD5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275" y="2756118"/>
                  <a:ext cx="52677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569AD75-E2D0-498F-98D8-3CF1F6359E9A}"/>
                    </a:ext>
                  </a:extLst>
                </p:cNvPr>
                <p:cNvSpPr txBox="1"/>
                <p:nvPr/>
              </p:nvSpPr>
              <p:spPr>
                <a:xfrm>
                  <a:off x="10184288" y="2683137"/>
                  <a:ext cx="526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569AD75-E2D0-498F-98D8-3CF1F6359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4288" y="2683137"/>
                  <a:ext cx="52677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B63A683-ED78-4D8F-9CD6-8AEED9205B75}"/>
                    </a:ext>
                  </a:extLst>
                </p:cNvPr>
                <p:cNvSpPr txBox="1"/>
                <p:nvPr/>
              </p:nvSpPr>
              <p:spPr>
                <a:xfrm>
                  <a:off x="9117494" y="1843123"/>
                  <a:ext cx="526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B63A683-ED78-4D8F-9CD6-8AEED9205B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7494" y="1843123"/>
                  <a:ext cx="52677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DA6B0B0-DCE4-4C51-B852-39E6AB8A29DB}"/>
                    </a:ext>
                  </a:extLst>
                </p:cNvPr>
                <p:cNvSpPr txBox="1"/>
                <p:nvPr/>
              </p:nvSpPr>
              <p:spPr>
                <a:xfrm>
                  <a:off x="8613912" y="2756118"/>
                  <a:ext cx="526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DA6B0B0-DCE4-4C51-B852-39E6AB8A29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3912" y="2756118"/>
                  <a:ext cx="52677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731EB4D-6B38-4794-AA3E-F57675C85477}"/>
                    </a:ext>
                  </a:extLst>
                </p:cNvPr>
                <p:cNvSpPr txBox="1"/>
                <p:nvPr/>
              </p:nvSpPr>
              <p:spPr>
                <a:xfrm>
                  <a:off x="9526664" y="3338790"/>
                  <a:ext cx="526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731EB4D-6B38-4794-AA3E-F57675C854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6664" y="3338790"/>
                  <a:ext cx="52677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979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9479C2-B66E-43A7-AC62-E2486C961396}"/>
              </a:ext>
            </a:extLst>
          </p:cNvPr>
          <p:cNvSpPr/>
          <p:nvPr/>
        </p:nvSpPr>
        <p:spPr>
          <a:xfrm>
            <a:off x="490330" y="225287"/>
            <a:ext cx="11383618" cy="637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399F39-45DF-47DE-AABC-1E4748203851}"/>
                  </a:ext>
                </a:extLst>
              </p:cNvPr>
              <p:cNvSpPr txBox="1"/>
              <p:nvPr/>
            </p:nvSpPr>
            <p:spPr>
              <a:xfrm>
                <a:off x="1004228" y="529419"/>
                <a:ext cx="10697054" cy="5750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Describe and graph the locus represented by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0">
                        <a:latin typeface="Cambria Math" panose="02040503050406030204" pitchFamily="18" charset="0"/>
                      </a:rPr>
                      <m:t>≤2.</m:t>
                    </m:r>
                  </m:oMath>
                </a14:m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4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u="sng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Given,  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1&lt;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≤2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1&lt;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𝑖𝑦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≤2</m:t>
                    </m:r>
                  </m:oMath>
                </a14:m>
                <a:endParaRPr lang="en-US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1&lt;|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|≤2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1&lt;</m:t>
                    </m:r>
                    <m:rad>
                      <m:radPr>
                        <m:degHide m:val="on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≤2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1&lt;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inequality represents the region between two concentric circles of radii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center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Describe and graph the locus represented by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+2−3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u="sng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Given,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+2−3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3.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𝑖𝑦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+2−3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&gt;3</m:t>
                    </m:r>
                  </m:oMath>
                </a14:m>
                <a:endParaRPr lang="en-US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+2)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 </a:t>
                </a: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 </m:t>
                    </m:r>
                    <m:rad>
                      <m:radPr>
                        <m:degHide m:val="on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&gt;3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&gt;3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inequality represents the region outside the circle of radius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center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399F39-45DF-47DE-AABC-1E4748203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28" y="529419"/>
                <a:ext cx="10697054" cy="5750613"/>
              </a:xfrm>
              <a:prstGeom prst="rect">
                <a:avLst/>
              </a:prstGeom>
              <a:blipFill>
                <a:blip r:embed="rId2"/>
                <a:stretch>
                  <a:fillRect l="-513" t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4AFC3D0E-7CEE-4378-9BD8-77BF7F5B92CC}"/>
              </a:ext>
            </a:extLst>
          </p:cNvPr>
          <p:cNvGrpSpPr/>
          <p:nvPr/>
        </p:nvGrpSpPr>
        <p:grpSpPr>
          <a:xfrm>
            <a:off x="8188866" y="317730"/>
            <a:ext cx="3352801" cy="2259574"/>
            <a:chOff x="8110330" y="596014"/>
            <a:chExt cx="3352801" cy="225957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F6085CE-FFCC-49B9-8DC7-147FDE9308D9}"/>
                </a:ext>
              </a:extLst>
            </p:cNvPr>
            <p:cNvGrpSpPr/>
            <p:nvPr/>
          </p:nvGrpSpPr>
          <p:grpSpPr>
            <a:xfrm>
              <a:off x="8110330" y="596014"/>
              <a:ext cx="3352801" cy="2259574"/>
              <a:chOff x="8398558" y="1562745"/>
              <a:chExt cx="3352801" cy="2259574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8678D9E1-544A-4185-B61A-ECCCF365D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98558" y="2557525"/>
                <a:ext cx="2438400" cy="468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40BE5A6-C902-4FBD-A9ED-9035E23731D5}"/>
                  </a:ext>
                </a:extLst>
              </p:cNvPr>
              <p:cNvCxnSpPr/>
              <p:nvPr/>
            </p:nvCxnSpPr>
            <p:spPr>
              <a:xfrm flipV="1">
                <a:off x="9634330" y="1849611"/>
                <a:ext cx="0" cy="19727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CD713BD-1070-4B2B-943E-B7EEBEA4589F}"/>
                  </a:ext>
                </a:extLst>
              </p:cNvPr>
              <p:cNvSpPr/>
              <p:nvPr/>
            </p:nvSpPr>
            <p:spPr>
              <a:xfrm>
                <a:off x="8828900" y="2180259"/>
                <a:ext cx="1550504" cy="15492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E2928CF-E5EB-46B4-B5D9-20248DBFA342}"/>
                  </a:ext>
                </a:extLst>
              </p:cNvPr>
              <p:cNvSpPr/>
              <p:nvPr/>
            </p:nvSpPr>
            <p:spPr>
              <a:xfrm>
                <a:off x="9607828" y="2885658"/>
                <a:ext cx="5300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85596E95-DAB3-42AD-83F0-D68EB04A224C}"/>
                      </a:ext>
                    </a:extLst>
                  </p:cNvPr>
                  <p:cNvSpPr txBox="1"/>
                  <p:nvPr/>
                </p:nvSpPr>
                <p:spPr>
                  <a:xfrm>
                    <a:off x="10624924" y="2557525"/>
                    <a:ext cx="11264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Re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85596E95-DAB3-42AD-83F0-D68EB04A22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24924" y="2557525"/>
                    <a:ext cx="1126435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844F5952-6A04-436C-B773-4EF88EFE598B}"/>
                      </a:ext>
                    </a:extLst>
                  </p:cNvPr>
                  <p:cNvSpPr txBox="1"/>
                  <p:nvPr/>
                </p:nvSpPr>
                <p:spPr>
                  <a:xfrm>
                    <a:off x="9163881" y="1562745"/>
                    <a:ext cx="11264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844F5952-6A04-436C-B773-4EF88EFE59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63881" y="1562745"/>
                    <a:ext cx="112643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BFAEF6E-0C71-42A7-A452-55E633931A69}"/>
                      </a:ext>
                    </a:extLst>
                  </p:cNvPr>
                  <p:cNvSpPr txBox="1"/>
                  <p:nvPr/>
                </p:nvSpPr>
                <p:spPr>
                  <a:xfrm>
                    <a:off x="9292326" y="2568714"/>
                    <a:ext cx="5267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BFAEF6E-0C71-42A7-A452-55E633931A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2326" y="2568714"/>
                    <a:ext cx="52677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B4AA1A-43EF-474D-90CE-DD6CAC05F619}"/>
                </a:ext>
              </a:extLst>
            </p:cNvPr>
            <p:cNvSpPr/>
            <p:nvPr/>
          </p:nvSpPr>
          <p:spPr>
            <a:xfrm>
              <a:off x="8918248" y="1605959"/>
              <a:ext cx="822563" cy="811916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3E55E20-DA95-4C77-872E-E89829EA4085}"/>
                    </a:ext>
                  </a:extLst>
                </p:cNvPr>
                <p:cNvSpPr txBox="1"/>
                <p:nvPr/>
              </p:nvSpPr>
              <p:spPr>
                <a:xfrm>
                  <a:off x="8899562" y="1803474"/>
                  <a:ext cx="9460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(0,−1)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3E55E20-DA95-4C77-872E-E89829EA40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9562" y="1803474"/>
                  <a:ext cx="94609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1CE528-7314-421C-8AA8-2D9BFE880FE2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>
              <a:off x="9740811" y="1941786"/>
              <a:ext cx="350365" cy="463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5F6852C-3467-48D2-8A58-185575794B28}"/>
                </a:ext>
              </a:extLst>
            </p:cNvPr>
            <p:cNvCxnSpPr>
              <a:cxnSpLocks/>
              <a:stCxn id="26" idx="5"/>
              <a:endCxn id="12" idx="5"/>
            </p:cNvCxnSpPr>
            <p:nvPr/>
          </p:nvCxnSpPr>
          <p:spPr>
            <a:xfrm>
              <a:off x="9620349" y="2298973"/>
              <a:ext cx="243761" cy="2369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801E7D1-4BB3-4E68-888A-4733B7235573}"/>
                </a:ext>
              </a:extLst>
            </p:cNvPr>
            <p:cNvCxnSpPr/>
            <p:nvPr/>
          </p:nvCxnSpPr>
          <p:spPr>
            <a:xfrm flipH="1">
              <a:off x="8540672" y="2011917"/>
              <a:ext cx="35889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03E0CAE-4A2E-4E78-A5AA-DA38B0825324}"/>
                </a:ext>
              </a:extLst>
            </p:cNvPr>
            <p:cNvCxnSpPr>
              <a:stCxn id="26" idx="3"/>
              <a:endCxn id="12" idx="3"/>
            </p:cNvCxnSpPr>
            <p:nvPr/>
          </p:nvCxnSpPr>
          <p:spPr>
            <a:xfrm flipH="1">
              <a:off x="8767738" y="2298973"/>
              <a:ext cx="270972" cy="2369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3E7E480-F1E4-48B0-B6D9-ED183F3E009A}"/>
                </a:ext>
              </a:extLst>
            </p:cNvPr>
            <p:cNvCxnSpPr>
              <a:stCxn id="26" idx="1"/>
              <a:endCxn id="12" idx="1"/>
            </p:cNvCxnSpPr>
            <p:nvPr/>
          </p:nvCxnSpPr>
          <p:spPr>
            <a:xfrm flipH="1" flipV="1">
              <a:off x="8767738" y="1440407"/>
              <a:ext cx="270972" cy="2844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AD8EDA5-E523-4A78-B39D-8AC780E7E574}"/>
                </a:ext>
              </a:extLst>
            </p:cNvPr>
            <p:cNvCxnSpPr>
              <a:stCxn id="26" idx="7"/>
              <a:endCxn id="12" idx="7"/>
            </p:cNvCxnSpPr>
            <p:nvPr/>
          </p:nvCxnSpPr>
          <p:spPr>
            <a:xfrm flipV="1">
              <a:off x="9620349" y="1440407"/>
              <a:ext cx="243761" cy="2844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CA636F7-46B2-4043-B024-AF79967735C0}"/>
                </a:ext>
              </a:extLst>
            </p:cNvPr>
            <p:cNvCxnSpPr>
              <a:stCxn id="26" idx="4"/>
            </p:cNvCxnSpPr>
            <p:nvPr/>
          </p:nvCxnSpPr>
          <p:spPr>
            <a:xfrm flipH="1">
              <a:off x="9203229" y="2417875"/>
              <a:ext cx="126301" cy="3251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1D001C4-7468-4BAF-A325-4F6585A66A36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9203230" y="1213529"/>
              <a:ext cx="126300" cy="3924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8E4E239-F384-4C3D-BE62-059A53DED986}"/>
              </a:ext>
            </a:extLst>
          </p:cNvPr>
          <p:cNvGrpSpPr/>
          <p:nvPr/>
        </p:nvGrpSpPr>
        <p:grpSpPr>
          <a:xfrm>
            <a:off x="8217527" y="3455284"/>
            <a:ext cx="3483755" cy="2259574"/>
            <a:chOff x="7900514" y="3451574"/>
            <a:chExt cx="3742807" cy="225957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A73DB22-59CF-4168-B5EA-3577A5E3D01C}"/>
                </a:ext>
              </a:extLst>
            </p:cNvPr>
            <p:cNvGrpSpPr/>
            <p:nvPr/>
          </p:nvGrpSpPr>
          <p:grpSpPr>
            <a:xfrm>
              <a:off x="8425078" y="3451574"/>
              <a:ext cx="3218243" cy="2259574"/>
              <a:chOff x="8100400" y="596014"/>
              <a:chExt cx="3218243" cy="225957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DB794537-E070-40E4-BF4B-9E36A117ABB0}"/>
                  </a:ext>
                </a:extLst>
              </p:cNvPr>
              <p:cNvGrpSpPr/>
              <p:nvPr/>
            </p:nvGrpSpPr>
            <p:grpSpPr>
              <a:xfrm>
                <a:off x="8100400" y="596014"/>
                <a:ext cx="3218243" cy="2259574"/>
                <a:chOff x="8388628" y="1562745"/>
                <a:chExt cx="3218243" cy="2259574"/>
              </a:xfrm>
            </p:grpSpPr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9269CE3F-FFBB-4183-A06C-1ACBC93BB0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8628" y="3286918"/>
                  <a:ext cx="2438400" cy="468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653532AB-553B-46AE-AC21-85445A9EEB6E}"/>
                    </a:ext>
                  </a:extLst>
                </p:cNvPr>
                <p:cNvCxnSpPr/>
                <p:nvPr/>
              </p:nvCxnSpPr>
              <p:spPr>
                <a:xfrm flipV="1">
                  <a:off x="9634330" y="1849611"/>
                  <a:ext cx="0" cy="19727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E019C403-1BC6-4778-9CCB-B0D05ED1CE28}"/>
                    </a:ext>
                  </a:extLst>
                </p:cNvPr>
                <p:cNvSpPr/>
                <p:nvPr/>
              </p:nvSpPr>
              <p:spPr>
                <a:xfrm>
                  <a:off x="9170503" y="2726634"/>
                  <a:ext cx="5300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93E97706-C5AC-4FF4-83C3-C5F150F10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67049" y="3102252"/>
                      <a:ext cx="8398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Re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 {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93E97706-C5AC-4FF4-83C3-C5F150F10E3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67049" y="3102252"/>
                      <a:ext cx="839822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3101"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069881CE-310D-45F2-A039-E7F30D891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63881" y="1562745"/>
                      <a:ext cx="11264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 {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069881CE-310D-45F2-A039-E7F30D89116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63881" y="1562745"/>
                      <a:ext cx="1126435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D7941D8F-D9E4-475E-B5B2-8CCA2570BA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91122" y="3229467"/>
                      <a:ext cx="5267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D7941D8F-D9E4-475E-B5B2-8CCA2570BA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1122" y="3229467"/>
                      <a:ext cx="526778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2772107-C65B-434C-802E-2CCFC69AFA24}"/>
                  </a:ext>
                </a:extLst>
              </p:cNvPr>
              <p:cNvSpPr/>
              <p:nvPr/>
            </p:nvSpPr>
            <p:spPr>
              <a:xfrm>
                <a:off x="8231821" y="1166201"/>
                <a:ext cx="1316299" cy="11927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A9FAB1C-BD21-439D-8B29-297E6280152D}"/>
                      </a:ext>
                    </a:extLst>
                  </p:cNvPr>
                  <p:cNvSpPr txBox="1"/>
                  <p:nvPr/>
                </p:nvSpPr>
                <p:spPr>
                  <a:xfrm>
                    <a:off x="8438481" y="1429375"/>
                    <a:ext cx="9076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A9FAB1C-BD21-439D-8B29-297E628015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38481" y="1429375"/>
                    <a:ext cx="90762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174" r="-3623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018156E-EE71-4121-96A8-1D946ADBD4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15993" y="4575876"/>
              <a:ext cx="597920" cy="88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61C4F87-2149-4E64-8E96-029BC447EE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00331" y="3579224"/>
              <a:ext cx="1" cy="387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DDE2C34-C570-4D27-BF4A-70B7D3B1A1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1332" y="3912185"/>
              <a:ext cx="495738" cy="276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1D7AD2A6-52FE-4F31-8E12-A2B87B582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0514" y="4670224"/>
              <a:ext cx="544543" cy="183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6DD9319F-932D-46D3-99E2-3AFD7E254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3304" y="5105060"/>
              <a:ext cx="263421" cy="533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925E890-E17B-4915-BA3F-C280A177958F}"/>
                </a:ext>
              </a:extLst>
            </p:cNvPr>
            <p:cNvCxnSpPr>
              <a:cxnSpLocks/>
            </p:cNvCxnSpPr>
            <p:nvPr/>
          </p:nvCxnSpPr>
          <p:spPr>
            <a:xfrm>
              <a:off x="9864110" y="4998942"/>
              <a:ext cx="385239" cy="379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89E47C97-346C-4764-8D0A-27E32D1C4C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4373" y="3948675"/>
              <a:ext cx="356857" cy="311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16FBFEE-8CE7-4FC5-A51F-9C2ABDE8984C}"/>
                </a:ext>
              </a:extLst>
            </p:cNvPr>
            <p:cNvCxnSpPr>
              <a:cxnSpLocks/>
            </p:cNvCxnSpPr>
            <p:nvPr/>
          </p:nvCxnSpPr>
          <p:spPr>
            <a:xfrm>
              <a:off x="9487382" y="5203716"/>
              <a:ext cx="11120" cy="468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AB365F8-8904-4055-98DA-BC9B57EF0342}"/>
                </a:ext>
              </a:extLst>
            </p:cNvPr>
            <p:cNvCxnSpPr>
              <a:stCxn id="83" idx="5"/>
            </p:cNvCxnSpPr>
            <p:nvPr/>
          </p:nvCxnSpPr>
          <p:spPr>
            <a:xfrm>
              <a:off x="9252199" y="4654487"/>
              <a:ext cx="14180" cy="5975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FD8CB27-71AB-49E3-9D43-E56D47C3BA69}"/>
                    </a:ext>
                  </a:extLst>
                </p:cNvPr>
                <p:cNvSpPr txBox="1"/>
                <p:nvPr/>
              </p:nvSpPr>
              <p:spPr>
                <a:xfrm>
                  <a:off x="8532964" y="4779046"/>
                  <a:ext cx="4711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FD8CB27-71AB-49E3-9D43-E56D47C3B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2964" y="4779046"/>
                  <a:ext cx="47113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7277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BEE572-CF25-49CD-9D8B-9EB4C7BA3BC1}"/>
              </a:ext>
            </a:extLst>
          </p:cNvPr>
          <p:cNvSpPr/>
          <p:nvPr/>
        </p:nvSpPr>
        <p:spPr>
          <a:xfrm>
            <a:off x="503583" y="119270"/>
            <a:ext cx="11264347" cy="67329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FDFC2F-58B0-425F-B03E-E5EDCF1EF008}"/>
                  </a:ext>
                </a:extLst>
              </p:cNvPr>
              <p:cNvSpPr txBox="1"/>
              <p:nvPr/>
            </p:nvSpPr>
            <p:spPr>
              <a:xfrm>
                <a:off x="891134" y="215213"/>
                <a:ext cx="7398595" cy="6523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Describe and graph the locus represented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u="sng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Given,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Re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≤4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Re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≤4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inequality represents the region inside the hyperbola with vertices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±2, 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center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(0,0)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Describe and graph the locus represented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u="sng" dirty="0"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u="sng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Given,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just">
                  <a:lnSpc>
                    <a:spcPct val="114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𝑡𝑎𝑛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𝑡𝑎𝑛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FDFC2F-58B0-425F-B03E-E5EDCF1EF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34" y="215213"/>
                <a:ext cx="7398595" cy="6523517"/>
              </a:xfrm>
              <a:prstGeom prst="rect">
                <a:avLst/>
              </a:prstGeom>
              <a:blipFill>
                <a:blip r:embed="rId2"/>
                <a:stretch>
                  <a:fillRect l="-659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16ACA0D5-CA96-4F02-B0C2-3C2EDD1B7660}"/>
              </a:ext>
            </a:extLst>
          </p:cNvPr>
          <p:cNvGrpSpPr/>
          <p:nvPr/>
        </p:nvGrpSpPr>
        <p:grpSpPr>
          <a:xfrm>
            <a:off x="6591821" y="346951"/>
            <a:ext cx="6605775" cy="3303419"/>
            <a:chOff x="6658082" y="813589"/>
            <a:chExt cx="6605775" cy="330341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4060FD2-95F3-4336-844C-6BA8B1988A15}"/>
                </a:ext>
              </a:extLst>
            </p:cNvPr>
            <p:cNvGrpSpPr/>
            <p:nvPr/>
          </p:nvGrpSpPr>
          <p:grpSpPr>
            <a:xfrm>
              <a:off x="6658082" y="813589"/>
              <a:ext cx="6605775" cy="3303419"/>
              <a:chOff x="6790603" y="706328"/>
              <a:chExt cx="6605775" cy="330341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C0956C-78A6-48CA-8EAB-7F0DFA946171}"/>
                  </a:ext>
                </a:extLst>
              </p:cNvPr>
              <p:cNvSpPr txBox="1"/>
              <p:nvPr/>
            </p:nvSpPr>
            <p:spPr>
              <a:xfrm>
                <a:off x="9999138" y="2485526"/>
                <a:ext cx="6851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9AA2AF5-707B-44CF-9C67-8E855CB92734}"/>
                  </a:ext>
                </a:extLst>
              </p:cNvPr>
              <p:cNvCxnSpPr/>
              <p:nvPr/>
            </p:nvCxnSpPr>
            <p:spPr>
              <a:xfrm>
                <a:off x="8295861" y="2570922"/>
                <a:ext cx="277500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AD4D34D-AEF3-46B5-AAC1-9A80460942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99138" y="1058930"/>
                <a:ext cx="28772" cy="2699098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CF8C3D50-2408-46B3-9071-34BEECB56277}"/>
                  </a:ext>
                </a:extLst>
              </p:cNvPr>
              <p:cNvSpPr/>
              <p:nvPr/>
            </p:nvSpPr>
            <p:spPr>
              <a:xfrm rot="3173709">
                <a:off x="6749947" y="974243"/>
                <a:ext cx="2958963" cy="287765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7EFC0F5D-2568-4AAC-98BE-76D6B44BFD52}"/>
                  </a:ext>
                </a:extLst>
              </p:cNvPr>
              <p:cNvSpPr/>
              <p:nvPr/>
            </p:nvSpPr>
            <p:spPr>
              <a:xfrm rot="13401045">
                <a:off x="10437415" y="1132095"/>
                <a:ext cx="2958963" cy="287765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7811E566-9EEF-454C-A6D8-1415FC6EA261}"/>
                      </a:ext>
                    </a:extLst>
                  </p:cNvPr>
                  <p:cNvSpPr txBox="1"/>
                  <p:nvPr/>
                </p:nvSpPr>
                <p:spPr>
                  <a:xfrm>
                    <a:off x="8849698" y="2570315"/>
                    <a:ext cx="8666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(−2,0)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7811E566-9EEF-454C-A6D8-1415FC6EA2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9698" y="2570315"/>
                    <a:ext cx="866683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04" r="-1408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B444C5-712C-49E7-AAAD-B408071D0E41}"/>
                  </a:ext>
                </a:extLst>
              </p:cNvPr>
              <p:cNvSpPr txBox="1"/>
              <p:nvPr/>
            </p:nvSpPr>
            <p:spPr>
              <a:xfrm>
                <a:off x="11138082" y="2408479"/>
                <a:ext cx="8666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 {z}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8E44D9-3EF9-4C25-B6DD-9E663D214B2B}"/>
                  </a:ext>
                </a:extLst>
              </p:cNvPr>
              <p:cNvSpPr txBox="1"/>
              <p:nvPr/>
            </p:nvSpPr>
            <p:spPr>
              <a:xfrm>
                <a:off x="9641508" y="706328"/>
                <a:ext cx="822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{z}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981FF51-E115-47DF-8A93-B16B093C32DE}"/>
                    </a:ext>
                  </a:extLst>
                </p:cNvPr>
                <p:cNvSpPr txBox="1"/>
                <p:nvPr/>
              </p:nvSpPr>
              <p:spPr>
                <a:xfrm>
                  <a:off x="10185149" y="2677576"/>
                  <a:ext cx="866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(2,0)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981FF51-E115-47DF-8A93-B16B093C32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5149" y="2677576"/>
                  <a:ext cx="86668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AB9B4F7-B542-46A5-B76F-EE635002AD0B}"/>
                </a:ext>
              </a:extLst>
            </p:cNvPr>
            <p:cNvCxnSpPr>
              <a:cxnSpLocks/>
            </p:cNvCxnSpPr>
            <p:nvPr/>
          </p:nvCxnSpPr>
          <p:spPr>
            <a:xfrm>
              <a:off x="9334009" y="1895982"/>
              <a:ext cx="121773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7B81409-4D81-44A1-A703-8BFE49BE4C7D}"/>
                </a:ext>
              </a:extLst>
            </p:cNvPr>
            <p:cNvCxnSpPr>
              <a:cxnSpLocks/>
            </p:cNvCxnSpPr>
            <p:nvPr/>
          </p:nvCxnSpPr>
          <p:spPr>
            <a:xfrm>
              <a:off x="9310146" y="3313965"/>
              <a:ext cx="121773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1C52693-43CF-403D-9C32-3707588561EA}"/>
                </a:ext>
              </a:extLst>
            </p:cNvPr>
            <p:cNvCxnSpPr>
              <a:cxnSpLocks/>
            </p:cNvCxnSpPr>
            <p:nvPr/>
          </p:nvCxnSpPr>
          <p:spPr>
            <a:xfrm>
              <a:off x="9508987" y="2483531"/>
              <a:ext cx="82770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EAF9CEB-510D-4E16-92CC-860FD646C6C6}"/>
                </a:ext>
              </a:extLst>
            </p:cNvPr>
            <p:cNvCxnSpPr>
              <a:cxnSpLocks/>
            </p:cNvCxnSpPr>
            <p:nvPr/>
          </p:nvCxnSpPr>
          <p:spPr>
            <a:xfrm>
              <a:off x="9150518" y="3532625"/>
              <a:ext cx="14679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B33BC1D-D8AA-46A9-A2A1-F8E954927283}"/>
                </a:ext>
              </a:extLst>
            </p:cNvPr>
            <p:cNvCxnSpPr>
              <a:cxnSpLocks/>
            </p:cNvCxnSpPr>
            <p:nvPr/>
          </p:nvCxnSpPr>
          <p:spPr>
            <a:xfrm>
              <a:off x="9439550" y="3046908"/>
              <a:ext cx="93594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0C1CA95-BD9C-4790-89A4-CBEF8CD9E4ED}"/>
                  </a:ext>
                </a:extLst>
              </p:cNvPr>
              <p:cNvSpPr txBox="1"/>
              <p:nvPr/>
            </p:nvSpPr>
            <p:spPr>
              <a:xfrm>
                <a:off x="3491011" y="4939844"/>
                <a:ext cx="3319541" cy="1055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inequality represents the region between the lines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1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quadrant.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0C1CA95-BD9C-4790-89A4-CBEF8CD9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1" y="4939844"/>
                <a:ext cx="3319541" cy="1055097"/>
              </a:xfrm>
              <a:prstGeom prst="rect">
                <a:avLst/>
              </a:prstGeom>
              <a:blipFill>
                <a:blip r:embed="rId5"/>
                <a:stretch>
                  <a:fillRect l="-1654" t="-2890" r="-1471" b="-8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C2DBA58C-E22F-43E0-835D-47678A386160}"/>
              </a:ext>
            </a:extLst>
          </p:cNvPr>
          <p:cNvGrpSpPr/>
          <p:nvPr/>
        </p:nvGrpSpPr>
        <p:grpSpPr>
          <a:xfrm>
            <a:off x="8030646" y="3874136"/>
            <a:ext cx="3848651" cy="2636913"/>
            <a:chOff x="8097079" y="3843400"/>
            <a:chExt cx="3848651" cy="2636913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3945814-7BA6-4DCF-B928-B874BF58C066}"/>
                </a:ext>
              </a:extLst>
            </p:cNvPr>
            <p:cNvCxnSpPr/>
            <p:nvPr/>
          </p:nvCxnSpPr>
          <p:spPr>
            <a:xfrm>
              <a:off x="8097079" y="5467392"/>
              <a:ext cx="343231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67A1014-534C-4F45-B3EA-88EC98B84F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0356" y="3949029"/>
              <a:ext cx="0" cy="25312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F3316C2-F2F1-411F-8517-DC7AFED82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5005" y="4986478"/>
              <a:ext cx="2523222" cy="935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CA8857D-7F40-40D1-916B-C543B6AD7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4932" y="4494497"/>
              <a:ext cx="2056606" cy="19196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082AFBB-D131-4CB6-B4A6-2034C514CDBD}"/>
                </a:ext>
              </a:extLst>
            </p:cNvPr>
            <p:cNvCxnSpPr>
              <a:cxnSpLocks/>
            </p:cNvCxnSpPr>
            <p:nvPr/>
          </p:nvCxnSpPr>
          <p:spPr>
            <a:xfrm>
              <a:off x="10617511" y="4641537"/>
              <a:ext cx="410150" cy="41310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4E2C66D-FF4E-4E02-A47B-6220D1253B19}"/>
                </a:ext>
              </a:extLst>
            </p:cNvPr>
            <p:cNvCxnSpPr/>
            <p:nvPr/>
          </p:nvCxnSpPr>
          <p:spPr>
            <a:xfrm>
              <a:off x="10469167" y="4803827"/>
              <a:ext cx="296689" cy="3349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77F3EBD-C63B-47E4-9827-3AA516EDFFB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5540" y="4968127"/>
              <a:ext cx="206082" cy="27502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539179-119D-4B12-B2EC-6F513B4076D6}"/>
                </a:ext>
              </a:extLst>
            </p:cNvPr>
            <p:cNvCxnSpPr>
              <a:cxnSpLocks/>
            </p:cNvCxnSpPr>
            <p:nvPr/>
          </p:nvCxnSpPr>
          <p:spPr>
            <a:xfrm>
              <a:off x="9994575" y="5222725"/>
              <a:ext cx="131058" cy="1339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4E75204-D73A-4D72-A098-12845EC1C289}"/>
                </a:ext>
              </a:extLst>
            </p:cNvPr>
            <p:cNvSpPr txBox="1"/>
            <p:nvPr/>
          </p:nvSpPr>
          <p:spPr>
            <a:xfrm>
              <a:off x="11079047" y="5454299"/>
              <a:ext cx="866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 {z}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EC6120E-2BC1-407F-A6EA-24F4FD6A3134}"/>
                </a:ext>
              </a:extLst>
            </p:cNvPr>
            <p:cNvSpPr txBox="1"/>
            <p:nvPr/>
          </p:nvSpPr>
          <p:spPr>
            <a:xfrm>
              <a:off x="9058570" y="3843400"/>
              <a:ext cx="866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Im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{z}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0721B52-29D4-4E6E-B438-458BB12AFD27}"/>
                </a:ext>
              </a:extLst>
            </p:cNvPr>
            <p:cNvSpPr txBox="1"/>
            <p:nvPr/>
          </p:nvSpPr>
          <p:spPr>
            <a:xfrm>
              <a:off x="9451656" y="5140071"/>
              <a:ext cx="685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419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9D0A2E-D529-4556-8404-55BB933578E6}"/>
              </a:ext>
            </a:extLst>
          </p:cNvPr>
          <p:cNvSpPr/>
          <p:nvPr/>
        </p:nvSpPr>
        <p:spPr>
          <a:xfrm>
            <a:off x="265043" y="185530"/>
            <a:ext cx="11449879" cy="61490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8AAE67-48D3-42C4-AB32-3D5722937D66}"/>
                  </a:ext>
                </a:extLst>
              </p:cNvPr>
              <p:cNvSpPr txBox="1"/>
              <p:nvPr/>
            </p:nvSpPr>
            <p:spPr>
              <a:xfrm>
                <a:off x="649357" y="1477618"/>
                <a:ext cx="10363200" cy="4669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Find all values of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 the following equations and also locate these values in the complex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plane: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just"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+9=0.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just"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just"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just"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(d)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−1=0.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2. Describe and graph the locus represented by each of the followings: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just"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&gt;4.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just"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1&lt;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−2+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≤3.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just"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Im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=9.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just"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(d)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≤1.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just"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(e)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Re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&lt;4.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just"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(f)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func>
                      <m:func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fun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 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8AAE67-48D3-42C4-AB32-3D5722937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57" y="1477618"/>
                <a:ext cx="10363200" cy="4669292"/>
              </a:xfrm>
              <a:prstGeom prst="rect">
                <a:avLst/>
              </a:prstGeom>
              <a:blipFill>
                <a:blip r:embed="rId2"/>
                <a:stretch>
                  <a:fillRect l="-529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A79017C7-5FC7-4FB7-AEE2-5F42B947DBC4}"/>
              </a:ext>
            </a:extLst>
          </p:cNvPr>
          <p:cNvGrpSpPr/>
          <p:nvPr/>
        </p:nvGrpSpPr>
        <p:grpSpPr>
          <a:xfrm>
            <a:off x="3107635" y="367748"/>
            <a:ext cx="4333461" cy="927652"/>
            <a:chOff x="3107635" y="367748"/>
            <a:chExt cx="4333461" cy="92765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5C83B5D-BCC1-472B-9EBC-9E531F077675}"/>
                </a:ext>
              </a:extLst>
            </p:cNvPr>
            <p:cNvSpPr/>
            <p:nvPr/>
          </p:nvSpPr>
          <p:spPr>
            <a:xfrm>
              <a:off x="3107635" y="367748"/>
              <a:ext cx="4333461" cy="9276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5CFEDF-B985-4729-A279-CB9DB52A7368}"/>
                </a:ext>
              </a:extLst>
            </p:cNvPr>
            <p:cNvSpPr txBox="1"/>
            <p:nvPr/>
          </p:nvSpPr>
          <p:spPr>
            <a:xfrm>
              <a:off x="3876260" y="524326"/>
              <a:ext cx="2796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Exercise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787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99C54-58A3-4560-A34B-F69B9128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558" y="1036646"/>
            <a:ext cx="6606963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u="sng" kern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CHOICE QUESTION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190A03-1020-4EC7-B63E-3DF9038C6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107" y="2065340"/>
            <a:ext cx="10555905" cy="355551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415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8" ma:contentTypeDescription="Create a new document." ma:contentTypeScope="" ma:versionID="4046924ac66ccc56798cc0f117a6b9ec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b3deba28602d96295c7268a44b64820a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A76867-778D-4781-890B-035FC9EB5FFE}"/>
</file>

<file path=customXml/itemProps2.xml><?xml version="1.0" encoding="utf-8"?>
<ds:datastoreItem xmlns:ds="http://schemas.openxmlformats.org/officeDocument/2006/customXml" ds:itemID="{FCDB5CBC-B22C-429A-B7BA-10F86356545B}"/>
</file>

<file path=customXml/itemProps3.xml><?xml version="1.0" encoding="utf-8"?>
<ds:datastoreItem xmlns:ds="http://schemas.openxmlformats.org/officeDocument/2006/customXml" ds:itemID="{CC6B6A0E-7A56-4DED-9B35-FADAD976C885}"/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852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COMPLEX VARIABLE 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CHOICE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VARIABLE </dc:title>
  <dc:creator>Fatema Tuz Zohra</dc:creator>
  <cp:lastModifiedBy>Roushanara Begum</cp:lastModifiedBy>
  <cp:revision>29</cp:revision>
  <dcterms:created xsi:type="dcterms:W3CDTF">2020-05-07T10:20:33Z</dcterms:created>
  <dcterms:modified xsi:type="dcterms:W3CDTF">2020-10-22T14:59:17Z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