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B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9B65-566D-4149-8062-09A38240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2C500-2839-49F8-8B7F-D4F727DA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74A8-58BA-4C96-8BAD-7CFF728C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2047-FDB3-48EE-9975-5313E6B5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783E-4622-4EFD-9C6A-B93C161F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409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0299-2450-41C1-9918-43E28BDB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C4577-CD70-4C0D-9FF9-F28DD68D5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62AD0-ECFE-4EC2-A062-FB9B7990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3D92-3DA8-45A4-BF8E-93371749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7CE-68AD-4B1E-BCC8-08E6A17A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32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7BBB3-BEE3-44ED-98F4-F6422E49F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84EA9-22E4-4776-8573-D561D368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A90C-049C-463B-BBA4-D0B5E15F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02EF-E316-4490-B5A7-9D23F6F2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D0F8-8A12-47C2-B478-D7169DAF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30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20A-E694-474F-A93D-13E11B5C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0A72-FC83-403F-94EC-A4FA4928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7CF4-E468-435C-89AA-305CFFEF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70558-7D42-4B40-B6A1-36DF19D1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1455-AF88-4483-AC4A-973D4CF6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70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24E6-D3EE-43F5-A77E-98447D51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4675-C021-4B64-82A8-BD073D86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C41F-0B18-436F-B98A-11E8D58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C25B-94CA-41EA-BAF0-9E0C1E3E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924C-97EF-4C59-A43B-9371FF52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49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C326-59A8-4DD4-B539-AA560342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BD1A-E94B-4E60-98AA-181722DF2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0E80A-F28D-4E7B-844F-CF5B00A7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5246-1E1C-4513-9237-2ADF48B0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97B7D-D76C-48C7-829D-48A8859A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4F007-1E6E-4539-B011-3259987C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53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63CF-B322-4884-A93D-66FC054F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80922-F5DE-420E-834D-72E09163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5C743-E086-4633-B6E6-1F48B3D8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DE6C4-C900-4B3B-9393-08AF0FD5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5C4F2-FA68-4F52-8C19-C9C71B6B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CDE5E-A0C1-4874-A805-47DA3876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DA5E1-03E5-4E0E-A57F-4DAD6D1D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56469-D386-4031-9537-A1E055D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12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F17D-FD60-47E4-B326-10EB7AB9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599B0-030C-44A1-93D4-4556943A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BE81C-3C02-48B9-AA5B-5A7C8E96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C46BD-B442-4D91-8E42-CA21082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6242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BA9F9-330C-42F3-B7D0-ED610088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E03A7-6B31-4871-AE1F-8EC5ABCD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A641C-BB99-4F37-A765-DC9AA44F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A64E-A512-4868-B719-DCF95E5B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08D2-D018-4C01-9C60-E876D463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CF1B1-36BF-4590-9276-EE370959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54156-526C-4662-83DB-0A08C68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EAEA-64EA-4102-8346-54BB7488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DA224-516C-464B-BB8E-F7C283B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6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78B9-426A-40F4-86DB-631C4634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649B5-FC4B-41ED-AD92-94257DA43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136A4-C343-4C63-B138-CC1D524E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F6E95-EF6C-44F0-A637-09956CF3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F1390-28A6-410D-8D81-11E1729E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B2B2-333A-4C63-9011-AE244F7A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7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C5C22-EE96-4A8F-BA78-BDE32BB9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29F12-48F1-478A-8089-D411CCCD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94C3-39E1-4CF6-BD08-10A3022E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6399-0DAD-4AB4-B446-58FD04EC8AA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E89D-C79B-4CBD-AF05-5FA99C7A6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917B-AF42-4966-8C44-82520D84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39E7-255F-491D-B166-1B7F3901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hyperlink" Target="https://en.wikipedia.org/wiki/Hyperbolic_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4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slide" Target="slide11.xml"/><Relationship Id="rId26" Type="http://schemas.openxmlformats.org/officeDocument/2006/relationships/image" Target="../media/image39.png"/><Relationship Id="rId3" Type="http://schemas.openxmlformats.org/officeDocument/2006/relationships/image" Target="../media/image180.png"/><Relationship Id="rId21" Type="http://schemas.openxmlformats.org/officeDocument/2006/relationships/image" Target="../media/image34.png"/><Relationship Id="rId7" Type="http://schemas.openxmlformats.org/officeDocument/2006/relationships/slide" Target="slide10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8.png"/><Relationship Id="rId2" Type="http://schemas.openxmlformats.org/officeDocument/2006/relationships/image" Target="../media/image170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24" Type="http://schemas.openxmlformats.org/officeDocument/2006/relationships/image" Target="../media/image37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19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7A52-A8A5-4B29-A312-4F0CC918580B}"/>
              </a:ext>
            </a:extLst>
          </p:cNvPr>
          <p:cNvSpPr txBox="1"/>
          <p:nvPr/>
        </p:nvSpPr>
        <p:spPr>
          <a:xfrm>
            <a:off x="1868557" y="1775791"/>
            <a:ext cx="8613913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prstMaterial="softEdge">
            <a:bevelT w="107950" h="1079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Differentiation and The Cauchy-Riemann Equation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Lecture-11 </a:t>
            </a:r>
          </a:p>
        </p:txBody>
      </p:sp>
    </p:spTree>
    <p:extLst>
      <p:ext uri="{BB962C8B-B14F-4D97-AF65-F5344CB8AC3E}">
        <p14:creationId xmlns:p14="http://schemas.microsoft.com/office/powerpoint/2010/main" val="65816883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48051-5D75-4044-998C-0FFE533EC5A3}"/>
                  </a:ext>
                </a:extLst>
              </p:cNvPr>
              <p:cNvSpPr txBox="1"/>
              <p:nvPr/>
            </p:nvSpPr>
            <p:spPr>
              <a:xfrm>
                <a:off x="543339" y="1324943"/>
                <a:ext cx="10999304" cy="463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Solution of MCQ no 2 and 3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So, Real part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And imaginary part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r"/>
                <a:r>
                  <a:rPr lang="en-US" dirty="0">
                    <a:hlinkClick r:id="rId2" action="ppaction://hlinksldjump"/>
                  </a:rPr>
                  <a:t>[Back to Current Slide]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48051-5D75-4044-998C-0FFE533E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9" y="1324943"/>
                <a:ext cx="10999304" cy="4638770"/>
              </a:xfrm>
              <a:prstGeom prst="rect">
                <a:avLst/>
              </a:prstGeom>
              <a:blipFill>
                <a:blip r:embed="rId3"/>
                <a:stretch>
                  <a:fillRect l="-443" t="-788" r="-499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8745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48051-5D75-4044-998C-0FFE533EC5A3}"/>
                  </a:ext>
                </a:extLst>
              </p:cNvPr>
              <p:cNvSpPr txBox="1"/>
              <p:nvPr/>
            </p:nvSpPr>
            <p:spPr>
              <a:xfrm>
                <a:off x="543339" y="1324943"/>
                <a:ext cx="1099930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Solution of MCQ no 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US" dirty="0">
                    <a:latin typeface="Cambria Math" panose="020405030504060302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hlinkClick r:id="rId2"/>
                  </a:rPr>
                  <a:t>Reference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𝑖𝑦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US" dirty="0"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∵−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] </a:t>
                </a:r>
                <a:r>
                  <a:rPr lang="en-US" dirty="0">
                    <a:latin typeface="Cambria Math" panose="02040503050406030204" pitchFamily="18" charset="0"/>
                    <a:hlinkClick r:id="rId2"/>
                  </a:rPr>
                  <a:t>Reference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just"/>
                <a:endParaRPr lang="en-US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US" dirty="0">
                    <a:hlinkClick r:id="rId3" action="ppaction://hlinksldjump"/>
                  </a:rPr>
                  <a:t>[Back to Current Slide]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48051-5D75-4044-998C-0FFE533E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9" y="1324943"/>
                <a:ext cx="10999304" cy="3693319"/>
              </a:xfrm>
              <a:prstGeom prst="rect">
                <a:avLst/>
              </a:prstGeom>
              <a:blipFill>
                <a:blip r:embed="rId4"/>
                <a:stretch>
                  <a:fillRect l="-443" t="-990" r="-499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118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7A52-A8A5-4B29-A312-4F0CC918580B}"/>
              </a:ext>
            </a:extLst>
          </p:cNvPr>
          <p:cNvSpPr txBox="1"/>
          <p:nvPr/>
        </p:nvSpPr>
        <p:spPr>
          <a:xfrm>
            <a:off x="1373882" y="441666"/>
            <a:ext cx="861391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E2C96-EF57-422F-9D37-29027A0C990D}"/>
              </a:ext>
            </a:extLst>
          </p:cNvPr>
          <p:cNvSpPr txBox="1"/>
          <p:nvPr/>
        </p:nvSpPr>
        <p:spPr>
          <a:xfrm>
            <a:off x="689113" y="1497496"/>
            <a:ext cx="102306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 of Analytic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A0C0E-A0DC-4EE7-8E21-3CA89A613B79}"/>
              </a:ext>
            </a:extLst>
          </p:cNvPr>
          <p:cNvSpPr txBox="1"/>
          <p:nvPr/>
        </p:nvSpPr>
        <p:spPr>
          <a:xfrm>
            <a:off x="686770" y="2156333"/>
            <a:ext cx="102306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 condition for a function to be analytic.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A8B93-1FA7-4C98-91FB-0C939A4200F8}"/>
              </a:ext>
            </a:extLst>
          </p:cNvPr>
          <p:cNvSpPr txBox="1"/>
          <p:nvPr/>
        </p:nvSpPr>
        <p:spPr>
          <a:xfrm>
            <a:off x="698490" y="2885508"/>
            <a:ext cx="102306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Cauchy-Riemann equations.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6F464-344A-43E6-8C7B-56BA310F92C7}"/>
              </a:ext>
            </a:extLst>
          </p:cNvPr>
          <p:cNvSpPr txBox="1"/>
          <p:nvPr/>
        </p:nvSpPr>
        <p:spPr>
          <a:xfrm>
            <a:off x="710215" y="3642819"/>
            <a:ext cx="102306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Examples and Exercises based on discussion in this lecture.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BFDC6-85B9-41FD-91E0-3BBA6810402D}"/>
              </a:ext>
            </a:extLst>
          </p:cNvPr>
          <p:cNvSpPr txBox="1"/>
          <p:nvPr/>
        </p:nvSpPr>
        <p:spPr>
          <a:xfrm>
            <a:off x="693804" y="4442332"/>
            <a:ext cx="102306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Multiple Choice Questions (MCQs)</a:t>
            </a:r>
          </a:p>
        </p:txBody>
      </p:sp>
    </p:spTree>
    <p:extLst>
      <p:ext uri="{BB962C8B-B14F-4D97-AF65-F5344CB8AC3E}">
        <p14:creationId xmlns:p14="http://schemas.microsoft.com/office/powerpoint/2010/main" val="3384999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50E2ED-B254-4F06-9BD6-13E3BA407FC8}"/>
              </a:ext>
            </a:extLst>
          </p:cNvPr>
          <p:cNvSpPr/>
          <p:nvPr/>
        </p:nvSpPr>
        <p:spPr>
          <a:xfrm>
            <a:off x="2232991" y="619306"/>
            <a:ext cx="7588003" cy="2054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E92032-145E-4461-BB48-EB45B0E27F73}"/>
                  </a:ext>
                </a:extLst>
              </p:cNvPr>
              <p:cNvSpPr txBox="1"/>
              <p:nvPr/>
            </p:nvSpPr>
            <p:spPr>
              <a:xfrm>
                <a:off x="2382670" y="897601"/>
                <a:ext cx="6768029" cy="123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Euler’s Formulae on complex number: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E92032-145E-4461-BB48-EB45B0E2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670" y="897601"/>
                <a:ext cx="6768029" cy="1232773"/>
              </a:xfrm>
              <a:prstGeom prst="rect">
                <a:avLst/>
              </a:prstGeom>
              <a:blipFill>
                <a:blip r:embed="rId2"/>
                <a:stretch>
                  <a:fillRect l="-1441" t="-3960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B1B509-202F-4085-A675-1B3AE9AC58C7}"/>
              </a:ext>
            </a:extLst>
          </p:cNvPr>
          <p:cNvSpPr/>
          <p:nvPr/>
        </p:nvSpPr>
        <p:spPr>
          <a:xfrm>
            <a:off x="2094976" y="2913982"/>
            <a:ext cx="7726018" cy="3273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2705AF-E863-4AD6-AF46-508CA156ECF4}"/>
                  </a:ext>
                </a:extLst>
              </p:cNvPr>
              <p:cNvSpPr/>
              <p:nvPr/>
            </p:nvSpPr>
            <p:spPr>
              <a:xfrm>
                <a:off x="2550477" y="3109600"/>
                <a:ext cx="2903359" cy="2081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Important Formulae: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sin</m:t>
                          </m:r>
                        </m:fName>
                        <m:e>
                          <m:r>
                            <a:rPr lang="en-US" i="1"/>
                            <m:t>𝑎𝑡</m:t>
                          </m:r>
                        </m:e>
                      </m:func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  <m:sup>
                              <m:r>
                                <a:rPr lang="en-US" i="1"/>
                                <m:t>𝑖𝑎𝑡</m:t>
                              </m:r>
                            </m:sup>
                          </m:sSup>
                          <m:r>
                            <a:rPr lang="en-US" i="1"/>
                            <m:t>−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  <m:sup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𝑖𝑎𝑡</m:t>
                              </m:r>
                            </m:sup>
                          </m:sSup>
                        </m:num>
                        <m:den>
                          <m:r>
                            <a:rPr lang="en-US" i="1"/>
                            <m:t>2</m:t>
                          </m:r>
                          <m:r>
                            <a:rPr lang="en-US" i="1"/>
                            <m:t>𝑖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cos</m:t>
                          </m:r>
                        </m:fName>
                        <m:e>
                          <m:r>
                            <a:rPr lang="en-US" i="1"/>
                            <m:t>𝑎𝑡</m:t>
                          </m:r>
                        </m:e>
                      </m:func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  <m:sup>
                              <m:r>
                                <a:rPr lang="en-US" i="1"/>
                                <m:t>𝑖𝑎𝑡</m:t>
                              </m:r>
                            </m:sup>
                          </m:sSup>
                          <m:r>
                            <a:rPr lang="en-US" i="1"/>
                            <m:t>+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  <m:sup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𝑖𝑎𝑡</m:t>
                              </m:r>
                            </m:sup>
                          </m:sSup>
                        </m:num>
                        <m:den>
                          <m:r>
                            <a:rPr lang="en-US" i="1"/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2705AF-E863-4AD6-AF46-508CA156E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77" y="3109600"/>
                <a:ext cx="2903359" cy="2081852"/>
              </a:xfrm>
              <a:prstGeom prst="rect">
                <a:avLst/>
              </a:prstGeom>
              <a:blipFill>
                <a:blip r:embed="rId3"/>
                <a:stretch>
                  <a:fillRect l="-1677" t="-585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86C01-DE59-448F-8D97-6E13B9AA9F62}"/>
                  </a:ext>
                </a:extLst>
              </p:cNvPr>
              <p:cNvSpPr txBox="1"/>
              <p:nvPr/>
            </p:nvSpPr>
            <p:spPr>
              <a:xfrm>
                <a:off x="5909337" y="3487404"/>
                <a:ext cx="2789584" cy="119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sinh</m:t>
                          </m:r>
                        </m:fName>
                        <m:e>
                          <m:r>
                            <a:rPr lang="en-US" i="1"/>
                            <m:t>𝑎𝑡</m:t>
                          </m:r>
                        </m:e>
                      </m:func>
                      <m:r>
                        <a:rPr lang="en-US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/>
                                <m:t>at</m:t>
                              </m:r>
                            </m:sup>
                          </m:sSup>
                          <m:r>
                            <a:rPr lang="en-US" i="1"/>
                            <m:t>−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e</m:t>
                              </m:r>
                            </m:e>
                            <m:sup>
                              <m:r>
                                <a:rPr lang="en-US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at</m:t>
                              </m:r>
                            </m:sup>
                          </m:sSup>
                        </m:num>
                        <m:den>
                          <m:r>
                            <a:rPr lang="en-US"/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cosh</m:t>
                          </m:r>
                        </m:fName>
                        <m:e>
                          <m:r>
                            <a:rPr lang="en-US" i="1"/>
                            <m:t>𝑎𝑡</m:t>
                          </m:r>
                        </m:e>
                      </m:func>
                      <m:r>
                        <a:rPr lang="en-US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/>
                                <m:t>at</m:t>
                              </m:r>
                            </m:sup>
                          </m:sSup>
                          <m:r>
                            <a:rPr lang="en-US"/>
                            <m:t>+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e</m:t>
                              </m:r>
                            </m:e>
                            <m:sup>
                              <m:r>
                                <a:rPr lang="en-US" i="1"/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iat</m:t>
                              </m:r>
                            </m:sup>
                          </m:sSup>
                        </m:num>
                        <m:den>
                          <m:r>
                            <a:rPr lang="en-US"/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86C01-DE59-448F-8D97-6E13B9AA9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37" y="3487404"/>
                <a:ext cx="2789584" cy="1197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5CF09-8B03-4F74-941A-0F3E26459874}"/>
                  </a:ext>
                </a:extLst>
              </p:cNvPr>
              <p:cNvSpPr txBox="1"/>
              <p:nvPr/>
            </p:nvSpPr>
            <p:spPr>
              <a:xfrm>
                <a:off x="3314176" y="5202404"/>
                <a:ext cx="5287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𝑖𝑎𝑦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𝑎𝑦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𝑖𝑎𝑦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sinh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𝑎𝑦</m:t>
                        </m:r>
                      </m:e>
                    </m:func>
                  </m:oMath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5CF09-8B03-4F74-941A-0F3E26459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76" y="5202404"/>
                <a:ext cx="528761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8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E78C88A-D56D-4442-9383-C18427D43A7E}"/>
              </a:ext>
            </a:extLst>
          </p:cNvPr>
          <p:cNvGrpSpPr/>
          <p:nvPr/>
        </p:nvGrpSpPr>
        <p:grpSpPr>
          <a:xfrm>
            <a:off x="2047379" y="3209137"/>
            <a:ext cx="2677614" cy="2582393"/>
            <a:chOff x="8159262" y="3953022"/>
            <a:chExt cx="1885070" cy="218007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4F16AE-2965-4F69-A9C5-5420EA67F4F1}"/>
                </a:ext>
              </a:extLst>
            </p:cNvPr>
            <p:cNvSpPr/>
            <p:nvPr/>
          </p:nvSpPr>
          <p:spPr>
            <a:xfrm>
              <a:off x="8159262" y="3953022"/>
              <a:ext cx="1885070" cy="185693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E790EA-B3B0-46A3-9A31-4EF42D96901F}"/>
                    </a:ext>
                  </a:extLst>
                </p:cNvPr>
                <p:cNvSpPr txBox="1"/>
                <p:nvPr/>
              </p:nvSpPr>
              <p:spPr>
                <a:xfrm>
                  <a:off x="8356210" y="4173351"/>
                  <a:ext cx="1491175" cy="1959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Polar Form</a:t>
                  </a:r>
                </a:p>
                <a:p>
                  <a:pPr algn="ctr"/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E790EA-B3B0-46A3-9A31-4EF42D969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210" y="4173351"/>
                  <a:ext cx="1491175" cy="1959750"/>
                </a:xfrm>
                <a:prstGeom prst="rect">
                  <a:avLst/>
                </a:prstGeom>
                <a:blipFill>
                  <a:blip r:embed="rId2"/>
                  <a:stretch>
                    <a:fillRect t="-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746A68-2071-4B09-9072-A90A349412C2}"/>
              </a:ext>
            </a:extLst>
          </p:cNvPr>
          <p:cNvGrpSpPr/>
          <p:nvPr/>
        </p:nvGrpSpPr>
        <p:grpSpPr>
          <a:xfrm>
            <a:off x="4452536" y="3370892"/>
            <a:ext cx="2677613" cy="2677179"/>
            <a:chOff x="8159262" y="3953022"/>
            <a:chExt cx="1885070" cy="2171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22E412-66CF-40EF-8D0E-A119840D548B}"/>
                </a:ext>
              </a:extLst>
            </p:cNvPr>
            <p:cNvSpPr/>
            <p:nvPr/>
          </p:nvSpPr>
          <p:spPr>
            <a:xfrm>
              <a:off x="8159262" y="3953022"/>
              <a:ext cx="1885070" cy="185693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3B04C7-F65E-4168-8D0E-929864E73BED}"/>
                    </a:ext>
                  </a:extLst>
                </p:cNvPr>
                <p:cNvSpPr txBox="1"/>
                <p:nvPr/>
              </p:nvSpPr>
              <p:spPr>
                <a:xfrm>
                  <a:off x="8356210" y="4173351"/>
                  <a:ext cx="1491175" cy="1951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Rectangular Form</a:t>
                  </a:r>
                </a:p>
                <a:p>
                  <a:pPr algn="ctr"/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3B04C7-F65E-4168-8D0E-929864E73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210" y="4173351"/>
                  <a:ext cx="1491175" cy="1951070"/>
                </a:xfrm>
                <a:prstGeom prst="rect">
                  <a:avLst/>
                </a:prstGeom>
                <a:blipFill>
                  <a:blip r:embed="rId3"/>
                  <a:stretch>
                    <a:fillRect t="-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BAB1D-5231-4187-BDAA-60FB5E189467}"/>
              </a:ext>
            </a:extLst>
          </p:cNvPr>
          <p:cNvGrpSpPr/>
          <p:nvPr/>
        </p:nvGrpSpPr>
        <p:grpSpPr>
          <a:xfrm>
            <a:off x="2771534" y="780454"/>
            <a:ext cx="3114261" cy="821635"/>
            <a:chOff x="2517913" y="1086678"/>
            <a:chExt cx="3114261" cy="82163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BB5C000-2BB5-4678-9481-702CDA29BF55}"/>
                </a:ext>
              </a:extLst>
            </p:cNvPr>
            <p:cNvSpPr/>
            <p:nvPr/>
          </p:nvSpPr>
          <p:spPr>
            <a:xfrm>
              <a:off x="2517913" y="1086678"/>
              <a:ext cx="3114261" cy="82163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B01147-F975-4B41-AC7A-E54E9B115320}"/>
                </a:ext>
              </a:extLst>
            </p:cNvPr>
            <p:cNvSpPr txBox="1"/>
            <p:nvPr/>
          </p:nvSpPr>
          <p:spPr>
            <a:xfrm>
              <a:off x="2771539" y="1312829"/>
              <a:ext cx="284167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Analytic Function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13D704-328F-45A9-9673-9A5ACA27A709}"/>
              </a:ext>
            </a:extLst>
          </p:cNvPr>
          <p:cNvSpPr/>
          <p:nvPr/>
        </p:nvSpPr>
        <p:spPr>
          <a:xfrm>
            <a:off x="2771537" y="501017"/>
            <a:ext cx="8905053" cy="1490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CDC09E-B273-4651-9431-FEDEC9A189D9}"/>
                  </a:ext>
                </a:extLst>
              </p:cNvPr>
              <p:cNvSpPr txBox="1"/>
              <p:nvPr/>
            </p:nvSpPr>
            <p:spPr>
              <a:xfrm>
                <a:off x="2932628" y="650281"/>
                <a:ext cx="8586082" cy="1354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single valued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differentiable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at every point of domain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possibly at a finite number of exceptional points, then the function is said to be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domain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These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exceptional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exist are called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points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singularities of the function.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CDC09E-B273-4651-9431-FEDEC9A1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28" y="650281"/>
                <a:ext cx="8586082" cy="1354217"/>
              </a:xfrm>
              <a:prstGeom prst="rect">
                <a:avLst/>
              </a:prstGeom>
              <a:blipFill>
                <a:blip r:embed="rId4"/>
                <a:stretch>
                  <a:fillRect l="-355" t="-1351" r="-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7504E2F2-54CD-44D6-A61A-D65A9C53CBBD}"/>
              </a:ext>
            </a:extLst>
          </p:cNvPr>
          <p:cNvSpPr/>
          <p:nvPr/>
        </p:nvSpPr>
        <p:spPr>
          <a:xfrm>
            <a:off x="4328665" y="2109711"/>
            <a:ext cx="5687531" cy="1856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EFC6172C-1D7A-4185-ABF0-C70ED44C5A4C}"/>
              </a:ext>
            </a:extLst>
          </p:cNvPr>
          <p:cNvSpPr/>
          <p:nvPr/>
        </p:nvSpPr>
        <p:spPr>
          <a:xfrm rot="10800000">
            <a:off x="984980" y="2737915"/>
            <a:ext cx="7865068" cy="297944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7E26CF-56FB-44B3-BE53-9713F0511E74}"/>
                  </a:ext>
                </a:extLst>
              </p:cNvPr>
              <p:cNvSpPr txBox="1"/>
              <p:nvPr/>
            </p:nvSpPr>
            <p:spPr>
              <a:xfrm>
                <a:off x="2424359" y="3149056"/>
                <a:ext cx="550864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Condition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Analytic</a:t>
                </a:r>
                <a:r>
                  <a:rPr lang="en-US" sz="2400" dirty="0"/>
                  <a:t>:</a:t>
                </a:r>
              </a:p>
              <a:p>
                <a:endParaRPr lang="en-US" dirty="0"/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Satisfies the Cauchy-Riemann Equation (Rectangular &amp; Polar form)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7E26CF-56FB-44B3-BE53-9713F0511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359" y="3149056"/>
                <a:ext cx="5508645" cy="2215991"/>
              </a:xfrm>
              <a:prstGeom prst="rect">
                <a:avLst/>
              </a:prstGeom>
              <a:blipFill>
                <a:blip r:embed="rId5"/>
                <a:stretch>
                  <a:fillRect t="-2204" r="-111" b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E7D52FE-D018-4358-9609-DC4D7BF908C0}"/>
              </a:ext>
            </a:extLst>
          </p:cNvPr>
          <p:cNvGrpSpPr/>
          <p:nvPr/>
        </p:nvGrpSpPr>
        <p:grpSpPr>
          <a:xfrm>
            <a:off x="-65799" y="2675128"/>
            <a:ext cx="2113178" cy="553845"/>
            <a:chOff x="8339545" y="4031803"/>
            <a:chExt cx="1530783" cy="55384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B5ECA97-59F5-4065-8C3B-8A727F3598D5}"/>
                </a:ext>
              </a:extLst>
            </p:cNvPr>
            <p:cNvSpPr/>
            <p:nvPr/>
          </p:nvSpPr>
          <p:spPr>
            <a:xfrm>
              <a:off x="8383085" y="4031803"/>
              <a:ext cx="1443704" cy="5538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81BE5DE-BCED-44C8-84DF-AE50F4414B66}"/>
                    </a:ext>
                  </a:extLst>
                </p:cNvPr>
                <p:cNvSpPr txBox="1"/>
                <p:nvPr/>
              </p:nvSpPr>
              <p:spPr>
                <a:xfrm>
                  <a:off x="8339545" y="4149564"/>
                  <a:ext cx="15307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81BE5DE-BCED-44C8-84DF-AE50F4414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545" y="4149564"/>
                  <a:ext cx="153078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B436EB-23BF-48C2-AF77-8B101B925C6F}"/>
              </a:ext>
            </a:extLst>
          </p:cNvPr>
          <p:cNvGrpSpPr/>
          <p:nvPr/>
        </p:nvGrpSpPr>
        <p:grpSpPr>
          <a:xfrm>
            <a:off x="-5694" y="5250660"/>
            <a:ext cx="2102495" cy="553845"/>
            <a:chOff x="8339545" y="4031803"/>
            <a:chExt cx="1530783" cy="55384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85F37D8-26FF-4EFB-8728-428BA8C34642}"/>
                </a:ext>
              </a:extLst>
            </p:cNvPr>
            <p:cNvSpPr/>
            <p:nvPr/>
          </p:nvSpPr>
          <p:spPr>
            <a:xfrm>
              <a:off x="8383085" y="4031803"/>
              <a:ext cx="1443704" cy="5538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F374240-6FDC-48C5-92B6-7601B1B0E5CB}"/>
                    </a:ext>
                  </a:extLst>
                </p:cNvPr>
                <p:cNvSpPr txBox="1"/>
                <p:nvPr/>
              </p:nvSpPr>
              <p:spPr>
                <a:xfrm>
                  <a:off x="8339545" y="4149564"/>
                  <a:ext cx="1530783" cy="313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sup>
                            </m:s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F374240-6FDC-48C5-92B6-7601B1B0E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545" y="4149564"/>
                  <a:ext cx="1530783" cy="313932"/>
                </a:xfrm>
                <a:prstGeom prst="rect">
                  <a:avLst/>
                </a:prstGeom>
                <a:blipFill>
                  <a:blip r:embed="rId7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Cylinder 66">
            <a:extLst>
              <a:ext uri="{FF2B5EF4-FFF2-40B4-BE49-F238E27FC236}">
                <a16:creationId xmlns:a16="http://schemas.microsoft.com/office/drawing/2014/main" id="{604EDB0A-224C-46CE-9BF9-5F6DCBCC2D05}"/>
              </a:ext>
            </a:extLst>
          </p:cNvPr>
          <p:cNvSpPr/>
          <p:nvPr/>
        </p:nvSpPr>
        <p:spPr>
          <a:xfrm rot="17200464">
            <a:off x="8916659" y="2132862"/>
            <a:ext cx="491326" cy="1001867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D8099A16-6FA8-4665-91B7-E73B85B577E8}"/>
              </a:ext>
            </a:extLst>
          </p:cNvPr>
          <p:cNvSpPr/>
          <p:nvPr/>
        </p:nvSpPr>
        <p:spPr>
          <a:xfrm rot="15609848">
            <a:off x="8891430" y="5381780"/>
            <a:ext cx="491326" cy="1001867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22DBAE1A-C246-42DC-A8C3-84C42E6B2F3F}"/>
              </a:ext>
            </a:extLst>
          </p:cNvPr>
          <p:cNvSpPr/>
          <p:nvPr/>
        </p:nvSpPr>
        <p:spPr>
          <a:xfrm rot="16200000">
            <a:off x="7327619" y="2024049"/>
            <a:ext cx="435156" cy="775617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D7F36DE6-7085-43ED-B069-19E9D75B26D1}"/>
              </a:ext>
            </a:extLst>
          </p:cNvPr>
          <p:cNvSpPr/>
          <p:nvPr/>
        </p:nvSpPr>
        <p:spPr>
          <a:xfrm rot="16200000">
            <a:off x="6155096" y="2050342"/>
            <a:ext cx="395596" cy="705106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ylinder 70">
            <a:extLst>
              <a:ext uri="{FF2B5EF4-FFF2-40B4-BE49-F238E27FC236}">
                <a16:creationId xmlns:a16="http://schemas.microsoft.com/office/drawing/2014/main" id="{8ADA3FA9-2E0A-40CB-B55C-AE4C9ECA904C}"/>
              </a:ext>
            </a:extLst>
          </p:cNvPr>
          <p:cNvSpPr/>
          <p:nvPr/>
        </p:nvSpPr>
        <p:spPr>
          <a:xfrm rot="16200000">
            <a:off x="5090964" y="2164310"/>
            <a:ext cx="270197" cy="529756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E3599CFF-7735-48EA-9689-A3C1B56FA42A}"/>
              </a:ext>
            </a:extLst>
          </p:cNvPr>
          <p:cNvSpPr/>
          <p:nvPr/>
        </p:nvSpPr>
        <p:spPr>
          <a:xfrm rot="16200000">
            <a:off x="4060428" y="2252533"/>
            <a:ext cx="203004" cy="437815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ylinder 72">
            <a:extLst>
              <a:ext uri="{FF2B5EF4-FFF2-40B4-BE49-F238E27FC236}">
                <a16:creationId xmlns:a16="http://schemas.microsoft.com/office/drawing/2014/main" id="{FEF6E29F-9081-4B51-B460-FEFF1A1DE5D8}"/>
              </a:ext>
            </a:extLst>
          </p:cNvPr>
          <p:cNvSpPr/>
          <p:nvPr/>
        </p:nvSpPr>
        <p:spPr>
          <a:xfrm rot="16200000">
            <a:off x="3047508" y="5785330"/>
            <a:ext cx="167772" cy="361831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8BD2E9BB-12DC-442C-AED2-E62B072319C9}"/>
              </a:ext>
            </a:extLst>
          </p:cNvPr>
          <p:cNvSpPr/>
          <p:nvPr/>
        </p:nvSpPr>
        <p:spPr>
          <a:xfrm rot="14004901">
            <a:off x="2052517" y="2666324"/>
            <a:ext cx="167772" cy="361831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2BF1DDB3-EBAD-4CE2-B7CC-A1AEDED1EDCC}"/>
              </a:ext>
            </a:extLst>
          </p:cNvPr>
          <p:cNvSpPr/>
          <p:nvPr/>
        </p:nvSpPr>
        <p:spPr>
          <a:xfrm rot="16200000">
            <a:off x="7547906" y="5636820"/>
            <a:ext cx="478672" cy="775617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10D2C3C1-1B47-46D6-87DD-004ED12B5640}"/>
              </a:ext>
            </a:extLst>
          </p:cNvPr>
          <p:cNvSpPr/>
          <p:nvPr/>
        </p:nvSpPr>
        <p:spPr>
          <a:xfrm rot="16200000">
            <a:off x="6110277" y="5681046"/>
            <a:ext cx="395596" cy="705106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64892DCD-BD90-44D5-AF1F-81284B6F0159}"/>
              </a:ext>
            </a:extLst>
          </p:cNvPr>
          <p:cNvSpPr/>
          <p:nvPr/>
        </p:nvSpPr>
        <p:spPr>
          <a:xfrm rot="16200000">
            <a:off x="4902713" y="5777085"/>
            <a:ext cx="270197" cy="529756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E689556B-FC7F-4B0A-8CE5-10E866C96C08}"/>
              </a:ext>
            </a:extLst>
          </p:cNvPr>
          <p:cNvSpPr/>
          <p:nvPr/>
        </p:nvSpPr>
        <p:spPr>
          <a:xfrm rot="16200000">
            <a:off x="4033538" y="5775665"/>
            <a:ext cx="203004" cy="437815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72ECEA7C-88DB-4EFF-89A8-F1A588FCEFF7}"/>
              </a:ext>
            </a:extLst>
          </p:cNvPr>
          <p:cNvSpPr/>
          <p:nvPr/>
        </p:nvSpPr>
        <p:spPr>
          <a:xfrm rot="16200000">
            <a:off x="2984760" y="2315992"/>
            <a:ext cx="167772" cy="361831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D515CD46-BED7-4AAB-8CDE-5BA4C71448D2}"/>
              </a:ext>
            </a:extLst>
          </p:cNvPr>
          <p:cNvSpPr/>
          <p:nvPr/>
        </p:nvSpPr>
        <p:spPr>
          <a:xfrm rot="18291594">
            <a:off x="2062156" y="5529173"/>
            <a:ext cx="167772" cy="361831"/>
          </a:xfrm>
          <a:prstGeom prst="can">
            <a:avLst>
              <a:gd name="adj" fmla="val 627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22526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0.2069 -4.07407E-6 C 0.29948 -4.07407E-6 0.4138 -0.05416 0.4138 -0.09768 L 0.4138 -0.1951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90" y="-9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30365 -4.44444E-6 C 0.43985 -4.44444E-6 0.60769 0.05371 0.60769 0.09769 L 0.60769 0.196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78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/>
      <p:bldP spid="39" grpId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7A52-A8A5-4B29-A312-4F0CC918580B}"/>
              </a:ext>
            </a:extLst>
          </p:cNvPr>
          <p:cNvSpPr txBox="1"/>
          <p:nvPr/>
        </p:nvSpPr>
        <p:spPr>
          <a:xfrm>
            <a:off x="1636545" y="210652"/>
            <a:ext cx="861391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D44D6-6172-43E1-89DE-F3B245C8FA34}"/>
              </a:ext>
            </a:extLst>
          </p:cNvPr>
          <p:cNvSpPr/>
          <p:nvPr/>
        </p:nvSpPr>
        <p:spPr>
          <a:xfrm>
            <a:off x="3713182" y="718782"/>
            <a:ext cx="4675446" cy="17328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48209-7EEE-4F6F-99EE-924B4200CD36}"/>
                  </a:ext>
                </a:extLst>
              </p:cNvPr>
              <p:cNvSpPr txBox="1"/>
              <p:nvPr/>
            </p:nvSpPr>
            <p:spPr>
              <a:xfrm>
                <a:off x="3869638" y="861390"/>
                <a:ext cx="287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48209-7EEE-4F6F-99EE-924B4200C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38" y="861390"/>
                <a:ext cx="2875720" cy="369332"/>
              </a:xfrm>
              <a:prstGeom prst="rect">
                <a:avLst/>
              </a:prstGeom>
              <a:blipFill>
                <a:blip r:embed="rId2"/>
                <a:stretch>
                  <a:fillRect l="-19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297207-00D8-4EEE-A2F1-847CD0BA238D}"/>
              </a:ext>
            </a:extLst>
          </p:cNvPr>
          <p:cNvSpPr txBox="1"/>
          <p:nvPr/>
        </p:nvSpPr>
        <p:spPr>
          <a:xfrm>
            <a:off x="4346715" y="1304689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Separate real and imaginary parts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75DE2-3BCF-4CCE-B20E-B1E88A74D8F6}"/>
              </a:ext>
            </a:extLst>
          </p:cNvPr>
          <p:cNvSpPr txBox="1"/>
          <p:nvPr/>
        </p:nvSpPr>
        <p:spPr>
          <a:xfrm>
            <a:off x="3922645" y="1611002"/>
            <a:ext cx="33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Verify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56E456-D854-4237-A775-F84ED6408B90}"/>
                  </a:ext>
                </a:extLst>
              </p:cNvPr>
              <p:cNvSpPr txBox="1"/>
              <p:nvPr/>
            </p:nvSpPr>
            <p:spPr>
              <a:xfrm>
                <a:off x="4348000" y="1933556"/>
                <a:ext cx="3366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56E456-D854-4237-A775-F84ED640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00" y="1933556"/>
                <a:ext cx="3366051" cy="369332"/>
              </a:xfrm>
              <a:prstGeom prst="rect">
                <a:avLst/>
              </a:prstGeom>
              <a:blipFill>
                <a:blip r:embed="rId3"/>
                <a:stretch>
                  <a:fillRect l="-14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5585C-4A30-4989-B20A-30FE17DA93DB}"/>
              </a:ext>
            </a:extLst>
          </p:cNvPr>
          <p:cNvGrpSpPr/>
          <p:nvPr/>
        </p:nvGrpSpPr>
        <p:grpSpPr>
          <a:xfrm>
            <a:off x="226570" y="3122547"/>
            <a:ext cx="4675446" cy="3584713"/>
            <a:chOff x="48952" y="3154018"/>
            <a:chExt cx="4675446" cy="358471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48DD4D-64E9-4481-9CF4-436253B81158}"/>
                </a:ext>
              </a:extLst>
            </p:cNvPr>
            <p:cNvSpPr/>
            <p:nvPr/>
          </p:nvSpPr>
          <p:spPr>
            <a:xfrm>
              <a:off x="48952" y="3154018"/>
              <a:ext cx="4675446" cy="358471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7CE84C-2834-4960-85EC-56C9654A42E7}"/>
                    </a:ext>
                  </a:extLst>
                </p:cNvPr>
                <p:cNvSpPr txBox="1"/>
                <p:nvPr/>
              </p:nvSpPr>
              <p:spPr>
                <a:xfrm>
                  <a:off x="226570" y="3309732"/>
                  <a:ext cx="4320209" cy="31393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Given,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∵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Comparing both sides</a:t>
                  </a: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part,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Imaginary part,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7CE84C-2834-4960-85EC-56C9654A4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70" y="3309732"/>
                  <a:ext cx="4320209" cy="3139321"/>
                </a:xfrm>
                <a:prstGeom prst="rect">
                  <a:avLst/>
                </a:prstGeom>
                <a:blipFill>
                  <a:blip r:embed="rId4"/>
                  <a:stretch>
                    <a:fillRect l="-1128" t="-1165" b="-2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455981-7A59-4FFB-921D-5F32F29D4BF5}"/>
              </a:ext>
            </a:extLst>
          </p:cNvPr>
          <p:cNvGrpSpPr/>
          <p:nvPr/>
        </p:nvGrpSpPr>
        <p:grpSpPr>
          <a:xfrm>
            <a:off x="5170024" y="2932010"/>
            <a:ext cx="3574327" cy="3928768"/>
            <a:chOff x="4814301" y="3084038"/>
            <a:chExt cx="4634500" cy="39287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9612E9-855A-450E-98E0-781973042A38}"/>
                </a:ext>
              </a:extLst>
            </p:cNvPr>
            <p:cNvSpPr/>
            <p:nvPr/>
          </p:nvSpPr>
          <p:spPr>
            <a:xfrm>
              <a:off x="4814301" y="3101700"/>
              <a:ext cx="4320209" cy="37563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D032D2-615A-4EEF-A76E-3322EEC727D0}"/>
                    </a:ext>
                  </a:extLst>
                </p:cNvPr>
                <p:cNvSpPr txBox="1"/>
                <p:nvPr/>
              </p:nvSpPr>
              <p:spPr>
                <a:xfrm>
                  <a:off x="5128592" y="3084038"/>
                  <a:ext cx="4320209" cy="3928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must show that</a:t>
                  </a:r>
                </a:p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D032D2-615A-4EEF-A76E-3322EEC72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592" y="3084038"/>
                  <a:ext cx="4320209" cy="3928768"/>
                </a:xfrm>
                <a:prstGeom prst="rect">
                  <a:avLst/>
                </a:prstGeom>
                <a:blipFill>
                  <a:blip r:embed="rId5"/>
                  <a:stretch>
                    <a:fillRect l="-1648" t="-9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72E99C-1ED4-46AE-BF5B-5FA983F92FD5}"/>
              </a:ext>
            </a:extLst>
          </p:cNvPr>
          <p:cNvGrpSpPr/>
          <p:nvPr/>
        </p:nvGrpSpPr>
        <p:grpSpPr>
          <a:xfrm>
            <a:off x="8633499" y="3089547"/>
            <a:ext cx="3331931" cy="3665214"/>
            <a:chOff x="4814301" y="3067573"/>
            <a:chExt cx="4320209" cy="379042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FA4E225-FB73-4763-AB1A-4E15904A3F12}"/>
                </a:ext>
              </a:extLst>
            </p:cNvPr>
            <p:cNvSpPr/>
            <p:nvPr/>
          </p:nvSpPr>
          <p:spPr>
            <a:xfrm>
              <a:off x="4814301" y="3101700"/>
              <a:ext cx="4320209" cy="37563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5028C7-403E-4426-8509-3A7227603112}"/>
                    </a:ext>
                  </a:extLst>
                </p:cNvPr>
                <p:cNvSpPr txBox="1"/>
                <p:nvPr/>
              </p:nvSpPr>
              <p:spPr>
                <a:xfrm>
                  <a:off x="4998508" y="3067573"/>
                  <a:ext cx="3951793" cy="319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know,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br>
                    <a:rPr lang="en-US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5028C7-403E-4426-8509-3A7227603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508" y="3067573"/>
                  <a:ext cx="3951793" cy="3190072"/>
                </a:xfrm>
                <a:prstGeom prst="rect">
                  <a:avLst/>
                </a:prstGeom>
                <a:blipFill>
                  <a:blip r:embed="rId6"/>
                  <a:stretch>
                    <a:fillRect l="-1800" t="-1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00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31967 0.2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9349 0.151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36185 0.1182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7A52-A8A5-4B29-A312-4F0CC918580B}"/>
              </a:ext>
            </a:extLst>
          </p:cNvPr>
          <p:cNvSpPr txBox="1"/>
          <p:nvPr/>
        </p:nvSpPr>
        <p:spPr>
          <a:xfrm>
            <a:off x="1636545" y="210652"/>
            <a:ext cx="861391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D44D6-6172-43E1-89DE-F3B245C8FA34}"/>
              </a:ext>
            </a:extLst>
          </p:cNvPr>
          <p:cNvSpPr/>
          <p:nvPr/>
        </p:nvSpPr>
        <p:spPr>
          <a:xfrm>
            <a:off x="3713182" y="718782"/>
            <a:ext cx="4675446" cy="17328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48209-7EEE-4F6F-99EE-924B4200CD36}"/>
                  </a:ext>
                </a:extLst>
              </p:cNvPr>
              <p:cNvSpPr txBox="1"/>
              <p:nvPr/>
            </p:nvSpPr>
            <p:spPr>
              <a:xfrm>
                <a:off x="3869637" y="861390"/>
                <a:ext cx="3246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48209-7EEE-4F6F-99EE-924B4200C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37" y="861390"/>
                <a:ext cx="3246779" cy="369332"/>
              </a:xfrm>
              <a:prstGeom prst="rect">
                <a:avLst/>
              </a:prstGeom>
              <a:blipFill>
                <a:blip r:embed="rId2"/>
                <a:stretch>
                  <a:fillRect l="-16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297207-00D8-4EEE-A2F1-847CD0BA238D}"/>
              </a:ext>
            </a:extLst>
          </p:cNvPr>
          <p:cNvSpPr txBox="1"/>
          <p:nvPr/>
        </p:nvSpPr>
        <p:spPr>
          <a:xfrm>
            <a:off x="4346715" y="1304689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Separate real and imaginary parts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75DE2-3BCF-4CCE-B20E-B1E88A74D8F6}"/>
              </a:ext>
            </a:extLst>
          </p:cNvPr>
          <p:cNvSpPr txBox="1"/>
          <p:nvPr/>
        </p:nvSpPr>
        <p:spPr>
          <a:xfrm>
            <a:off x="3922645" y="1611002"/>
            <a:ext cx="33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Verify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56E456-D854-4237-A775-F84ED6408B90}"/>
                  </a:ext>
                </a:extLst>
              </p:cNvPr>
              <p:cNvSpPr txBox="1"/>
              <p:nvPr/>
            </p:nvSpPr>
            <p:spPr>
              <a:xfrm>
                <a:off x="4348000" y="1933556"/>
                <a:ext cx="3366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56E456-D854-4237-A775-F84ED640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00" y="1933556"/>
                <a:ext cx="3366051" cy="369332"/>
              </a:xfrm>
              <a:prstGeom prst="rect">
                <a:avLst/>
              </a:prstGeom>
              <a:blipFill>
                <a:blip r:embed="rId3"/>
                <a:stretch>
                  <a:fillRect l="-14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5585C-4A30-4989-B20A-30FE17DA93DB}"/>
              </a:ext>
            </a:extLst>
          </p:cNvPr>
          <p:cNvGrpSpPr/>
          <p:nvPr/>
        </p:nvGrpSpPr>
        <p:grpSpPr>
          <a:xfrm>
            <a:off x="128087" y="3250521"/>
            <a:ext cx="4991771" cy="3208375"/>
            <a:chOff x="48951" y="3565981"/>
            <a:chExt cx="4566158" cy="317275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48DD4D-64E9-4481-9CF4-436253B81158}"/>
                </a:ext>
              </a:extLst>
            </p:cNvPr>
            <p:cNvSpPr/>
            <p:nvPr/>
          </p:nvSpPr>
          <p:spPr>
            <a:xfrm>
              <a:off x="48951" y="3565981"/>
              <a:ext cx="4566158" cy="31727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7CE84C-2834-4960-85EC-56C9654A42E7}"/>
                    </a:ext>
                  </a:extLst>
                </p:cNvPr>
                <p:cNvSpPr txBox="1"/>
                <p:nvPr/>
              </p:nvSpPr>
              <p:spPr>
                <a:xfrm>
                  <a:off x="154416" y="3565981"/>
                  <a:ext cx="4460693" cy="299622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Given,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a14:m>
                  <a:endParaRPr lang="en-US" sz="16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𝑖𝑦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𝑖𝑣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e>
                      </m:d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𝑖𝑣</m:t>
                      </m:r>
                    </m:oMath>
                  </a14:m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Comparing both sides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part,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Imaginary part,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7CE84C-2834-4960-85EC-56C9654A4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16" y="3565981"/>
                  <a:ext cx="4460693" cy="2996226"/>
                </a:xfrm>
                <a:prstGeom prst="rect">
                  <a:avLst/>
                </a:prstGeom>
                <a:blipFill>
                  <a:blip r:embed="rId4"/>
                  <a:stretch>
                    <a:fillRect l="-750" b="-16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455981-7A59-4FFB-921D-5F32F29D4BF5}"/>
              </a:ext>
            </a:extLst>
          </p:cNvPr>
          <p:cNvGrpSpPr/>
          <p:nvPr/>
        </p:nvGrpSpPr>
        <p:grpSpPr>
          <a:xfrm>
            <a:off x="5207257" y="3151571"/>
            <a:ext cx="3467076" cy="3636999"/>
            <a:chOff x="4770476" y="3675938"/>
            <a:chExt cx="4495438" cy="363699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9612E9-855A-450E-98E0-781973042A38}"/>
                </a:ext>
              </a:extLst>
            </p:cNvPr>
            <p:cNvSpPr/>
            <p:nvPr/>
          </p:nvSpPr>
          <p:spPr>
            <a:xfrm>
              <a:off x="4770476" y="3675938"/>
              <a:ext cx="4320209" cy="363221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D032D2-615A-4EEF-A76E-3322EEC727D0}"/>
                    </a:ext>
                  </a:extLst>
                </p:cNvPr>
                <p:cNvSpPr txBox="1"/>
                <p:nvPr/>
              </p:nvSpPr>
              <p:spPr>
                <a:xfrm>
                  <a:off x="4945706" y="3689573"/>
                  <a:ext cx="4320208" cy="3623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must show that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=1+2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func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func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func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D032D2-615A-4EEF-A76E-3322EEC72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706" y="3689573"/>
                  <a:ext cx="4320208" cy="3623364"/>
                </a:xfrm>
                <a:prstGeom prst="rect">
                  <a:avLst/>
                </a:prstGeom>
                <a:blipFill>
                  <a:blip r:embed="rId5"/>
                  <a:stretch>
                    <a:fillRect l="-914" t="-504" b="-5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72E99C-1ED4-46AE-BF5B-5FA983F92FD5}"/>
              </a:ext>
            </a:extLst>
          </p:cNvPr>
          <p:cNvGrpSpPr/>
          <p:nvPr/>
        </p:nvGrpSpPr>
        <p:grpSpPr>
          <a:xfrm>
            <a:off x="8674333" y="3250521"/>
            <a:ext cx="3449130" cy="3632214"/>
            <a:chOff x="4863309" y="3175233"/>
            <a:chExt cx="4472171" cy="37563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FA4E225-FB73-4763-AB1A-4E15904A3F12}"/>
                </a:ext>
              </a:extLst>
            </p:cNvPr>
            <p:cNvSpPr/>
            <p:nvPr/>
          </p:nvSpPr>
          <p:spPr>
            <a:xfrm>
              <a:off x="4863309" y="3175233"/>
              <a:ext cx="4320209" cy="37563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5028C7-403E-4426-8509-3A7227603112}"/>
                    </a:ext>
                  </a:extLst>
                </p:cNvPr>
                <p:cNvSpPr txBox="1"/>
                <p:nvPr/>
              </p:nvSpPr>
              <p:spPr>
                <a:xfrm>
                  <a:off x="5015272" y="3276631"/>
                  <a:ext cx="4320208" cy="328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know,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  <a:p>
                  <a:pPr>
                    <a:lnSpc>
                      <a:spcPct val="114000"/>
                    </a:lnSpc>
                  </a:pPr>
                  <a:r>
                    <a:rPr lang="en-US" sz="1600" dirty="0"/>
                    <a:t>So,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func>
                      </m:oMath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=1+2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oMath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=1+2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=1+2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=1+2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=1+2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5028C7-403E-4426-8509-3A7227603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272" y="3276631"/>
                  <a:ext cx="4320208" cy="3284100"/>
                </a:xfrm>
                <a:prstGeom prst="rect">
                  <a:avLst/>
                </a:prstGeom>
                <a:blipFill>
                  <a:blip r:embed="rId6"/>
                  <a:stretch>
                    <a:fillRect l="-914" t="-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06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31967 0.2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9349 0.151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36185 0.1182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7A52-A8A5-4B29-A312-4F0CC918580B}"/>
              </a:ext>
            </a:extLst>
          </p:cNvPr>
          <p:cNvSpPr txBox="1"/>
          <p:nvPr/>
        </p:nvSpPr>
        <p:spPr>
          <a:xfrm>
            <a:off x="1636545" y="210652"/>
            <a:ext cx="861391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D44D6-6172-43E1-89DE-F3B245C8FA34}"/>
              </a:ext>
            </a:extLst>
          </p:cNvPr>
          <p:cNvSpPr/>
          <p:nvPr/>
        </p:nvSpPr>
        <p:spPr>
          <a:xfrm>
            <a:off x="3713182" y="718782"/>
            <a:ext cx="4675446" cy="17328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48209-7EEE-4F6F-99EE-924B4200CD36}"/>
                  </a:ext>
                </a:extLst>
              </p:cNvPr>
              <p:cNvSpPr txBox="1"/>
              <p:nvPr/>
            </p:nvSpPr>
            <p:spPr>
              <a:xfrm>
                <a:off x="3869638" y="861390"/>
                <a:ext cx="287572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48209-7EEE-4F6F-99EE-924B4200C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38" y="861390"/>
                <a:ext cx="2875720" cy="483466"/>
              </a:xfrm>
              <a:prstGeom prst="rect">
                <a:avLst/>
              </a:prstGeom>
              <a:blipFill>
                <a:blip r:embed="rId2"/>
                <a:stretch>
                  <a:fillRect l="-190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297207-00D8-4EEE-A2F1-847CD0BA238D}"/>
              </a:ext>
            </a:extLst>
          </p:cNvPr>
          <p:cNvSpPr txBox="1"/>
          <p:nvPr/>
        </p:nvSpPr>
        <p:spPr>
          <a:xfrm>
            <a:off x="4346715" y="1304689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Separate real and imaginary parts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75DE2-3BCF-4CCE-B20E-B1E88A74D8F6}"/>
              </a:ext>
            </a:extLst>
          </p:cNvPr>
          <p:cNvSpPr txBox="1"/>
          <p:nvPr/>
        </p:nvSpPr>
        <p:spPr>
          <a:xfrm>
            <a:off x="3922645" y="1611002"/>
            <a:ext cx="33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Verify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56E456-D854-4237-A775-F84ED6408B90}"/>
                  </a:ext>
                </a:extLst>
              </p:cNvPr>
              <p:cNvSpPr txBox="1"/>
              <p:nvPr/>
            </p:nvSpPr>
            <p:spPr>
              <a:xfrm>
                <a:off x="4348001" y="1933556"/>
                <a:ext cx="3537042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56E456-D854-4237-A775-F84ED640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01" y="1933556"/>
                <a:ext cx="3537042" cy="381451"/>
              </a:xfrm>
              <a:prstGeom prst="rect">
                <a:avLst/>
              </a:prstGeom>
              <a:blipFill>
                <a:blip r:embed="rId3"/>
                <a:stretch>
                  <a:fillRect l="-1379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5585C-4A30-4989-B20A-30FE17DA93DB}"/>
              </a:ext>
            </a:extLst>
          </p:cNvPr>
          <p:cNvGrpSpPr/>
          <p:nvPr/>
        </p:nvGrpSpPr>
        <p:grpSpPr>
          <a:xfrm>
            <a:off x="69822" y="2894950"/>
            <a:ext cx="4675446" cy="3826240"/>
            <a:chOff x="48952" y="3002444"/>
            <a:chExt cx="4675446" cy="38262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48DD4D-64E9-4481-9CF4-436253B81158}"/>
                </a:ext>
              </a:extLst>
            </p:cNvPr>
            <p:cNvSpPr/>
            <p:nvPr/>
          </p:nvSpPr>
          <p:spPr>
            <a:xfrm>
              <a:off x="48952" y="3154018"/>
              <a:ext cx="4675446" cy="358471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7CE84C-2834-4960-85EC-56C9654A42E7}"/>
                    </a:ext>
                  </a:extLst>
                </p:cNvPr>
                <p:cNvSpPr txBox="1"/>
                <p:nvPr/>
              </p:nvSpPr>
              <p:spPr>
                <a:xfrm>
                  <a:off x="360273" y="3002444"/>
                  <a:ext cx="4320209" cy="3826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Given,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6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 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Comparing both sides</a:t>
                  </a:r>
                </a:p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part,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Imaginary part,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7CE84C-2834-4960-85EC-56C9654A4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73" y="3002444"/>
                  <a:ext cx="4320209" cy="3826240"/>
                </a:xfrm>
                <a:prstGeom prst="rect">
                  <a:avLst/>
                </a:prstGeom>
                <a:blipFill>
                  <a:blip r:embed="rId4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455981-7A59-4FFB-921D-5F32F29D4BF5}"/>
              </a:ext>
            </a:extLst>
          </p:cNvPr>
          <p:cNvGrpSpPr/>
          <p:nvPr/>
        </p:nvGrpSpPr>
        <p:grpSpPr>
          <a:xfrm>
            <a:off x="4899832" y="3023007"/>
            <a:ext cx="3574327" cy="3773962"/>
            <a:chOff x="4814301" y="3084038"/>
            <a:chExt cx="4634500" cy="377396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9612E9-855A-450E-98E0-781973042A38}"/>
                </a:ext>
              </a:extLst>
            </p:cNvPr>
            <p:cNvSpPr/>
            <p:nvPr/>
          </p:nvSpPr>
          <p:spPr>
            <a:xfrm>
              <a:off x="4814301" y="3101700"/>
              <a:ext cx="4320209" cy="37563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D032D2-615A-4EEF-A76E-3322EEC727D0}"/>
                    </a:ext>
                  </a:extLst>
                </p:cNvPr>
                <p:cNvSpPr txBox="1"/>
                <p:nvPr/>
              </p:nvSpPr>
              <p:spPr>
                <a:xfrm>
                  <a:off x="5128592" y="3084038"/>
                  <a:ext cx="4320209" cy="342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must show that</a:t>
                  </a:r>
                </a:p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=−3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D032D2-615A-4EEF-A76E-3322EEC72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592" y="3084038"/>
                  <a:ext cx="4320209" cy="3421834"/>
                </a:xfrm>
                <a:prstGeom prst="rect">
                  <a:avLst/>
                </a:prstGeom>
                <a:blipFill>
                  <a:blip r:embed="rId5"/>
                  <a:stretch>
                    <a:fillRect l="-1099" t="-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72E99C-1ED4-46AE-BF5B-5FA983F92FD5}"/>
              </a:ext>
            </a:extLst>
          </p:cNvPr>
          <p:cNvGrpSpPr/>
          <p:nvPr/>
        </p:nvGrpSpPr>
        <p:grpSpPr>
          <a:xfrm>
            <a:off x="8319596" y="3022626"/>
            <a:ext cx="3624964" cy="3756300"/>
            <a:chOff x="4814301" y="3067573"/>
            <a:chExt cx="4320209" cy="379042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FA4E225-FB73-4763-AB1A-4E15904A3F12}"/>
                </a:ext>
              </a:extLst>
            </p:cNvPr>
            <p:cNvSpPr/>
            <p:nvPr/>
          </p:nvSpPr>
          <p:spPr>
            <a:xfrm>
              <a:off x="4814301" y="3101700"/>
              <a:ext cx="4320209" cy="37563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5028C7-403E-4426-8509-3A7227603112}"/>
                    </a:ext>
                  </a:extLst>
                </p:cNvPr>
                <p:cNvSpPr txBox="1"/>
                <p:nvPr/>
              </p:nvSpPr>
              <p:spPr>
                <a:xfrm>
                  <a:off x="4998508" y="3067573"/>
                  <a:ext cx="3951793" cy="3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know,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a14:m>
                  <a:b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oMath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=−3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br>
                    <a:rPr lang="en-US" sz="1600" b="0" i="1" dirty="0">
                      <a:latin typeface="Cambria Math" panose="02040503050406030204" pitchFamily="18" charset="0"/>
                    </a:rPr>
                  </a:br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5028C7-403E-4426-8509-3A7227603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508" y="3067573"/>
                  <a:ext cx="3951793" cy="3398314"/>
                </a:xfrm>
                <a:prstGeom prst="rect">
                  <a:avLst/>
                </a:prstGeom>
                <a:blipFill>
                  <a:blip r:embed="rId6"/>
                  <a:stretch>
                    <a:fillRect l="-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4934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31967 0.2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9349 0.151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33151 0.092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7A52-A8A5-4B29-A312-4F0CC918580B}"/>
              </a:ext>
            </a:extLst>
          </p:cNvPr>
          <p:cNvSpPr txBox="1"/>
          <p:nvPr/>
        </p:nvSpPr>
        <p:spPr>
          <a:xfrm>
            <a:off x="1563757" y="318052"/>
            <a:ext cx="861391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F057FE-BC4C-4915-9EAD-E7EAE0F7285E}"/>
                  </a:ext>
                </a:extLst>
              </p:cNvPr>
              <p:cNvSpPr txBox="1"/>
              <p:nvPr/>
            </p:nvSpPr>
            <p:spPr>
              <a:xfrm>
                <a:off x="940904" y="1179443"/>
                <a:ext cx="10376453" cy="43524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following 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/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lvl="4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lvl="4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4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	</a:t>
                </a:r>
              </a:p>
              <a:p>
                <a:pPr lvl="4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	</a:t>
                </a:r>
              </a:p>
              <a:p>
                <a:pPr lvl="4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	and 	</a:t>
                </a:r>
              </a:p>
              <a:p>
                <a:pPr lvl="4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 real and imaginary parts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analytic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F057FE-BC4C-4915-9EAD-E7EAE0F7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4" y="1179443"/>
                <a:ext cx="10376453" cy="4352474"/>
              </a:xfrm>
              <a:prstGeom prst="rect">
                <a:avLst/>
              </a:prstGeom>
              <a:blipFill>
                <a:blip r:embed="rId2"/>
                <a:stretch>
                  <a:fillRect l="-587" t="-700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82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7A52-A8A5-4B29-A312-4F0CC918580B}"/>
              </a:ext>
            </a:extLst>
          </p:cNvPr>
          <p:cNvSpPr txBox="1"/>
          <p:nvPr/>
        </p:nvSpPr>
        <p:spPr>
          <a:xfrm>
            <a:off x="1563757" y="318052"/>
            <a:ext cx="861391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F057FE-BC4C-4915-9EAD-E7EAE0F7285E}"/>
                  </a:ext>
                </a:extLst>
              </p:cNvPr>
              <p:cNvSpPr txBox="1"/>
              <p:nvPr/>
            </p:nvSpPr>
            <p:spPr>
              <a:xfrm>
                <a:off x="309489" y="855886"/>
                <a:ext cx="11549576" cy="3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What is the real part of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F057FE-BC4C-4915-9EAD-E7EAE0F7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9" y="855886"/>
                <a:ext cx="11549576" cy="337272"/>
              </a:xfrm>
              <a:prstGeom prst="rect">
                <a:avLst/>
              </a:prstGeom>
              <a:blipFill>
                <a:blip r:embed="rId2"/>
                <a:stretch>
                  <a:fillRect l="-15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323EC-C19C-4C9A-AF07-70636E184D6A}"/>
                  </a:ext>
                </a:extLst>
              </p:cNvPr>
              <p:cNvSpPr txBox="1"/>
              <p:nvPr/>
            </p:nvSpPr>
            <p:spPr>
              <a:xfrm>
                <a:off x="633046" y="1448972"/>
                <a:ext cx="18569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323EC-C19C-4C9A-AF07-70636E18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1448972"/>
                <a:ext cx="1856936" cy="307777"/>
              </a:xfrm>
              <a:prstGeom prst="rect">
                <a:avLst/>
              </a:prstGeom>
              <a:blipFill>
                <a:blip r:embed="rId3"/>
                <a:stretch>
                  <a:fillRect l="-98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CFAB9A-CE53-4CAC-9A2B-CCC73EDBAF7D}"/>
                  </a:ext>
                </a:extLst>
              </p:cNvPr>
              <p:cNvSpPr txBox="1"/>
              <p:nvPr/>
            </p:nvSpPr>
            <p:spPr>
              <a:xfrm>
                <a:off x="2881529" y="1446627"/>
                <a:ext cx="2365719" cy="3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CFAB9A-CE53-4CAC-9A2B-CCC73EDB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29" y="1446627"/>
                <a:ext cx="2365719" cy="337272"/>
              </a:xfrm>
              <a:prstGeom prst="rect">
                <a:avLst/>
              </a:prstGeom>
              <a:blipFill>
                <a:blip r:embed="rId4"/>
                <a:stretch>
                  <a:fillRect l="-77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98808-F0F3-4FE7-A835-A906A722CF77}"/>
                  </a:ext>
                </a:extLst>
              </p:cNvPr>
              <p:cNvSpPr txBox="1"/>
              <p:nvPr/>
            </p:nvSpPr>
            <p:spPr>
              <a:xfrm>
                <a:off x="5355096" y="1444282"/>
                <a:ext cx="2365719" cy="3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98808-F0F3-4FE7-A835-A906A722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96" y="1444282"/>
                <a:ext cx="2365719" cy="337272"/>
              </a:xfrm>
              <a:prstGeom prst="rect">
                <a:avLst/>
              </a:prstGeom>
              <a:blipFill>
                <a:blip r:embed="rId5"/>
                <a:stretch>
                  <a:fillRect l="-7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E720D-E3F1-4239-9651-11612496532D}"/>
                  </a:ext>
                </a:extLst>
              </p:cNvPr>
              <p:cNvSpPr txBox="1"/>
              <p:nvPr/>
            </p:nvSpPr>
            <p:spPr>
              <a:xfrm>
                <a:off x="8039679" y="1441937"/>
                <a:ext cx="2365719" cy="3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E720D-E3F1-4239-9651-11612496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79" y="1441937"/>
                <a:ext cx="2365719" cy="337272"/>
              </a:xfrm>
              <a:prstGeom prst="rect">
                <a:avLst/>
              </a:prstGeom>
              <a:blipFill>
                <a:blip r:embed="rId6"/>
                <a:stretch>
                  <a:fillRect l="-7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FA8A1FF-751D-4101-BBFC-0744EC9CAB9E}"/>
              </a:ext>
            </a:extLst>
          </p:cNvPr>
          <p:cNvSpPr/>
          <p:nvPr/>
        </p:nvSpPr>
        <p:spPr>
          <a:xfrm>
            <a:off x="454988" y="1399393"/>
            <a:ext cx="285370" cy="441987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1B383761-DA5A-44CC-A363-D8BFD77CC6C1}"/>
              </a:ext>
            </a:extLst>
          </p:cNvPr>
          <p:cNvSpPr/>
          <p:nvPr/>
        </p:nvSpPr>
        <p:spPr>
          <a:xfrm rot="18712379">
            <a:off x="5189165" y="1462936"/>
            <a:ext cx="311272" cy="157435"/>
          </a:xfrm>
          <a:prstGeom prst="corner">
            <a:avLst>
              <a:gd name="adj1" fmla="val 22090"/>
              <a:gd name="adj2" fmla="val 213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1C452E9-F9B5-4248-9410-BD5842B4C7D3}"/>
              </a:ext>
            </a:extLst>
          </p:cNvPr>
          <p:cNvSpPr/>
          <p:nvPr/>
        </p:nvSpPr>
        <p:spPr>
          <a:xfrm>
            <a:off x="2703472" y="1440284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92F76EA2-C77F-4CBE-A2EE-86BD7743EB01}"/>
              </a:ext>
            </a:extLst>
          </p:cNvPr>
          <p:cNvSpPr/>
          <p:nvPr/>
        </p:nvSpPr>
        <p:spPr>
          <a:xfrm>
            <a:off x="7908306" y="1414610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64098-36CE-487B-87B0-5948159A0FE8}"/>
                  </a:ext>
                </a:extLst>
              </p:cNvPr>
              <p:cNvSpPr txBox="1"/>
              <p:nvPr/>
            </p:nvSpPr>
            <p:spPr>
              <a:xfrm>
                <a:off x="302865" y="1869678"/>
                <a:ext cx="1154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of the following is the real part? 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7" action="ppaction://hlinksldjump"/>
                  </a:rPr>
                  <a:t>Solution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64098-36CE-487B-87B0-5948159A0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5" y="1869678"/>
                <a:ext cx="11549576" cy="307777"/>
              </a:xfrm>
              <a:prstGeom prst="rect">
                <a:avLst/>
              </a:prstGeom>
              <a:blipFill>
                <a:blip r:embed="rId8"/>
                <a:stretch>
                  <a:fillRect l="-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EDB01-F0CD-452C-95F3-9353541C9B5C}"/>
                  </a:ext>
                </a:extLst>
              </p:cNvPr>
              <p:cNvSpPr txBox="1"/>
              <p:nvPr/>
            </p:nvSpPr>
            <p:spPr>
              <a:xfrm>
                <a:off x="626422" y="2462764"/>
                <a:ext cx="18569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EDB01-F0CD-452C-95F3-9353541C9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2" y="2462764"/>
                <a:ext cx="1856936" cy="307777"/>
              </a:xfrm>
              <a:prstGeom prst="rect">
                <a:avLst/>
              </a:prstGeom>
              <a:blipFill>
                <a:blip r:embed="rId9"/>
                <a:stretch>
                  <a:fillRect l="-98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43FC3-278D-4CC3-ADC2-85A337B7222C}"/>
                  </a:ext>
                </a:extLst>
              </p:cNvPr>
              <p:cNvSpPr txBox="1"/>
              <p:nvPr/>
            </p:nvSpPr>
            <p:spPr>
              <a:xfrm>
                <a:off x="2874905" y="2460419"/>
                <a:ext cx="2365719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43FC3-278D-4CC3-ADC2-85A337B72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05" y="2460419"/>
                <a:ext cx="2365719" cy="396519"/>
              </a:xfrm>
              <a:prstGeom prst="rect">
                <a:avLst/>
              </a:prstGeom>
              <a:blipFill>
                <a:blip r:embed="rId10"/>
                <a:stretch>
                  <a:fillRect l="-773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F52470-B0CD-4121-8CB4-C53C19D995DF}"/>
                  </a:ext>
                </a:extLst>
              </p:cNvPr>
              <p:cNvSpPr txBox="1"/>
              <p:nvPr/>
            </p:nvSpPr>
            <p:spPr>
              <a:xfrm>
                <a:off x="5348472" y="2533024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F52470-B0CD-4121-8CB4-C53C19D9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2533024"/>
                <a:ext cx="2365719" cy="307777"/>
              </a:xfrm>
              <a:prstGeom prst="rect">
                <a:avLst/>
              </a:prstGeom>
              <a:blipFill>
                <a:blip r:embed="rId11"/>
                <a:stretch>
                  <a:fillRect l="-773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DD8707-AD50-4711-84C5-EFEA91E0E897}"/>
                  </a:ext>
                </a:extLst>
              </p:cNvPr>
              <p:cNvSpPr txBox="1"/>
              <p:nvPr/>
            </p:nvSpPr>
            <p:spPr>
              <a:xfrm>
                <a:off x="8033055" y="2485709"/>
                <a:ext cx="2365719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(d)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DD8707-AD50-4711-84C5-EFEA91E0E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055" y="2485709"/>
                <a:ext cx="2365719" cy="396519"/>
              </a:xfrm>
              <a:prstGeom prst="rect">
                <a:avLst/>
              </a:prstGeom>
              <a:blipFill>
                <a:blip r:embed="rId12"/>
                <a:stretch>
                  <a:fillRect l="-773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074224AF-8F66-4075-9C98-53969E3288F7}"/>
              </a:ext>
            </a:extLst>
          </p:cNvPr>
          <p:cNvSpPr/>
          <p:nvPr/>
        </p:nvSpPr>
        <p:spPr>
          <a:xfrm>
            <a:off x="448364" y="2413185"/>
            <a:ext cx="285370" cy="441987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1A0C183E-C804-48FD-8A7C-7F86BD98D853}"/>
              </a:ext>
            </a:extLst>
          </p:cNvPr>
          <p:cNvSpPr/>
          <p:nvPr/>
        </p:nvSpPr>
        <p:spPr>
          <a:xfrm rot="18712379">
            <a:off x="7872731" y="2506708"/>
            <a:ext cx="311272" cy="157435"/>
          </a:xfrm>
          <a:prstGeom prst="corner">
            <a:avLst>
              <a:gd name="adj1" fmla="val 22090"/>
              <a:gd name="adj2" fmla="val 213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€z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B8A9F07D-6422-4516-9112-9DD24ED55F34}"/>
              </a:ext>
            </a:extLst>
          </p:cNvPr>
          <p:cNvSpPr/>
          <p:nvPr/>
        </p:nvSpPr>
        <p:spPr>
          <a:xfrm>
            <a:off x="2696848" y="2454076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587957FF-0D10-4A63-95BE-582208E57575}"/>
              </a:ext>
            </a:extLst>
          </p:cNvPr>
          <p:cNvSpPr/>
          <p:nvPr/>
        </p:nvSpPr>
        <p:spPr>
          <a:xfrm>
            <a:off x="5184986" y="2476848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1B9AFA-D4CA-4CB2-88D0-BADD56EBA1EF}"/>
                  </a:ext>
                </a:extLst>
              </p:cNvPr>
              <p:cNvSpPr txBox="1"/>
              <p:nvPr/>
            </p:nvSpPr>
            <p:spPr>
              <a:xfrm>
                <a:off x="275385" y="2951466"/>
                <a:ext cx="1154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of the following is the imaginary part? 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7" action="ppaction://hlinksldjump"/>
                  </a:rPr>
                  <a:t>Solution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1B9AFA-D4CA-4CB2-88D0-BADD56EBA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85" y="2951466"/>
                <a:ext cx="11549576" cy="307777"/>
              </a:xfrm>
              <a:prstGeom prst="rect">
                <a:avLst/>
              </a:prstGeom>
              <a:blipFill>
                <a:blip r:embed="rId13"/>
                <a:stretch>
                  <a:fillRect l="-158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6180A9-8059-403E-8EBB-694997C5E2BC}"/>
                  </a:ext>
                </a:extLst>
              </p:cNvPr>
              <p:cNvSpPr txBox="1"/>
              <p:nvPr/>
            </p:nvSpPr>
            <p:spPr>
              <a:xfrm>
                <a:off x="598942" y="3544552"/>
                <a:ext cx="1856936" cy="3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6180A9-8059-403E-8EBB-694997C5E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2" y="3544552"/>
                <a:ext cx="1856936" cy="380617"/>
              </a:xfrm>
              <a:prstGeom prst="rect">
                <a:avLst/>
              </a:prstGeom>
              <a:blipFill>
                <a:blip r:embed="rId14"/>
                <a:stretch>
                  <a:fillRect l="-98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5CC1C6-3D06-404F-B53A-87BEC2CADC99}"/>
                  </a:ext>
                </a:extLst>
              </p:cNvPr>
              <p:cNvSpPr txBox="1"/>
              <p:nvPr/>
            </p:nvSpPr>
            <p:spPr>
              <a:xfrm>
                <a:off x="2847425" y="3542207"/>
                <a:ext cx="2365719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5CC1C6-3D06-404F-B53A-87BEC2CAD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25" y="3542207"/>
                <a:ext cx="2365719" cy="414729"/>
              </a:xfrm>
              <a:prstGeom prst="rect">
                <a:avLst/>
              </a:prstGeom>
              <a:blipFill>
                <a:blip r:embed="rId15"/>
                <a:stretch>
                  <a:fillRect l="-773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93E1C4-95E2-4717-8FFC-CE04949E2534}"/>
                  </a:ext>
                </a:extLst>
              </p:cNvPr>
              <p:cNvSpPr txBox="1"/>
              <p:nvPr/>
            </p:nvSpPr>
            <p:spPr>
              <a:xfrm>
                <a:off x="5320992" y="3614812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93E1C4-95E2-4717-8FFC-CE04949E2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92" y="3614812"/>
                <a:ext cx="2365719" cy="307777"/>
              </a:xfrm>
              <a:prstGeom prst="rect">
                <a:avLst/>
              </a:prstGeom>
              <a:blipFill>
                <a:blip r:embed="rId16"/>
                <a:stretch>
                  <a:fillRect l="-77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6DF3C4-EE79-4BD7-A038-FE006AFFD55F}"/>
                  </a:ext>
                </a:extLst>
              </p:cNvPr>
              <p:cNvSpPr txBox="1"/>
              <p:nvPr/>
            </p:nvSpPr>
            <p:spPr>
              <a:xfrm>
                <a:off x="8005575" y="3567497"/>
                <a:ext cx="2365719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6DF3C4-EE79-4BD7-A038-FE006AFF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575" y="3567497"/>
                <a:ext cx="2365719" cy="414729"/>
              </a:xfrm>
              <a:prstGeom prst="rect">
                <a:avLst/>
              </a:prstGeom>
              <a:blipFill>
                <a:blip r:embed="rId17"/>
                <a:stretch>
                  <a:fillRect l="-773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9BD9B17A-6BA2-4083-8050-939BA29C61F8}"/>
              </a:ext>
            </a:extLst>
          </p:cNvPr>
          <p:cNvSpPr/>
          <p:nvPr/>
        </p:nvSpPr>
        <p:spPr>
          <a:xfrm>
            <a:off x="420884" y="3494973"/>
            <a:ext cx="285370" cy="441987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B78F17DC-344D-47EF-90ED-E490672F3E5B}"/>
              </a:ext>
            </a:extLst>
          </p:cNvPr>
          <p:cNvSpPr/>
          <p:nvPr/>
        </p:nvSpPr>
        <p:spPr>
          <a:xfrm>
            <a:off x="5157506" y="3558636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7A8761F-7EAF-4F21-9205-6DC60E3ECB05}"/>
              </a:ext>
            </a:extLst>
          </p:cNvPr>
          <p:cNvSpPr/>
          <p:nvPr/>
        </p:nvSpPr>
        <p:spPr>
          <a:xfrm>
            <a:off x="7826139" y="3587014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FDA7F9B2-C0E2-4A65-8790-65CDB0FBBA82}"/>
              </a:ext>
            </a:extLst>
          </p:cNvPr>
          <p:cNvSpPr/>
          <p:nvPr/>
        </p:nvSpPr>
        <p:spPr>
          <a:xfrm rot="18712379">
            <a:off x="2583703" y="3558515"/>
            <a:ext cx="311272" cy="157435"/>
          </a:xfrm>
          <a:prstGeom prst="corner">
            <a:avLst>
              <a:gd name="adj1" fmla="val 22090"/>
              <a:gd name="adj2" fmla="val 213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€z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6A7423-F990-4941-AD54-4AAEA303F935}"/>
                  </a:ext>
                </a:extLst>
              </p:cNvPr>
              <p:cNvSpPr txBox="1"/>
              <p:nvPr/>
            </p:nvSpPr>
            <p:spPr>
              <a:xfrm>
                <a:off x="277885" y="4108208"/>
                <a:ext cx="1154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of the following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18" action="ppaction://hlinksldjump"/>
                  </a:rPr>
                  <a:t>Solution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6A7423-F990-4941-AD54-4AAEA303F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5" y="4108208"/>
                <a:ext cx="11549576" cy="307777"/>
              </a:xfrm>
              <a:prstGeom prst="rect">
                <a:avLst/>
              </a:prstGeom>
              <a:blipFill>
                <a:blip r:embed="rId19"/>
                <a:stretch>
                  <a:fillRect l="-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47C99C-3FE7-4E9B-B5D1-775A071DDBC2}"/>
                  </a:ext>
                </a:extLst>
              </p:cNvPr>
              <p:cNvSpPr txBox="1"/>
              <p:nvPr/>
            </p:nvSpPr>
            <p:spPr>
              <a:xfrm>
                <a:off x="601442" y="4701294"/>
                <a:ext cx="18569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47C99C-3FE7-4E9B-B5D1-775A071D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2" y="4701294"/>
                <a:ext cx="1856936" cy="307777"/>
              </a:xfrm>
              <a:prstGeom prst="rect">
                <a:avLst/>
              </a:prstGeom>
              <a:blipFill>
                <a:blip r:embed="rId20"/>
                <a:stretch>
                  <a:fillRect l="-987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04666C-6EFE-4296-A14A-1A99B4244710}"/>
                  </a:ext>
                </a:extLst>
              </p:cNvPr>
              <p:cNvSpPr txBox="1"/>
              <p:nvPr/>
            </p:nvSpPr>
            <p:spPr>
              <a:xfrm>
                <a:off x="2849925" y="4698949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04666C-6EFE-4296-A14A-1A99B4244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25" y="4698949"/>
                <a:ext cx="2365719" cy="307777"/>
              </a:xfrm>
              <a:prstGeom prst="rect">
                <a:avLst/>
              </a:prstGeom>
              <a:blipFill>
                <a:blip r:embed="rId21"/>
                <a:stretch>
                  <a:fillRect l="-77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AD4D9A-DAE1-43F1-BF56-91F64BFBDF0A}"/>
                  </a:ext>
                </a:extLst>
              </p:cNvPr>
              <p:cNvSpPr txBox="1"/>
              <p:nvPr/>
            </p:nvSpPr>
            <p:spPr>
              <a:xfrm>
                <a:off x="5323492" y="4771554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AD4D9A-DAE1-43F1-BF56-91F64BFBD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492" y="4771554"/>
                <a:ext cx="2365719" cy="307777"/>
              </a:xfrm>
              <a:prstGeom prst="rect">
                <a:avLst/>
              </a:prstGeom>
              <a:blipFill>
                <a:blip r:embed="rId22"/>
                <a:stretch>
                  <a:fillRect l="-77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6B160E-4F5A-444D-8A64-61D58FBF1AB1}"/>
                  </a:ext>
                </a:extLst>
              </p:cNvPr>
              <p:cNvSpPr txBox="1"/>
              <p:nvPr/>
            </p:nvSpPr>
            <p:spPr>
              <a:xfrm>
                <a:off x="8008075" y="4724239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6B160E-4F5A-444D-8A64-61D58FBF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75" y="4724239"/>
                <a:ext cx="2365719" cy="307777"/>
              </a:xfrm>
              <a:prstGeom prst="rect">
                <a:avLst/>
              </a:prstGeom>
              <a:blipFill>
                <a:blip r:embed="rId23"/>
                <a:stretch>
                  <a:fillRect l="-77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C3E72C23-E86B-4DA2-98ED-7833218F4D55}"/>
              </a:ext>
            </a:extLst>
          </p:cNvPr>
          <p:cNvSpPr/>
          <p:nvPr/>
        </p:nvSpPr>
        <p:spPr>
          <a:xfrm>
            <a:off x="2686895" y="4681699"/>
            <a:ext cx="285370" cy="441987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FF3D449-23BA-44B7-81EA-68580D5D5DC4}"/>
              </a:ext>
            </a:extLst>
          </p:cNvPr>
          <p:cNvSpPr/>
          <p:nvPr/>
        </p:nvSpPr>
        <p:spPr>
          <a:xfrm>
            <a:off x="5160006" y="4715378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D7DDEA17-1189-403E-9DEB-EDF24A12F52E}"/>
              </a:ext>
            </a:extLst>
          </p:cNvPr>
          <p:cNvSpPr/>
          <p:nvPr/>
        </p:nvSpPr>
        <p:spPr>
          <a:xfrm>
            <a:off x="7828639" y="4743756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-Shape 41">
            <a:extLst>
              <a:ext uri="{FF2B5EF4-FFF2-40B4-BE49-F238E27FC236}">
                <a16:creationId xmlns:a16="http://schemas.microsoft.com/office/drawing/2014/main" id="{9BB5F7AA-D471-490A-8A18-949D44DA8957}"/>
              </a:ext>
            </a:extLst>
          </p:cNvPr>
          <p:cNvSpPr/>
          <p:nvPr/>
        </p:nvSpPr>
        <p:spPr>
          <a:xfrm rot="18712379">
            <a:off x="337681" y="4715257"/>
            <a:ext cx="311272" cy="157435"/>
          </a:xfrm>
          <a:prstGeom prst="corner">
            <a:avLst>
              <a:gd name="adj1" fmla="val 22090"/>
              <a:gd name="adj2" fmla="val 213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€z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A331E4-E702-4FB8-A55D-E31F1C82D096}"/>
                  </a:ext>
                </a:extLst>
              </p:cNvPr>
              <p:cNvSpPr txBox="1"/>
              <p:nvPr/>
            </p:nvSpPr>
            <p:spPr>
              <a:xfrm>
                <a:off x="265395" y="5309908"/>
                <a:ext cx="115495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of the following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A331E4-E702-4FB8-A55D-E31F1C82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95" y="5309908"/>
                <a:ext cx="11549576" cy="324769"/>
              </a:xfrm>
              <a:prstGeom prst="rect">
                <a:avLst/>
              </a:prstGeom>
              <a:blipFill>
                <a:blip r:embed="rId24"/>
                <a:stretch>
                  <a:fillRect l="-158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2AEEAC-3493-45AF-BFF0-6DE37B31CF95}"/>
                  </a:ext>
                </a:extLst>
              </p:cNvPr>
              <p:cNvSpPr txBox="1"/>
              <p:nvPr/>
            </p:nvSpPr>
            <p:spPr>
              <a:xfrm>
                <a:off x="588952" y="5902994"/>
                <a:ext cx="18569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2AEEAC-3493-45AF-BFF0-6DE37B31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" y="5902994"/>
                <a:ext cx="1856936" cy="307777"/>
              </a:xfrm>
              <a:prstGeom prst="rect">
                <a:avLst/>
              </a:prstGeom>
              <a:blipFill>
                <a:blip r:embed="rId25"/>
                <a:stretch>
                  <a:fillRect l="-987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51D0D6C-4FFE-43E3-9513-2CC0E5970E3F}"/>
                  </a:ext>
                </a:extLst>
              </p:cNvPr>
              <p:cNvSpPr txBox="1"/>
              <p:nvPr/>
            </p:nvSpPr>
            <p:spPr>
              <a:xfrm>
                <a:off x="2837435" y="5900649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51D0D6C-4FFE-43E3-9513-2CC0E5970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35" y="5900649"/>
                <a:ext cx="2365719" cy="307777"/>
              </a:xfrm>
              <a:prstGeom prst="rect">
                <a:avLst/>
              </a:prstGeom>
              <a:blipFill>
                <a:blip r:embed="rId26"/>
                <a:stretch>
                  <a:fillRect l="-771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C7C767-BB84-4A6B-9560-A6075432B2DD}"/>
                  </a:ext>
                </a:extLst>
              </p:cNvPr>
              <p:cNvSpPr txBox="1"/>
              <p:nvPr/>
            </p:nvSpPr>
            <p:spPr>
              <a:xfrm>
                <a:off x="5311002" y="5973254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C7C767-BB84-4A6B-9560-A6075432B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002" y="5973254"/>
                <a:ext cx="2365719" cy="307777"/>
              </a:xfrm>
              <a:prstGeom prst="rect">
                <a:avLst/>
              </a:prstGeom>
              <a:blipFill>
                <a:blip r:embed="rId27"/>
                <a:stretch>
                  <a:fillRect l="-773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6E0DC4-9150-4A15-8211-9165A4BC8C75}"/>
                  </a:ext>
                </a:extLst>
              </p:cNvPr>
              <p:cNvSpPr txBox="1"/>
              <p:nvPr/>
            </p:nvSpPr>
            <p:spPr>
              <a:xfrm>
                <a:off x="7995585" y="5925939"/>
                <a:ext cx="2365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(d)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6E0DC4-9150-4A15-8211-9165A4BC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585" y="5925939"/>
                <a:ext cx="2365719" cy="307777"/>
              </a:xfrm>
              <a:prstGeom prst="rect">
                <a:avLst/>
              </a:prstGeom>
              <a:blipFill>
                <a:blip r:embed="rId28"/>
                <a:stretch>
                  <a:fillRect l="-773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94F60DA3-5580-4C55-87DE-3160D759FCAB}"/>
              </a:ext>
            </a:extLst>
          </p:cNvPr>
          <p:cNvSpPr/>
          <p:nvPr/>
        </p:nvSpPr>
        <p:spPr>
          <a:xfrm>
            <a:off x="493317" y="5839044"/>
            <a:ext cx="285370" cy="441987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49C3BED0-1D48-4958-8BC1-30F8955D3043}"/>
              </a:ext>
            </a:extLst>
          </p:cNvPr>
          <p:cNvSpPr/>
          <p:nvPr/>
        </p:nvSpPr>
        <p:spPr>
          <a:xfrm>
            <a:off x="5147516" y="5917078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id="{79CEF613-BE19-418D-9D1D-4FC75B24B0BB}"/>
              </a:ext>
            </a:extLst>
          </p:cNvPr>
          <p:cNvSpPr/>
          <p:nvPr/>
        </p:nvSpPr>
        <p:spPr>
          <a:xfrm>
            <a:off x="7816149" y="5945456"/>
            <a:ext cx="285370" cy="401806"/>
          </a:xfrm>
          <a:prstGeom prst="mathMultiply">
            <a:avLst>
              <a:gd name="adj1" fmla="val 133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925BECA0-60E0-4BE6-AE79-D7D38CCBD547}"/>
              </a:ext>
            </a:extLst>
          </p:cNvPr>
          <p:cNvSpPr/>
          <p:nvPr/>
        </p:nvSpPr>
        <p:spPr>
          <a:xfrm rot="18712379">
            <a:off x="2619259" y="5923396"/>
            <a:ext cx="311272" cy="157435"/>
          </a:xfrm>
          <a:prstGeom prst="corner">
            <a:avLst>
              <a:gd name="adj1" fmla="val 22090"/>
              <a:gd name="adj2" fmla="val 213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€z</a:t>
            </a:r>
          </a:p>
        </p:txBody>
      </p:sp>
    </p:spTree>
    <p:extLst>
      <p:ext uri="{BB962C8B-B14F-4D97-AF65-F5344CB8AC3E}">
        <p14:creationId xmlns:p14="http://schemas.microsoft.com/office/powerpoint/2010/main" val="282742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30" grpId="0" animBg="1"/>
      <p:bldP spid="31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76" grpId="0" animBg="1"/>
      <p:bldP spid="77" grpId="0" animBg="1"/>
      <p:bldP spid="78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BFE157-6502-47E6-9151-AE24C1E58DB3}"/>
</file>

<file path=customXml/itemProps2.xml><?xml version="1.0" encoding="utf-8"?>
<ds:datastoreItem xmlns:ds="http://schemas.openxmlformats.org/officeDocument/2006/customXml" ds:itemID="{DF66366C-5A51-42FA-AB56-8A2CFC901536}"/>
</file>

<file path=customXml/itemProps3.xml><?xml version="1.0" encoding="utf-8"?>
<ds:datastoreItem xmlns:ds="http://schemas.openxmlformats.org/officeDocument/2006/customXml" ds:itemID="{7AF1C948-9DD9-4697-A274-15D99A01E3EC}"/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1247</Words>
  <Application>Microsoft Office PowerPoint</Application>
  <PresentationFormat>Widescreen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73</cp:revision>
  <dcterms:created xsi:type="dcterms:W3CDTF">2020-10-20T12:45:48Z</dcterms:created>
  <dcterms:modified xsi:type="dcterms:W3CDTF">2020-10-22T14:57:34Z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