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B60-A984-45CA-A7F3-CD6985AB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345CE-A836-4B25-B97E-9CB0F5BEA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C253-B7A4-4CAB-8650-11A9B4F3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1985-EC2B-46C0-AE96-EE786233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6874F-E561-41FA-AF81-C618D114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CB5B-1B4B-4E41-B8CC-FCB0E30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98BA-04D5-4D07-8C11-810AD237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9729-955A-46F0-AD32-D61853A5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DE18-8D3A-457A-8234-2CB487C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F566-7F61-4342-A5ED-F4C979CA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6485E-6819-4377-B8BE-557D66FDC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B36F5-B284-44EE-88FF-D64DEA26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DA92-D852-4A28-BA5D-35768DDC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0B35-C787-41E9-8147-03E6FFB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CCB2-50E3-4288-8FBD-C6ABBCD3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BC20-D4B0-4CF1-9CBB-17DD2FFC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309C-A9E0-4511-901B-C00A6796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CB26-7B07-4831-841D-86C43BD9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C2E3-5D70-4A89-83C9-EC36409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23FC-6082-41F9-9DEA-DEA95E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32A0-B6DF-467B-A679-622EA003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6259-AFA3-4037-9690-2AB69287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E807-D0D5-42BB-B054-5A8DDD82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7E1D-A974-4C1B-A6C6-A30637D6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07E7-1718-4449-A7E1-101C87CE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9FE7-CA72-42CF-8E2D-1BA9D742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CD51-A514-4CFA-BBC5-493CB40D3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4E717-FBB4-4128-8451-14DC1239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2EDD0-D7B2-429D-AF8B-FC27C13C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4631-F2BE-487A-B456-DFC2690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8495-BEB3-4FFC-AF32-2982A8C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8575-D155-48D2-BE09-4A167BF5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5524-07EF-4EBC-8C27-3D7C332F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2C6B-5E30-4430-BFD8-1FFBF1182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34D58-703B-438C-AC80-47B51A69B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5CC-8FB7-427E-817F-AC2C8EAD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BA983-C589-48DF-A237-CC3F8A9A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88550-9870-4680-B355-A64BD40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DE29-DFE8-40FE-A828-F33D83F5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896B-3718-429D-BFD5-B05C4BAD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C5E68-893E-4F86-BDAA-3104C847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AD749-38A5-426D-A798-AE3DB3F7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6E6E-857F-41E0-B3AD-EF1D5AF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2BA41-AC83-41B3-A136-199B0F97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2AB6-4D2B-45A0-AFA9-45557DA9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8CE05-5507-4235-840D-71ABF2DC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789-E161-41B0-A46F-E941CAD0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88B-4411-4A9F-9459-E96064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1E62-8C22-412C-ADE7-A913A6B7C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95275-78C9-432F-9679-FC4B3654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CECB-D5C7-4CA0-AA86-29643591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FF582-F62A-4BAA-BBB8-6DFF2741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460-8720-4D6D-91F8-BFB3F699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7D069-87C0-4C61-AB3F-7C4BB5809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75CE9-724E-4E73-80E8-3F248103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C3BB-7DD1-4FF7-A07E-065B0CD1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AEC7-A652-406F-8DF0-F38C40F4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52C9-B708-452D-AF9E-7E395A3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69DF2-B0D7-4455-B360-C1F093E2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70854-4B5C-49E3-89BF-DF7A7259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895A-4273-40A4-87FC-12F6E5F01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E89D-540F-4B09-A78C-08B4B2FE18D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24E2-FD87-4276-9458-9283C98B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288C-51FB-4E0C-97C6-FFD389F28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B5BD-34C0-4943-A35B-3EC6B53D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61000-C0B6-44D6-A4C3-1D6E61A8FB26}"/>
              </a:ext>
            </a:extLst>
          </p:cNvPr>
          <p:cNvSpPr txBox="1"/>
          <p:nvPr/>
        </p:nvSpPr>
        <p:spPr>
          <a:xfrm>
            <a:off x="548640" y="2705725"/>
            <a:ext cx="110572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236620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/>
              <p:nvPr/>
            </p:nvSpPr>
            <p:spPr>
              <a:xfrm>
                <a:off x="567397" y="694780"/>
                <a:ext cx="11057206" cy="5340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MCQ</a:t>
                </a: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 the center of the region for the image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the transformation of </a:t>
                </a:r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image of the rectangular region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 bounded by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the transformation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plane?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image of triangular region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 bounded by the line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the transformation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plane?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expression gives us the transformation as rotation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plane?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transformation happens with the expression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from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plane?</a:t>
                </a:r>
              </a:p>
              <a:p>
                <a:pPr algn="just"/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Rotation &amp; reflection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Rotation &amp; magnification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Reflection &amp; magnification</a:t>
                </a:r>
              </a:p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Reflection &amp; translation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7" y="694780"/>
                <a:ext cx="11057206" cy="5340949"/>
              </a:xfrm>
              <a:prstGeom prst="rect">
                <a:avLst/>
              </a:prstGeom>
              <a:blipFill>
                <a:blip r:embed="rId2"/>
                <a:stretch>
                  <a:fillRect l="-276" t="-342" r="-772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8F0D-65B0-43AE-A345-87BFFD9ED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1" y="1207497"/>
            <a:ext cx="3645453" cy="444300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US" sz="3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conformal mappings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77919-24DC-4C28-AB9C-C48A8F87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1524000"/>
            <a:ext cx="3192066" cy="5105400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l"/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construct conformal mappings between many kinds of domain</a:t>
            </a:r>
          </a:p>
        </p:txBody>
      </p:sp>
    </p:spTree>
    <p:extLst>
      <p:ext uri="{BB962C8B-B14F-4D97-AF65-F5344CB8AC3E}">
        <p14:creationId xmlns:p14="http://schemas.microsoft.com/office/powerpoint/2010/main" val="2019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61000-C0B6-44D6-A4C3-1D6E61A8FB26}"/>
              </a:ext>
            </a:extLst>
          </p:cNvPr>
          <p:cNvSpPr txBox="1"/>
          <p:nvPr/>
        </p:nvSpPr>
        <p:spPr>
          <a:xfrm>
            <a:off x="365760" y="111468"/>
            <a:ext cx="1105720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Geometrical Representation: </a:t>
            </a:r>
            <a:endParaRPr lang="en-US" sz="20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curve of complex variable (𝑥,𝑦)we take two axes i.e., one real axis and the other imaginary axis. Several points (𝑥,𝑦) are plotted on 𝑧-plane, by taking different value of 𝑧 (different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curve C is drawn by joining the plotted points. The diagram obtained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Argand diagram.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861DEF-8A99-4C12-86A8-E40E11F996E7}"/>
                  </a:ext>
                </a:extLst>
              </p:cNvPr>
              <p:cNvSpPr txBox="1"/>
              <p:nvPr/>
            </p:nvSpPr>
            <p:spPr>
              <a:xfrm>
                <a:off x="365760" y="1995125"/>
                <a:ext cx="11211955" cy="4191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Transformation: </a:t>
                </a:r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point (𝑥,𝑦) in the z-plane, the relation 𝑤=𝑓(𝑧) defines a corresponding point (𝑢,𝑣) in the 𝑤-plane. We call this “transformation or mapping of 𝑧-plane into 𝑤-plane”. If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maps into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known as the image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point 𝑃(𝑥,𝑦) moves along a curve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𝑧-plane, the point 𝑃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(𝑢,𝑣) will move along a corresponding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𝑤-plane. We, then, say that a curve C in the 𝑧-plane is mapped into the corresponding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𝑤- plane by the relation 𝑤=𝑓(𝑧).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Translation, Rotation and reflection are the standard transformations. Terms such as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translation, rotation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reflection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used to convey dominant geometric characteristics of certain mappings.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861DEF-8A99-4C12-86A8-E40E11F9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995125"/>
                <a:ext cx="11211955" cy="4191981"/>
              </a:xfrm>
              <a:prstGeom prst="rect">
                <a:avLst/>
              </a:prstGeom>
              <a:blipFill>
                <a:blip r:embed="rId2"/>
                <a:stretch>
                  <a:fillRect l="-544" r="-544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3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/>
              <p:nvPr/>
            </p:nvSpPr>
            <p:spPr>
              <a:xfrm>
                <a:off x="548640" y="393895"/>
                <a:ext cx="11057206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substituting the values of 𝑥 and 𝑦 in the equation of the curve to be transformed we get the equation of the image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pane.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example the mapping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can be thought of as a translation of each point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 unit to the right.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93895"/>
                <a:ext cx="11057206" cy="5693866"/>
              </a:xfrm>
              <a:prstGeom prst="rect">
                <a:avLst/>
              </a:prstGeom>
              <a:blipFill>
                <a:blip r:embed="rId2"/>
                <a:stretch>
                  <a:fillRect l="-551" r="-551" b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/>
              <p:nvPr/>
            </p:nvSpPr>
            <p:spPr>
              <a:xfrm>
                <a:off x="319686" y="256525"/>
                <a:ext cx="116378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Translation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rectangular region 𝑅 in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which is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region 𝑅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into which 𝑅 is mapped under the transformation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algn="just"/>
                <a:r>
                  <a:rPr lang="en-US" sz="2000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2000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	when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2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86" y="256525"/>
                <a:ext cx="11637852" cy="2862322"/>
              </a:xfrm>
              <a:prstGeom prst="rect">
                <a:avLst/>
              </a:prstGeom>
              <a:blipFill>
                <a:blip r:embed="rId2"/>
                <a:stretch>
                  <a:fillRect l="-524" t="-1064" r="-52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F4FFF9C-7C69-4D82-B33D-15F888FA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509451"/>
            <a:ext cx="3950471" cy="3072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D195BF-718C-4580-B341-3D847E2C0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9" y="3547269"/>
            <a:ext cx="3646588" cy="3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/>
              <p:nvPr/>
            </p:nvSpPr>
            <p:spPr>
              <a:xfrm>
                <a:off x="351692" y="225083"/>
                <a:ext cx="11465170" cy="11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Rotation: </a:t>
                </a:r>
                <a:endParaRPr lang="en-US" sz="2000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 thought of as a rotation of the radius vector for each non-zero-point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a right angle about the origin in the counterclockwise direction.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225083"/>
                <a:ext cx="11465170" cy="1113703"/>
              </a:xfrm>
              <a:prstGeom prst="rect">
                <a:avLst/>
              </a:prstGeom>
              <a:blipFill>
                <a:blip r:embed="rId2"/>
                <a:stretch>
                  <a:fillRect l="-585" t="-3279" r="-1117" b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/>
              <p:nvPr/>
            </p:nvSpPr>
            <p:spPr>
              <a:xfrm>
                <a:off x="567397" y="1338786"/>
                <a:ext cx="1105720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Rotation: </a:t>
                </a:r>
                <a:endParaRPr lang="en-US" sz="2000" u="sng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rectangular region 𝑅 in z-plane which is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into which 𝑅 is mapped under the transformation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</a:p>
              <a:p>
                <a:pPr algn="just"/>
                <a:r>
                  <a:rPr lang="en-US" sz="2000" b="1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7" y="1338786"/>
                <a:ext cx="11057206" cy="3170099"/>
              </a:xfrm>
              <a:prstGeom prst="rect">
                <a:avLst/>
              </a:prstGeom>
              <a:blipFill>
                <a:blip r:embed="rId3"/>
                <a:stretch>
                  <a:fillRect l="-551" t="-1154" r="-60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936264-7602-403B-BFD9-6FE040F83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" y="3812345"/>
            <a:ext cx="3180368" cy="3049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B1FD0-697D-4E61-AE1A-B80672659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2199" y="3687901"/>
            <a:ext cx="3669414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/>
              <p:nvPr/>
            </p:nvSpPr>
            <p:spPr>
              <a:xfrm>
                <a:off x="548640" y="162346"/>
                <a:ext cx="11057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Reflection: </a:t>
                </a:r>
                <a:endParaRPr lang="en-US" sz="2000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transforms each point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its reflection in the real axis.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61000-C0B6-44D6-A4C3-1D6E61A8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62346"/>
                <a:ext cx="11057206" cy="707886"/>
              </a:xfrm>
              <a:prstGeom prst="rect">
                <a:avLst/>
              </a:prstGeom>
              <a:blipFill>
                <a:blip r:embed="rId2"/>
                <a:stretch>
                  <a:fillRect l="-55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/>
              <p:nvPr/>
            </p:nvSpPr>
            <p:spPr>
              <a:xfrm>
                <a:off x="548640" y="870232"/>
                <a:ext cx="1105720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Reflection: </a:t>
                </a:r>
                <a:endParaRPr lang="en-US" sz="2000" u="sng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rectangular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which is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into which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mapped under the transformation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</a:p>
              <a:p>
                <a:r>
                  <a:rPr lang="en-US" sz="2000" b="1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870232"/>
                <a:ext cx="11057206" cy="3170099"/>
              </a:xfrm>
              <a:prstGeom prst="rect">
                <a:avLst/>
              </a:prstGeom>
              <a:blipFill>
                <a:blip r:embed="rId3"/>
                <a:stretch>
                  <a:fillRect l="-551" t="-1154" r="-551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C8EF955-8A27-4CB4-A0E0-D1D81C96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0" y="3622997"/>
            <a:ext cx="3302288" cy="3072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70564-F81E-44A4-B8E9-CEC9FF5EC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165" y="3141853"/>
            <a:ext cx="4044675" cy="36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/>
              <p:nvPr/>
            </p:nvSpPr>
            <p:spPr>
              <a:xfrm>
                <a:off x="154744" y="118004"/>
                <a:ext cx="11844997" cy="333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sz="2000" u="sng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triangle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z-plane with vertices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triangle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 into which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mapped under the transformation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vertices of the triangle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Vertices can also be written 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/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" y="118004"/>
                <a:ext cx="11844997" cy="3338222"/>
              </a:xfrm>
              <a:prstGeom prst="rect">
                <a:avLst/>
              </a:prstGeom>
              <a:blipFill>
                <a:blip r:embed="rId2"/>
                <a:stretch>
                  <a:fillRect l="-515" t="-912" r="-566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AB736-F68E-4EC7-A167-40F7364F4821}"/>
                  </a:ext>
                </a:extLst>
              </p:cNvPr>
              <p:cNvSpPr txBox="1"/>
              <p:nvPr/>
            </p:nvSpPr>
            <p:spPr>
              <a:xfrm>
                <a:off x="2305929" y="2626684"/>
                <a:ext cx="93186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=−1−2=−3;  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=−1+2=1⟹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)=(−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  <a:p>
                <a:pPr algn="just"/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1,−2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=1+2=3;  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=1−2=−1⟹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=1−2=−1; 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=1+2=3⟹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)=(−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AB736-F68E-4EC7-A167-40F7364F4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29" y="2626684"/>
                <a:ext cx="9318674" cy="1015663"/>
              </a:xfrm>
              <a:prstGeom prst="rect">
                <a:avLst/>
              </a:prstGeom>
              <a:blipFill>
                <a:blip r:embed="rId3"/>
                <a:stretch>
                  <a:fillRect l="-65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6284C60-5A04-4E1A-BDB9-63A4F2E86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39" y="3763781"/>
            <a:ext cx="3122780" cy="3094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96FDE3-00FD-4ED5-B816-F19D53807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875" y="3828468"/>
            <a:ext cx="3162908" cy="30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/>
              <p:nvPr/>
            </p:nvSpPr>
            <p:spPr>
              <a:xfrm>
                <a:off x="567397" y="694780"/>
                <a:ext cx="11057206" cy="5505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 Set</a:t>
                </a:r>
                <a:endParaRPr lang="en-US" sz="2400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Let the rectangular region 𝑅 in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which is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region 𝑅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into which 𝑅 is mapped under the following transformations: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−(2+3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−(1−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+1−3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Given triangle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with vertices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1,1−3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the triangle 𝑇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into which 𝑇 is mapped under the following transformations: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+1−3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88F36-A700-41C4-819B-7B5446F8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7" y="694780"/>
                <a:ext cx="11057206" cy="5505418"/>
              </a:xfrm>
              <a:prstGeom prst="rect">
                <a:avLst/>
              </a:prstGeom>
              <a:blipFill>
                <a:blip r:embed="rId2"/>
                <a:stretch>
                  <a:fillRect l="-551" t="-886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8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CE47BF-DA26-483F-A9CE-91B51CB4D8A6}"/>
</file>

<file path=customXml/itemProps2.xml><?xml version="1.0" encoding="utf-8"?>
<ds:datastoreItem xmlns:ds="http://schemas.openxmlformats.org/officeDocument/2006/customXml" ds:itemID="{B844D3CD-DC8E-4141-9FE6-C2FA3C1FC19C}"/>
</file>

<file path=customXml/itemProps3.xml><?xml version="1.0" encoding="utf-8"?>
<ds:datastoreItem xmlns:ds="http://schemas.openxmlformats.org/officeDocument/2006/customXml" ds:itemID="{421B6266-4E46-4ECE-8DA6-3E2DBA379041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1559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OBJECTIVE  Using conformal mappings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34</cp:revision>
  <dcterms:created xsi:type="dcterms:W3CDTF">2020-10-22T08:25:44Z</dcterms:created>
  <dcterms:modified xsi:type="dcterms:W3CDTF">2020-10-22T14:38:24Z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