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3" r:id="rId5"/>
  </p:sldMasterIdLst>
  <p:notesMasterIdLst>
    <p:notesMasterId r:id="rId58"/>
  </p:notesMasterIdLst>
  <p:sldIdLst>
    <p:sldId id="256" r:id="rId6"/>
    <p:sldId id="257" r:id="rId7"/>
    <p:sldId id="261" r:id="rId8"/>
    <p:sldId id="262" r:id="rId9"/>
    <p:sldId id="263" r:id="rId10"/>
    <p:sldId id="270" r:id="rId11"/>
    <p:sldId id="271" r:id="rId12"/>
    <p:sldId id="272" r:id="rId13"/>
    <p:sldId id="273" r:id="rId14"/>
    <p:sldId id="291" r:id="rId15"/>
    <p:sldId id="292" r:id="rId16"/>
    <p:sldId id="293" r:id="rId17"/>
    <p:sldId id="320" r:id="rId18"/>
    <p:sldId id="295" r:id="rId19"/>
    <p:sldId id="354" r:id="rId20"/>
    <p:sldId id="355" r:id="rId21"/>
    <p:sldId id="319" r:id="rId22"/>
    <p:sldId id="356" r:id="rId23"/>
    <p:sldId id="365" r:id="rId24"/>
    <p:sldId id="366" r:id="rId25"/>
    <p:sldId id="367" r:id="rId26"/>
    <p:sldId id="358" r:id="rId27"/>
    <p:sldId id="361" r:id="rId28"/>
    <p:sldId id="359" r:id="rId29"/>
    <p:sldId id="372" r:id="rId30"/>
    <p:sldId id="373" r:id="rId31"/>
    <p:sldId id="331" r:id="rId32"/>
    <p:sldId id="332" r:id="rId33"/>
    <p:sldId id="374" r:id="rId34"/>
    <p:sldId id="375" r:id="rId35"/>
    <p:sldId id="376" r:id="rId36"/>
    <p:sldId id="336" r:id="rId37"/>
    <p:sldId id="337" r:id="rId38"/>
    <p:sldId id="377" r:id="rId39"/>
    <p:sldId id="378" r:id="rId40"/>
    <p:sldId id="379" r:id="rId41"/>
    <p:sldId id="341" r:id="rId42"/>
    <p:sldId id="380" r:id="rId43"/>
    <p:sldId id="381" r:id="rId44"/>
    <p:sldId id="382" r:id="rId45"/>
    <p:sldId id="383" r:id="rId46"/>
    <p:sldId id="384" r:id="rId47"/>
    <p:sldId id="385" r:id="rId48"/>
    <p:sldId id="387" r:id="rId49"/>
    <p:sldId id="349" r:id="rId50"/>
    <p:sldId id="386" r:id="rId51"/>
    <p:sldId id="388" r:id="rId52"/>
    <p:sldId id="389" r:id="rId53"/>
    <p:sldId id="390" r:id="rId54"/>
    <p:sldId id="391" r:id="rId55"/>
    <p:sldId id="264" r:id="rId56"/>
    <p:sldId id="26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724"/>
  </p:normalViewPr>
  <p:slideViewPr>
    <p:cSldViewPr snapToGrid="0" snapToObjects="1">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C07E-1733-4A97-A64B-1A497D424DBD}" type="datetimeFigureOut">
              <a:rPr lang="en-US" smtClean="0"/>
              <a:t>3/16/2021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7B998-03AE-47DE-81ED-44B2F55A6AD7}" type="slidenum">
              <a:rPr lang="en-US" smtClean="0"/>
              <a:t>‹#›</a:t>
            </a:fld>
            <a:endParaRPr lang="en-US"/>
          </a:p>
        </p:txBody>
      </p:sp>
    </p:spTree>
    <p:extLst>
      <p:ext uri="{BB962C8B-B14F-4D97-AF65-F5344CB8AC3E}">
        <p14:creationId xmlns:p14="http://schemas.microsoft.com/office/powerpoint/2010/main" val="201073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518EFFE6-49EB-4BC5-8B38-98F2EEA06B34}" type="slidenum">
              <a:rPr lang="en-US" altLang="en-US"/>
              <a:pPr/>
              <a:t>3</a:t>
            </a:fld>
            <a:endParaRPr lang="en-US"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2743978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92DFF804-AD08-44A9-95AE-8382490267C6}" type="slidenum">
              <a:rPr lang="en-US" altLang="en-US"/>
              <a:pPr/>
              <a:t>12</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1755181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82E09CC-FF27-4BFF-BE8F-AC619534FB3C}" type="slidenum">
              <a:rPr lang="en-US" altLang="en-US"/>
              <a:pPr/>
              <a:t>13</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2780713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F1B41E3E-AA99-43EF-A479-C1533F96DA65}" type="slidenum">
              <a:rPr lang="en-US" altLang="en-US"/>
              <a:pPr/>
              <a:t>14</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592556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C5611466-7B42-4AFB-85A4-73D9CA41F686}" type="slidenum">
              <a:rPr lang="en-US" altLang="en-US"/>
              <a:pPr/>
              <a:t>4</a:t>
            </a:fld>
            <a:endParaRPr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4045456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D7692F40-7116-4FCA-9813-0B15DEC29A51}" type="slidenum">
              <a:rPr lang="en-US" altLang="en-US"/>
              <a:pPr/>
              <a:t>5</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864484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D293BDC5-E50F-4EC4-A32C-E7855AC99E49}" type="slidenum">
              <a:rPr lang="en-US" altLang="en-US"/>
              <a:pPr/>
              <a:t>6</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905547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31587C75-BC2A-43DD-80DC-95A597E671C9}" type="slidenum">
              <a:rPr lang="en-US" altLang="en-US"/>
              <a:pPr/>
              <a:t>7</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425132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83632E89-E1B1-4D9B-B563-57AFD8A76713}" type="slidenum">
              <a:rPr lang="en-US" altLang="en-US"/>
              <a:pPr/>
              <a:t>8</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214992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62740638-2B91-4BE9-BB76-4F6086327F33}" type="slidenum">
              <a:rPr lang="en-US" altLang="en-US"/>
              <a:pPr/>
              <a:t>9</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1111742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82236CE0-8177-4E88-AA14-F9B837CCF098}" type="slidenum">
              <a:rPr lang="en-US" altLang="en-US"/>
              <a:pPr/>
              <a:t>10</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ltLang="en-US" dirty="0"/>
          </a:p>
        </p:txBody>
      </p:sp>
    </p:spTree>
    <p:extLst>
      <p:ext uri="{BB962C8B-B14F-4D97-AF65-F5344CB8AC3E}">
        <p14:creationId xmlns:p14="http://schemas.microsoft.com/office/powerpoint/2010/main" val="2740645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F66C61B3-D871-43C2-B67B-68F132F9F960}" type="slidenum">
              <a:rPr lang="en-US" altLang="en-US"/>
              <a:pPr/>
              <a:t>11</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5775522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625" y="60325"/>
            <a:ext cx="9048750" cy="838200"/>
          </a:xfrm>
        </p:spPr>
        <p:txBody>
          <a:bodyPr/>
          <a:lstStyle/>
          <a:p>
            <a:r>
              <a:rPr lang="en-US"/>
              <a:t>Click to edit Master title style</a:t>
            </a:r>
          </a:p>
        </p:txBody>
      </p:sp>
      <p:sp>
        <p:nvSpPr>
          <p:cNvPr id="3" name="Text Placeholder 2"/>
          <p:cNvSpPr>
            <a:spLocks noGrp="1"/>
          </p:cNvSpPr>
          <p:nvPr>
            <p:ph type="body" sz="half" idx="1"/>
          </p:nvPr>
        </p:nvSpPr>
        <p:spPr>
          <a:xfrm>
            <a:off x="28575" y="1019177"/>
            <a:ext cx="4465638" cy="5457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019177"/>
            <a:ext cx="4465637" cy="5457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Sajib Hasan</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AIUB::CSC2105::Algorithms</a:t>
            </a:r>
          </a:p>
        </p:txBody>
      </p:sp>
      <p:sp>
        <p:nvSpPr>
          <p:cNvPr id="7" name="Rectangle 6"/>
          <p:cNvSpPr>
            <a:spLocks noGrp="1" noChangeArrowheads="1"/>
          </p:cNvSpPr>
          <p:nvPr>
            <p:ph type="sldNum" sz="quarter" idx="12"/>
          </p:nvPr>
        </p:nvSpPr>
        <p:spPr>
          <a:ln/>
        </p:spPr>
        <p:txBody>
          <a:bodyPr/>
          <a:lstStyle>
            <a:lvl1pPr>
              <a:defRPr/>
            </a:lvl1pPr>
          </a:lstStyle>
          <a:p>
            <a:r>
              <a:rPr lang="en-US" altLang="en-US"/>
              <a:t>Dynamic Programming</a:t>
            </a:r>
            <a:r>
              <a:rPr lang="en-US" altLang="en-US">
                <a:sym typeface="Wingdings" pitchFamily="2" charset="2"/>
              </a:rPr>
              <a:t></a:t>
            </a:r>
            <a:fld id="{98D1C14C-2660-4842-B539-08CBCE269A63}" type="slidenum">
              <a:rPr lang="en-US" altLang="en-US"/>
              <a:pPr/>
              <a:t>‹#›</a:t>
            </a:fld>
            <a:endParaRPr lang="en-US" altLang="en-US"/>
          </a:p>
        </p:txBody>
      </p:sp>
    </p:spTree>
    <p:extLst>
      <p:ext uri="{BB962C8B-B14F-4D97-AF65-F5344CB8AC3E}">
        <p14:creationId xmlns:p14="http://schemas.microsoft.com/office/powerpoint/2010/main" val="3250842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7625" y="60325"/>
            <a:ext cx="9048750" cy="838200"/>
          </a:xfrm>
        </p:spPr>
        <p:txBody>
          <a:bodyPr/>
          <a:lstStyle/>
          <a:p>
            <a:r>
              <a:rPr lang="en-US"/>
              <a:t>Click to edit Master title style</a:t>
            </a:r>
          </a:p>
        </p:txBody>
      </p:sp>
      <p:sp>
        <p:nvSpPr>
          <p:cNvPr id="3" name="Text Placeholder 2"/>
          <p:cNvSpPr>
            <a:spLocks noGrp="1"/>
          </p:cNvSpPr>
          <p:nvPr>
            <p:ph type="body" sz="half" idx="1"/>
          </p:nvPr>
        </p:nvSpPr>
        <p:spPr>
          <a:xfrm>
            <a:off x="28575" y="1019177"/>
            <a:ext cx="4465638" cy="5457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019177"/>
            <a:ext cx="4465637" cy="2652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24288"/>
            <a:ext cx="4465637" cy="2652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r>
              <a:rPr lang="en-US"/>
              <a:t>Sajib Hasan</a:t>
            </a:r>
          </a:p>
        </p:txBody>
      </p:sp>
      <p:sp>
        <p:nvSpPr>
          <p:cNvPr id="7" name="Rectangle 5"/>
          <p:cNvSpPr>
            <a:spLocks noGrp="1" noChangeArrowheads="1"/>
          </p:cNvSpPr>
          <p:nvPr>
            <p:ph type="ftr" sz="quarter" idx="11"/>
          </p:nvPr>
        </p:nvSpPr>
        <p:spPr>
          <a:ln/>
        </p:spPr>
        <p:txBody>
          <a:bodyPr/>
          <a:lstStyle>
            <a:lvl1pPr>
              <a:defRPr/>
            </a:lvl1pPr>
          </a:lstStyle>
          <a:p>
            <a:pPr>
              <a:defRPr/>
            </a:pPr>
            <a:r>
              <a:rPr lang="en-US"/>
              <a:t>AIUB::CSC2105::Algorithms</a:t>
            </a:r>
          </a:p>
        </p:txBody>
      </p:sp>
      <p:sp>
        <p:nvSpPr>
          <p:cNvPr id="8" name="Rectangle 6"/>
          <p:cNvSpPr>
            <a:spLocks noGrp="1" noChangeArrowheads="1"/>
          </p:cNvSpPr>
          <p:nvPr>
            <p:ph type="sldNum" sz="quarter" idx="12"/>
          </p:nvPr>
        </p:nvSpPr>
        <p:spPr>
          <a:ln/>
        </p:spPr>
        <p:txBody>
          <a:bodyPr/>
          <a:lstStyle>
            <a:lvl1pPr>
              <a:defRPr/>
            </a:lvl1pPr>
          </a:lstStyle>
          <a:p>
            <a:r>
              <a:rPr lang="en-US" altLang="en-US"/>
              <a:t>Dynamic Programming</a:t>
            </a:r>
            <a:r>
              <a:rPr lang="en-US" altLang="en-US">
                <a:sym typeface="Wingdings" pitchFamily="2" charset="2"/>
              </a:rPr>
              <a:t></a:t>
            </a:r>
            <a:fld id="{9B486457-D13B-4BCA-A049-3EB993D50FA6}" type="slidenum">
              <a:rPr lang="en-US" altLang="en-US"/>
              <a:pPr/>
              <a:t>‹#›</a:t>
            </a:fld>
            <a:endParaRPr lang="en-US" altLang="en-US"/>
          </a:p>
        </p:txBody>
      </p:sp>
    </p:spTree>
    <p:extLst>
      <p:ext uri="{BB962C8B-B14F-4D97-AF65-F5344CB8AC3E}">
        <p14:creationId xmlns:p14="http://schemas.microsoft.com/office/powerpoint/2010/main" val="3358424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DF1221-F849-4F2C-AD10-481531295F2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xmlns="" id="{6144B654-5E7B-408D-988B-5EF1B28DFDD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D1091918-6F65-4A4F-9977-2A7A68863B0A}"/>
              </a:ext>
            </a:extLst>
          </p:cNvPr>
          <p:cNvSpPr>
            <a:spLocks noGrp="1"/>
          </p:cNvSpPr>
          <p:nvPr>
            <p:ph type="dt" sz="half" idx="10"/>
          </p:nvPr>
        </p:nvSpPr>
        <p:spPr/>
        <p:txBody>
          <a:bodyPr/>
          <a:lstStyle/>
          <a:p>
            <a:fld id="{0B5BE28F-38AC-4BD5-8E24-F2D738761BED}" type="datetimeFigureOut">
              <a:rPr lang="en-US" smtClean="0"/>
              <a:t>3/16/2021</a:t>
            </a:fld>
            <a:endParaRPr lang="en-US"/>
          </a:p>
        </p:txBody>
      </p:sp>
      <p:sp>
        <p:nvSpPr>
          <p:cNvPr id="5" name="Footer Placeholder 4">
            <a:extLst>
              <a:ext uri="{FF2B5EF4-FFF2-40B4-BE49-F238E27FC236}">
                <a16:creationId xmlns:a16="http://schemas.microsoft.com/office/drawing/2014/main" xmlns="" id="{3E5C0710-ADDE-4500-B34F-757166975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406320D-29D6-44C3-8895-76CF034CE4FA}"/>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144198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lvl1pPr algn="ctr">
              <a:defRPr b="1">
                <a:solidFill>
                  <a:schemeClr val="tx1"/>
                </a:solidFill>
              </a:defRPr>
            </a:lvl1pPr>
          </a:lstStyle>
          <a:p>
            <a:r>
              <a:rPr lang="fi-FI" dirty="0"/>
              <a:t>Click to edit Master title style</a:t>
            </a:r>
            <a:endParaRPr dirty="0"/>
          </a:p>
        </p:txBody>
      </p:sp>
      <p:sp>
        <p:nvSpPr>
          <p:cNvPr id="3" name="Content Placeholder 2"/>
          <p:cNvSpPr>
            <a:spLocks noGrp="1"/>
          </p:cNvSpPr>
          <p:nvPr>
            <p:ph idx="1"/>
          </p:nvPr>
        </p:nvSpPr>
        <p:spPr>
          <a:xfrm>
            <a:off x="284163" y="2133600"/>
            <a:ext cx="8574087" cy="3992563"/>
          </a:xfrm>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ED78CF-3E0D-4893-ABD8-D4AA43B573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C13CC5D-7B38-48FD-8417-B31BCD6928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1250E41-E9F4-4CBE-9BA2-C5FFA349DA7F}"/>
              </a:ext>
            </a:extLst>
          </p:cNvPr>
          <p:cNvSpPr>
            <a:spLocks noGrp="1"/>
          </p:cNvSpPr>
          <p:nvPr>
            <p:ph type="dt" sz="half" idx="10"/>
          </p:nvPr>
        </p:nvSpPr>
        <p:spPr/>
        <p:txBody>
          <a:bodyPr/>
          <a:lstStyle/>
          <a:p>
            <a:fld id="{0B5BE28F-38AC-4BD5-8E24-F2D738761BED}" type="datetimeFigureOut">
              <a:rPr lang="en-US" smtClean="0"/>
              <a:t>3/16/2021</a:t>
            </a:fld>
            <a:endParaRPr lang="en-US"/>
          </a:p>
        </p:txBody>
      </p:sp>
      <p:sp>
        <p:nvSpPr>
          <p:cNvPr id="5" name="Footer Placeholder 4">
            <a:extLst>
              <a:ext uri="{FF2B5EF4-FFF2-40B4-BE49-F238E27FC236}">
                <a16:creationId xmlns:a16="http://schemas.microsoft.com/office/drawing/2014/main" xmlns="" id="{FAE1BBE4-F2C1-4DC2-B824-366BC7E99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A5405F8-060D-423B-B861-5EF43AE7347C}"/>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30427782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181CD6-FDF5-4AB3-AAE2-A548EBE376E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C97D6FED-7C43-45EA-8DEB-B20C39885A8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8B35F88-4DD5-49DD-81CF-D12C7942ECBB}"/>
              </a:ext>
            </a:extLst>
          </p:cNvPr>
          <p:cNvSpPr>
            <a:spLocks noGrp="1"/>
          </p:cNvSpPr>
          <p:nvPr>
            <p:ph type="dt" sz="half" idx="10"/>
          </p:nvPr>
        </p:nvSpPr>
        <p:spPr/>
        <p:txBody>
          <a:bodyPr/>
          <a:lstStyle/>
          <a:p>
            <a:fld id="{0B5BE28F-38AC-4BD5-8E24-F2D738761BED}" type="datetimeFigureOut">
              <a:rPr lang="en-US" smtClean="0"/>
              <a:t>3/16/2021</a:t>
            </a:fld>
            <a:endParaRPr lang="en-US"/>
          </a:p>
        </p:txBody>
      </p:sp>
      <p:sp>
        <p:nvSpPr>
          <p:cNvPr id="5" name="Footer Placeholder 4">
            <a:extLst>
              <a:ext uri="{FF2B5EF4-FFF2-40B4-BE49-F238E27FC236}">
                <a16:creationId xmlns:a16="http://schemas.microsoft.com/office/drawing/2014/main" xmlns="" id="{0E1948C5-0455-4C31-A353-8BB7617DE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FC757DE-77C2-4818-A37A-87E06EA94BCA}"/>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23974330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874D86-D2CF-405F-8E45-EBBF07B6D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6C8E0EF-A55B-4282-B561-8EAC7C49983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C76A34CA-54AF-4806-8CC9-8F426694332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1CC240F-76D4-411B-AF18-9648B803E2E6}"/>
              </a:ext>
            </a:extLst>
          </p:cNvPr>
          <p:cNvSpPr>
            <a:spLocks noGrp="1"/>
          </p:cNvSpPr>
          <p:nvPr>
            <p:ph type="dt" sz="half" idx="10"/>
          </p:nvPr>
        </p:nvSpPr>
        <p:spPr/>
        <p:txBody>
          <a:bodyPr/>
          <a:lstStyle/>
          <a:p>
            <a:fld id="{0B5BE28F-38AC-4BD5-8E24-F2D738761BED}" type="datetimeFigureOut">
              <a:rPr lang="en-US" smtClean="0"/>
              <a:t>3/16/2021</a:t>
            </a:fld>
            <a:endParaRPr lang="en-US"/>
          </a:p>
        </p:txBody>
      </p:sp>
      <p:sp>
        <p:nvSpPr>
          <p:cNvPr id="6" name="Footer Placeholder 5">
            <a:extLst>
              <a:ext uri="{FF2B5EF4-FFF2-40B4-BE49-F238E27FC236}">
                <a16:creationId xmlns:a16="http://schemas.microsoft.com/office/drawing/2014/main" xmlns="" id="{02C59566-D2A5-4754-A761-4BE19A275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99DE1B3-C4F0-4318-807B-C1EC5D1F990E}"/>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40837631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9EFBE-7DEB-4C5B-99FB-7F77FDB8C46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C450F0D-D64E-49AA-A336-36323B43215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E76CDB8-BE27-4255-AD34-B0787B0C4E8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7001BA2-B0B4-46E2-8855-1DAD3626189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C2A499E-6E0D-46A3-8608-1F43913D0C2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315FDC6-B998-4007-B874-99C81226B812}"/>
              </a:ext>
            </a:extLst>
          </p:cNvPr>
          <p:cNvSpPr>
            <a:spLocks noGrp="1"/>
          </p:cNvSpPr>
          <p:nvPr>
            <p:ph type="dt" sz="half" idx="10"/>
          </p:nvPr>
        </p:nvSpPr>
        <p:spPr/>
        <p:txBody>
          <a:bodyPr/>
          <a:lstStyle/>
          <a:p>
            <a:fld id="{0B5BE28F-38AC-4BD5-8E24-F2D738761BED}" type="datetimeFigureOut">
              <a:rPr lang="en-US" smtClean="0"/>
              <a:t>3/16/2021</a:t>
            </a:fld>
            <a:endParaRPr lang="en-US"/>
          </a:p>
        </p:txBody>
      </p:sp>
      <p:sp>
        <p:nvSpPr>
          <p:cNvPr id="8" name="Footer Placeholder 7">
            <a:extLst>
              <a:ext uri="{FF2B5EF4-FFF2-40B4-BE49-F238E27FC236}">
                <a16:creationId xmlns:a16="http://schemas.microsoft.com/office/drawing/2014/main" xmlns="" id="{BD6E7A31-AF39-4892-9FB0-98D9B975A8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4CE5341-3586-45E9-A4DC-D2CA2160C1D0}"/>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23265642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4C437A-EF01-4068-9ED0-734C3CD801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81632DA-761D-4C0D-A38D-70F887EE61F9}"/>
              </a:ext>
            </a:extLst>
          </p:cNvPr>
          <p:cNvSpPr>
            <a:spLocks noGrp="1"/>
          </p:cNvSpPr>
          <p:nvPr>
            <p:ph type="dt" sz="half" idx="10"/>
          </p:nvPr>
        </p:nvSpPr>
        <p:spPr/>
        <p:txBody>
          <a:bodyPr/>
          <a:lstStyle/>
          <a:p>
            <a:fld id="{0B5BE28F-38AC-4BD5-8E24-F2D738761BED}" type="datetimeFigureOut">
              <a:rPr lang="en-US" smtClean="0"/>
              <a:t>3/16/2021</a:t>
            </a:fld>
            <a:endParaRPr lang="en-US"/>
          </a:p>
        </p:txBody>
      </p:sp>
      <p:sp>
        <p:nvSpPr>
          <p:cNvPr id="4" name="Footer Placeholder 3">
            <a:extLst>
              <a:ext uri="{FF2B5EF4-FFF2-40B4-BE49-F238E27FC236}">
                <a16:creationId xmlns:a16="http://schemas.microsoft.com/office/drawing/2014/main" xmlns="" id="{F80865FD-C3F4-4B6C-975B-304790E285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8AEC3E4-D2FE-41F1-8314-0B955ABE6EF6}"/>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32368910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1D73C5E-823E-4F06-89F2-1ECD909D0E07}"/>
              </a:ext>
            </a:extLst>
          </p:cNvPr>
          <p:cNvSpPr>
            <a:spLocks noGrp="1"/>
          </p:cNvSpPr>
          <p:nvPr>
            <p:ph type="dt" sz="half" idx="10"/>
          </p:nvPr>
        </p:nvSpPr>
        <p:spPr/>
        <p:txBody>
          <a:bodyPr/>
          <a:lstStyle/>
          <a:p>
            <a:fld id="{0B5BE28F-38AC-4BD5-8E24-F2D738761BED}" type="datetimeFigureOut">
              <a:rPr lang="en-US" smtClean="0"/>
              <a:t>3/16/2021</a:t>
            </a:fld>
            <a:endParaRPr lang="en-US"/>
          </a:p>
        </p:txBody>
      </p:sp>
      <p:sp>
        <p:nvSpPr>
          <p:cNvPr id="3" name="Footer Placeholder 2">
            <a:extLst>
              <a:ext uri="{FF2B5EF4-FFF2-40B4-BE49-F238E27FC236}">
                <a16:creationId xmlns:a16="http://schemas.microsoft.com/office/drawing/2014/main" xmlns="" id="{0158C59E-1114-4588-8AA8-B412AA0444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49BA27C-4BE5-40C1-85CD-0339FA6B86FF}"/>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40178618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0E6BA-FFD9-4B7A-A4E6-7AFBA61B5A4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xmlns="" id="{11936645-29C3-472E-A1CC-6E78DAF845A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DD2077F-0DFD-4DAE-981F-D9B6CFD10D3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8F1FC1E9-8AC1-4872-B1F6-AE5C2A6238F0}"/>
              </a:ext>
            </a:extLst>
          </p:cNvPr>
          <p:cNvSpPr>
            <a:spLocks noGrp="1"/>
          </p:cNvSpPr>
          <p:nvPr>
            <p:ph type="dt" sz="half" idx="10"/>
          </p:nvPr>
        </p:nvSpPr>
        <p:spPr/>
        <p:txBody>
          <a:bodyPr/>
          <a:lstStyle/>
          <a:p>
            <a:fld id="{0B5BE28F-38AC-4BD5-8E24-F2D738761BED}" type="datetimeFigureOut">
              <a:rPr lang="en-US" smtClean="0"/>
              <a:t>3/16/2021</a:t>
            </a:fld>
            <a:endParaRPr lang="en-US"/>
          </a:p>
        </p:txBody>
      </p:sp>
      <p:sp>
        <p:nvSpPr>
          <p:cNvPr id="6" name="Footer Placeholder 5">
            <a:extLst>
              <a:ext uri="{FF2B5EF4-FFF2-40B4-BE49-F238E27FC236}">
                <a16:creationId xmlns:a16="http://schemas.microsoft.com/office/drawing/2014/main" xmlns="" id="{F8E113B5-17BE-4A16-B056-C58370A9E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330E7A7-C5C9-48BC-9DF1-1C99980C85D8}"/>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10698062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2B7CC-7BD3-4C2C-AC0C-CFE6310D994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xmlns="" id="{72190B0A-3CDF-41BD-927C-552707CA66F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xmlns="" id="{2F712A8A-C1AF-4243-8035-685CD4745C4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D41F78D6-C462-4B2F-8F65-B8EA10C9AC29}"/>
              </a:ext>
            </a:extLst>
          </p:cNvPr>
          <p:cNvSpPr>
            <a:spLocks noGrp="1"/>
          </p:cNvSpPr>
          <p:nvPr>
            <p:ph type="dt" sz="half" idx="10"/>
          </p:nvPr>
        </p:nvSpPr>
        <p:spPr/>
        <p:txBody>
          <a:bodyPr/>
          <a:lstStyle/>
          <a:p>
            <a:fld id="{0B5BE28F-38AC-4BD5-8E24-F2D738761BED}" type="datetimeFigureOut">
              <a:rPr lang="en-US" smtClean="0"/>
              <a:t>3/16/2021</a:t>
            </a:fld>
            <a:endParaRPr lang="en-US"/>
          </a:p>
        </p:txBody>
      </p:sp>
      <p:sp>
        <p:nvSpPr>
          <p:cNvPr id="6" name="Footer Placeholder 5">
            <a:extLst>
              <a:ext uri="{FF2B5EF4-FFF2-40B4-BE49-F238E27FC236}">
                <a16:creationId xmlns:a16="http://schemas.microsoft.com/office/drawing/2014/main" xmlns="" id="{0DA80E7E-A00A-46E4-B336-028E2C2AB6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A8EA566-FAC6-4291-B770-745D193E2BB3}"/>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20523941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0E5E3F-F6EB-436B-BB2F-6145AF5FE2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D76157D-4DC2-42B0-A181-91DB9099E4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291A078-364E-4B60-AA23-74837CBBB2DD}"/>
              </a:ext>
            </a:extLst>
          </p:cNvPr>
          <p:cNvSpPr>
            <a:spLocks noGrp="1"/>
          </p:cNvSpPr>
          <p:nvPr>
            <p:ph type="dt" sz="half" idx="10"/>
          </p:nvPr>
        </p:nvSpPr>
        <p:spPr/>
        <p:txBody>
          <a:bodyPr/>
          <a:lstStyle/>
          <a:p>
            <a:fld id="{0B5BE28F-38AC-4BD5-8E24-F2D738761BED}" type="datetimeFigureOut">
              <a:rPr lang="en-US" smtClean="0"/>
              <a:t>3/16/2021</a:t>
            </a:fld>
            <a:endParaRPr lang="en-US"/>
          </a:p>
        </p:txBody>
      </p:sp>
      <p:sp>
        <p:nvSpPr>
          <p:cNvPr id="5" name="Footer Placeholder 4">
            <a:extLst>
              <a:ext uri="{FF2B5EF4-FFF2-40B4-BE49-F238E27FC236}">
                <a16:creationId xmlns:a16="http://schemas.microsoft.com/office/drawing/2014/main" xmlns="" id="{42668E39-7A4D-4735-A671-4D9188A03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1206AB-1627-40B6-8E1D-04FA68BEFF9D}"/>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21199924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0088EE5-2899-4527-8A12-5F27592818C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D325FC3-9D73-4435-A9EE-35C45C3428C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493B2D7-4C9F-43A5-88DB-C1049975840E}"/>
              </a:ext>
            </a:extLst>
          </p:cNvPr>
          <p:cNvSpPr>
            <a:spLocks noGrp="1"/>
          </p:cNvSpPr>
          <p:nvPr>
            <p:ph type="dt" sz="half" idx="10"/>
          </p:nvPr>
        </p:nvSpPr>
        <p:spPr/>
        <p:txBody>
          <a:bodyPr/>
          <a:lstStyle/>
          <a:p>
            <a:fld id="{0B5BE28F-38AC-4BD5-8E24-F2D738761BED}" type="datetimeFigureOut">
              <a:rPr lang="en-US" smtClean="0"/>
              <a:t>3/16/2021</a:t>
            </a:fld>
            <a:endParaRPr lang="en-US"/>
          </a:p>
        </p:txBody>
      </p:sp>
      <p:sp>
        <p:nvSpPr>
          <p:cNvPr id="5" name="Footer Placeholder 4">
            <a:extLst>
              <a:ext uri="{FF2B5EF4-FFF2-40B4-BE49-F238E27FC236}">
                <a16:creationId xmlns:a16="http://schemas.microsoft.com/office/drawing/2014/main" xmlns="" id="{AAF419BD-52DF-43D7-822B-C1C49EC29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FA1A44-F2D5-47EB-8725-229C9DE2B62A}"/>
              </a:ext>
            </a:extLst>
          </p:cNvPr>
          <p:cNvSpPr>
            <a:spLocks noGrp="1"/>
          </p:cNvSpPr>
          <p:nvPr>
            <p:ph type="sldNum" sz="quarter" idx="12"/>
          </p:nvPr>
        </p:nvSpPr>
        <p:spPr/>
        <p:txBody>
          <a:bodyPr/>
          <a:lstStyle/>
          <a:p>
            <a:fld id="{D96C0725-63CB-4A45-A98D-656F90B1A92E}" type="slidenum">
              <a:rPr lang="en-US" smtClean="0"/>
              <a:t>‹#›</a:t>
            </a:fld>
            <a:endParaRPr lang="en-US"/>
          </a:p>
        </p:txBody>
      </p:sp>
    </p:spTree>
    <p:extLst>
      <p:ext uri="{BB962C8B-B14F-4D97-AF65-F5344CB8AC3E}">
        <p14:creationId xmlns:p14="http://schemas.microsoft.com/office/powerpoint/2010/main" val="184882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3/16/2021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3/16/2021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492DFF0-04D1-4DB4-9427-B23CC3F9EDB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77E3F6C-6519-488E-BD10-A8E77FBFD0A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7375580-AEEE-4FC5-959D-086DC079A6E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B5BE28F-38AC-4BD5-8E24-F2D738761BED}" type="datetimeFigureOut">
              <a:rPr lang="en-US" smtClean="0"/>
              <a:t>3/16/2021</a:t>
            </a:fld>
            <a:endParaRPr lang="en-US"/>
          </a:p>
        </p:txBody>
      </p:sp>
      <p:sp>
        <p:nvSpPr>
          <p:cNvPr id="5" name="Footer Placeholder 4">
            <a:extLst>
              <a:ext uri="{FF2B5EF4-FFF2-40B4-BE49-F238E27FC236}">
                <a16:creationId xmlns:a16="http://schemas.microsoft.com/office/drawing/2014/main" xmlns="" id="{2D221C14-E421-4D61-BD98-AE7ADA5333D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BA3A66E-6737-4460-B6B2-FA1C4C15EDD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6C0725-63CB-4A45-A98D-656F90B1A92E}" type="slidenum">
              <a:rPr lang="en-US" smtClean="0"/>
              <a:t>‹#›</a:t>
            </a:fld>
            <a:endParaRPr lang="en-US"/>
          </a:p>
        </p:txBody>
      </p:sp>
    </p:spTree>
    <p:extLst>
      <p:ext uri="{BB962C8B-B14F-4D97-AF65-F5344CB8AC3E}">
        <p14:creationId xmlns:p14="http://schemas.microsoft.com/office/powerpoint/2010/main" val="336934279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hyperlink" Target="https://www.topcoder.com/community/competitive-programming/tutorials/dynamic-programming-from-novice-to-advanced/" TargetMode="External"/><Relationship Id="rId2" Type="http://schemas.openxmlformats.org/officeDocument/2006/relationships/hyperlink" Target="https://algorithmist.com/wiki/Dynamic_programming"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Dynamic Programming</a:t>
            </a:r>
          </a:p>
        </p:txBody>
      </p:sp>
      <p:sp>
        <p:nvSpPr>
          <p:cNvPr id="3" name="Subtitle 2"/>
          <p:cNvSpPr>
            <a:spLocks noGrp="1"/>
          </p:cNvSpPr>
          <p:nvPr>
            <p:ph type="subTitle" idx="1"/>
          </p:nvPr>
        </p:nvSpPr>
        <p:spPr>
          <a:xfrm>
            <a:off x="476205" y="1532427"/>
            <a:ext cx="2789509" cy="484632"/>
          </a:xfrm>
        </p:spPr>
        <p:txBody>
          <a:bodyPr/>
          <a:lstStyle/>
          <a:p>
            <a:r>
              <a:rPr lang="en-US" dirty="0"/>
              <a:t>Course Code: CSC 2211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424447844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588516">
                  <a:extLst>
                    <a:ext uri="{9D8B030D-6E8A-4147-A177-3AD203B41FA5}">
                      <a16:colId xmlns:a16="http://schemas.microsoft.com/office/drawing/2014/main" xmlns="" val="1762131981"/>
                    </a:ext>
                  </a:extLst>
                </a:gridCol>
                <a:gridCol w="1118937">
                  <a:extLst>
                    <a:ext uri="{9D8B030D-6E8A-4147-A177-3AD203B41FA5}">
                      <a16:colId xmlns:a16="http://schemas.microsoft.com/office/drawing/2014/main" xmlns="" val="445458238"/>
                    </a:ext>
                  </a:extLst>
                </a:gridCol>
                <a:gridCol w="2519487">
                  <a:extLst>
                    <a:ext uri="{9D8B030D-6E8A-4147-A177-3AD203B41FA5}">
                      <a16:colId xmlns:a16="http://schemas.microsoft.com/office/drawing/2014/main" xmlns="" val="1508364941"/>
                    </a:ext>
                  </a:extLst>
                </a:gridCol>
              </a:tblGrid>
              <a:tr h="378736">
                <a:tc>
                  <a:txBody>
                    <a:bodyPr/>
                    <a:lstStyle/>
                    <a:p>
                      <a:r>
                        <a:rPr lang="en-US" sz="1600" dirty="0"/>
                        <a:t>Lecturer No:</a:t>
                      </a:r>
                    </a:p>
                  </a:txBody>
                  <a:tcPr/>
                </a:tc>
                <a:tc>
                  <a:txBody>
                    <a:bodyPr/>
                    <a:lstStyle/>
                    <a:p>
                      <a:r>
                        <a:rPr lang="en-US" sz="1600" dirty="0" smtClean="0"/>
                        <a:t>08</a:t>
                      </a:r>
                      <a:endParaRPr lang="en-US" sz="1600" dirty="0"/>
                    </a:p>
                  </a:txBody>
                  <a:tcPr/>
                </a:tc>
                <a:tc>
                  <a:txBody>
                    <a:bodyPr/>
                    <a:lstStyle/>
                    <a:p>
                      <a:r>
                        <a:rPr lang="en-US" sz="1600" dirty="0"/>
                        <a:t>Week No:</a:t>
                      </a:r>
                    </a:p>
                  </a:txBody>
                  <a:tcPr/>
                </a:tc>
                <a:tc>
                  <a:txBody>
                    <a:bodyPr/>
                    <a:lstStyle/>
                    <a:p>
                      <a:r>
                        <a:rPr lang="en-US" sz="1600" dirty="0"/>
                        <a:t>08</a:t>
                      </a:r>
                    </a:p>
                  </a:txBody>
                  <a:tcPr/>
                </a:tc>
                <a:tc>
                  <a:txBody>
                    <a:bodyPr/>
                    <a:lstStyle/>
                    <a:p>
                      <a:r>
                        <a:rPr lang="en-US" sz="1600" dirty="0"/>
                        <a:t>Semester:</a:t>
                      </a:r>
                    </a:p>
                  </a:txBody>
                  <a:tcPr/>
                </a:tc>
                <a:tc>
                  <a:txBody>
                    <a:bodyPr/>
                    <a:lstStyle/>
                    <a:p>
                      <a:r>
                        <a:rPr lang="en-US" sz="1600" dirty="0" smtClean="0"/>
                        <a:t>Spring 2020-2021</a:t>
                      </a:r>
                      <a:endParaRPr lang="en-US" sz="1600"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sz="1600" i="1" dirty="0" smtClean="0"/>
                        <a:t>Mushfiqur Rahman; mushfiqur@aiub.edu</a:t>
                      </a:r>
                      <a:endParaRPr lang="en-US" sz="1600"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Algorithms</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0" y="640133"/>
            <a:ext cx="9144000" cy="476250"/>
          </a:xfrm>
          <a:noFill/>
        </p:spPr>
        <p:txBody>
          <a:bodyPr vert="horz" lIns="91440" tIns="45720" rIns="91440" bIns="45720" rtlCol="0" anchor="ctr">
            <a:normAutofit fontScale="90000"/>
          </a:bodyPr>
          <a:lstStyle/>
          <a:p>
            <a:pPr algn="ctr"/>
            <a:r>
              <a:rPr lang="en-US" sz="3200" b="1" dirty="0">
                <a:solidFill>
                  <a:schemeClr val="tx1"/>
                </a:solidFill>
              </a:rPr>
              <a:t>Dynamic Programming</a:t>
            </a:r>
          </a:p>
        </p:txBody>
      </p:sp>
      <p:sp>
        <p:nvSpPr>
          <p:cNvPr id="6" name="Rectangle 3">
            <a:extLst>
              <a:ext uri="{FF2B5EF4-FFF2-40B4-BE49-F238E27FC236}">
                <a16:creationId xmlns:a16="http://schemas.microsoft.com/office/drawing/2014/main" xmlns="" id="{EFC55649-967C-4818-B78A-E53E95C85AE4}"/>
              </a:ext>
            </a:extLst>
          </p:cNvPr>
          <p:cNvSpPr txBox="1">
            <a:spLocks noChangeArrowheads="1"/>
          </p:cNvSpPr>
          <p:nvPr/>
        </p:nvSpPr>
        <p:spPr>
          <a:xfrm>
            <a:off x="289398" y="1705717"/>
            <a:ext cx="8684299" cy="3763355"/>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ct val="70000"/>
              </a:spcBef>
              <a:defRPr/>
            </a:pPr>
            <a:r>
              <a:rPr lang="en-US" sz="1800"/>
              <a:t>Solves problems by </a:t>
            </a:r>
            <a:r>
              <a:rPr lang="en-US" sz="1800" b="1"/>
              <a:t>combining</a:t>
            </a:r>
            <a:r>
              <a:rPr lang="en-US" sz="1800"/>
              <a:t> the solutions to sub problems that contain common sub-sub-problems.</a:t>
            </a:r>
          </a:p>
          <a:p>
            <a:pPr>
              <a:spcBef>
                <a:spcPct val="70000"/>
              </a:spcBef>
              <a:defRPr/>
            </a:pPr>
            <a:r>
              <a:rPr lang="en-US" sz="1800"/>
              <a:t>Difference between DP and Divide-and-Conquer</a:t>
            </a:r>
          </a:p>
          <a:p>
            <a:pPr lvl="1" algn="just">
              <a:spcBef>
                <a:spcPct val="70000"/>
              </a:spcBef>
              <a:defRPr/>
            </a:pPr>
            <a:r>
              <a:rPr lang="en-US" sz="1800"/>
              <a:t>Using </a:t>
            </a:r>
            <a:r>
              <a:rPr lang="en-US" sz="1800" b="1" i="1">
                <a:effectLst>
                  <a:outerShdw blurRad="38100" dist="38100" dir="2700000" algn="tl">
                    <a:srgbClr val="C0C0C0"/>
                  </a:outerShdw>
                </a:effectLst>
              </a:rPr>
              <a:t>Divide and Conquer</a:t>
            </a:r>
            <a:r>
              <a:rPr lang="en-US" sz="1800"/>
              <a:t> to solve these problems is </a:t>
            </a:r>
            <a:r>
              <a:rPr lang="en-US" sz="1800" b="1">
                <a:effectLst>
                  <a:outerShdw blurRad="38100" dist="38100" dir="2700000" algn="tl">
                    <a:srgbClr val="C0C0C0"/>
                  </a:outerShdw>
                </a:effectLst>
              </a:rPr>
              <a:t>inefficient</a:t>
            </a:r>
            <a:r>
              <a:rPr lang="en-US" sz="1800"/>
              <a:t> as the same common sub-sub-problems have to be solved </a:t>
            </a:r>
            <a:r>
              <a:rPr lang="en-US" sz="1800" b="1">
                <a:effectLst>
                  <a:outerShdw blurRad="38100" dist="38100" dir="2700000" algn="tl">
                    <a:srgbClr val="C0C0C0"/>
                  </a:outerShdw>
                </a:effectLst>
              </a:rPr>
              <a:t>many times</a:t>
            </a:r>
            <a:r>
              <a:rPr lang="en-US" sz="1800"/>
              <a:t>.</a:t>
            </a:r>
          </a:p>
          <a:p>
            <a:pPr lvl="1">
              <a:spcBef>
                <a:spcPct val="70000"/>
              </a:spcBef>
              <a:defRPr/>
            </a:pPr>
            <a:r>
              <a:rPr lang="en-US" sz="1800"/>
              <a:t>DP will solve each of them </a:t>
            </a:r>
            <a:r>
              <a:rPr lang="en-US" sz="1800" b="1">
                <a:effectLst>
                  <a:outerShdw blurRad="38100" dist="38100" dir="2700000" algn="tl">
                    <a:srgbClr val="C0C0C0"/>
                  </a:outerShdw>
                </a:effectLst>
              </a:rPr>
              <a:t>once</a:t>
            </a:r>
            <a:r>
              <a:rPr lang="en-US" sz="1800"/>
              <a:t> and their </a:t>
            </a:r>
            <a:r>
              <a:rPr lang="en-US" sz="1800" b="1">
                <a:effectLst>
                  <a:outerShdw blurRad="38100" dist="38100" dir="2700000" algn="tl">
                    <a:srgbClr val="C0C0C0"/>
                  </a:outerShdw>
                </a:effectLst>
              </a:rPr>
              <a:t>answers are stored in a table</a:t>
            </a:r>
            <a:r>
              <a:rPr lang="en-US" sz="1800"/>
              <a:t> for future reference.</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95250" y="607325"/>
            <a:ext cx="9048750" cy="628650"/>
          </a:xfrm>
          <a:noFill/>
        </p:spPr>
        <p:txBody>
          <a:bodyPr vert="horz" lIns="91440" tIns="45720" rIns="91440" bIns="45720" rtlCol="0" anchor="ctr">
            <a:normAutofit/>
          </a:bodyPr>
          <a:lstStyle/>
          <a:p>
            <a:pPr algn="ctr"/>
            <a:r>
              <a:rPr lang="en-US" sz="3200" b="1" dirty="0">
                <a:solidFill>
                  <a:schemeClr val="tx1"/>
                </a:solidFill>
              </a:rPr>
              <a:t>Intuitive Explanation</a:t>
            </a:r>
          </a:p>
        </p:txBody>
      </p:sp>
      <p:sp>
        <p:nvSpPr>
          <p:cNvPr id="43011" name="Rectangle 3"/>
          <p:cNvSpPr>
            <a:spLocks noGrp="1" noChangeArrowheads="1"/>
          </p:cNvSpPr>
          <p:nvPr>
            <p:ph type="body" sz="half" idx="4294967295"/>
          </p:nvPr>
        </p:nvSpPr>
        <p:spPr>
          <a:xfrm>
            <a:off x="723213" y="1620838"/>
            <a:ext cx="3944321" cy="4629837"/>
          </a:xfrm>
        </p:spPr>
        <p:txBody>
          <a:bodyPr>
            <a:normAutofit/>
          </a:bodyPr>
          <a:lstStyle/>
          <a:p>
            <a:pPr eaLnBrk="1" hangingPunct="1">
              <a:lnSpc>
                <a:spcPct val="140000"/>
              </a:lnSpc>
              <a:defRPr/>
            </a:pPr>
            <a:r>
              <a:rPr lang="en-US" sz="2101" dirty="0"/>
              <a:t>Given a problem </a:t>
            </a:r>
            <a:r>
              <a:rPr lang="en-US" sz="2101" b="1" dirty="0"/>
              <a:t>P</a:t>
            </a:r>
            <a:r>
              <a:rPr lang="en-US" sz="2101" dirty="0"/>
              <a:t>, obtain a sequence of problems </a:t>
            </a:r>
            <a:r>
              <a:rPr lang="en-US" sz="2101" b="1" dirty="0"/>
              <a:t>Q</a:t>
            </a:r>
            <a:r>
              <a:rPr lang="en-US" sz="2101" b="1" baseline="-25000" dirty="0"/>
              <a:t>0</a:t>
            </a:r>
            <a:r>
              <a:rPr lang="en-US" sz="2101" dirty="0"/>
              <a:t>, </a:t>
            </a:r>
            <a:r>
              <a:rPr lang="en-US" sz="2101" b="1" dirty="0"/>
              <a:t>Q</a:t>
            </a:r>
            <a:r>
              <a:rPr lang="en-US" sz="2101" b="1" baseline="-25000" dirty="0"/>
              <a:t>1</a:t>
            </a:r>
            <a:r>
              <a:rPr lang="en-US" sz="2101" dirty="0"/>
              <a:t>, …., </a:t>
            </a:r>
            <a:r>
              <a:rPr lang="en-US" sz="2101" b="1" dirty="0" err="1"/>
              <a:t>Q</a:t>
            </a:r>
            <a:r>
              <a:rPr lang="en-US" sz="2101" b="1" baseline="-25000" dirty="0" err="1"/>
              <a:t>m</a:t>
            </a:r>
            <a:r>
              <a:rPr lang="en-US" sz="2101" dirty="0"/>
              <a:t>, where:</a:t>
            </a:r>
          </a:p>
          <a:p>
            <a:pPr lvl="1" eaLnBrk="1" hangingPunct="1">
              <a:lnSpc>
                <a:spcPct val="140000"/>
              </a:lnSpc>
              <a:defRPr/>
            </a:pPr>
            <a:r>
              <a:rPr lang="en-US" sz="1800" dirty="0"/>
              <a:t>You have a solution to </a:t>
            </a:r>
            <a:r>
              <a:rPr lang="en-US" sz="1800" b="1" dirty="0">
                <a:effectLst>
                  <a:outerShdw blurRad="38100" dist="38100" dir="2700000" algn="tl">
                    <a:srgbClr val="C0C0C0"/>
                  </a:outerShdw>
                </a:effectLst>
              </a:rPr>
              <a:t>Q</a:t>
            </a:r>
            <a:r>
              <a:rPr lang="en-US" sz="1800" b="1" baseline="-25000" dirty="0">
                <a:effectLst>
                  <a:outerShdw blurRad="38100" dist="38100" dir="2700000" algn="tl">
                    <a:srgbClr val="C0C0C0"/>
                  </a:outerShdw>
                </a:effectLst>
              </a:rPr>
              <a:t>0</a:t>
            </a:r>
          </a:p>
          <a:p>
            <a:pPr lvl="1" eaLnBrk="1" hangingPunct="1">
              <a:lnSpc>
                <a:spcPct val="140000"/>
              </a:lnSpc>
              <a:defRPr/>
            </a:pPr>
            <a:r>
              <a:rPr lang="en-US" sz="1800" dirty="0"/>
              <a:t>The solution to a problem </a:t>
            </a:r>
            <a:r>
              <a:rPr lang="en-US" sz="1800" b="1" dirty="0" err="1">
                <a:effectLst>
                  <a:outerShdw blurRad="38100" dist="38100" dir="2700000" algn="tl">
                    <a:srgbClr val="C0C0C0"/>
                  </a:outerShdw>
                </a:effectLst>
              </a:rPr>
              <a:t>Q</a:t>
            </a:r>
            <a:r>
              <a:rPr lang="en-US" sz="1800" b="1" baseline="-25000" dirty="0" err="1">
                <a:effectLst>
                  <a:outerShdw blurRad="38100" dist="38100" dir="2700000" algn="tl">
                    <a:srgbClr val="C0C0C0"/>
                  </a:outerShdw>
                </a:effectLst>
              </a:rPr>
              <a:t>j</a:t>
            </a:r>
            <a:r>
              <a:rPr lang="en-US" sz="1800" dirty="0"/>
              <a:t>,   </a:t>
            </a:r>
            <a:r>
              <a:rPr lang="en-US" sz="1800" b="1" dirty="0">
                <a:effectLst>
                  <a:outerShdw blurRad="38100" dist="38100" dir="2700000" algn="tl">
                    <a:srgbClr val="C0C0C0"/>
                  </a:outerShdw>
                </a:effectLst>
              </a:rPr>
              <a:t>j &gt; 0</a:t>
            </a:r>
            <a:r>
              <a:rPr lang="en-US" sz="1800" dirty="0"/>
              <a:t>, can be obtained from solutions to problems </a:t>
            </a:r>
            <a:r>
              <a:rPr lang="en-US" sz="1800" b="1" dirty="0">
                <a:effectLst>
                  <a:outerShdw blurRad="38100" dist="38100" dir="2700000" algn="tl">
                    <a:srgbClr val="C0C0C0"/>
                  </a:outerShdw>
                </a:effectLst>
              </a:rPr>
              <a:t>Q</a:t>
            </a:r>
            <a:r>
              <a:rPr lang="en-US" sz="1800" b="1" baseline="-25000" dirty="0">
                <a:effectLst>
                  <a:outerShdw blurRad="38100" dist="38100" dir="2700000" algn="tl">
                    <a:srgbClr val="C0C0C0"/>
                  </a:outerShdw>
                </a:effectLst>
              </a:rPr>
              <a:t>0</a:t>
            </a:r>
            <a:r>
              <a:rPr lang="en-US" sz="1800" dirty="0"/>
              <a:t>...</a:t>
            </a:r>
            <a:r>
              <a:rPr lang="en-US" sz="1800" b="1" dirty="0" err="1">
                <a:effectLst>
                  <a:outerShdw blurRad="38100" dist="38100" dir="2700000" algn="tl">
                    <a:srgbClr val="C0C0C0"/>
                  </a:outerShdw>
                </a:effectLst>
              </a:rPr>
              <a:t>Q</a:t>
            </a:r>
            <a:r>
              <a:rPr lang="en-US" sz="1800" b="1" baseline="-25000" dirty="0" err="1">
                <a:effectLst>
                  <a:outerShdw blurRad="38100" dist="38100" dir="2700000" algn="tl">
                    <a:srgbClr val="C0C0C0"/>
                  </a:outerShdw>
                </a:effectLst>
              </a:rPr>
              <a:t>k</a:t>
            </a:r>
            <a:r>
              <a:rPr lang="en-US" sz="1800" dirty="0"/>
              <a:t>,  </a:t>
            </a:r>
            <a:r>
              <a:rPr lang="en-US" sz="1800" b="1" dirty="0">
                <a:effectLst>
                  <a:outerShdw blurRad="38100" dist="38100" dir="2700000" algn="tl">
                    <a:srgbClr val="C0C0C0"/>
                  </a:outerShdw>
                </a:effectLst>
              </a:rPr>
              <a:t>k</a:t>
            </a:r>
            <a:r>
              <a:rPr lang="en-US" sz="1800" dirty="0"/>
              <a:t> </a:t>
            </a:r>
            <a:r>
              <a:rPr lang="en-US" sz="1800" b="1" dirty="0">
                <a:effectLst>
                  <a:outerShdw blurRad="38100" dist="38100" dir="2700000" algn="tl">
                    <a:srgbClr val="C0C0C0"/>
                  </a:outerShdw>
                </a:effectLst>
              </a:rPr>
              <a:t>&lt; j</a:t>
            </a:r>
            <a:r>
              <a:rPr lang="en-US" sz="1800" dirty="0"/>
              <a:t>, that appear earlier in the “sequence”.</a:t>
            </a:r>
          </a:p>
        </p:txBody>
      </p:sp>
      <p:pic>
        <p:nvPicPr>
          <p:cNvPr id="25607" name="Picture 6"/>
          <p:cNvPicPr>
            <a:picLocks noGrp="1" noChangeAspect="1" noChangeArrowheads="1"/>
          </p:cNvPicPr>
          <p:nvPr>
            <p:ph sz="half" idx="4294967295"/>
          </p:nvPr>
        </p:nvPicPr>
        <p:blipFill>
          <a:blip r:embed="rId3" cstate="print"/>
          <a:srcRect/>
          <a:stretch>
            <a:fillRect/>
          </a:stretch>
        </p:blipFill>
        <p:spPr>
          <a:xfrm>
            <a:off x="4823513" y="1620838"/>
            <a:ext cx="3665306" cy="4335462"/>
          </a:xfr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0" y="630238"/>
            <a:ext cx="9144000" cy="968375"/>
          </a:xfrm>
          <a:noFill/>
        </p:spPr>
        <p:txBody>
          <a:bodyPr vert="horz" lIns="91440" tIns="45720" rIns="91440" bIns="45720" rtlCol="0" anchor="ctr">
            <a:normAutofit/>
          </a:bodyPr>
          <a:lstStyle/>
          <a:p>
            <a:pPr algn="ctr"/>
            <a:r>
              <a:rPr lang="en-US" sz="3200" b="1" dirty="0">
                <a:solidFill>
                  <a:schemeClr val="tx1"/>
                </a:solidFill>
              </a:rPr>
              <a:t>Elements of Dynamic Programming</a:t>
            </a:r>
          </a:p>
        </p:txBody>
      </p:sp>
      <p:sp>
        <p:nvSpPr>
          <p:cNvPr id="45059" name="Rectangle 3"/>
          <p:cNvSpPr>
            <a:spLocks noGrp="1" noChangeArrowheads="1"/>
          </p:cNvSpPr>
          <p:nvPr>
            <p:ph type="body" idx="4294967295"/>
          </p:nvPr>
        </p:nvSpPr>
        <p:spPr>
          <a:xfrm>
            <a:off x="0" y="2133600"/>
            <a:ext cx="8574088" cy="3992563"/>
          </a:xfrm>
        </p:spPr>
        <p:txBody>
          <a:bodyPr/>
          <a:lstStyle/>
          <a:p>
            <a:pPr eaLnBrk="1" hangingPunct="1">
              <a:defRPr/>
            </a:pPr>
            <a:r>
              <a:rPr lang="en-US" b="1" dirty="0"/>
              <a:t>DP</a:t>
            </a:r>
            <a:r>
              <a:rPr lang="en-US" dirty="0"/>
              <a:t> is used to solve problems with the following characteristics:</a:t>
            </a:r>
          </a:p>
          <a:p>
            <a:pPr lvl="1" eaLnBrk="1" hangingPunct="1">
              <a:defRPr/>
            </a:pPr>
            <a:r>
              <a:rPr lang="en-US" b="1" dirty="0">
                <a:effectLst>
                  <a:outerShdw blurRad="38100" dist="38100" dir="2700000" algn="tl">
                    <a:srgbClr val="C0C0C0"/>
                  </a:outerShdw>
                </a:effectLst>
              </a:rPr>
              <a:t>Optimal sub-structure</a:t>
            </a:r>
            <a:r>
              <a:rPr lang="en-US" dirty="0"/>
              <a:t> (</a:t>
            </a:r>
            <a:r>
              <a:rPr lang="en-US" sz="1500" dirty="0"/>
              <a:t>Principle of Optimality</a:t>
            </a:r>
            <a:r>
              <a:rPr lang="en-US" dirty="0"/>
              <a:t>) </a:t>
            </a:r>
          </a:p>
          <a:p>
            <a:pPr lvl="2" eaLnBrk="1" hangingPunct="1">
              <a:defRPr/>
            </a:pPr>
            <a:r>
              <a:rPr lang="en-US" dirty="0"/>
              <a:t>an optimal solution to the problem contains within it optimal solutions to sub-problems.</a:t>
            </a:r>
          </a:p>
          <a:p>
            <a:pPr lvl="1" eaLnBrk="1" hangingPunct="1">
              <a:defRPr/>
            </a:pPr>
            <a:r>
              <a:rPr lang="en-US" b="1" dirty="0">
                <a:effectLst>
                  <a:outerShdw blurRad="38100" dist="38100" dir="2700000" algn="tl">
                    <a:srgbClr val="C0C0C0"/>
                  </a:outerShdw>
                </a:effectLst>
              </a:rPr>
              <a:t>Overlapping sub problems</a:t>
            </a:r>
          </a:p>
          <a:p>
            <a:pPr lvl="2" eaLnBrk="1" hangingPunct="1">
              <a:defRPr/>
            </a:pPr>
            <a:r>
              <a:rPr lang="en-US" dirty="0"/>
              <a:t>there exist some places where we solve the same sub problem more than once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83" name="Rectangle 7"/>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Example: Fibonacci Numbers</a:t>
            </a:r>
          </a:p>
        </p:txBody>
      </p:sp>
      <p:sp>
        <p:nvSpPr>
          <p:cNvPr id="126984" name="Rectangle 8"/>
          <p:cNvSpPr>
            <a:spLocks noGrp="1" noChangeArrowheads="1"/>
          </p:cNvSpPr>
          <p:nvPr>
            <p:ph type="body" idx="4294967295"/>
          </p:nvPr>
        </p:nvSpPr>
        <p:spPr>
          <a:xfrm>
            <a:off x="1136821" y="4936043"/>
            <a:ext cx="6608762" cy="741362"/>
          </a:xfrm>
        </p:spPr>
        <p:txBody>
          <a:bodyPr/>
          <a:lstStyle/>
          <a:p>
            <a:pPr eaLnBrk="1" hangingPunct="1">
              <a:lnSpc>
                <a:spcPct val="90000"/>
              </a:lnSpc>
              <a:defRPr/>
            </a:pPr>
            <a:r>
              <a:rPr lang="en-US" sz="1800" dirty="0"/>
              <a:t>We keep calculating the same value over and over!</a:t>
            </a:r>
          </a:p>
          <a:p>
            <a:pPr lvl="1" eaLnBrk="1" hangingPunct="1">
              <a:lnSpc>
                <a:spcPct val="90000"/>
              </a:lnSpc>
              <a:defRPr/>
            </a:pPr>
            <a:r>
              <a:rPr lang="en-US" sz="1500" dirty="0"/>
              <a:t>Subproblems are overlapping – they share sub-subproblems</a:t>
            </a:r>
          </a:p>
        </p:txBody>
      </p:sp>
      <p:grpSp>
        <p:nvGrpSpPr>
          <p:cNvPr id="29701" name="Group 2"/>
          <p:cNvGrpSpPr>
            <a:grpSpLocks/>
          </p:cNvGrpSpPr>
          <p:nvPr/>
        </p:nvGrpSpPr>
        <p:grpSpPr bwMode="auto">
          <a:xfrm>
            <a:off x="2697469" y="2526271"/>
            <a:ext cx="5167467" cy="1537498"/>
            <a:chOff x="1306" y="1402"/>
            <a:chExt cx="4339" cy="1291"/>
          </a:xfrm>
        </p:grpSpPr>
        <p:sp>
          <p:nvSpPr>
            <p:cNvPr id="29753" name="AutoShape 3"/>
            <p:cNvSpPr>
              <a:spLocks noChangeArrowheads="1"/>
            </p:cNvSpPr>
            <p:nvPr/>
          </p:nvSpPr>
          <p:spPr bwMode="auto">
            <a:xfrm>
              <a:off x="3515" y="1402"/>
              <a:ext cx="2130" cy="1291"/>
            </a:xfrm>
            <a:prstGeom prst="triangle">
              <a:avLst>
                <a:gd name="adj" fmla="val 60046"/>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29754" name="AutoShape 4"/>
            <p:cNvSpPr>
              <a:spLocks noChangeArrowheads="1"/>
            </p:cNvSpPr>
            <p:nvPr/>
          </p:nvSpPr>
          <p:spPr bwMode="auto">
            <a:xfrm>
              <a:off x="2355" y="1783"/>
              <a:ext cx="1068" cy="910"/>
            </a:xfrm>
            <a:prstGeom prst="triangle">
              <a:avLst>
                <a:gd name="adj" fmla="val 56181"/>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29755" name="AutoShape 5"/>
            <p:cNvSpPr>
              <a:spLocks noChangeArrowheads="1"/>
            </p:cNvSpPr>
            <p:nvPr/>
          </p:nvSpPr>
          <p:spPr bwMode="auto">
            <a:xfrm>
              <a:off x="1712" y="2148"/>
              <a:ext cx="605" cy="545"/>
            </a:xfrm>
            <a:prstGeom prst="triangle">
              <a:avLst>
                <a:gd name="adj" fmla="val 59338"/>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29756" name="AutoShape 6"/>
            <p:cNvSpPr>
              <a:spLocks noChangeArrowheads="1"/>
            </p:cNvSpPr>
            <p:nvPr/>
          </p:nvSpPr>
          <p:spPr bwMode="auto">
            <a:xfrm>
              <a:off x="1306" y="2481"/>
              <a:ext cx="388" cy="212"/>
            </a:xfrm>
            <a:prstGeom prst="triangle">
              <a:avLst>
                <a:gd name="adj" fmla="val 50000"/>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grpSp>
      <p:sp>
        <p:nvSpPr>
          <p:cNvPr id="29704" name="Text Box 9"/>
          <p:cNvSpPr txBox="1">
            <a:spLocks noChangeArrowheads="1"/>
          </p:cNvSpPr>
          <p:nvPr/>
        </p:nvSpPr>
        <p:spPr bwMode="auto">
          <a:xfrm>
            <a:off x="4392170" y="2015360"/>
            <a:ext cx="745717" cy="253916"/>
          </a:xfrm>
          <a:prstGeom prst="rect">
            <a:avLst/>
          </a:prstGeom>
          <a:noFill/>
          <a:ln w="9525">
            <a:noFill/>
            <a:miter lim="800000"/>
            <a:headEnd/>
            <a:tailEnd/>
          </a:ln>
        </p:spPr>
        <p:txBody>
          <a:bodyPr wrap="none">
            <a:spAutoFit/>
          </a:bodyPr>
          <a:lstStyle/>
          <a:p>
            <a:pPr eaLnBrk="1" hangingPunct="1"/>
            <a:r>
              <a:rPr lang="en-US" altLang="en-US" sz="1050" b="1">
                <a:latin typeface="Tahoma" pitchFamily="34" charset="0"/>
              </a:rPr>
              <a:t>F(6) = 8</a:t>
            </a:r>
          </a:p>
        </p:txBody>
      </p:sp>
      <p:sp>
        <p:nvSpPr>
          <p:cNvPr id="29705" name="Text Box 10"/>
          <p:cNvSpPr txBox="1">
            <a:spLocks noChangeArrowheads="1"/>
          </p:cNvSpPr>
          <p:nvPr/>
        </p:nvSpPr>
        <p:spPr bwMode="auto">
          <a:xfrm>
            <a:off x="3453712" y="2469106"/>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F(5)</a:t>
            </a:r>
          </a:p>
        </p:txBody>
      </p:sp>
      <p:sp>
        <p:nvSpPr>
          <p:cNvPr id="29706" name="Text Box 11"/>
          <p:cNvSpPr txBox="1">
            <a:spLocks noChangeArrowheads="1"/>
          </p:cNvSpPr>
          <p:nvPr/>
        </p:nvSpPr>
        <p:spPr bwMode="auto">
          <a:xfrm>
            <a:off x="3008303" y="2922853"/>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F(4)</a:t>
            </a:r>
          </a:p>
        </p:txBody>
      </p:sp>
      <p:sp>
        <p:nvSpPr>
          <p:cNvPr id="29707" name="Text Box 12"/>
          <p:cNvSpPr txBox="1">
            <a:spLocks noChangeArrowheads="1"/>
          </p:cNvSpPr>
          <p:nvPr/>
        </p:nvSpPr>
        <p:spPr bwMode="auto">
          <a:xfrm>
            <a:off x="2564084" y="3376599"/>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F(3)</a:t>
            </a:r>
          </a:p>
        </p:txBody>
      </p:sp>
      <p:sp>
        <p:nvSpPr>
          <p:cNvPr id="29708" name="Text Box 13"/>
          <p:cNvSpPr txBox="1">
            <a:spLocks noChangeArrowheads="1"/>
          </p:cNvSpPr>
          <p:nvPr/>
        </p:nvSpPr>
        <p:spPr bwMode="auto">
          <a:xfrm>
            <a:off x="1674455" y="4285283"/>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F(1)</a:t>
            </a:r>
          </a:p>
        </p:txBody>
      </p:sp>
      <p:sp>
        <p:nvSpPr>
          <p:cNvPr id="29709" name="Text Box 14"/>
          <p:cNvSpPr txBox="1">
            <a:spLocks noChangeArrowheads="1"/>
          </p:cNvSpPr>
          <p:nvPr/>
        </p:nvSpPr>
        <p:spPr bwMode="auto">
          <a:xfrm>
            <a:off x="2118675" y="3830345"/>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F(2)</a:t>
            </a:r>
          </a:p>
        </p:txBody>
      </p:sp>
      <p:cxnSp>
        <p:nvCxnSpPr>
          <p:cNvPr id="29710" name="AutoShape 15"/>
          <p:cNvCxnSpPr>
            <a:cxnSpLocks noChangeShapeType="1"/>
            <a:stCxn id="29704" idx="2"/>
            <a:endCxn id="29705" idx="0"/>
          </p:cNvCxnSpPr>
          <p:nvPr/>
        </p:nvCxnSpPr>
        <p:spPr bwMode="auto">
          <a:xfrm flipH="1">
            <a:off x="3669476" y="2269276"/>
            <a:ext cx="1095553" cy="199830"/>
          </a:xfrm>
          <a:prstGeom prst="straightConnector1">
            <a:avLst/>
          </a:prstGeom>
          <a:noFill/>
          <a:ln w="9525">
            <a:solidFill>
              <a:schemeClr val="tx1"/>
            </a:solidFill>
            <a:miter lim="800000"/>
            <a:headEnd/>
            <a:tailEnd/>
          </a:ln>
        </p:spPr>
      </p:cxnSp>
      <p:cxnSp>
        <p:nvCxnSpPr>
          <p:cNvPr id="29711" name="AutoShape 16"/>
          <p:cNvCxnSpPr>
            <a:cxnSpLocks noChangeShapeType="1"/>
            <a:stCxn id="29705" idx="2"/>
            <a:endCxn id="29706" idx="0"/>
          </p:cNvCxnSpPr>
          <p:nvPr/>
        </p:nvCxnSpPr>
        <p:spPr bwMode="auto">
          <a:xfrm flipH="1">
            <a:off x="3224067" y="2723022"/>
            <a:ext cx="445409" cy="199831"/>
          </a:xfrm>
          <a:prstGeom prst="straightConnector1">
            <a:avLst/>
          </a:prstGeom>
          <a:noFill/>
          <a:ln w="9525">
            <a:solidFill>
              <a:schemeClr val="tx1"/>
            </a:solidFill>
            <a:miter lim="800000"/>
            <a:headEnd/>
            <a:tailEnd/>
          </a:ln>
        </p:spPr>
      </p:cxnSp>
      <p:cxnSp>
        <p:nvCxnSpPr>
          <p:cNvPr id="29712" name="AutoShape 17"/>
          <p:cNvCxnSpPr>
            <a:cxnSpLocks noChangeShapeType="1"/>
            <a:stCxn id="29707" idx="0"/>
            <a:endCxn id="29706" idx="2"/>
          </p:cNvCxnSpPr>
          <p:nvPr/>
        </p:nvCxnSpPr>
        <p:spPr bwMode="auto">
          <a:xfrm flipV="1">
            <a:off x="2779848" y="3176769"/>
            <a:ext cx="444219" cy="199830"/>
          </a:xfrm>
          <a:prstGeom prst="straightConnector1">
            <a:avLst/>
          </a:prstGeom>
          <a:noFill/>
          <a:ln w="9525">
            <a:solidFill>
              <a:schemeClr val="tx1"/>
            </a:solidFill>
            <a:miter lim="800000"/>
            <a:headEnd/>
            <a:tailEnd/>
          </a:ln>
        </p:spPr>
      </p:cxnSp>
      <p:cxnSp>
        <p:nvCxnSpPr>
          <p:cNvPr id="29713" name="AutoShape 18"/>
          <p:cNvCxnSpPr>
            <a:cxnSpLocks noChangeShapeType="1"/>
            <a:stCxn id="29707" idx="2"/>
            <a:endCxn id="29709" idx="0"/>
          </p:cNvCxnSpPr>
          <p:nvPr/>
        </p:nvCxnSpPr>
        <p:spPr bwMode="auto">
          <a:xfrm flipH="1">
            <a:off x="2334439" y="3630515"/>
            <a:ext cx="445409" cy="199830"/>
          </a:xfrm>
          <a:prstGeom prst="straightConnector1">
            <a:avLst/>
          </a:prstGeom>
          <a:noFill/>
          <a:ln w="9525">
            <a:solidFill>
              <a:schemeClr val="tx1"/>
            </a:solidFill>
            <a:miter lim="800000"/>
            <a:headEnd/>
            <a:tailEnd/>
          </a:ln>
        </p:spPr>
      </p:cxnSp>
      <p:cxnSp>
        <p:nvCxnSpPr>
          <p:cNvPr id="29714" name="AutoShape 19"/>
          <p:cNvCxnSpPr>
            <a:cxnSpLocks noChangeShapeType="1"/>
            <a:stCxn id="29709" idx="2"/>
            <a:endCxn id="29708" idx="0"/>
          </p:cNvCxnSpPr>
          <p:nvPr/>
        </p:nvCxnSpPr>
        <p:spPr bwMode="auto">
          <a:xfrm flipH="1">
            <a:off x="1890219" y="4084261"/>
            <a:ext cx="444220" cy="201022"/>
          </a:xfrm>
          <a:prstGeom prst="straightConnector1">
            <a:avLst/>
          </a:prstGeom>
          <a:noFill/>
          <a:ln w="9525">
            <a:solidFill>
              <a:schemeClr val="tx1"/>
            </a:solidFill>
            <a:miter lim="800000"/>
            <a:headEnd/>
            <a:tailEnd/>
          </a:ln>
        </p:spPr>
      </p:cxnSp>
      <p:sp>
        <p:nvSpPr>
          <p:cNvPr id="29715" name="Text Box 20"/>
          <p:cNvSpPr txBox="1">
            <a:spLocks noChangeArrowheads="1"/>
          </p:cNvSpPr>
          <p:nvPr/>
        </p:nvSpPr>
        <p:spPr bwMode="auto">
          <a:xfrm>
            <a:off x="2383062" y="4310292"/>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F(0)</a:t>
            </a:r>
          </a:p>
        </p:txBody>
      </p:sp>
      <p:cxnSp>
        <p:nvCxnSpPr>
          <p:cNvPr id="29716" name="AutoShape 21"/>
          <p:cNvCxnSpPr>
            <a:cxnSpLocks noChangeShapeType="1"/>
            <a:stCxn id="29709" idx="2"/>
            <a:endCxn id="29715" idx="0"/>
          </p:cNvCxnSpPr>
          <p:nvPr/>
        </p:nvCxnSpPr>
        <p:spPr bwMode="auto">
          <a:xfrm>
            <a:off x="2334439" y="4084261"/>
            <a:ext cx="264387" cy="226031"/>
          </a:xfrm>
          <a:prstGeom prst="straightConnector1">
            <a:avLst/>
          </a:prstGeom>
          <a:noFill/>
          <a:ln w="9525">
            <a:solidFill>
              <a:schemeClr val="tx1"/>
            </a:solidFill>
            <a:miter lim="800000"/>
            <a:headEnd/>
            <a:tailEnd/>
          </a:ln>
        </p:spPr>
      </p:cxnSp>
      <p:sp>
        <p:nvSpPr>
          <p:cNvPr id="126998" name="Text Box 22"/>
          <p:cNvSpPr txBox="1">
            <a:spLocks noChangeArrowheads="1"/>
          </p:cNvSpPr>
          <p:nvPr/>
        </p:nvSpPr>
        <p:spPr bwMode="auto">
          <a:xfrm>
            <a:off x="2747488" y="3849400"/>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29718" name="AutoShape 23"/>
          <p:cNvCxnSpPr>
            <a:cxnSpLocks noChangeShapeType="1"/>
            <a:stCxn id="29707" idx="2"/>
            <a:endCxn id="126998" idx="0"/>
          </p:cNvCxnSpPr>
          <p:nvPr/>
        </p:nvCxnSpPr>
        <p:spPr bwMode="auto">
          <a:xfrm>
            <a:off x="2779848" y="3630515"/>
            <a:ext cx="183404" cy="218885"/>
          </a:xfrm>
          <a:prstGeom prst="straightConnector1">
            <a:avLst/>
          </a:prstGeom>
          <a:noFill/>
          <a:ln w="9525">
            <a:solidFill>
              <a:schemeClr val="tx1"/>
            </a:solidFill>
            <a:miter lim="800000"/>
            <a:headEnd/>
            <a:tailEnd/>
          </a:ln>
        </p:spPr>
      </p:cxnSp>
      <p:sp>
        <p:nvSpPr>
          <p:cNvPr id="127000" name="Text Box 24"/>
          <p:cNvSpPr txBox="1">
            <a:spLocks noChangeArrowheads="1"/>
          </p:cNvSpPr>
          <p:nvPr/>
        </p:nvSpPr>
        <p:spPr bwMode="auto">
          <a:xfrm>
            <a:off x="3139306" y="3852973"/>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127001" name="Text Box 25"/>
          <p:cNvSpPr txBox="1">
            <a:spLocks noChangeArrowheads="1"/>
          </p:cNvSpPr>
          <p:nvPr/>
        </p:nvSpPr>
        <p:spPr bwMode="auto">
          <a:xfrm>
            <a:off x="3404884" y="339803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29721" name="AutoShape 26"/>
          <p:cNvCxnSpPr>
            <a:cxnSpLocks noChangeShapeType="1"/>
            <a:stCxn id="127001" idx="2"/>
            <a:endCxn id="127000" idx="0"/>
          </p:cNvCxnSpPr>
          <p:nvPr/>
        </p:nvCxnSpPr>
        <p:spPr bwMode="auto">
          <a:xfrm flipH="1">
            <a:off x="3355070" y="3651951"/>
            <a:ext cx="265578" cy="201022"/>
          </a:xfrm>
          <a:prstGeom prst="straightConnector1">
            <a:avLst/>
          </a:prstGeom>
          <a:noFill/>
          <a:ln w="9525">
            <a:solidFill>
              <a:schemeClr val="tx1"/>
            </a:solidFill>
            <a:miter lim="800000"/>
            <a:headEnd/>
            <a:tailEnd/>
          </a:ln>
        </p:spPr>
      </p:cxnSp>
      <p:sp>
        <p:nvSpPr>
          <p:cNvPr id="127003" name="Text Box 27"/>
          <p:cNvSpPr txBox="1">
            <a:spLocks noChangeArrowheads="1"/>
          </p:cNvSpPr>
          <p:nvPr/>
        </p:nvSpPr>
        <p:spPr bwMode="auto">
          <a:xfrm>
            <a:off x="3573196" y="3877983"/>
            <a:ext cx="431529" cy="253916"/>
          </a:xfrm>
          <a:prstGeom prst="rect">
            <a:avLst/>
          </a:prstGeom>
          <a:noFill/>
          <a:ln w="9525">
            <a:noFill/>
            <a:miter lim="800000"/>
            <a:headEnd/>
            <a:tailEnd/>
          </a:ln>
          <a:effectLst/>
        </p:spPr>
        <p:txBody>
          <a:bodyPr wrap="none">
            <a:spAutoFit/>
          </a:bodyPr>
          <a:lstStyle/>
          <a:p>
            <a:pPr algn="ct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29723" name="AutoShape 28"/>
          <p:cNvCxnSpPr>
            <a:cxnSpLocks noChangeShapeType="1"/>
            <a:stCxn id="127001" idx="2"/>
            <a:endCxn id="127003" idx="0"/>
          </p:cNvCxnSpPr>
          <p:nvPr/>
        </p:nvCxnSpPr>
        <p:spPr bwMode="auto">
          <a:xfrm>
            <a:off x="3620648" y="3651951"/>
            <a:ext cx="168313" cy="226032"/>
          </a:xfrm>
          <a:prstGeom prst="straightConnector1">
            <a:avLst/>
          </a:prstGeom>
          <a:noFill/>
          <a:ln w="9525">
            <a:solidFill>
              <a:schemeClr val="tx1"/>
            </a:solidFill>
            <a:miter lim="800000"/>
            <a:headEnd/>
            <a:tailEnd/>
          </a:ln>
        </p:spPr>
      </p:cxnSp>
      <p:cxnSp>
        <p:nvCxnSpPr>
          <p:cNvPr id="29724" name="AutoShape 29"/>
          <p:cNvCxnSpPr>
            <a:cxnSpLocks noChangeShapeType="1"/>
            <a:stCxn id="29706" idx="2"/>
            <a:endCxn id="127001" idx="0"/>
          </p:cNvCxnSpPr>
          <p:nvPr/>
        </p:nvCxnSpPr>
        <p:spPr bwMode="auto">
          <a:xfrm>
            <a:off x="3224067" y="3176769"/>
            <a:ext cx="396581" cy="221266"/>
          </a:xfrm>
          <a:prstGeom prst="straightConnector1">
            <a:avLst/>
          </a:prstGeom>
          <a:noFill/>
          <a:ln w="9525">
            <a:solidFill>
              <a:schemeClr val="tx1"/>
            </a:solidFill>
            <a:miter lim="800000"/>
            <a:headEnd/>
            <a:tailEnd/>
          </a:ln>
        </p:spPr>
      </p:cxnSp>
      <p:sp>
        <p:nvSpPr>
          <p:cNvPr id="127006" name="Text Box 30"/>
          <p:cNvSpPr txBox="1">
            <a:spLocks noChangeArrowheads="1"/>
          </p:cNvSpPr>
          <p:nvPr/>
        </p:nvSpPr>
        <p:spPr bwMode="auto">
          <a:xfrm>
            <a:off x="4435043" y="2958581"/>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F(3)</a:t>
            </a:r>
          </a:p>
        </p:txBody>
      </p:sp>
      <p:sp>
        <p:nvSpPr>
          <p:cNvPr id="127007" name="Text Box 31"/>
          <p:cNvSpPr txBox="1">
            <a:spLocks noChangeArrowheads="1"/>
          </p:cNvSpPr>
          <p:nvPr/>
        </p:nvSpPr>
        <p:spPr bwMode="auto">
          <a:xfrm>
            <a:off x="3952715" y="3874410"/>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127008" name="Text Box 32"/>
          <p:cNvSpPr txBox="1">
            <a:spLocks noChangeArrowheads="1"/>
          </p:cNvSpPr>
          <p:nvPr/>
        </p:nvSpPr>
        <p:spPr bwMode="auto">
          <a:xfrm>
            <a:off x="4225438" y="341947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29728" name="AutoShape 33"/>
          <p:cNvCxnSpPr>
            <a:cxnSpLocks noChangeShapeType="1"/>
            <a:stCxn id="127006" idx="0"/>
            <a:endCxn id="29705" idx="2"/>
          </p:cNvCxnSpPr>
          <p:nvPr/>
        </p:nvCxnSpPr>
        <p:spPr bwMode="auto">
          <a:xfrm flipH="1" flipV="1">
            <a:off x="3669476" y="2723022"/>
            <a:ext cx="981331" cy="235559"/>
          </a:xfrm>
          <a:prstGeom prst="straightConnector1">
            <a:avLst/>
          </a:prstGeom>
          <a:noFill/>
          <a:ln w="9525">
            <a:solidFill>
              <a:schemeClr val="tx1"/>
            </a:solidFill>
            <a:miter lim="800000"/>
            <a:headEnd/>
            <a:tailEnd/>
          </a:ln>
        </p:spPr>
      </p:cxnSp>
      <p:cxnSp>
        <p:nvCxnSpPr>
          <p:cNvPr id="29729" name="AutoShape 34"/>
          <p:cNvCxnSpPr>
            <a:cxnSpLocks noChangeShapeType="1"/>
            <a:stCxn id="127006" idx="2"/>
            <a:endCxn id="127008" idx="0"/>
          </p:cNvCxnSpPr>
          <p:nvPr/>
        </p:nvCxnSpPr>
        <p:spPr bwMode="auto">
          <a:xfrm flipH="1">
            <a:off x="4441202" y="3212497"/>
            <a:ext cx="209605" cy="206975"/>
          </a:xfrm>
          <a:prstGeom prst="straightConnector1">
            <a:avLst/>
          </a:prstGeom>
          <a:noFill/>
          <a:ln w="9525">
            <a:solidFill>
              <a:schemeClr val="tx1"/>
            </a:solidFill>
            <a:miter lim="800000"/>
            <a:headEnd/>
            <a:tailEnd/>
          </a:ln>
        </p:spPr>
      </p:cxnSp>
      <p:cxnSp>
        <p:nvCxnSpPr>
          <p:cNvPr id="29730" name="AutoShape 35"/>
          <p:cNvCxnSpPr>
            <a:cxnSpLocks noChangeShapeType="1"/>
            <a:stCxn id="127008" idx="2"/>
            <a:endCxn id="127007" idx="0"/>
          </p:cNvCxnSpPr>
          <p:nvPr/>
        </p:nvCxnSpPr>
        <p:spPr bwMode="auto">
          <a:xfrm flipH="1">
            <a:off x="4168479" y="3673388"/>
            <a:ext cx="272723" cy="201022"/>
          </a:xfrm>
          <a:prstGeom prst="straightConnector1">
            <a:avLst/>
          </a:prstGeom>
          <a:noFill/>
          <a:ln w="9525">
            <a:solidFill>
              <a:schemeClr val="tx1"/>
            </a:solidFill>
            <a:miter lim="800000"/>
            <a:headEnd/>
            <a:tailEnd/>
          </a:ln>
        </p:spPr>
      </p:cxnSp>
      <p:sp>
        <p:nvSpPr>
          <p:cNvPr id="127012" name="Text Box 36"/>
          <p:cNvSpPr txBox="1">
            <a:spLocks noChangeArrowheads="1"/>
          </p:cNvSpPr>
          <p:nvPr/>
        </p:nvSpPr>
        <p:spPr bwMode="auto">
          <a:xfrm>
            <a:off x="4418370" y="3892274"/>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29732" name="AutoShape 37"/>
          <p:cNvCxnSpPr>
            <a:cxnSpLocks noChangeShapeType="1"/>
            <a:stCxn id="127008" idx="2"/>
            <a:endCxn id="127012" idx="0"/>
          </p:cNvCxnSpPr>
          <p:nvPr/>
        </p:nvCxnSpPr>
        <p:spPr bwMode="auto">
          <a:xfrm>
            <a:off x="4441202" y="3673388"/>
            <a:ext cx="192932" cy="218886"/>
          </a:xfrm>
          <a:prstGeom prst="straightConnector1">
            <a:avLst/>
          </a:prstGeom>
          <a:noFill/>
          <a:ln w="9525">
            <a:solidFill>
              <a:schemeClr val="tx1"/>
            </a:solidFill>
            <a:miter lim="800000"/>
            <a:headEnd/>
            <a:tailEnd/>
          </a:ln>
        </p:spPr>
      </p:cxnSp>
      <p:sp>
        <p:nvSpPr>
          <p:cNvPr id="127014" name="Text Box 38"/>
          <p:cNvSpPr txBox="1">
            <a:spLocks noChangeArrowheads="1"/>
          </p:cNvSpPr>
          <p:nvPr/>
        </p:nvSpPr>
        <p:spPr bwMode="auto">
          <a:xfrm>
            <a:off x="4661321" y="343138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29734" name="AutoShape 39"/>
          <p:cNvCxnSpPr>
            <a:cxnSpLocks noChangeShapeType="1"/>
            <a:stCxn id="127006" idx="2"/>
            <a:endCxn id="127014" idx="0"/>
          </p:cNvCxnSpPr>
          <p:nvPr/>
        </p:nvCxnSpPr>
        <p:spPr bwMode="auto">
          <a:xfrm>
            <a:off x="4650807" y="3212497"/>
            <a:ext cx="226278" cy="218885"/>
          </a:xfrm>
          <a:prstGeom prst="straightConnector1">
            <a:avLst/>
          </a:prstGeom>
          <a:noFill/>
          <a:ln w="9525">
            <a:solidFill>
              <a:schemeClr val="tx1"/>
            </a:solidFill>
            <a:miter lim="800000"/>
            <a:headEnd/>
            <a:tailEnd/>
          </a:ln>
        </p:spPr>
      </p:cxnSp>
      <p:sp>
        <p:nvSpPr>
          <p:cNvPr id="127016" name="Text Box 40"/>
          <p:cNvSpPr txBox="1">
            <a:spLocks noChangeArrowheads="1"/>
          </p:cNvSpPr>
          <p:nvPr/>
        </p:nvSpPr>
        <p:spPr bwMode="auto">
          <a:xfrm>
            <a:off x="6639464" y="251912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F(4)</a:t>
            </a:r>
          </a:p>
        </p:txBody>
      </p:sp>
      <p:sp>
        <p:nvSpPr>
          <p:cNvPr id="127017" name="Text Box 41"/>
          <p:cNvSpPr txBox="1">
            <a:spLocks noChangeArrowheads="1"/>
          </p:cNvSpPr>
          <p:nvPr/>
        </p:nvSpPr>
        <p:spPr bwMode="auto">
          <a:xfrm>
            <a:off x="6195245" y="297287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F(3)</a:t>
            </a:r>
          </a:p>
        </p:txBody>
      </p:sp>
      <p:sp>
        <p:nvSpPr>
          <p:cNvPr id="127018" name="Text Box 42"/>
          <p:cNvSpPr txBox="1">
            <a:spLocks noChangeArrowheads="1"/>
          </p:cNvSpPr>
          <p:nvPr/>
        </p:nvSpPr>
        <p:spPr bwMode="auto">
          <a:xfrm>
            <a:off x="5305617" y="388155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127019" name="Text Box 43"/>
          <p:cNvSpPr txBox="1">
            <a:spLocks noChangeArrowheads="1"/>
          </p:cNvSpPr>
          <p:nvPr/>
        </p:nvSpPr>
        <p:spPr bwMode="auto">
          <a:xfrm>
            <a:off x="5749835" y="3426618"/>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29739" name="AutoShape 44"/>
          <p:cNvCxnSpPr>
            <a:cxnSpLocks noChangeShapeType="1"/>
            <a:stCxn id="29704" idx="2"/>
            <a:endCxn id="127016" idx="0"/>
          </p:cNvCxnSpPr>
          <p:nvPr/>
        </p:nvCxnSpPr>
        <p:spPr bwMode="auto">
          <a:xfrm>
            <a:off x="4765029" y="2269276"/>
            <a:ext cx="2090199" cy="249849"/>
          </a:xfrm>
          <a:prstGeom prst="straightConnector1">
            <a:avLst/>
          </a:prstGeom>
          <a:noFill/>
          <a:ln w="9525">
            <a:solidFill>
              <a:schemeClr val="tx1"/>
            </a:solidFill>
            <a:miter lim="800000"/>
            <a:headEnd/>
            <a:tailEnd/>
          </a:ln>
        </p:spPr>
      </p:cxnSp>
      <p:cxnSp>
        <p:nvCxnSpPr>
          <p:cNvPr id="29740" name="AutoShape 45"/>
          <p:cNvCxnSpPr>
            <a:cxnSpLocks noChangeShapeType="1"/>
            <a:stCxn id="127017" idx="0"/>
            <a:endCxn id="127016" idx="2"/>
          </p:cNvCxnSpPr>
          <p:nvPr/>
        </p:nvCxnSpPr>
        <p:spPr bwMode="auto">
          <a:xfrm flipV="1">
            <a:off x="6411009" y="2773041"/>
            <a:ext cx="444219" cy="199831"/>
          </a:xfrm>
          <a:prstGeom prst="straightConnector1">
            <a:avLst/>
          </a:prstGeom>
          <a:noFill/>
          <a:ln w="9525">
            <a:solidFill>
              <a:schemeClr val="tx1"/>
            </a:solidFill>
            <a:miter lim="800000"/>
            <a:headEnd/>
            <a:tailEnd/>
          </a:ln>
        </p:spPr>
      </p:cxnSp>
      <p:cxnSp>
        <p:nvCxnSpPr>
          <p:cNvPr id="29741" name="AutoShape 46"/>
          <p:cNvCxnSpPr>
            <a:cxnSpLocks noChangeShapeType="1"/>
            <a:stCxn id="127017" idx="2"/>
            <a:endCxn id="127019" idx="0"/>
          </p:cNvCxnSpPr>
          <p:nvPr/>
        </p:nvCxnSpPr>
        <p:spPr bwMode="auto">
          <a:xfrm flipH="1">
            <a:off x="5965599" y="3226788"/>
            <a:ext cx="445410" cy="199830"/>
          </a:xfrm>
          <a:prstGeom prst="straightConnector1">
            <a:avLst/>
          </a:prstGeom>
          <a:noFill/>
          <a:ln w="9525">
            <a:solidFill>
              <a:schemeClr val="tx1"/>
            </a:solidFill>
            <a:miter lim="800000"/>
            <a:headEnd/>
            <a:tailEnd/>
          </a:ln>
        </p:spPr>
      </p:cxnSp>
      <p:cxnSp>
        <p:nvCxnSpPr>
          <p:cNvPr id="29742" name="AutoShape 47"/>
          <p:cNvCxnSpPr>
            <a:cxnSpLocks noChangeShapeType="1"/>
            <a:stCxn id="127019" idx="2"/>
            <a:endCxn id="127018" idx="0"/>
          </p:cNvCxnSpPr>
          <p:nvPr/>
        </p:nvCxnSpPr>
        <p:spPr bwMode="auto">
          <a:xfrm flipH="1">
            <a:off x="5521381" y="3680534"/>
            <a:ext cx="444218" cy="201021"/>
          </a:xfrm>
          <a:prstGeom prst="straightConnector1">
            <a:avLst/>
          </a:prstGeom>
          <a:noFill/>
          <a:ln w="9525">
            <a:solidFill>
              <a:schemeClr val="tx1"/>
            </a:solidFill>
            <a:miter lim="800000"/>
            <a:headEnd/>
            <a:tailEnd/>
          </a:ln>
        </p:spPr>
      </p:cxnSp>
      <p:sp>
        <p:nvSpPr>
          <p:cNvPr id="127024" name="Text Box 48"/>
          <p:cNvSpPr txBox="1">
            <a:spLocks noChangeArrowheads="1"/>
          </p:cNvSpPr>
          <p:nvPr/>
        </p:nvSpPr>
        <p:spPr bwMode="auto">
          <a:xfrm>
            <a:off x="6014223" y="390656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29744" name="AutoShape 49"/>
          <p:cNvCxnSpPr>
            <a:cxnSpLocks noChangeShapeType="1"/>
            <a:stCxn id="127019" idx="2"/>
            <a:endCxn id="127024" idx="0"/>
          </p:cNvCxnSpPr>
          <p:nvPr/>
        </p:nvCxnSpPr>
        <p:spPr bwMode="auto">
          <a:xfrm>
            <a:off x="5965599" y="3680534"/>
            <a:ext cx="264388" cy="226031"/>
          </a:xfrm>
          <a:prstGeom prst="straightConnector1">
            <a:avLst/>
          </a:prstGeom>
          <a:noFill/>
          <a:ln w="9525">
            <a:solidFill>
              <a:schemeClr val="tx1"/>
            </a:solidFill>
            <a:miter lim="800000"/>
            <a:headEnd/>
            <a:tailEnd/>
          </a:ln>
        </p:spPr>
      </p:cxnSp>
      <p:sp>
        <p:nvSpPr>
          <p:cNvPr id="127026" name="Text Box 50"/>
          <p:cNvSpPr txBox="1">
            <a:spLocks noChangeArrowheads="1"/>
          </p:cNvSpPr>
          <p:nvPr/>
        </p:nvSpPr>
        <p:spPr bwMode="auto">
          <a:xfrm>
            <a:off x="6378649" y="3445673"/>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29746" name="AutoShape 51"/>
          <p:cNvCxnSpPr>
            <a:cxnSpLocks noChangeShapeType="1"/>
            <a:stCxn id="127017" idx="2"/>
            <a:endCxn id="127026" idx="0"/>
          </p:cNvCxnSpPr>
          <p:nvPr/>
        </p:nvCxnSpPr>
        <p:spPr bwMode="auto">
          <a:xfrm>
            <a:off x="6411009" y="3226788"/>
            <a:ext cx="183404" cy="218885"/>
          </a:xfrm>
          <a:prstGeom prst="straightConnector1">
            <a:avLst/>
          </a:prstGeom>
          <a:noFill/>
          <a:ln w="9525">
            <a:solidFill>
              <a:schemeClr val="tx1"/>
            </a:solidFill>
            <a:miter lim="800000"/>
            <a:headEnd/>
            <a:tailEnd/>
          </a:ln>
        </p:spPr>
      </p:cxnSp>
      <p:sp>
        <p:nvSpPr>
          <p:cNvPr id="127028" name="Text Box 52"/>
          <p:cNvSpPr txBox="1">
            <a:spLocks noChangeArrowheads="1"/>
          </p:cNvSpPr>
          <p:nvPr/>
        </p:nvSpPr>
        <p:spPr bwMode="auto">
          <a:xfrm>
            <a:off x="6770467" y="3449246"/>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127029" name="Text Box 53"/>
          <p:cNvSpPr txBox="1">
            <a:spLocks noChangeArrowheads="1"/>
          </p:cNvSpPr>
          <p:nvPr/>
        </p:nvSpPr>
        <p:spPr bwMode="auto">
          <a:xfrm>
            <a:off x="6928861" y="2994309"/>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29749" name="AutoShape 54"/>
          <p:cNvCxnSpPr>
            <a:cxnSpLocks noChangeShapeType="1"/>
            <a:stCxn id="127029" idx="2"/>
            <a:endCxn id="127028" idx="0"/>
          </p:cNvCxnSpPr>
          <p:nvPr/>
        </p:nvCxnSpPr>
        <p:spPr bwMode="auto">
          <a:xfrm flipH="1">
            <a:off x="6986231" y="3248225"/>
            <a:ext cx="158394" cy="201021"/>
          </a:xfrm>
          <a:prstGeom prst="straightConnector1">
            <a:avLst/>
          </a:prstGeom>
          <a:noFill/>
          <a:ln w="9525">
            <a:solidFill>
              <a:schemeClr val="tx1"/>
            </a:solidFill>
            <a:miter lim="800000"/>
            <a:headEnd/>
            <a:tailEnd/>
          </a:ln>
        </p:spPr>
      </p:cxnSp>
      <p:sp>
        <p:nvSpPr>
          <p:cNvPr id="127031" name="Text Box 55"/>
          <p:cNvSpPr txBox="1">
            <a:spLocks noChangeArrowheads="1"/>
          </p:cNvSpPr>
          <p:nvPr/>
        </p:nvSpPr>
        <p:spPr bwMode="auto">
          <a:xfrm>
            <a:off x="7228977" y="347425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29751" name="AutoShape 56"/>
          <p:cNvCxnSpPr>
            <a:cxnSpLocks noChangeShapeType="1"/>
            <a:stCxn id="127029" idx="2"/>
            <a:endCxn id="127031" idx="0"/>
          </p:cNvCxnSpPr>
          <p:nvPr/>
        </p:nvCxnSpPr>
        <p:spPr bwMode="auto">
          <a:xfrm>
            <a:off x="7144625" y="3248225"/>
            <a:ext cx="300116" cy="226030"/>
          </a:xfrm>
          <a:prstGeom prst="straightConnector1">
            <a:avLst/>
          </a:prstGeom>
          <a:noFill/>
          <a:ln w="9525">
            <a:solidFill>
              <a:schemeClr val="tx1"/>
            </a:solidFill>
            <a:miter lim="800000"/>
            <a:headEnd/>
            <a:tailEnd/>
          </a:ln>
        </p:spPr>
      </p:cxnSp>
      <p:cxnSp>
        <p:nvCxnSpPr>
          <p:cNvPr id="29752" name="AutoShape 57"/>
          <p:cNvCxnSpPr>
            <a:cxnSpLocks noChangeShapeType="1"/>
            <a:stCxn id="127016" idx="2"/>
            <a:endCxn id="127029" idx="0"/>
          </p:cNvCxnSpPr>
          <p:nvPr/>
        </p:nvCxnSpPr>
        <p:spPr bwMode="auto">
          <a:xfrm>
            <a:off x="6855228" y="2773041"/>
            <a:ext cx="289397" cy="221268"/>
          </a:xfrm>
          <a:prstGeom prst="straightConnector1">
            <a:avLst/>
          </a:prstGeom>
          <a:noFill/>
          <a:ln w="9525">
            <a:solidFill>
              <a:schemeClr val="tx1"/>
            </a:solidFill>
            <a:miter lim="800000"/>
            <a:headEnd/>
            <a:tailEnd/>
          </a:ln>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85060" y="663437"/>
            <a:ext cx="9058940" cy="857250"/>
          </a:xfrm>
          <a:noFill/>
        </p:spPr>
        <p:txBody>
          <a:bodyPr vert="horz" lIns="91440" tIns="45720" rIns="91440" bIns="45720" rtlCol="0" anchor="ctr">
            <a:normAutofit fontScale="90000"/>
          </a:bodyPr>
          <a:lstStyle/>
          <a:p>
            <a:pPr algn="ctr"/>
            <a:r>
              <a:rPr lang="en-US" sz="3200" b="1" dirty="0">
                <a:solidFill>
                  <a:schemeClr val="tx1"/>
                </a:solidFill>
              </a:rPr>
              <a:t>Steps to Designing a</a:t>
            </a:r>
            <a:br>
              <a:rPr lang="en-US" sz="3200" b="1" dirty="0">
                <a:solidFill>
                  <a:schemeClr val="tx1"/>
                </a:solidFill>
              </a:rPr>
            </a:br>
            <a:r>
              <a:rPr lang="en-US" sz="3200" b="1" dirty="0">
                <a:solidFill>
                  <a:schemeClr val="tx1"/>
                </a:solidFill>
              </a:rPr>
              <a:t>Dynamic Programming Algorithm</a:t>
            </a:r>
          </a:p>
        </p:txBody>
      </p:sp>
      <p:sp>
        <p:nvSpPr>
          <p:cNvPr id="48131" name="Rectangle 3"/>
          <p:cNvSpPr>
            <a:spLocks noGrp="1" noChangeArrowheads="1"/>
          </p:cNvSpPr>
          <p:nvPr>
            <p:ph type="body" idx="4294967295"/>
          </p:nvPr>
        </p:nvSpPr>
        <p:spPr>
          <a:xfrm>
            <a:off x="515938" y="2286000"/>
            <a:ext cx="8628062" cy="3028950"/>
          </a:xfrm>
        </p:spPr>
        <p:txBody>
          <a:bodyPr/>
          <a:lstStyle/>
          <a:p>
            <a:pPr marL="457322" indent="-457322">
              <a:buFont typeface="Wingdings" pitchFamily="2" charset="2"/>
              <a:buAutoNum type="arabicPeriod"/>
              <a:defRPr/>
            </a:pPr>
            <a:r>
              <a:rPr lang="en-US" dirty="0"/>
              <a:t>Characterize </a:t>
            </a:r>
            <a:r>
              <a:rPr lang="en-US" b="1" i="1" dirty="0"/>
              <a:t>optimal sub-structure</a:t>
            </a:r>
          </a:p>
          <a:p>
            <a:pPr marL="457322" indent="-457322">
              <a:buFont typeface="Wingdings" pitchFamily="2" charset="2"/>
              <a:buAutoNum type="arabicPeriod"/>
              <a:defRPr/>
            </a:pPr>
            <a:r>
              <a:rPr lang="en-US" dirty="0"/>
              <a:t> </a:t>
            </a:r>
            <a:r>
              <a:rPr lang="en-US" b="1" i="1" dirty="0"/>
              <a:t>Recursively</a:t>
            </a:r>
            <a:r>
              <a:rPr lang="en-US" dirty="0"/>
              <a:t> define the value of an optimal solution</a:t>
            </a:r>
          </a:p>
          <a:p>
            <a:pPr marL="457322" indent="-457322">
              <a:buFont typeface="Wingdings" pitchFamily="2" charset="2"/>
              <a:buAutoNum type="arabicPeriod"/>
              <a:defRPr/>
            </a:pPr>
            <a:r>
              <a:rPr lang="en-US" dirty="0"/>
              <a:t>Compute the value </a:t>
            </a:r>
            <a:r>
              <a:rPr lang="en-US" b="1" i="1" dirty="0"/>
              <a:t>bottom up</a:t>
            </a:r>
          </a:p>
          <a:p>
            <a:pPr marL="457322" indent="-457322">
              <a:buFont typeface="Wingdings" pitchFamily="2" charset="2"/>
              <a:buAutoNum type="arabicPeriod"/>
              <a:defRPr/>
            </a:pPr>
            <a:r>
              <a:rPr lang="en-US" dirty="0"/>
              <a:t>(if needed) </a:t>
            </a:r>
            <a:r>
              <a:rPr lang="en-US" b="1" i="1" dirty="0"/>
              <a:t>Construct</a:t>
            </a:r>
            <a:r>
              <a:rPr lang="en-US" dirty="0"/>
              <a:t> an optimal solution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idx="4294967295"/>
          </p:nvPr>
        </p:nvSpPr>
        <p:spPr>
          <a:xfrm>
            <a:off x="667543" y="2980428"/>
            <a:ext cx="7808913" cy="1087437"/>
          </a:xfrm>
        </p:spPr>
        <p:txBody>
          <a:bodyPr/>
          <a:lstStyle/>
          <a:p>
            <a:pPr algn="ctr">
              <a:defRPr/>
            </a:pPr>
            <a:r>
              <a:rPr lang="en-US" altLang="zh-CN" dirty="0">
                <a:ea typeface="宋体" pitchFamily="2" charset="-122"/>
              </a:rPr>
              <a:t>Knapsack Problem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32521" y="113403"/>
            <a:ext cx="8878957" cy="968375"/>
          </a:xfrm>
          <a:noFill/>
        </p:spPr>
        <p:txBody>
          <a:bodyPr vert="horz" lIns="91440" tIns="45720" rIns="91440" bIns="45720" rtlCol="0" anchor="ctr">
            <a:normAutofit fontScale="90000"/>
          </a:bodyPr>
          <a:lstStyle/>
          <a:p>
            <a:pPr algn="ctr"/>
            <a:r>
              <a:rPr lang="en-US" altLang="zh-CN" sz="3200" b="1" dirty="0">
                <a:solidFill>
                  <a:schemeClr val="tx1"/>
                </a:solidFill>
              </a:rPr>
              <a:t> </a:t>
            </a:r>
            <a:br>
              <a:rPr lang="en-US" altLang="zh-CN" sz="3200" b="1" dirty="0">
                <a:solidFill>
                  <a:schemeClr val="tx1"/>
                </a:solidFill>
              </a:rPr>
            </a:br>
            <a:r>
              <a:rPr lang="en-US" altLang="zh-CN" sz="3200" b="1" dirty="0">
                <a:solidFill>
                  <a:schemeClr val="tx1"/>
                </a:solidFill>
              </a:rPr>
              <a:t>The Knapsack Problem</a:t>
            </a:r>
          </a:p>
        </p:txBody>
      </p:sp>
      <p:sp>
        <p:nvSpPr>
          <p:cNvPr id="27651" name="Rectangle 3"/>
          <p:cNvSpPr>
            <a:spLocks noGrp="1" noChangeArrowheads="1"/>
          </p:cNvSpPr>
          <p:nvPr>
            <p:ph type="body" idx="4294967295"/>
          </p:nvPr>
        </p:nvSpPr>
        <p:spPr>
          <a:xfrm>
            <a:off x="238539" y="1752600"/>
            <a:ext cx="8458200" cy="5105400"/>
          </a:xfrm>
        </p:spPr>
        <p:txBody>
          <a:bodyPr/>
          <a:lstStyle/>
          <a:p>
            <a:r>
              <a:rPr lang="en-US" altLang="zh-CN" dirty="0">
                <a:ea typeface="宋体" pitchFamily="2" charset="-122"/>
              </a:rPr>
              <a:t>The famous </a:t>
            </a:r>
            <a:r>
              <a:rPr lang="en-US" altLang="zh-CN" i="1" dirty="0">
                <a:solidFill>
                  <a:schemeClr val="tx2"/>
                </a:solidFill>
                <a:ea typeface="宋体" pitchFamily="2" charset="-122"/>
              </a:rPr>
              <a:t>knapsack problem</a:t>
            </a:r>
            <a:r>
              <a:rPr lang="en-US" altLang="zh-CN" dirty="0">
                <a:ea typeface="宋体" pitchFamily="2" charset="-122"/>
              </a:rPr>
              <a:t>:</a:t>
            </a:r>
          </a:p>
          <a:p>
            <a:pPr lvl="1"/>
            <a:r>
              <a:rPr lang="en-US" altLang="zh-CN" dirty="0">
                <a:ea typeface="宋体" pitchFamily="2" charset="-122"/>
              </a:rPr>
              <a:t>A thief breaks into a museum.  Fabulous paintings, sculptures, and jewels are everywhere.  The thief has a good eye for the value of these objects, and knows that each will fetch hundreds or thousands of dollars on the clandestine art collector’s market.  But, the thief has only brought a single knapsack to the scene of the robbery, and can take away only what he can carry.  What items should the thief take to maximize the haul?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0" y="308112"/>
            <a:ext cx="9144000" cy="1143000"/>
          </a:xfrm>
          <a:noFill/>
        </p:spPr>
        <p:txBody>
          <a:bodyPr vert="horz" lIns="91440" tIns="45720" rIns="91440" bIns="45720" rtlCol="0" anchor="ctr">
            <a:normAutofit/>
          </a:bodyPr>
          <a:lstStyle/>
          <a:p>
            <a:pPr algn="ctr"/>
            <a:r>
              <a:rPr lang="en-US" altLang="zh-CN" sz="3200" b="1" dirty="0">
                <a:solidFill>
                  <a:schemeClr val="tx1"/>
                </a:solidFill>
              </a:rPr>
              <a:t>0-1 Knapsack problem</a:t>
            </a:r>
          </a:p>
        </p:txBody>
      </p:sp>
      <p:sp>
        <p:nvSpPr>
          <p:cNvPr id="28675" name="Rectangle 3"/>
          <p:cNvSpPr>
            <a:spLocks noGrp="1" noChangeArrowheads="1"/>
          </p:cNvSpPr>
          <p:nvPr>
            <p:ph type="body" idx="4294967295"/>
          </p:nvPr>
        </p:nvSpPr>
        <p:spPr>
          <a:xfrm>
            <a:off x="291548" y="2133600"/>
            <a:ext cx="8282540" cy="3992563"/>
          </a:xfrm>
        </p:spPr>
        <p:txBody>
          <a:bodyPr/>
          <a:lstStyle/>
          <a:p>
            <a:pPr>
              <a:lnSpc>
                <a:spcPct val="110000"/>
              </a:lnSpc>
            </a:pPr>
            <a:r>
              <a:rPr lang="en-US" altLang="zh-CN" dirty="0">
                <a:ea typeface="宋体" pitchFamily="2" charset="-122"/>
              </a:rPr>
              <a:t>Given a knapsack with maximum capacity </a:t>
            </a:r>
            <a:r>
              <a:rPr lang="en-US" altLang="zh-CN" i="1" dirty="0">
                <a:ea typeface="宋体" pitchFamily="2" charset="-122"/>
              </a:rPr>
              <a:t>W</a:t>
            </a:r>
            <a:r>
              <a:rPr lang="en-US" altLang="zh-CN" dirty="0">
                <a:ea typeface="宋体" pitchFamily="2" charset="-122"/>
              </a:rPr>
              <a:t>, and a set </a:t>
            </a:r>
            <a:r>
              <a:rPr lang="en-US" altLang="zh-CN" i="1" dirty="0">
                <a:ea typeface="宋体" pitchFamily="2" charset="-122"/>
              </a:rPr>
              <a:t>S</a:t>
            </a:r>
            <a:r>
              <a:rPr lang="en-US" altLang="zh-CN" dirty="0">
                <a:ea typeface="宋体" pitchFamily="2" charset="-122"/>
              </a:rPr>
              <a:t> consisting of </a:t>
            </a:r>
            <a:r>
              <a:rPr lang="en-US" altLang="zh-CN" i="1" dirty="0">
                <a:ea typeface="宋体" pitchFamily="2" charset="-122"/>
              </a:rPr>
              <a:t>n</a:t>
            </a:r>
            <a:r>
              <a:rPr lang="en-US" altLang="zh-CN" dirty="0">
                <a:ea typeface="宋体" pitchFamily="2" charset="-122"/>
              </a:rPr>
              <a:t> items</a:t>
            </a:r>
          </a:p>
          <a:p>
            <a:pPr>
              <a:lnSpc>
                <a:spcPct val="110000"/>
              </a:lnSpc>
            </a:pPr>
            <a:r>
              <a:rPr lang="en-US" altLang="zh-CN" dirty="0">
                <a:ea typeface="宋体" pitchFamily="2" charset="-122"/>
              </a:rPr>
              <a:t>Each item </a:t>
            </a:r>
            <a:r>
              <a:rPr lang="en-US" altLang="zh-CN" i="1" dirty="0" err="1">
                <a:ea typeface="宋体" pitchFamily="2" charset="-122"/>
              </a:rPr>
              <a:t>i</a:t>
            </a:r>
            <a:r>
              <a:rPr lang="en-US" altLang="zh-CN" dirty="0">
                <a:ea typeface="宋体" pitchFamily="2" charset="-122"/>
              </a:rPr>
              <a:t> has some weight </a:t>
            </a:r>
            <a:r>
              <a:rPr lang="en-US" altLang="zh-CN" i="1" dirty="0" err="1">
                <a:ea typeface="宋体" pitchFamily="2" charset="-122"/>
              </a:rPr>
              <a:t>w</a:t>
            </a:r>
            <a:r>
              <a:rPr lang="en-US" altLang="zh-CN" i="1" baseline="-25000" dirty="0" err="1">
                <a:ea typeface="宋体" pitchFamily="2" charset="-122"/>
              </a:rPr>
              <a:t>i</a:t>
            </a:r>
            <a:r>
              <a:rPr lang="en-US" altLang="zh-CN" dirty="0">
                <a:ea typeface="宋体" pitchFamily="2" charset="-122"/>
              </a:rPr>
              <a:t> and benefit value </a:t>
            </a:r>
            <a:r>
              <a:rPr lang="en-US" altLang="zh-CN" i="1" dirty="0">
                <a:ea typeface="宋体" pitchFamily="2" charset="-122"/>
              </a:rPr>
              <a:t>b</a:t>
            </a:r>
            <a:r>
              <a:rPr lang="en-US" altLang="zh-CN" i="1" baseline="-25000" dirty="0">
                <a:ea typeface="宋体" pitchFamily="2" charset="-122"/>
              </a:rPr>
              <a:t>i</a:t>
            </a:r>
            <a:r>
              <a:rPr lang="en-US" altLang="zh-CN" baseline="-25000" dirty="0">
                <a:ea typeface="宋体" pitchFamily="2" charset="-122"/>
              </a:rPr>
              <a:t>  </a:t>
            </a:r>
            <a:r>
              <a:rPr lang="en-US" altLang="zh-CN" dirty="0">
                <a:ea typeface="宋体" pitchFamily="2" charset="-122"/>
              </a:rPr>
              <a:t>(all </a:t>
            </a:r>
            <a:r>
              <a:rPr lang="en-US" altLang="zh-CN" i="1" dirty="0" err="1">
                <a:ea typeface="宋体" pitchFamily="2" charset="-122"/>
              </a:rPr>
              <a:t>w</a:t>
            </a:r>
            <a:r>
              <a:rPr lang="en-US" altLang="zh-CN" i="1" baseline="-25000" dirty="0" err="1">
                <a:ea typeface="宋体" pitchFamily="2" charset="-122"/>
              </a:rPr>
              <a:t>i</a:t>
            </a:r>
            <a:r>
              <a:rPr lang="en-US" altLang="zh-CN" i="1" dirty="0">
                <a:ea typeface="宋体" pitchFamily="2" charset="-122"/>
              </a:rPr>
              <a:t> , b</a:t>
            </a:r>
            <a:r>
              <a:rPr lang="en-US" altLang="zh-CN" i="1" baseline="-25000" dirty="0">
                <a:ea typeface="宋体" pitchFamily="2" charset="-122"/>
              </a:rPr>
              <a:t>i</a:t>
            </a:r>
            <a:r>
              <a:rPr lang="en-US" altLang="zh-CN" baseline="-25000" dirty="0">
                <a:ea typeface="宋体" pitchFamily="2" charset="-122"/>
              </a:rPr>
              <a:t> </a:t>
            </a:r>
            <a:r>
              <a:rPr lang="en-US" altLang="zh-CN" dirty="0">
                <a:ea typeface="宋体" pitchFamily="2" charset="-122"/>
              </a:rPr>
              <a:t>and </a:t>
            </a:r>
            <a:r>
              <a:rPr lang="en-US" altLang="zh-CN" i="1" dirty="0">
                <a:ea typeface="宋体" pitchFamily="2" charset="-122"/>
              </a:rPr>
              <a:t>W</a:t>
            </a:r>
            <a:r>
              <a:rPr lang="en-US" altLang="zh-CN" dirty="0">
                <a:ea typeface="宋体" pitchFamily="2" charset="-122"/>
              </a:rPr>
              <a:t> are integer values)</a:t>
            </a:r>
          </a:p>
          <a:p>
            <a:pPr>
              <a:lnSpc>
                <a:spcPct val="110000"/>
              </a:lnSpc>
            </a:pPr>
            <a:r>
              <a:rPr lang="en-US" altLang="zh-CN" u="sng" dirty="0">
                <a:ea typeface="宋体" pitchFamily="2" charset="-122"/>
              </a:rPr>
              <a:t>Problem</a:t>
            </a:r>
            <a:r>
              <a:rPr lang="en-US" altLang="zh-CN" dirty="0">
                <a:ea typeface="宋体" pitchFamily="2" charset="-122"/>
              </a:rPr>
              <a:t>: How to pack the knapsack to achieve maximum total value of packed items?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9391" y="365195"/>
            <a:ext cx="8945217" cy="968375"/>
          </a:xfrm>
          <a:noFill/>
        </p:spPr>
        <p:txBody>
          <a:bodyPr vert="horz" lIns="91440" tIns="45720" rIns="91440" bIns="45720" rtlCol="0" anchor="ctr">
            <a:normAutofit/>
          </a:bodyPr>
          <a:lstStyle/>
          <a:p>
            <a:pPr algn="ctr"/>
            <a:r>
              <a:rPr lang="en-US" altLang="zh-CN" sz="3200" b="1" dirty="0">
                <a:solidFill>
                  <a:schemeClr val="tx1"/>
                </a:solidFill>
              </a:rPr>
              <a:t>The Knapsack Problem</a:t>
            </a:r>
          </a:p>
        </p:txBody>
      </p:sp>
      <p:sp>
        <p:nvSpPr>
          <p:cNvPr id="30723" name="Rectangle 3"/>
          <p:cNvSpPr>
            <a:spLocks noGrp="1" noChangeArrowheads="1"/>
          </p:cNvSpPr>
          <p:nvPr>
            <p:ph type="body" idx="4294967295"/>
          </p:nvPr>
        </p:nvSpPr>
        <p:spPr>
          <a:xfrm>
            <a:off x="0" y="2133600"/>
            <a:ext cx="8574088" cy="3992563"/>
          </a:xfrm>
        </p:spPr>
        <p:txBody>
          <a:bodyPr>
            <a:normAutofit lnSpcReduction="10000"/>
          </a:bodyPr>
          <a:lstStyle/>
          <a:p>
            <a:r>
              <a:rPr lang="en-US" altLang="zh-CN">
                <a:ea typeface="宋体" pitchFamily="2" charset="-122"/>
              </a:rPr>
              <a:t>More formally, the </a:t>
            </a:r>
            <a:r>
              <a:rPr lang="en-US" altLang="zh-CN" i="1">
                <a:solidFill>
                  <a:schemeClr val="tx2"/>
                </a:solidFill>
                <a:ea typeface="宋体" pitchFamily="2" charset="-122"/>
              </a:rPr>
              <a:t>0-1 knapsack problem</a:t>
            </a:r>
            <a:r>
              <a:rPr lang="en-US" altLang="zh-CN">
                <a:ea typeface="宋体" pitchFamily="2" charset="-122"/>
              </a:rPr>
              <a:t>:</a:t>
            </a:r>
          </a:p>
          <a:p>
            <a:pPr lvl="1"/>
            <a:r>
              <a:rPr lang="en-US" altLang="zh-CN">
                <a:ea typeface="宋体" pitchFamily="2" charset="-122"/>
              </a:rPr>
              <a:t>The thief must choose among </a:t>
            </a:r>
            <a:r>
              <a:rPr lang="en-US" altLang="zh-CN" i="1">
                <a:ea typeface="宋体" pitchFamily="2" charset="-122"/>
              </a:rPr>
              <a:t>n</a:t>
            </a:r>
            <a:r>
              <a:rPr lang="en-US" altLang="zh-CN">
                <a:ea typeface="宋体" pitchFamily="2" charset="-122"/>
              </a:rPr>
              <a:t> items, where the </a:t>
            </a:r>
            <a:r>
              <a:rPr lang="en-US" altLang="zh-CN" i="1">
                <a:ea typeface="宋体" pitchFamily="2" charset="-122"/>
              </a:rPr>
              <a:t>i</a:t>
            </a:r>
            <a:r>
              <a:rPr lang="en-US" altLang="zh-CN">
                <a:ea typeface="宋体" pitchFamily="2" charset="-122"/>
              </a:rPr>
              <a:t>th item worth </a:t>
            </a:r>
            <a:r>
              <a:rPr lang="en-US" altLang="zh-CN" i="1">
                <a:ea typeface="宋体" pitchFamily="2" charset="-122"/>
              </a:rPr>
              <a:t>v</a:t>
            </a:r>
            <a:r>
              <a:rPr lang="en-US" altLang="zh-CN" i="1" baseline="-25000">
                <a:ea typeface="宋体" pitchFamily="2" charset="-122"/>
              </a:rPr>
              <a:t>i</a:t>
            </a:r>
            <a:r>
              <a:rPr lang="en-US" altLang="zh-CN" i="1">
                <a:ea typeface="宋体" pitchFamily="2" charset="-122"/>
              </a:rPr>
              <a:t> </a:t>
            </a:r>
            <a:r>
              <a:rPr lang="en-US" altLang="zh-CN">
                <a:ea typeface="宋体" pitchFamily="2" charset="-122"/>
              </a:rPr>
              <a:t>dollars and weighs </a:t>
            </a:r>
            <a:r>
              <a:rPr lang="en-US" altLang="zh-CN" i="1">
                <a:ea typeface="宋体" pitchFamily="2" charset="-122"/>
              </a:rPr>
              <a:t>w</a:t>
            </a:r>
            <a:r>
              <a:rPr lang="en-US" altLang="zh-CN" i="1" baseline="-25000">
                <a:ea typeface="宋体" pitchFamily="2" charset="-122"/>
              </a:rPr>
              <a:t>i</a:t>
            </a:r>
            <a:r>
              <a:rPr lang="en-US" altLang="zh-CN">
                <a:ea typeface="宋体" pitchFamily="2" charset="-122"/>
              </a:rPr>
              <a:t> pounds</a:t>
            </a:r>
          </a:p>
          <a:p>
            <a:pPr lvl="1"/>
            <a:r>
              <a:rPr lang="en-US" altLang="zh-CN">
                <a:ea typeface="宋体" pitchFamily="2" charset="-122"/>
              </a:rPr>
              <a:t>Carrying at most </a:t>
            </a:r>
            <a:r>
              <a:rPr lang="en-US" altLang="zh-CN" i="1">
                <a:ea typeface="宋体" pitchFamily="2" charset="-122"/>
              </a:rPr>
              <a:t>W</a:t>
            </a:r>
            <a:r>
              <a:rPr lang="en-US" altLang="zh-CN">
                <a:ea typeface="宋体" pitchFamily="2" charset="-122"/>
              </a:rPr>
              <a:t> pounds, maximize value</a:t>
            </a:r>
          </a:p>
          <a:p>
            <a:pPr lvl="2"/>
            <a:r>
              <a:rPr lang="en-US" altLang="zh-CN">
                <a:ea typeface="宋体" pitchFamily="2" charset="-122"/>
              </a:rPr>
              <a:t>Note: assume </a:t>
            </a:r>
            <a:r>
              <a:rPr lang="en-US" altLang="zh-CN" i="1">
                <a:ea typeface="宋体" pitchFamily="2" charset="-122"/>
              </a:rPr>
              <a:t>v</a:t>
            </a:r>
            <a:r>
              <a:rPr lang="en-US" altLang="zh-CN" i="1" baseline="-25000">
                <a:ea typeface="宋体" pitchFamily="2" charset="-122"/>
              </a:rPr>
              <a:t>i</a:t>
            </a:r>
            <a:r>
              <a:rPr lang="en-US" altLang="zh-CN" i="1">
                <a:ea typeface="宋体" pitchFamily="2" charset="-122"/>
              </a:rPr>
              <a:t>, w</a:t>
            </a:r>
            <a:r>
              <a:rPr lang="en-US" altLang="zh-CN" i="1" baseline="-25000">
                <a:ea typeface="宋体" pitchFamily="2" charset="-122"/>
              </a:rPr>
              <a:t>i</a:t>
            </a:r>
            <a:r>
              <a:rPr lang="en-US" altLang="zh-CN" i="1">
                <a:ea typeface="宋体" pitchFamily="2" charset="-122"/>
              </a:rPr>
              <a:t>, </a:t>
            </a:r>
            <a:r>
              <a:rPr lang="en-US" altLang="zh-CN">
                <a:ea typeface="宋体" pitchFamily="2" charset="-122"/>
              </a:rPr>
              <a:t>and </a:t>
            </a:r>
            <a:r>
              <a:rPr lang="en-US" altLang="zh-CN" i="1">
                <a:ea typeface="宋体" pitchFamily="2" charset="-122"/>
              </a:rPr>
              <a:t>W </a:t>
            </a:r>
            <a:r>
              <a:rPr lang="en-US" altLang="zh-CN">
                <a:ea typeface="宋体" pitchFamily="2" charset="-122"/>
              </a:rPr>
              <a:t>are all integers</a:t>
            </a:r>
          </a:p>
          <a:p>
            <a:pPr lvl="2"/>
            <a:r>
              <a:rPr lang="en-US" altLang="zh-CN">
                <a:ea typeface="宋体" pitchFamily="2" charset="-122"/>
              </a:rPr>
              <a:t>“0-1” b/c each item must be taken or left in entirety</a:t>
            </a:r>
          </a:p>
          <a:p>
            <a:r>
              <a:rPr lang="en-US" altLang="zh-CN">
                <a:ea typeface="宋体" pitchFamily="2" charset="-122"/>
              </a:rPr>
              <a:t>A variation, the </a:t>
            </a:r>
            <a:r>
              <a:rPr lang="en-US" altLang="zh-CN" i="1">
                <a:solidFill>
                  <a:schemeClr val="tx2"/>
                </a:solidFill>
                <a:ea typeface="宋体" pitchFamily="2" charset="-122"/>
              </a:rPr>
              <a:t>fractional knapsack problem</a:t>
            </a:r>
            <a:r>
              <a:rPr lang="en-US" altLang="zh-CN">
                <a:ea typeface="宋体" pitchFamily="2" charset="-122"/>
              </a:rPr>
              <a:t>:</a:t>
            </a:r>
          </a:p>
          <a:p>
            <a:pPr lvl="1"/>
            <a:r>
              <a:rPr lang="en-US" altLang="zh-CN">
                <a:ea typeface="宋体" pitchFamily="2" charset="-122"/>
              </a:rPr>
              <a:t>Thief can take fractions of items</a:t>
            </a:r>
          </a:p>
          <a:p>
            <a:pPr lvl="1"/>
            <a:r>
              <a:rPr lang="en-US" altLang="zh-CN">
                <a:ea typeface="宋体" pitchFamily="2" charset="-122"/>
              </a:rPr>
              <a:t>Think of items in 0-1 problem as gold ingots, in fractional problem as buckets of gold dust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198783" y="285957"/>
            <a:ext cx="8640417" cy="1143000"/>
          </a:xfrm>
          <a:noFill/>
        </p:spPr>
        <p:txBody>
          <a:bodyPr vert="horz" lIns="91440" tIns="45720" rIns="91440" bIns="45720" rtlCol="0" anchor="ctr">
            <a:normAutofit/>
          </a:bodyPr>
          <a:lstStyle/>
          <a:p>
            <a:pPr algn="ctr"/>
            <a:r>
              <a:rPr lang="en-US" altLang="zh-CN" sz="3200" b="1" dirty="0">
                <a:solidFill>
                  <a:schemeClr val="tx1"/>
                </a:solidFill>
              </a:rPr>
              <a:t>0-1 Knapsack problem</a:t>
            </a:r>
          </a:p>
        </p:txBody>
      </p:sp>
      <p:sp>
        <p:nvSpPr>
          <p:cNvPr id="3076" name="Rectangle 3"/>
          <p:cNvSpPr>
            <a:spLocks noGrp="1" noChangeArrowheads="1"/>
          </p:cNvSpPr>
          <p:nvPr>
            <p:ph type="body" idx="4294967295"/>
          </p:nvPr>
        </p:nvSpPr>
        <p:spPr>
          <a:xfrm>
            <a:off x="1477963" y="1371600"/>
            <a:ext cx="7666037" cy="685800"/>
          </a:xfrm>
        </p:spPr>
        <p:txBody>
          <a:bodyPr/>
          <a:lstStyle/>
          <a:p>
            <a:r>
              <a:rPr lang="en-US" altLang="zh-CN">
                <a:ea typeface="宋体" pitchFamily="2" charset="-122"/>
              </a:rPr>
              <a:t>Problem, in other words, is to find</a:t>
            </a:r>
          </a:p>
        </p:txBody>
      </p:sp>
      <p:graphicFrame>
        <p:nvGraphicFramePr>
          <p:cNvPr id="3074" name="Object 2"/>
          <p:cNvGraphicFramePr>
            <a:graphicFrameLocks noChangeAspect="1"/>
          </p:cNvGraphicFramePr>
          <p:nvPr/>
        </p:nvGraphicFramePr>
        <p:xfrm>
          <a:off x="1268413" y="1981200"/>
          <a:ext cx="6226175" cy="1128713"/>
        </p:xfrm>
        <a:graphic>
          <a:graphicData uri="http://schemas.openxmlformats.org/presentationml/2006/ole">
            <mc:AlternateContent xmlns:mc="http://schemas.openxmlformats.org/markup-compatibility/2006">
              <mc:Choice xmlns:v="urn:schemas-microsoft-com:vml" Requires="v">
                <p:oleObj spid="_x0000_s9332" name="Equation" r:id="rId3" imgW="1879560" imgH="342720" progId="Equation.3">
                  <p:embed/>
                </p:oleObj>
              </mc:Choice>
              <mc:Fallback>
                <p:oleObj name="Equation" r:id="rId3" imgW="1879560" imgH="342720" progId="Equation.3">
                  <p:embed/>
                  <p:pic>
                    <p:nvPicPr>
                      <p:cNvPr id="3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8413" y="1981200"/>
                        <a:ext cx="6226175" cy="1128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 name="Rectangle 6"/>
          <p:cNvSpPr>
            <a:spLocks noChangeArrowheads="1"/>
          </p:cNvSpPr>
          <p:nvPr/>
        </p:nvSpPr>
        <p:spPr bwMode="auto">
          <a:xfrm>
            <a:off x="1173163" y="3200400"/>
            <a:ext cx="7666037" cy="2971800"/>
          </a:xfrm>
          <a:prstGeom prst="rect">
            <a:avLst/>
          </a:prstGeom>
          <a:noFill/>
          <a:ln w="9525">
            <a:noFill/>
            <a:miter lim="800000"/>
            <a:headEnd/>
            <a:tailEnd/>
          </a:ln>
        </p:spPr>
        <p:txBody>
          <a:bodyPr/>
          <a:lstStyle/>
          <a:p>
            <a:pPr marL="342900" indent="-342900">
              <a:spcBef>
                <a:spcPct val="20000"/>
              </a:spcBef>
              <a:buClr>
                <a:schemeClr val="accent1"/>
              </a:buClr>
              <a:buSzPct val="70000"/>
              <a:buFont typeface="Monotype Sorts" pitchFamily="2" charset="2"/>
              <a:buChar char="n"/>
            </a:pPr>
            <a:r>
              <a:rPr kumimoji="1" lang="en-US" altLang="zh-CN" sz="3200" dirty="0">
                <a:ea typeface="宋体" pitchFamily="2" charset="-122"/>
              </a:rPr>
              <a:t>The problem is called a </a:t>
            </a:r>
            <a:r>
              <a:rPr kumimoji="1" lang="en-US" altLang="zh-CN" sz="3200" i="1" dirty="0">
                <a:ea typeface="宋体" pitchFamily="2" charset="-122"/>
              </a:rPr>
              <a:t>“0-1”</a:t>
            </a:r>
            <a:r>
              <a:rPr kumimoji="1" lang="en-US" altLang="zh-CN" sz="3200" dirty="0">
                <a:ea typeface="宋体" pitchFamily="2" charset="-122"/>
              </a:rPr>
              <a:t> problem, because each item must be entirely accepted or rejected.</a:t>
            </a:r>
          </a:p>
          <a:p>
            <a:pPr marL="342900" indent="-342900">
              <a:spcBef>
                <a:spcPct val="20000"/>
              </a:spcBef>
              <a:buClr>
                <a:schemeClr val="accent1"/>
              </a:buClr>
              <a:buSzPct val="70000"/>
              <a:buFont typeface="Monotype Sorts" pitchFamily="2" charset="2"/>
              <a:buChar char="n"/>
            </a:pPr>
            <a:r>
              <a:rPr kumimoji="1" lang="en-US" altLang="zh-CN" sz="3200" dirty="0">
                <a:ea typeface="宋体" pitchFamily="2" charset="-122"/>
              </a:rPr>
              <a:t>Just another version of this problem is the “</a:t>
            </a:r>
            <a:r>
              <a:rPr kumimoji="1" lang="en-US" altLang="zh-CN" sz="3200" i="1" dirty="0">
                <a:ea typeface="宋体" pitchFamily="2" charset="-122"/>
              </a:rPr>
              <a:t>Fractional Knapsack Problem</a:t>
            </a:r>
            <a:r>
              <a:rPr kumimoji="1" lang="en-US" altLang="zh-CN" sz="3200" dirty="0">
                <a:ea typeface="宋体" pitchFamily="2" charset="-122"/>
              </a:rPr>
              <a:t>”, where we can take fractions of items. </a:t>
            </a:r>
            <a:endParaRPr kumimoji="1" lang="en-US" altLang="zh-CN" sz="4000" dirty="0">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Dynamic Programming</a:t>
            </a:r>
          </a:p>
          <a:p>
            <a:pPr marL="342900" indent="-342900">
              <a:buAutoNum type="arabicPeriod"/>
            </a:pPr>
            <a:r>
              <a:rPr lang="en-US" sz="2400" dirty="0">
                <a:solidFill>
                  <a:schemeClr val="tx1"/>
                </a:solidFill>
              </a:rPr>
              <a:t>Elements of Dynamic Programming</a:t>
            </a:r>
          </a:p>
          <a:p>
            <a:pPr marL="342900" indent="-342900">
              <a:buAutoNum type="arabicPeriod"/>
            </a:pPr>
            <a:r>
              <a:rPr lang="en-US" sz="2400" dirty="0">
                <a:solidFill>
                  <a:schemeClr val="tx1"/>
                </a:solidFill>
              </a:rPr>
              <a:t>Designing a Dynamic Programming Algorithm</a:t>
            </a:r>
          </a:p>
          <a:p>
            <a:pPr marL="342900" indent="-342900">
              <a:buAutoNum type="arabicPeriod"/>
            </a:pPr>
            <a:r>
              <a:rPr lang="en-US" sz="2400" dirty="0">
                <a:solidFill>
                  <a:schemeClr val="tx1"/>
                </a:solidFill>
              </a:rPr>
              <a:t>0/1 Knapsack Problem</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0" y="228600"/>
            <a:ext cx="9144000" cy="1295400"/>
          </a:xfrm>
          <a:noFill/>
        </p:spPr>
        <p:txBody>
          <a:bodyPr vert="horz" lIns="91440" tIns="45720" rIns="91440" bIns="45720" rtlCol="0" anchor="ctr">
            <a:normAutofit/>
          </a:bodyPr>
          <a:lstStyle/>
          <a:p>
            <a:pPr algn="ctr"/>
            <a:r>
              <a:rPr lang="en-US" altLang="zh-CN" sz="2400" b="1" dirty="0">
                <a:solidFill>
                  <a:schemeClr val="tx1"/>
                </a:solidFill>
              </a:rPr>
              <a:t>0-1 Knapsack problem: brute-force approach</a:t>
            </a:r>
          </a:p>
        </p:txBody>
      </p:sp>
      <p:sp>
        <p:nvSpPr>
          <p:cNvPr id="31747" name="Rectangle 3"/>
          <p:cNvSpPr>
            <a:spLocks noGrp="1" noChangeArrowheads="1"/>
          </p:cNvSpPr>
          <p:nvPr>
            <p:ph type="body" idx="4294967295"/>
          </p:nvPr>
        </p:nvSpPr>
        <p:spPr>
          <a:xfrm>
            <a:off x="1371600" y="1752600"/>
            <a:ext cx="7772400" cy="4343400"/>
          </a:xfrm>
        </p:spPr>
        <p:txBody>
          <a:bodyPr/>
          <a:lstStyle/>
          <a:p>
            <a:pPr algn="ctr">
              <a:buFont typeface="Monotype Sorts" pitchFamily="2" charset="2"/>
              <a:buNone/>
            </a:pPr>
            <a:r>
              <a:rPr lang="en-US" altLang="zh-CN">
                <a:ea typeface="宋体" pitchFamily="2" charset="-122"/>
              </a:rPr>
              <a:t>Let’s first solve this problem with a straightforward algorithm</a:t>
            </a:r>
          </a:p>
          <a:p>
            <a:r>
              <a:rPr lang="en-US" altLang="zh-CN">
                <a:ea typeface="宋体" pitchFamily="2" charset="-122"/>
              </a:rPr>
              <a:t>Since there are </a:t>
            </a:r>
            <a:r>
              <a:rPr lang="en-US" altLang="zh-CN" i="1">
                <a:ea typeface="宋体" pitchFamily="2" charset="-122"/>
              </a:rPr>
              <a:t>n</a:t>
            </a:r>
            <a:r>
              <a:rPr lang="en-US" altLang="zh-CN">
                <a:ea typeface="宋体" pitchFamily="2" charset="-122"/>
              </a:rPr>
              <a:t> items, there are </a:t>
            </a:r>
            <a:r>
              <a:rPr lang="en-US" altLang="zh-CN" i="1">
                <a:ea typeface="宋体" pitchFamily="2" charset="-122"/>
              </a:rPr>
              <a:t>2</a:t>
            </a:r>
            <a:r>
              <a:rPr lang="en-US" altLang="zh-CN" i="1" baseline="30000">
                <a:ea typeface="宋体" pitchFamily="2" charset="-122"/>
              </a:rPr>
              <a:t>n</a:t>
            </a:r>
            <a:r>
              <a:rPr lang="en-US" altLang="zh-CN">
                <a:ea typeface="宋体" pitchFamily="2" charset="-122"/>
              </a:rPr>
              <a:t> possible combinations of items.</a:t>
            </a:r>
          </a:p>
          <a:p>
            <a:r>
              <a:rPr lang="en-US" altLang="zh-CN">
                <a:ea typeface="宋体" pitchFamily="2" charset="-122"/>
              </a:rPr>
              <a:t>We go through all combinations and find the one with the most total value and with total weight less or equal to </a:t>
            </a:r>
            <a:r>
              <a:rPr lang="en-US" altLang="zh-CN" i="1">
                <a:ea typeface="宋体" pitchFamily="2" charset="-122"/>
              </a:rPr>
              <a:t>W</a:t>
            </a:r>
            <a:endParaRPr lang="en-US" altLang="zh-CN">
              <a:ea typeface="宋体" pitchFamily="2" charset="-122"/>
            </a:endParaRPr>
          </a:p>
          <a:p>
            <a:r>
              <a:rPr lang="en-US" altLang="zh-CN">
                <a:ea typeface="宋体" pitchFamily="2" charset="-122"/>
              </a:rPr>
              <a:t>Running time will be </a:t>
            </a:r>
            <a:r>
              <a:rPr lang="en-US" altLang="zh-CN" i="1">
                <a:ea typeface="宋体" pitchFamily="2" charset="-122"/>
              </a:rPr>
              <a:t>O(2</a:t>
            </a:r>
            <a:r>
              <a:rPr lang="en-US" altLang="zh-CN" i="1" baseline="30000">
                <a:ea typeface="宋体" pitchFamily="2" charset="-122"/>
              </a:rPr>
              <a:t>n</a:t>
            </a:r>
            <a:r>
              <a:rPr lang="en-US" altLang="zh-CN" i="1">
                <a:ea typeface="宋体" pitchFamily="2" charset="-122"/>
              </a:rPr>
              <a:t>)</a:t>
            </a:r>
            <a:endParaRPr lang="en-US" altLang="zh-CN">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0" y="152400"/>
            <a:ext cx="9144000" cy="1295400"/>
          </a:xfrm>
          <a:noFill/>
        </p:spPr>
        <p:txBody>
          <a:bodyPr vert="horz" lIns="91440" tIns="45720" rIns="91440" bIns="45720" rtlCol="0" anchor="ctr">
            <a:normAutofit/>
          </a:bodyPr>
          <a:lstStyle/>
          <a:p>
            <a:pPr algn="ctr"/>
            <a:r>
              <a:rPr lang="en-US" altLang="zh-CN" sz="2400" b="1" dirty="0">
                <a:solidFill>
                  <a:schemeClr val="tx1"/>
                </a:solidFill>
              </a:rPr>
              <a:t>0-1 Knapsack problem: brute-force approach</a:t>
            </a:r>
          </a:p>
        </p:txBody>
      </p:sp>
      <p:sp>
        <p:nvSpPr>
          <p:cNvPr id="32771" name="Rectangle 3"/>
          <p:cNvSpPr>
            <a:spLocks noGrp="1" noChangeArrowheads="1"/>
          </p:cNvSpPr>
          <p:nvPr>
            <p:ph type="body" idx="4294967295"/>
          </p:nvPr>
        </p:nvSpPr>
        <p:spPr>
          <a:xfrm>
            <a:off x="1371600" y="1447800"/>
            <a:ext cx="7772400" cy="2743200"/>
          </a:xfrm>
        </p:spPr>
        <p:txBody>
          <a:bodyPr/>
          <a:lstStyle/>
          <a:p>
            <a:r>
              <a:rPr lang="en-US" altLang="zh-CN" dirty="0">
                <a:ea typeface="宋体" pitchFamily="2" charset="-122"/>
              </a:rPr>
              <a:t>Can we do better? </a:t>
            </a:r>
          </a:p>
          <a:p>
            <a:r>
              <a:rPr lang="en-US" altLang="zh-CN" dirty="0">
                <a:ea typeface="宋体" pitchFamily="2" charset="-122"/>
              </a:rPr>
              <a:t>Yes, with an algorithm based on dynamic </a:t>
            </a:r>
            <a:r>
              <a:rPr lang="en-US" altLang="zh-CN" dirty="0" smtClean="0">
                <a:ea typeface="宋体" pitchFamily="2" charset="-122"/>
              </a:rPr>
              <a:t>programming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0" y="406675"/>
            <a:ext cx="9011478" cy="968375"/>
          </a:xfrm>
          <a:noFill/>
        </p:spPr>
        <p:txBody>
          <a:bodyPr vert="horz" lIns="91440" tIns="45720" rIns="91440" bIns="45720" rtlCol="0" anchor="ctr">
            <a:normAutofit/>
          </a:bodyPr>
          <a:lstStyle/>
          <a:p>
            <a:pPr algn="ctr"/>
            <a:r>
              <a:rPr lang="en-US" altLang="zh-CN" sz="3200" b="1" dirty="0">
                <a:solidFill>
                  <a:schemeClr val="tx1"/>
                </a:solidFill>
              </a:rPr>
              <a:t>Solving The Knapsack Problem</a:t>
            </a:r>
          </a:p>
        </p:txBody>
      </p:sp>
      <p:sp>
        <p:nvSpPr>
          <p:cNvPr id="1585155" name="Rectangle 3"/>
          <p:cNvSpPr>
            <a:spLocks noGrp="1" noChangeArrowheads="1"/>
          </p:cNvSpPr>
          <p:nvPr>
            <p:ph type="body" idx="4294967295"/>
          </p:nvPr>
        </p:nvSpPr>
        <p:spPr>
          <a:xfrm>
            <a:off x="284956" y="1974574"/>
            <a:ext cx="8574088" cy="3992563"/>
          </a:xfrm>
        </p:spPr>
        <p:txBody>
          <a:bodyPr>
            <a:normAutofit/>
          </a:bodyPr>
          <a:lstStyle/>
          <a:p>
            <a:r>
              <a:rPr lang="en-US" altLang="zh-CN" dirty="0">
                <a:ea typeface="宋体" pitchFamily="2" charset="-122"/>
              </a:rPr>
              <a:t>The optimal solution to the fractional knapsack problem can be found with a greedy algorithm</a:t>
            </a:r>
          </a:p>
          <a:p>
            <a:r>
              <a:rPr lang="en-US" altLang="zh-CN" dirty="0" smtClean="0">
                <a:ea typeface="宋体" pitchFamily="2" charset="-122"/>
              </a:rPr>
              <a:t>The </a:t>
            </a:r>
            <a:r>
              <a:rPr lang="en-US" altLang="zh-CN" dirty="0">
                <a:ea typeface="宋体" pitchFamily="2" charset="-122"/>
              </a:rPr>
              <a:t>optimal solution to the 0-1 problem cannot be found with the same greedy strategy</a:t>
            </a:r>
          </a:p>
          <a:p>
            <a:pPr lvl="1"/>
            <a:r>
              <a:rPr lang="en-US" altLang="zh-CN" dirty="0">
                <a:ea typeface="宋体" pitchFamily="2" charset="-122"/>
              </a:rPr>
              <a:t>Greedy strategy: take in order of dollars/pound</a:t>
            </a:r>
          </a:p>
          <a:p>
            <a:pPr lvl="1"/>
            <a:r>
              <a:rPr lang="en-US" altLang="zh-CN" dirty="0">
                <a:ea typeface="宋体" pitchFamily="2" charset="-122"/>
              </a:rPr>
              <a:t>Example: 3 items weighing 10, 20, and 30 pounds, knapsack can hold 50 </a:t>
            </a:r>
            <a:r>
              <a:rPr lang="en-US" altLang="zh-CN" dirty="0" smtClean="0">
                <a:ea typeface="宋体" pitchFamily="2" charset="-122"/>
              </a:rPr>
              <a:t>pounds</a:t>
            </a:r>
            <a:endParaRPr lang="en-US" altLang="zh-CN"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5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51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85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85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15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71061" y="6255026"/>
            <a:ext cx="9144000" cy="776288"/>
          </a:xfrm>
          <a:prstGeom prst="rect">
            <a:avLst/>
          </a:prstGeom>
          <a:noFill/>
          <a:ln w="9525">
            <a:noFill/>
            <a:miter lim="800000"/>
            <a:headEnd/>
            <a:tailEnd/>
          </a:ln>
        </p:spPr>
        <p:txBody>
          <a:bodyPr>
            <a:spAutoFit/>
          </a:bodyPr>
          <a:lstStyle/>
          <a:p>
            <a:pPr algn="ctr">
              <a:spcBef>
                <a:spcPct val="20000"/>
              </a:spcBef>
            </a:pPr>
            <a:r>
              <a:rPr lang="en-US" altLang="zh-CN" sz="900" b="1" dirty="0">
                <a:latin typeface="Arial" pitchFamily="34" charset="0"/>
                <a:ea typeface="宋体" pitchFamily="2" charset="-122"/>
              </a:rPr>
              <a:t>Copyright </a:t>
            </a:r>
            <a:r>
              <a:rPr lang="en-US" altLang="zh-CN" sz="900" b="1" dirty="0">
                <a:latin typeface="Arial" pitchFamily="34" charset="0"/>
                <a:ea typeface="宋体" pitchFamily="2" charset="-122"/>
                <a:cs typeface="Arial" pitchFamily="34" charset="0"/>
              </a:rPr>
              <a:t>© The McGraw-Hill Companies, Inc. Permission required for reproduction or display.</a:t>
            </a:r>
            <a:endParaRPr lang="en-US" altLang="zh-CN" sz="900" b="1" dirty="0">
              <a:latin typeface="Arial" pitchFamily="34" charset="0"/>
              <a:ea typeface="宋体" pitchFamily="2" charset="-122"/>
            </a:endParaRPr>
          </a:p>
          <a:p>
            <a:pPr>
              <a:spcBef>
                <a:spcPct val="50000"/>
              </a:spcBef>
            </a:pPr>
            <a:endParaRPr lang="en-US" altLang="zh-CN" dirty="0">
              <a:ea typeface="宋体" pitchFamily="2" charset="-122"/>
            </a:endParaRPr>
          </a:p>
        </p:txBody>
      </p:sp>
      <p:pic>
        <p:nvPicPr>
          <p:cNvPr id="38915" name="Picture 8" descr="D:\McGraw-Hill Projects\Cormen\images\fig16-2.gif"/>
          <p:cNvPicPr>
            <a:picLocks noChangeAspect="1" noChangeArrowheads="1"/>
          </p:cNvPicPr>
          <p:nvPr/>
        </p:nvPicPr>
        <p:blipFill>
          <a:blip r:embed="rId2"/>
          <a:srcRect/>
          <a:stretch>
            <a:fillRect/>
          </a:stretch>
        </p:blipFill>
        <p:spPr bwMode="auto">
          <a:xfrm>
            <a:off x="0" y="1434617"/>
            <a:ext cx="9144000" cy="465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0" y="381000"/>
            <a:ext cx="9142412" cy="914400"/>
          </a:xfrm>
          <a:noFill/>
        </p:spPr>
        <p:txBody>
          <a:bodyPr vert="horz" lIns="91440" tIns="45720" rIns="91440" bIns="45720" rtlCol="0" anchor="ctr">
            <a:normAutofit/>
          </a:bodyPr>
          <a:lstStyle/>
          <a:p>
            <a:pPr algn="ctr"/>
            <a:r>
              <a:rPr lang="en-US" altLang="zh-CN" sz="2400" b="1" dirty="0">
                <a:solidFill>
                  <a:schemeClr val="tx1"/>
                </a:solidFill>
              </a:rPr>
              <a:t>The Knapsack Problem: Greedy Vs. Dynamic</a:t>
            </a:r>
          </a:p>
        </p:txBody>
      </p:sp>
      <p:sp>
        <p:nvSpPr>
          <p:cNvPr id="39939" name="Rectangle 3"/>
          <p:cNvSpPr>
            <a:spLocks noGrp="1" noChangeArrowheads="1"/>
          </p:cNvSpPr>
          <p:nvPr>
            <p:ph type="body" idx="4294967295"/>
          </p:nvPr>
        </p:nvSpPr>
        <p:spPr>
          <a:xfrm>
            <a:off x="447261" y="1709530"/>
            <a:ext cx="8458200" cy="4505739"/>
          </a:xfrm>
        </p:spPr>
        <p:txBody>
          <a:bodyPr/>
          <a:lstStyle/>
          <a:p>
            <a:r>
              <a:rPr lang="en-US" altLang="zh-CN" dirty="0">
                <a:ea typeface="宋体" pitchFamily="2" charset="-122"/>
              </a:rPr>
              <a:t>The fractional problem can be solved greedily</a:t>
            </a:r>
          </a:p>
          <a:p>
            <a:r>
              <a:rPr lang="en-US" altLang="zh-CN" dirty="0">
                <a:ea typeface="宋体" pitchFamily="2" charset="-122"/>
              </a:rPr>
              <a:t>The 0-1 problem cannot be solved with a greedy approach</a:t>
            </a:r>
          </a:p>
          <a:p>
            <a:pPr lvl="1"/>
            <a:r>
              <a:rPr lang="en-US" altLang="zh-CN" dirty="0">
                <a:ea typeface="宋体" pitchFamily="2" charset="-122"/>
              </a:rPr>
              <a:t>As you have seen, however, it can be solved with dynamic programming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738981" y="546652"/>
            <a:ext cx="7772400" cy="762000"/>
          </a:xfrm>
          <a:noFill/>
        </p:spPr>
        <p:txBody>
          <a:bodyPr vert="horz" lIns="91440" tIns="45720" rIns="91440" bIns="45720" rtlCol="0" anchor="ctr">
            <a:normAutofit/>
          </a:bodyPr>
          <a:lstStyle/>
          <a:p>
            <a:pPr algn="ctr"/>
            <a:r>
              <a:rPr lang="en-US" altLang="zh-CN" sz="3200" b="1" dirty="0">
                <a:solidFill>
                  <a:schemeClr val="tx1"/>
                </a:solidFill>
              </a:rPr>
              <a:t>0-1 Knapsack Algorithm</a:t>
            </a:r>
          </a:p>
        </p:txBody>
      </p:sp>
      <p:sp>
        <p:nvSpPr>
          <p:cNvPr id="115715" name="Rectangle 3"/>
          <p:cNvSpPr>
            <a:spLocks noGrp="1" noChangeArrowheads="1"/>
          </p:cNvSpPr>
          <p:nvPr>
            <p:ph type="body" idx="4294967295"/>
          </p:nvPr>
        </p:nvSpPr>
        <p:spPr>
          <a:xfrm>
            <a:off x="632619" y="1461051"/>
            <a:ext cx="7878762" cy="4804281"/>
          </a:xfrm>
        </p:spPr>
        <p:txBody>
          <a:bodyPr>
            <a:normAutofit/>
          </a:bodyPr>
          <a:lstStyle/>
          <a:p>
            <a:pPr>
              <a:spcBef>
                <a:spcPts val="0"/>
              </a:spcBef>
              <a:buFont typeface="Monotype Sorts" pitchFamily="2" charset="2"/>
              <a:buNone/>
            </a:pPr>
            <a:r>
              <a:rPr lang="pl-PL" altLang="zh-CN" dirty="0">
                <a:solidFill>
                  <a:srgbClr val="0070C0"/>
                </a:solidFill>
                <a:latin typeface="Consolas" panose="020B0609020204030204" pitchFamily="49" charset="0"/>
              </a:rPr>
              <a:t>for w = 0 to W</a:t>
            </a:r>
          </a:p>
          <a:p>
            <a:pPr>
              <a:spcBef>
                <a:spcPts val="0"/>
              </a:spcBef>
              <a:buFont typeface="Monotype Sorts" pitchFamily="2" charset="2"/>
              <a:buNone/>
            </a:pPr>
            <a:r>
              <a:rPr lang="pl-PL" altLang="zh-CN" dirty="0">
                <a:solidFill>
                  <a:srgbClr val="008000"/>
                </a:solidFill>
                <a:latin typeface="Consolas" panose="020B0609020204030204" pitchFamily="49" charset="0"/>
              </a:rPr>
              <a:t>	</a:t>
            </a:r>
            <a:r>
              <a:rPr lang="pl-PL" altLang="zh-CN" dirty="0" smtClean="0">
                <a:solidFill>
                  <a:schemeClr val="tx1"/>
                </a:solidFill>
                <a:latin typeface="Consolas" panose="020B0609020204030204" pitchFamily="49" charset="0"/>
              </a:rPr>
              <a:t>B[</a:t>
            </a:r>
            <a:r>
              <a:rPr lang="en-GB" altLang="zh-CN" dirty="0" smtClean="0">
                <a:solidFill>
                  <a:schemeClr val="tx1"/>
                </a:solidFill>
                <a:latin typeface="Consolas" panose="020B0609020204030204" pitchFamily="49" charset="0"/>
              </a:rPr>
              <a:t>w][0</a:t>
            </a:r>
            <a:r>
              <a:rPr lang="pl-PL" altLang="zh-CN" dirty="0" smtClean="0">
                <a:solidFill>
                  <a:schemeClr val="tx1"/>
                </a:solidFill>
                <a:latin typeface="Consolas" panose="020B0609020204030204" pitchFamily="49" charset="0"/>
              </a:rPr>
              <a:t>] </a:t>
            </a:r>
            <a:r>
              <a:rPr lang="pl-PL" altLang="zh-CN" dirty="0">
                <a:solidFill>
                  <a:schemeClr val="tx1"/>
                </a:solidFill>
                <a:latin typeface="Consolas" panose="020B0609020204030204" pitchFamily="49" charset="0"/>
              </a:rPr>
              <a:t>= 0</a:t>
            </a:r>
          </a:p>
          <a:p>
            <a:pPr>
              <a:spcBef>
                <a:spcPts val="0"/>
              </a:spcBef>
              <a:buFont typeface="Monotype Sorts" pitchFamily="2" charset="2"/>
              <a:buNone/>
            </a:pPr>
            <a:r>
              <a:rPr lang="pl-PL" altLang="zh-CN" dirty="0">
                <a:solidFill>
                  <a:srgbClr val="0070C0"/>
                </a:solidFill>
                <a:latin typeface="Consolas" panose="020B0609020204030204" pitchFamily="49" charset="0"/>
              </a:rPr>
              <a:t>for i = 0 to n</a:t>
            </a:r>
          </a:p>
          <a:p>
            <a:pPr>
              <a:spcBef>
                <a:spcPts val="0"/>
              </a:spcBef>
              <a:buFont typeface="Monotype Sorts" pitchFamily="2" charset="2"/>
              <a:buNone/>
            </a:pPr>
            <a:r>
              <a:rPr lang="pl-PL" altLang="zh-CN" dirty="0">
                <a:solidFill>
                  <a:srgbClr val="008000"/>
                </a:solidFill>
                <a:latin typeface="Consolas" panose="020B0609020204030204" pitchFamily="49" charset="0"/>
              </a:rPr>
              <a:t>	</a:t>
            </a:r>
            <a:r>
              <a:rPr lang="pl-PL" altLang="zh-CN" dirty="0" smtClean="0">
                <a:solidFill>
                  <a:schemeClr val="tx1"/>
                </a:solidFill>
                <a:latin typeface="Consolas" panose="020B0609020204030204" pitchFamily="49" charset="0"/>
              </a:rPr>
              <a:t>B[</a:t>
            </a:r>
            <a:r>
              <a:rPr lang="en-GB" altLang="zh-CN" dirty="0" smtClean="0">
                <a:solidFill>
                  <a:schemeClr val="tx1"/>
                </a:solidFill>
                <a:latin typeface="Consolas" panose="020B0609020204030204" pitchFamily="49" charset="0"/>
              </a:rPr>
              <a:t>0][</a:t>
            </a:r>
            <a:r>
              <a:rPr lang="en-GB" altLang="zh-CN" dirty="0" err="1" smtClean="0">
                <a:solidFill>
                  <a:schemeClr val="tx1"/>
                </a:solidFill>
                <a:latin typeface="Consolas" panose="020B0609020204030204" pitchFamily="49" charset="0"/>
              </a:rPr>
              <a:t>i</a:t>
            </a:r>
            <a:r>
              <a:rPr lang="pl-PL" altLang="zh-CN" dirty="0" smtClean="0">
                <a:solidFill>
                  <a:schemeClr val="tx1"/>
                </a:solidFill>
                <a:latin typeface="Consolas" panose="020B0609020204030204" pitchFamily="49" charset="0"/>
              </a:rPr>
              <a:t>] </a:t>
            </a:r>
            <a:r>
              <a:rPr lang="pl-PL" altLang="zh-CN" dirty="0">
                <a:solidFill>
                  <a:schemeClr val="tx1"/>
                </a:solidFill>
                <a:latin typeface="Consolas" panose="020B0609020204030204" pitchFamily="49" charset="0"/>
              </a:rPr>
              <a:t>= 0</a:t>
            </a:r>
          </a:p>
          <a:p>
            <a:pPr>
              <a:spcBef>
                <a:spcPts val="0"/>
              </a:spcBef>
              <a:buFont typeface="Monotype Sorts" pitchFamily="2" charset="2"/>
              <a:buNone/>
            </a:pPr>
            <a:r>
              <a:rPr lang="pl-PL" altLang="zh-CN" dirty="0">
                <a:solidFill>
                  <a:srgbClr val="008000"/>
                </a:solidFill>
                <a:latin typeface="Consolas" panose="020B0609020204030204" pitchFamily="49" charset="0"/>
              </a:rPr>
              <a:t>	</a:t>
            </a:r>
            <a:r>
              <a:rPr lang="pl-PL" altLang="zh-CN" dirty="0">
                <a:solidFill>
                  <a:srgbClr val="0070C0"/>
                </a:solidFill>
                <a:latin typeface="Consolas" panose="020B0609020204030204" pitchFamily="49" charset="0"/>
              </a:rPr>
              <a:t>for w = 0 to W</a:t>
            </a:r>
          </a:p>
          <a:p>
            <a:pPr>
              <a:spcBef>
                <a:spcPts val="0"/>
              </a:spcBef>
              <a:buFont typeface="Monotype Sorts" pitchFamily="2" charset="2"/>
              <a:buNone/>
            </a:pPr>
            <a:r>
              <a:rPr lang="pl-PL" altLang="zh-CN" dirty="0">
                <a:solidFill>
                  <a:srgbClr val="008000"/>
                </a:solidFill>
                <a:latin typeface="Consolas" panose="020B0609020204030204" pitchFamily="49" charset="0"/>
              </a:rPr>
              <a:t>		</a:t>
            </a:r>
            <a:r>
              <a:rPr lang="pl-PL" altLang="zh-CN" dirty="0">
                <a:solidFill>
                  <a:srgbClr val="C00000"/>
                </a:solidFill>
                <a:latin typeface="Consolas" panose="020B0609020204030204" pitchFamily="49" charset="0"/>
              </a:rPr>
              <a:t>if wi &lt;= w </a:t>
            </a:r>
            <a:r>
              <a:rPr lang="pl-PL" altLang="zh-CN" sz="1600" dirty="0">
                <a:solidFill>
                  <a:srgbClr val="008000"/>
                </a:solidFill>
                <a:latin typeface="Consolas" panose="020B0609020204030204" pitchFamily="49" charset="0"/>
              </a:rPr>
              <a:t>// item i can be part of the solution</a:t>
            </a:r>
          </a:p>
          <a:p>
            <a:pPr>
              <a:spcBef>
                <a:spcPts val="0"/>
              </a:spcBef>
              <a:buFont typeface="Monotype Sorts" pitchFamily="2" charset="2"/>
              <a:buNone/>
            </a:pPr>
            <a:r>
              <a:rPr lang="pl-PL" altLang="zh-CN" dirty="0">
                <a:solidFill>
                  <a:srgbClr val="008000"/>
                </a:solidFill>
                <a:latin typeface="Consolas" panose="020B0609020204030204" pitchFamily="49" charset="0"/>
              </a:rPr>
              <a:t>			</a:t>
            </a:r>
            <a:r>
              <a:rPr lang="pl-PL" altLang="zh-CN" dirty="0">
                <a:solidFill>
                  <a:srgbClr val="C00000"/>
                </a:solidFill>
                <a:latin typeface="Consolas" panose="020B0609020204030204" pitchFamily="49" charset="0"/>
              </a:rPr>
              <a:t>if bi + </a:t>
            </a:r>
            <a:r>
              <a:rPr lang="pl-PL" altLang="zh-CN" dirty="0" smtClean="0">
                <a:solidFill>
                  <a:srgbClr val="C00000"/>
                </a:solidFill>
                <a:latin typeface="Consolas" panose="020B0609020204030204" pitchFamily="49" charset="0"/>
              </a:rPr>
              <a:t>B[w-wi</a:t>
            </a:r>
            <a:r>
              <a:rPr lang="en-GB" altLang="zh-CN" dirty="0" smtClean="0">
                <a:solidFill>
                  <a:srgbClr val="C00000"/>
                </a:solidFill>
                <a:latin typeface="Consolas" panose="020B0609020204030204" pitchFamily="49" charset="0"/>
              </a:rPr>
              <a:t>][</a:t>
            </a:r>
            <a:r>
              <a:rPr lang="pl-PL" altLang="zh-CN" dirty="0">
                <a:solidFill>
                  <a:srgbClr val="C00000"/>
                </a:solidFill>
                <a:latin typeface="Consolas" panose="020B0609020204030204" pitchFamily="49" charset="0"/>
              </a:rPr>
              <a:t>i-1] </a:t>
            </a:r>
            <a:r>
              <a:rPr lang="pl-PL" altLang="zh-CN" dirty="0">
                <a:solidFill>
                  <a:srgbClr val="C00000"/>
                </a:solidFill>
                <a:latin typeface="Consolas" panose="020B0609020204030204" pitchFamily="49" charset="0"/>
              </a:rPr>
              <a:t>&gt; </a:t>
            </a:r>
            <a:r>
              <a:rPr lang="pl-PL" altLang="zh-CN" dirty="0" smtClean="0">
                <a:solidFill>
                  <a:srgbClr val="C00000"/>
                </a:solidFill>
                <a:latin typeface="Consolas" panose="020B0609020204030204" pitchFamily="49" charset="0"/>
              </a:rPr>
              <a:t>B[</a:t>
            </a:r>
            <a:r>
              <a:rPr lang="en-GB" altLang="zh-CN" dirty="0" smtClean="0">
                <a:solidFill>
                  <a:srgbClr val="C00000"/>
                </a:solidFill>
                <a:latin typeface="Consolas" panose="020B0609020204030204" pitchFamily="49" charset="0"/>
              </a:rPr>
              <a:t>w][i-1</a:t>
            </a:r>
            <a:r>
              <a:rPr lang="pl-PL" altLang="zh-CN" dirty="0" smtClean="0">
                <a:solidFill>
                  <a:srgbClr val="C00000"/>
                </a:solidFill>
                <a:latin typeface="Consolas" panose="020B0609020204030204" pitchFamily="49" charset="0"/>
              </a:rPr>
              <a:t>]</a:t>
            </a:r>
            <a:endParaRPr lang="pl-PL" altLang="zh-CN" dirty="0">
              <a:solidFill>
                <a:srgbClr val="C00000"/>
              </a:solidFill>
              <a:latin typeface="Consolas" panose="020B0609020204030204" pitchFamily="49" charset="0"/>
            </a:endParaRPr>
          </a:p>
          <a:p>
            <a:pPr>
              <a:spcBef>
                <a:spcPts val="0"/>
              </a:spcBef>
              <a:buFont typeface="Monotype Sorts" pitchFamily="2" charset="2"/>
              <a:buNone/>
            </a:pPr>
            <a:r>
              <a:rPr lang="pl-PL" altLang="zh-CN" dirty="0">
                <a:solidFill>
                  <a:srgbClr val="008000"/>
                </a:solidFill>
                <a:latin typeface="Consolas" panose="020B0609020204030204" pitchFamily="49" charset="0"/>
              </a:rPr>
              <a:t>				</a:t>
            </a:r>
            <a:r>
              <a:rPr lang="pl-PL" altLang="zh-CN" dirty="0" smtClean="0">
                <a:solidFill>
                  <a:schemeClr val="tx1"/>
                </a:solidFill>
                <a:latin typeface="Consolas" panose="020B0609020204030204" pitchFamily="49" charset="0"/>
              </a:rPr>
              <a:t>B[</a:t>
            </a:r>
            <a:r>
              <a:rPr lang="en-GB" altLang="zh-CN" dirty="0" smtClean="0">
                <a:solidFill>
                  <a:schemeClr val="tx1"/>
                </a:solidFill>
                <a:latin typeface="Consolas" panose="020B0609020204030204" pitchFamily="49" charset="0"/>
              </a:rPr>
              <a:t>w][</a:t>
            </a:r>
            <a:r>
              <a:rPr lang="en-GB" altLang="zh-CN" dirty="0" err="1" smtClean="0">
                <a:solidFill>
                  <a:schemeClr val="tx1"/>
                </a:solidFill>
                <a:latin typeface="Consolas" panose="020B0609020204030204" pitchFamily="49" charset="0"/>
              </a:rPr>
              <a:t>i</a:t>
            </a:r>
            <a:r>
              <a:rPr lang="pl-PL" altLang="zh-CN" dirty="0" smtClean="0">
                <a:solidFill>
                  <a:schemeClr val="tx1"/>
                </a:solidFill>
                <a:latin typeface="Consolas" panose="020B0609020204030204" pitchFamily="49" charset="0"/>
              </a:rPr>
              <a:t>] </a:t>
            </a:r>
            <a:r>
              <a:rPr lang="pl-PL" altLang="zh-CN" dirty="0">
                <a:solidFill>
                  <a:schemeClr val="tx1"/>
                </a:solidFill>
                <a:latin typeface="Consolas" panose="020B0609020204030204" pitchFamily="49" charset="0"/>
              </a:rPr>
              <a:t>= bi + </a:t>
            </a:r>
            <a:r>
              <a:rPr lang="pl-PL" altLang="zh-CN" dirty="0" smtClean="0">
                <a:solidFill>
                  <a:schemeClr val="tx1"/>
                </a:solidFill>
                <a:latin typeface="Consolas" panose="020B0609020204030204" pitchFamily="49" charset="0"/>
              </a:rPr>
              <a:t>B[</a:t>
            </a:r>
            <a:r>
              <a:rPr lang="en-GB" altLang="zh-CN" dirty="0" smtClean="0">
                <a:solidFill>
                  <a:schemeClr val="tx1"/>
                </a:solidFill>
                <a:latin typeface="Consolas" panose="020B0609020204030204" pitchFamily="49" charset="0"/>
              </a:rPr>
              <a:t>w-</a:t>
            </a:r>
            <a:r>
              <a:rPr lang="en-GB" altLang="zh-CN" dirty="0" err="1" smtClean="0">
                <a:solidFill>
                  <a:schemeClr val="tx1"/>
                </a:solidFill>
                <a:latin typeface="Consolas" panose="020B0609020204030204" pitchFamily="49" charset="0"/>
              </a:rPr>
              <a:t>wi</a:t>
            </a:r>
            <a:r>
              <a:rPr lang="en-GB" altLang="zh-CN" dirty="0" smtClean="0">
                <a:solidFill>
                  <a:schemeClr val="tx1"/>
                </a:solidFill>
                <a:latin typeface="Consolas" panose="020B0609020204030204" pitchFamily="49" charset="0"/>
              </a:rPr>
              <a:t>][i-1</a:t>
            </a:r>
            <a:r>
              <a:rPr lang="pl-PL" altLang="zh-CN" dirty="0" smtClean="0">
                <a:solidFill>
                  <a:schemeClr val="tx1"/>
                </a:solidFill>
                <a:latin typeface="Consolas" panose="020B0609020204030204" pitchFamily="49" charset="0"/>
              </a:rPr>
              <a:t>]</a:t>
            </a:r>
          </a:p>
          <a:p>
            <a:pPr>
              <a:spcBef>
                <a:spcPts val="0"/>
              </a:spcBef>
              <a:buFont typeface="Monotype Sorts" pitchFamily="2" charset="2"/>
              <a:buNone/>
            </a:pPr>
            <a:r>
              <a:rPr lang="pl-PL" altLang="zh-CN" dirty="0" smtClean="0">
                <a:solidFill>
                  <a:srgbClr val="008000"/>
                </a:solidFill>
                <a:latin typeface="Consolas" panose="020B0609020204030204" pitchFamily="49" charset="0"/>
              </a:rPr>
              <a:t>			</a:t>
            </a:r>
            <a:r>
              <a:rPr lang="pl-PL" altLang="zh-CN" dirty="0" smtClean="0">
                <a:solidFill>
                  <a:srgbClr val="C00000"/>
                </a:solidFill>
                <a:latin typeface="Consolas" panose="020B0609020204030204" pitchFamily="49" charset="0"/>
              </a:rPr>
              <a:t>else</a:t>
            </a:r>
          </a:p>
          <a:p>
            <a:pPr>
              <a:spcBef>
                <a:spcPts val="0"/>
              </a:spcBef>
              <a:buFont typeface="Monotype Sorts" pitchFamily="2" charset="2"/>
              <a:buNone/>
            </a:pPr>
            <a:r>
              <a:rPr lang="pl-PL" altLang="zh-CN" dirty="0" smtClean="0">
                <a:solidFill>
                  <a:srgbClr val="008000"/>
                </a:solidFill>
                <a:latin typeface="Consolas" panose="020B0609020204030204" pitchFamily="49" charset="0"/>
              </a:rPr>
              <a:t>				</a:t>
            </a:r>
            <a:r>
              <a:rPr lang="pl-PL" altLang="zh-CN" dirty="0" smtClean="0">
                <a:solidFill>
                  <a:schemeClr val="tx1"/>
                </a:solidFill>
                <a:latin typeface="Consolas" panose="020B0609020204030204" pitchFamily="49" charset="0"/>
              </a:rPr>
              <a:t>B[</a:t>
            </a:r>
            <a:r>
              <a:rPr lang="en-GB" altLang="zh-CN" dirty="0" smtClean="0">
                <a:solidFill>
                  <a:schemeClr val="tx1"/>
                </a:solidFill>
                <a:latin typeface="Consolas" panose="020B0609020204030204" pitchFamily="49" charset="0"/>
              </a:rPr>
              <a:t>w][</a:t>
            </a:r>
            <a:r>
              <a:rPr lang="en-GB" altLang="zh-CN" dirty="0" err="1" smtClean="0">
                <a:solidFill>
                  <a:schemeClr val="tx1"/>
                </a:solidFill>
                <a:latin typeface="Consolas" panose="020B0609020204030204" pitchFamily="49" charset="0"/>
              </a:rPr>
              <a:t>i</a:t>
            </a:r>
            <a:r>
              <a:rPr lang="pl-PL" altLang="zh-CN" dirty="0" smtClean="0">
                <a:solidFill>
                  <a:schemeClr val="tx1"/>
                </a:solidFill>
                <a:latin typeface="Consolas" panose="020B0609020204030204" pitchFamily="49" charset="0"/>
              </a:rPr>
              <a:t>] = B[</a:t>
            </a:r>
            <a:r>
              <a:rPr lang="en-GB" altLang="zh-CN" dirty="0" smtClean="0">
                <a:solidFill>
                  <a:schemeClr val="tx1"/>
                </a:solidFill>
                <a:latin typeface="Consolas" panose="020B0609020204030204" pitchFamily="49" charset="0"/>
              </a:rPr>
              <a:t>w][i-1</a:t>
            </a:r>
            <a:r>
              <a:rPr lang="pl-PL" altLang="zh-CN" dirty="0" smtClean="0">
                <a:solidFill>
                  <a:schemeClr val="tx1"/>
                </a:solidFill>
                <a:latin typeface="Consolas" panose="020B0609020204030204" pitchFamily="49" charset="0"/>
              </a:rPr>
              <a:t>]</a:t>
            </a:r>
          </a:p>
          <a:p>
            <a:pPr>
              <a:spcBef>
                <a:spcPts val="0"/>
              </a:spcBef>
              <a:buFont typeface="Monotype Sorts" pitchFamily="2" charset="2"/>
              <a:buNone/>
            </a:pPr>
            <a:r>
              <a:rPr lang="pl-PL" altLang="zh-CN" dirty="0">
                <a:solidFill>
                  <a:srgbClr val="008000"/>
                </a:solidFill>
                <a:latin typeface="Consolas" panose="020B0609020204030204" pitchFamily="49" charset="0"/>
              </a:rPr>
              <a:t>		</a:t>
            </a:r>
            <a:r>
              <a:rPr lang="pl-PL" altLang="zh-CN" dirty="0">
                <a:solidFill>
                  <a:srgbClr val="C00000"/>
                </a:solidFill>
                <a:latin typeface="Consolas" panose="020B0609020204030204" pitchFamily="49" charset="0"/>
              </a:rPr>
              <a:t>else</a:t>
            </a:r>
            <a:r>
              <a:rPr lang="pl-PL" altLang="zh-CN" dirty="0">
                <a:solidFill>
                  <a:srgbClr val="008000"/>
                </a:solidFill>
                <a:latin typeface="Consolas" panose="020B0609020204030204" pitchFamily="49" charset="0"/>
              </a:rPr>
              <a:t> </a:t>
            </a:r>
            <a:endParaRPr lang="en-GB" altLang="zh-CN" dirty="0" smtClean="0">
              <a:solidFill>
                <a:srgbClr val="008000"/>
              </a:solidFill>
              <a:latin typeface="Consolas" panose="020B0609020204030204" pitchFamily="49" charset="0"/>
            </a:endParaRPr>
          </a:p>
          <a:p>
            <a:pPr>
              <a:spcBef>
                <a:spcPts val="0"/>
              </a:spcBef>
              <a:buFont typeface="Monotype Sorts" pitchFamily="2" charset="2"/>
              <a:buNone/>
            </a:pPr>
            <a:r>
              <a:rPr lang="en-GB" altLang="zh-CN" dirty="0">
                <a:solidFill>
                  <a:srgbClr val="008000"/>
                </a:solidFill>
                <a:latin typeface="Consolas" panose="020B0609020204030204" pitchFamily="49" charset="0"/>
              </a:rPr>
              <a:t>	</a:t>
            </a:r>
            <a:r>
              <a:rPr lang="en-GB" altLang="zh-CN" dirty="0" smtClean="0">
                <a:solidFill>
                  <a:srgbClr val="008000"/>
                </a:solidFill>
                <a:latin typeface="Consolas" panose="020B0609020204030204" pitchFamily="49" charset="0"/>
              </a:rPr>
              <a:t>		</a:t>
            </a:r>
            <a:r>
              <a:rPr lang="pl-PL" altLang="zh-CN" dirty="0" smtClean="0">
                <a:solidFill>
                  <a:schemeClr val="tx1"/>
                </a:solidFill>
                <a:latin typeface="Consolas" panose="020B0609020204030204" pitchFamily="49" charset="0"/>
              </a:rPr>
              <a:t>B[</a:t>
            </a:r>
            <a:r>
              <a:rPr lang="en-GB" altLang="zh-CN" dirty="0" smtClean="0">
                <a:solidFill>
                  <a:schemeClr val="tx1"/>
                </a:solidFill>
                <a:latin typeface="Consolas" panose="020B0609020204030204" pitchFamily="49" charset="0"/>
              </a:rPr>
              <a:t>w][</a:t>
            </a:r>
            <a:r>
              <a:rPr lang="en-GB" altLang="zh-CN" dirty="0" err="1" smtClean="0">
                <a:solidFill>
                  <a:schemeClr val="tx1"/>
                </a:solidFill>
                <a:latin typeface="Consolas" panose="020B0609020204030204" pitchFamily="49" charset="0"/>
              </a:rPr>
              <a:t>i</a:t>
            </a:r>
            <a:r>
              <a:rPr lang="pl-PL" altLang="zh-CN" dirty="0" smtClean="0">
                <a:solidFill>
                  <a:schemeClr val="tx1"/>
                </a:solidFill>
                <a:latin typeface="Consolas" panose="020B0609020204030204" pitchFamily="49" charset="0"/>
              </a:rPr>
              <a:t>] </a:t>
            </a:r>
            <a:r>
              <a:rPr lang="pl-PL" altLang="zh-CN" dirty="0">
                <a:solidFill>
                  <a:schemeClr val="tx1"/>
                </a:solidFill>
                <a:latin typeface="Consolas" panose="020B0609020204030204" pitchFamily="49" charset="0"/>
              </a:rPr>
              <a:t>= </a:t>
            </a:r>
            <a:r>
              <a:rPr lang="pl-PL" altLang="zh-CN" dirty="0" smtClean="0">
                <a:solidFill>
                  <a:schemeClr val="tx1"/>
                </a:solidFill>
                <a:latin typeface="Consolas" panose="020B0609020204030204" pitchFamily="49" charset="0"/>
              </a:rPr>
              <a:t>B[</a:t>
            </a:r>
            <a:r>
              <a:rPr lang="en-GB" altLang="zh-CN" dirty="0" smtClean="0">
                <a:solidFill>
                  <a:schemeClr val="tx1"/>
                </a:solidFill>
                <a:latin typeface="Consolas" panose="020B0609020204030204" pitchFamily="49" charset="0"/>
              </a:rPr>
              <a:t>w][i-1</a:t>
            </a:r>
            <a:r>
              <a:rPr lang="pl-PL" altLang="zh-CN" dirty="0" smtClean="0">
                <a:solidFill>
                  <a:schemeClr val="tx1"/>
                </a:solidFill>
                <a:latin typeface="Consolas" panose="020B0609020204030204" pitchFamily="49" charset="0"/>
              </a:rPr>
              <a:t>]  </a:t>
            </a:r>
            <a:r>
              <a:rPr lang="pl-PL" altLang="zh-CN" sz="1600" dirty="0">
                <a:solidFill>
                  <a:srgbClr val="008000"/>
                </a:solidFill>
                <a:latin typeface="Consolas" panose="020B0609020204030204" pitchFamily="49" charset="0"/>
              </a:rPr>
              <a:t>// wi &gt; w </a:t>
            </a:r>
          </a:p>
          <a:p>
            <a:pPr>
              <a:buFont typeface="Monotype Sorts" pitchFamily="2" charset="2"/>
              <a:buNone/>
            </a:pPr>
            <a:endParaRPr lang="en-US" altLang="zh-CN" dirty="0">
              <a:solidFill>
                <a:srgbClr val="008000"/>
              </a:solidFill>
              <a:ea typeface="宋体" pitchFamily="2" charset="-122"/>
            </a:endParaRPr>
          </a:p>
        </p:txBody>
      </p:sp>
      <p:sp>
        <p:nvSpPr>
          <p:cNvPr id="2" name="TextBox 1"/>
          <p:cNvSpPr txBox="1"/>
          <p:nvPr/>
        </p:nvSpPr>
        <p:spPr>
          <a:xfrm>
            <a:off x="4927600" y="1461051"/>
            <a:ext cx="35052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t>W = max knapsack capacity</a:t>
            </a:r>
          </a:p>
          <a:p>
            <a:r>
              <a:rPr lang="en-GB" dirty="0" err="1" smtClean="0"/>
              <a:t>wi</a:t>
            </a:r>
            <a:r>
              <a:rPr lang="en-GB" dirty="0" smtClean="0"/>
              <a:t> = weight of the item</a:t>
            </a:r>
          </a:p>
          <a:p>
            <a:r>
              <a:rPr lang="en-GB" dirty="0" smtClean="0"/>
              <a:t>bi = benefit of the item</a:t>
            </a:r>
          </a:p>
          <a:p>
            <a:r>
              <a:rPr lang="en-GB" dirty="0" smtClean="0"/>
              <a:t>w = current capacity of knapsack</a:t>
            </a:r>
          </a:p>
          <a:p>
            <a:r>
              <a:rPr lang="en-GB" dirty="0" err="1" smtClean="0"/>
              <a:t>i</a:t>
            </a:r>
            <a:r>
              <a:rPr lang="en-GB" dirty="0" smtClean="0"/>
              <a:t> = current item</a:t>
            </a:r>
          </a:p>
          <a:p>
            <a:r>
              <a:rPr lang="en-GB" dirty="0" smtClean="0"/>
              <a:t>n = total number of items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7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7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57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57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57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571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571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5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301487" y="389994"/>
            <a:ext cx="8541026" cy="838200"/>
          </a:xfrm>
          <a:noFill/>
        </p:spPr>
        <p:txBody>
          <a:bodyPr vert="horz" lIns="91440" tIns="45720" rIns="91440" bIns="45720" rtlCol="0" anchor="ctr">
            <a:normAutofit/>
          </a:bodyPr>
          <a:lstStyle/>
          <a:p>
            <a:pPr algn="ctr"/>
            <a:r>
              <a:rPr lang="en-US" altLang="zh-CN" sz="3200" b="1" dirty="0">
                <a:solidFill>
                  <a:schemeClr val="tx1"/>
                </a:solidFill>
              </a:rPr>
              <a:t>Running time</a:t>
            </a:r>
          </a:p>
        </p:txBody>
      </p:sp>
      <p:sp>
        <p:nvSpPr>
          <p:cNvPr id="41987" name="Rectangle 3"/>
          <p:cNvSpPr>
            <a:spLocks noGrp="1" noChangeArrowheads="1"/>
          </p:cNvSpPr>
          <p:nvPr>
            <p:ph type="body" idx="4294967295"/>
          </p:nvPr>
        </p:nvSpPr>
        <p:spPr>
          <a:xfrm>
            <a:off x="758687" y="1709116"/>
            <a:ext cx="7772400" cy="3124200"/>
          </a:xfrm>
        </p:spPr>
        <p:txBody>
          <a:bodyPr>
            <a:normAutofit fontScale="92500" lnSpcReduction="20000"/>
          </a:bodyPr>
          <a:lstStyle/>
          <a:p>
            <a:pPr>
              <a:buFont typeface="Monotype Sorts" pitchFamily="2" charset="2"/>
              <a:buNone/>
            </a:pPr>
            <a:r>
              <a:rPr lang="en-US" altLang="zh-CN" dirty="0">
                <a:solidFill>
                  <a:srgbClr val="0070C0"/>
                </a:solidFill>
                <a:latin typeface="Consolas" panose="020B0609020204030204" pitchFamily="49" charset="0"/>
                <a:ea typeface="宋体" pitchFamily="2" charset="-122"/>
              </a:rPr>
              <a:t>for w = 0 to W</a:t>
            </a:r>
          </a:p>
          <a:p>
            <a:pPr>
              <a:buFont typeface="Monotype Sorts" pitchFamily="2" charset="2"/>
              <a:buNone/>
            </a:pPr>
            <a:r>
              <a:rPr lang="en-US" altLang="zh-CN" dirty="0">
                <a:latin typeface="Consolas" panose="020B0609020204030204" pitchFamily="49" charset="0"/>
                <a:ea typeface="宋体" pitchFamily="2" charset="-122"/>
              </a:rPr>
              <a:t>	</a:t>
            </a:r>
            <a:r>
              <a:rPr lang="en-US" altLang="zh-CN" dirty="0" smtClean="0">
                <a:latin typeface="Consolas" panose="020B0609020204030204" pitchFamily="49" charset="0"/>
                <a:ea typeface="宋体" pitchFamily="2" charset="-122"/>
              </a:rPr>
              <a:t>B[w][0] </a:t>
            </a:r>
            <a:r>
              <a:rPr lang="en-US" altLang="zh-CN" dirty="0">
                <a:latin typeface="Consolas" panose="020B0609020204030204" pitchFamily="49" charset="0"/>
                <a:ea typeface="宋体" pitchFamily="2" charset="-122"/>
              </a:rPr>
              <a:t>= 0</a:t>
            </a:r>
          </a:p>
          <a:p>
            <a:pPr>
              <a:buFont typeface="Monotype Sorts" pitchFamily="2" charset="2"/>
              <a:buNone/>
            </a:pPr>
            <a:r>
              <a:rPr lang="en-US" altLang="zh-CN" dirty="0">
                <a:solidFill>
                  <a:srgbClr val="0070C0"/>
                </a:solidFill>
                <a:latin typeface="Consolas" panose="020B0609020204030204" pitchFamily="49" charset="0"/>
                <a:ea typeface="宋体" pitchFamily="2" charset="-122"/>
              </a:rPr>
              <a:t>for </a:t>
            </a:r>
            <a:r>
              <a:rPr lang="en-US" altLang="zh-CN" dirty="0" err="1">
                <a:solidFill>
                  <a:srgbClr val="0070C0"/>
                </a:solidFill>
                <a:latin typeface="Consolas" panose="020B0609020204030204" pitchFamily="49" charset="0"/>
                <a:ea typeface="宋体" pitchFamily="2" charset="-122"/>
              </a:rPr>
              <a:t>i</a:t>
            </a:r>
            <a:r>
              <a:rPr lang="en-US" altLang="zh-CN" dirty="0">
                <a:solidFill>
                  <a:srgbClr val="0070C0"/>
                </a:solidFill>
                <a:latin typeface="Consolas" panose="020B0609020204030204" pitchFamily="49" charset="0"/>
                <a:ea typeface="宋体" pitchFamily="2" charset="-122"/>
              </a:rPr>
              <a:t> = 0 to n</a:t>
            </a:r>
          </a:p>
          <a:p>
            <a:pPr>
              <a:buFont typeface="Monotype Sorts" pitchFamily="2" charset="2"/>
              <a:buNone/>
            </a:pPr>
            <a:r>
              <a:rPr lang="en-US" altLang="zh-CN" dirty="0">
                <a:latin typeface="Consolas" panose="020B0609020204030204" pitchFamily="49" charset="0"/>
                <a:ea typeface="宋体" pitchFamily="2" charset="-122"/>
              </a:rPr>
              <a:t>	</a:t>
            </a:r>
            <a:r>
              <a:rPr lang="en-US" altLang="zh-CN" dirty="0" smtClean="0">
                <a:latin typeface="Consolas" panose="020B0609020204030204" pitchFamily="49" charset="0"/>
                <a:ea typeface="宋体" pitchFamily="2" charset="-122"/>
              </a:rPr>
              <a:t>B[0][</a:t>
            </a:r>
            <a:r>
              <a:rPr lang="en-US" altLang="zh-CN" dirty="0" err="1" smtClean="0">
                <a:latin typeface="Consolas" panose="020B0609020204030204" pitchFamily="49" charset="0"/>
                <a:ea typeface="宋体" pitchFamily="2" charset="-122"/>
              </a:rPr>
              <a:t>i</a:t>
            </a:r>
            <a:r>
              <a:rPr lang="en-US" altLang="zh-CN" dirty="0" smtClean="0">
                <a:latin typeface="Consolas" panose="020B0609020204030204" pitchFamily="49" charset="0"/>
                <a:ea typeface="宋体" pitchFamily="2" charset="-122"/>
              </a:rPr>
              <a:t>] </a:t>
            </a:r>
            <a:r>
              <a:rPr lang="en-US" altLang="zh-CN" dirty="0">
                <a:latin typeface="Consolas" panose="020B0609020204030204" pitchFamily="49" charset="0"/>
                <a:ea typeface="宋体" pitchFamily="2" charset="-122"/>
              </a:rPr>
              <a:t>= 0</a:t>
            </a:r>
          </a:p>
          <a:p>
            <a:pPr>
              <a:buFont typeface="Monotype Sorts" pitchFamily="2" charset="2"/>
              <a:buNone/>
            </a:pPr>
            <a:r>
              <a:rPr lang="en-US" altLang="zh-CN" dirty="0">
                <a:latin typeface="Consolas" panose="020B0609020204030204" pitchFamily="49" charset="0"/>
                <a:ea typeface="宋体" pitchFamily="2" charset="-122"/>
              </a:rPr>
              <a:t>	</a:t>
            </a:r>
            <a:r>
              <a:rPr lang="en-US" altLang="zh-CN" dirty="0">
                <a:solidFill>
                  <a:srgbClr val="0070C0"/>
                </a:solidFill>
                <a:latin typeface="Consolas" panose="020B0609020204030204" pitchFamily="49" charset="0"/>
                <a:ea typeface="宋体" pitchFamily="2" charset="-122"/>
              </a:rPr>
              <a:t>for w = 0 to W</a:t>
            </a:r>
          </a:p>
          <a:p>
            <a:pPr>
              <a:buFont typeface="Monotype Sorts" pitchFamily="2" charset="2"/>
              <a:buNone/>
            </a:pPr>
            <a:r>
              <a:rPr lang="en-US" altLang="zh-CN" dirty="0">
                <a:latin typeface="Consolas" panose="020B0609020204030204" pitchFamily="49" charset="0"/>
                <a:ea typeface="宋体" pitchFamily="2" charset="-122"/>
              </a:rPr>
              <a:t>		</a:t>
            </a:r>
            <a:r>
              <a:rPr lang="en-US" altLang="zh-CN" dirty="0">
                <a:solidFill>
                  <a:srgbClr val="00B050"/>
                </a:solidFill>
                <a:latin typeface="Consolas" panose="020B0609020204030204" pitchFamily="49" charset="0"/>
                <a:ea typeface="宋体" pitchFamily="2" charset="-122"/>
              </a:rPr>
              <a:t>&lt; the rest of the code &gt;</a:t>
            </a:r>
          </a:p>
        </p:txBody>
      </p:sp>
      <p:sp>
        <p:nvSpPr>
          <p:cNvPr id="118788" name="Text Box 4"/>
          <p:cNvSpPr txBox="1">
            <a:spLocks noChangeArrowheads="1"/>
          </p:cNvSpPr>
          <p:nvPr/>
        </p:nvSpPr>
        <p:spPr bwMode="auto">
          <a:xfrm>
            <a:off x="1192212" y="4792662"/>
            <a:ext cx="7216775" cy="579438"/>
          </a:xfrm>
          <a:prstGeom prst="rect">
            <a:avLst/>
          </a:prstGeom>
          <a:noFill/>
          <a:ln w="9525">
            <a:noFill/>
            <a:miter lim="800000"/>
            <a:headEnd/>
            <a:tailEnd/>
          </a:ln>
        </p:spPr>
        <p:txBody>
          <a:bodyPr>
            <a:spAutoFit/>
          </a:bodyPr>
          <a:lstStyle/>
          <a:p>
            <a:r>
              <a:rPr lang="en-US" altLang="zh-CN" sz="3200" dirty="0">
                <a:solidFill>
                  <a:srgbClr val="FF0000"/>
                </a:solidFill>
                <a:ea typeface="宋体" pitchFamily="2" charset="-122"/>
              </a:rPr>
              <a:t>What is the running time of this algorithm?</a:t>
            </a:r>
            <a:endParaRPr lang="en-US" altLang="zh-CN" dirty="0">
              <a:solidFill>
                <a:srgbClr val="FF0000"/>
              </a:solidFill>
              <a:ea typeface="宋体" pitchFamily="2" charset="-122"/>
            </a:endParaRPr>
          </a:p>
        </p:txBody>
      </p:sp>
      <p:sp>
        <p:nvSpPr>
          <p:cNvPr id="118789" name="Text Box 5"/>
          <p:cNvSpPr txBox="1">
            <a:spLocks noChangeArrowheads="1"/>
          </p:cNvSpPr>
          <p:nvPr/>
        </p:nvSpPr>
        <p:spPr bwMode="auto">
          <a:xfrm>
            <a:off x="5045304" y="1696002"/>
            <a:ext cx="1085850" cy="579438"/>
          </a:xfrm>
          <a:prstGeom prst="rect">
            <a:avLst/>
          </a:prstGeom>
          <a:noFill/>
          <a:ln w="9525">
            <a:noFill/>
            <a:miter lim="800000"/>
            <a:headEnd/>
            <a:tailEnd/>
          </a:ln>
        </p:spPr>
        <p:txBody>
          <a:bodyPr wrap="none">
            <a:spAutoFit/>
          </a:bodyPr>
          <a:lstStyle/>
          <a:p>
            <a:r>
              <a:rPr lang="en-US" altLang="zh-CN" sz="3200" i="1" dirty="0">
                <a:solidFill>
                  <a:srgbClr val="FF0000"/>
                </a:solidFill>
                <a:ea typeface="宋体" pitchFamily="2" charset="-122"/>
              </a:rPr>
              <a:t>O(W)</a:t>
            </a:r>
            <a:endParaRPr lang="en-US" altLang="zh-CN" sz="3200" dirty="0">
              <a:solidFill>
                <a:srgbClr val="FF0000"/>
              </a:solidFill>
              <a:ea typeface="宋体" pitchFamily="2" charset="-122"/>
            </a:endParaRPr>
          </a:p>
        </p:txBody>
      </p:sp>
      <p:sp>
        <p:nvSpPr>
          <p:cNvPr id="118790" name="Text Box 6"/>
          <p:cNvSpPr txBox="1">
            <a:spLocks noChangeArrowheads="1"/>
          </p:cNvSpPr>
          <p:nvPr/>
        </p:nvSpPr>
        <p:spPr bwMode="auto">
          <a:xfrm>
            <a:off x="5529055" y="4103894"/>
            <a:ext cx="1085850" cy="579438"/>
          </a:xfrm>
          <a:prstGeom prst="rect">
            <a:avLst/>
          </a:prstGeom>
          <a:noFill/>
          <a:ln w="9525">
            <a:noFill/>
            <a:miter lim="800000"/>
            <a:headEnd/>
            <a:tailEnd/>
          </a:ln>
        </p:spPr>
        <p:txBody>
          <a:bodyPr wrap="none">
            <a:spAutoFit/>
          </a:bodyPr>
          <a:lstStyle/>
          <a:p>
            <a:r>
              <a:rPr lang="en-US" altLang="zh-CN" sz="3200" i="1" dirty="0">
                <a:solidFill>
                  <a:srgbClr val="FF0000"/>
                </a:solidFill>
                <a:ea typeface="宋体" pitchFamily="2" charset="-122"/>
              </a:rPr>
              <a:t>O(W)</a:t>
            </a:r>
            <a:endParaRPr lang="en-US" altLang="zh-CN" sz="3200" dirty="0">
              <a:solidFill>
                <a:srgbClr val="FF0000"/>
              </a:solidFill>
              <a:ea typeface="宋体" pitchFamily="2" charset="-122"/>
            </a:endParaRPr>
          </a:p>
        </p:txBody>
      </p:sp>
      <p:sp>
        <p:nvSpPr>
          <p:cNvPr id="118791" name="Text Box 7"/>
          <p:cNvSpPr txBox="1">
            <a:spLocks noChangeArrowheads="1"/>
          </p:cNvSpPr>
          <p:nvPr/>
        </p:nvSpPr>
        <p:spPr bwMode="auto">
          <a:xfrm>
            <a:off x="5045304" y="2891740"/>
            <a:ext cx="2677528" cy="584775"/>
          </a:xfrm>
          <a:prstGeom prst="rect">
            <a:avLst/>
          </a:prstGeom>
          <a:noFill/>
          <a:ln w="9525">
            <a:noFill/>
            <a:miter lim="800000"/>
            <a:headEnd/>
            <a:tailEnd/>
          </a:ln>
        </p:spPr>
        <p:txBody>
          <a:bodyPr wrap="none">
            <a:spAutoFit/>
          </a:bodyPr>
          <a:lstStyle/>
          <a:p>
            <a:r>
              <a:rPr lang="en-US" altLang="zh-CN" sz="3200" dirty="0">
                <a:solidFill>
                  <a:srgbClr val="FF0000"/>
                </a:solidFill>
                <a:ea typeface="宋体" pitchFamily="2" charset="-122"/>
              </a:rPr>
              <a:t>Repeat </a:t>
            </a:r>
            <a:r>
              <a:rPr lang="en-US" altLang="zh-CN" sz="3200" i="1" dirty="0">
                <a:solidFill>
                  <a:srgbClr val="FF0000"/>
                </a:solidFill>
                <a:ea typeface="宋体" pitchFamily="2" charset="-122"/>
              </a:rPr>
              <a:t>n</a:t>
            </a:r>
            <a:r>
              <a:rPr lang="en-US" altLang="zh-CN" sz="3200" dirty="0">
                <a:solidFill>
                  <a:srgbClr val="FF0000"/>
                </a:solidFill>
                <a:ea typeface="宋体" pitchFamily="2" charset="-122"/>
              </a:rPr>
              <a:t> times</a:t>
            </a:r>
          </a:p>
        </p:txBody>
      </p:sp>
      <p:sp>
        <p:nvSpPr>
          <p:cNvPr id="118792" name="Text Box 8"/>
          <p:cNvSpPr txBox="1">
            <a:spLocks noChangeArrowheads="1"/>
          </p:cNvSpPr>
          <p:nvPr/>
        </p:nvSpPr>
        <p:spPr bwMode="auto">
          <a:xfrm>
            <a:off x="1951383" y="5372100"/>
            <a:ext cx="1538288" cy="579438"/>
          </a:xfrm>
          <a:prstGeom prst="rect">
            <a:avLst/>
          </a:prstGeom>
          <a:noFill/>
          <a:ln w="9525">
            <a:noFill/>
            <a:miter lim="800000"/>
            <a:headEnd/>
            <a:tailEnd/>
          </a:ln>
        </p:spPr>
        <p:txBody>
          <a:bodyPr wrap="none">
            <a:spAutoFit/>
          </a:bodyPr>
          <a:lstStyle/>
          <a:p>
            <a:r>
              <a:rPr lang="en-US" altLang="zh-CN" sz="3200" dirty="0">
                <a:solidFill>
                  <a:srgbClr val="FF0000"/>
                </a:solidFill>
                <a:ea typeface="宋体" pitchFamily="2" charset="-122"/>
              </a:rPr>
              <a:t>O(n*W)</a:t>
            </a:r>
          </a:p>
        </p:txBody>
      </p:sp>
      <p:sp>
        <p:nvSpPr>
          <p:cNvPr id="118793" name="Text Box 9"/>
          <p:cNvSpPr txBox="1">
            <a:spLocks noChangeArrowheads="1"/>
          </p:cNvSpPr>
          <p:nvPr/>
        </p:nvSpPr>
        <p:spPr bwMode="auto">
          <a:xfrm>
            <a:off x="145774" y="5970083"/>
            <a:ext cx="8998226" cy="461665"/>
          </a:xfrm>
          <a:prstGeom prst="rect">
            <a:avLst/>
          </a:prstGeom>
          <a:noFill/>
          <a:ln w="9525">
            <a:noFill/>
            <a:miter lim="800000"/>
            <a:headEnd/>
            <a:tailEnd/>
          </a:ln>
        </p:spPr>
        <p:txBody>
          <a:bodyPr wrap="square">
            <a:spAutoFit/>
          </a:bodyPr>
          <a:lstStyle/>
          <a:p>
            <a:pPr algn="ctr"/>
            <a:r>
              <a:rPr lang="en-US" altLang="zh-CN" sz="2400" dirty="0">
                <a:ea typeface="宋体" pitchFamily="2" charset="-122"/>
              </a:rPr>
              <a:t>Remember that the brute-force algorithm takes O(2</a:t>
            </a:r>
            <a:r>
              <a:rPr lang="en-US" altLang="zh-CN" sz="2400" baseline="30000" dirty="0">
                <a:ea typeface="宋体" pitchFamily="2" charset="-122"/>
              </a:rPr>
              <a:t>n</a:t>
            </a:r>
            <a:r>
              <a:rPr lang="en-US" altLang="zh-CN" sz="2400" dirty="0">
                <a:ea typeface="宋体" pitchFamily="2" charset="-122"/>
              </a:rPr>
              <a:t>)</a:t>
            </a:r>
            <a:endParaRPr lang="en-US" altLang="zh-CN" sz="1400" dirty="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87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87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8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P spid="118789" grpId="0" autoUpdateAnimBg="0"/>
      <p:bldP spid="118790" grpId="0" autoUpdateAnimBg="0"/>
      <p:bldP spid="118791" grpId="0" autoUpdateAnimBg="0"/>
      <p:bldP spid="118792" grpId="0" autoUpdateAnimBg="0"/>
      <p:bldP spid="11879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685800" y="631963"/>
            <a:ext cx="7772400" cy="609600"/>
          </a:xfrm>
          <a:noFill/>
        </p:spPr>
        <p:txBody>
          <a:bodyPr vert="horz" lIns="91440" tIns="45720" rIns="91440" bIns="45720" rtlCol="0" anchor="ctr">
            <a:normAutofit/>
          </a:bodyPr>
          <a:lstStyle/>
          <a:p>
            <a:pPr algn="ctr"/>
            <a:r>
              <a:rPr lang="en-US" altLang="zh-CN" sz="3200" b="1" dirty="0">
                <a:solidFill>
                  <a:schemeClr val="tx1"/>
                </a:solidFill>
              </a:rPr>
              <a:t>Example</a:t>
            </a:r>
          </a:p>
        </p:txBody>
      </p:sp>
      <p:sp>
        <p:nvSpPr>
          <p:cNvPr id="43011" name="Text Box 27"/>
          <p:cNvSpPr txBox="1">
            <a:spLocks noChangeArrowheads="1"/>
          </p:cNvSpPr>
          <p:nvPr/>
        </p:nvSpPr>
        <p:spPr bwMode="auto">
          <a:xfrm>
            <a:off x="685800" y="1335754"/>
            <a:ext cx="7540487" cy="3970318"/>
          </a:xfrm>
          <a:prstGeom prst="rect">
            <a:avLst/>
          </a:prstGeom>
          <a:noFill/>
          <a:ln w="9525">
            <a:noFill/>
            <a:miter lim="800000"/>
            <a:headEnd/>
            <a:tailEnd/>
          </a:ln>
        </p:spPr>
        <p:txBody>
          <a:bodyPr wrap="square">
            <a:spAutoFit/>
          </a:bodyPr>
          <a:lstStyle/>
          <a:p>
            <a:pPr marL="571500" indent="-571500">
              <a:buFont typeface="Arial" panose="020B0604020202020204" pitchFamily="34" charset="0"/>
              <a:buChar char="•"/>
            </a:pPr>
            <a:r>
              <a:rPr lang="en-US" altLang="zh-CN" sz="2800" dirty="0" smtClean="0">
                <a:ea typeface="宋体" pitchFamily="2" charset="-122"/>
              </a:rPr>
              <a:t>n </a:t>
            </a:r>
            <a:r>
              <a:rPr lang="en-US" altLang="zh-CN" sz="2800" dirty="0">
                <a:ea typeface="宋体" pitchFamily="2" charset="-122"/>
              </a:rPr>
              <a:t>= 4 (# of </a:t>
            </a:r>
            <a:r>
              <a:rPr lang="en-US" altLang="zh-CN" sz="2800" dirty="0" smtClean="0">
                <a:ea typeface="宋体" pitchFamily="2" charset="-122"/>
              </a:rPr>
              <a:t>items)</a:t>
            </a:r>
            <a:r>
              <a:rPr lang="en-US" altLang="zh-CN" sz="2800" dirty="0">
                <a:ea typeface="宋体" pitchFamily="2" charset="-122"/>
              </a:rPr>
              <a:t/>
            </a:r>
            <a:br>
              <a:rPr lang="en-US" altLang="zh-CN" sz="2800" dirty="0">
                <a:ea typeface="宋体" pitchFamily="2" charset="-122"/>
              </a:rPr>
            </a:br>
            <a:r>
              <a:rPr lang="en-US" altLang="zh-CN" sz="2800" dirty="0" smtClean="0">
                <a:ea typeface="宋体" pitchFamily="2" charset="-122"/>
              </a:rPr>
              <a:t>W </a:t>
            </a:r>
            <a:r>
              <a:rPr lang="en-US" altLang="zh-CN" sz="2800" dirty="0">
                <a:ea typeface="宋体" pitchFamily="2" charset="-122"/>
              </a:rPr>
              <a:t>= 5 (max </a:t>
            </a:r>
            <a:r>
              <a:rPr lang="en-US" altLang="zh-CN" sz="2800" dirty="0" smtClean="0">
                <a:ea typeface="宋体" pitchFamily="2" charset="-122"/>
              </a:rPr>
              <a:t>weight)</a:t>
            </a:r>
            <a:br>
              <a:rPr lang="en-US" altLang="zh-CN" sz="2800" dirty="0" smtClean="0">
                <a:ea typeface="宋体" pitchFamily="2" charset="-122"/>
              </a:rPr>
            </a:br>
            <a:r>
              <a:rPr lang="en-US" altLang="zh-CN" sz="2800" dirty="0" smtClean="0">
                <a:ea typeface="宋体" pitchFamily="2" charset="-122"/>
              </a:rPr>
              <a:t>Items </a:t>
            </a:r>
            <a:r>
              <a:rPr lang="en-US" altLang="zh-CN" sz="2800" dirty="0">
                <a:ea typeface="宋体" pitchFamily="2" charset="-122"/>
              </a:rPr>
              <a:t>(weight, benefit</a:t>
            </a:r>
            <a:r>
              <a:rPr lang="en-US" altLang="zh-CN" sz="2800" dirty="0" smtClean="0">
                <a:ea typeface="宋体" pitchFamily="2" charset="-122"/>
              </a:rPr>
              <a:t>): </a:t>
            </a:r>
            <a:r>
              <a:rPr lang="en-US" altLang="zh-CN" sz="2800" dirty="0" smtClean="0"/>
              <a:t>(</a:t>
            </a:r>
            <a:r>
              <a:rPr lang="en-US" altLang="zh-CN" sz="2800" dirty="0"/>
              <a:t>5,6</a:t>
            </a:r>
            <a:r>
              <a:rPr lang="en-US" altLang="zh-CN" sz="2800" dirty="0" smtClean="0"/>
              <a:t>), (</a:t>
            </a:r>
            <a:r>
              <a:rPr lang="en-US" altLang="zh-CN" sz="2800" dirty="0">
                <a:ea typeface="宋体" pitchFamily="2" charset="-122"/>
              </a:rPr>
              <a:t>3,4</a:t>
            </a:r>
            <a:r>
              <a:rPr lang="en-US" altLang="zh-CN" sz="2800" dirty="0" smtClean="0">
                <a:ea typeface="宋体" pitchFamily="2" charset="-122"/>
              </a:rPr>
              <a:t>), (</a:t>
            </a:r>
            <a:r>
              <a:rPr lang="en-US" altLang="zh-CN" sz="2800" dirty="0">
                <a:ea typeface="宋体" pitchFamily="2" charset="-122"/>
              </a:rPr>
              <a:t>4,5</a:t>
            </a:r>
            <a:r>
              <a:rPr lang="en-US" altLang="zh-CN" sz="2800" dirty="0" smtClean="0">
                <a:ea typeface="宋体" pitchFamily="2" charset="-122"/>
              </a:rPr>
              <a:t>), (2,3)</a:t>
            </a:r>
          </a:p>
          <a:p>
            <a:pPr marL="571500" indent="-571500">
              <a:buFont typeface="Arial" panose="020B0604020202020204" pitchFamily="34" charset="0"/>
              <a:buChar char="•"/>
            </a:pPr>
            <a:endParaRPr lang="en-US" altLang="zh-CN" sz="2800" dirty="0">
              <a:ea typeface="宋体" pitchFamily="2" charset="-122"/>
            </a:endParaRPr>
          </a:p>
          <a:p>
            <a:pPr marL="571500" indent="-571500" algn="just">
              <a:buFont typeface="Arial" panose="020B0604020202020204" pitchFamily="34" charset="0"/>
              <a:buChar char="•"/>
            </a:pPr>
            <a:r>
              <a:rPr lang="en-US" altLang="zh-CN" sz="2800" dirty="0" smtClean="0">
                <a:ea typeface="宋体" pitchFamily="2" charset="-122"/>
              </a:rPr>
              <a:t>Before starting the process, re-arrange the items in ascending order based on their weights, breaking ties with higher benefit: </a:t>
            </a:r>
            <a:r>
              <a:rPr lang="en-US" altLang="zh-CN" sz="2800" b="1" dirty="0" smtClean="0">
                <a:solidFill>
                  <a:srgbClr val="0070C0"/>
                </a:solidFill>
              </a:rPr>
              <a:t>(</a:t>
            </a:r>
            <a:r>
              <a:rPr lang="en-US" altLang="zh-CN" sz="2800" b="1" dirty="0">
                <a:solidFill>
                  <a:srgbClr val="0070C0"/>
                </a:solidFill>
              </a:rPr>
              <a:t>2,3</a:t>
            </a:r>
            <a:r>
              <a:rPr lang="en-US" altLang="zh-CN" sz="2800" b="1" dirty="0" smtClean="0">
                <a:solidFill>
                  <a:srgbClr val="0070C0"/>
                </a:solidFill>
              </a:rPr>
              <a:t>), (</a:t>
            </a:r>
            <a:r>
              <a:rPr lang="en-US" altLang="zh-CN" sz="2800" b="1" dirty="0">
                <a:solidFill>
                  <a:srgbClr val="0070C0"/>
                </a:solidFill>
              </a:rPr>
              <a:t>3,4</a:t>
            </a:r>
            <a:r>
              <a:rPr lang="en-US" altLang="zh-CN" sz="2800" b="1" dirty="0" smtClean="0">
                <a:solidFill>
                  <a:srgbClr val="0070C0"/>
                </a:solidFill>
              </a:rPr>
              <a:t>), (</a:t>
            </a:r>
            <a:r>
              <a:rPr lang="en-US" altLang="zh-CN" sz="2800" b="1" dirty="0">
                <a:solidFill>
                  <a:srgbClr val="0070C0"/>
                </a:solidFill>
              </a:rPr>
              <a:t>4,5</a:t>
            </a:r>
            <a:r>
              <a:rPr lang="en-US" altLang="zh-CN" sz="2800" b="1" dirty="0" smtClean="0">
                <a:solidFill>
                  <a:srgbClr val="0070C0"/>
                </a:solidFill>
              </a:rPr>
              <a:t>), (</a:t>
            </a:r>
            <a:r>
              <a:rPr lang="en-US" altLang="zh-CN" sz="2800" b="1" dirty="0">
                <a:solidFill>
                  <a:srgbClr val="0070C0"/>
                </a:solidFill>
              </a:rPr>
              <a:t>5,6)</a:t>
            </a:r>
          </a:p>
          <a:p>
            <a:pPr marL="571500" indent="-571500" algn="just">
              <a:buFont typeface="Arial" panose="020B0604020202020204" pitchFamily="34" charset="0"/>
              <a:buChar char="•"/>
            </a:pPr>
            <a:endParaRPr lang="en-US" altLang="zh-CN" sz="2800" dirty="0" smtClean="0">
              <a:ea typeface="宋体"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59026" y="304800"/>
            <a:ext cx="8756374"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44035" name="Line 121"/>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36" name="Text Box 138"/>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for w = 0 to 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a:t>
            </a:r>
            <a:r>
              <a:rPr kumimoji="0" lang="en-US" altLang="zh-CN" sz="2800" b="0"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rPr>
              <a:t>B[w][0] </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0</a:t>
            </a:r>
          </a:p>
        </p:txBody>
      </p:sp>
      <p:sp>
        <p:nvSpPr>
          <p:cNvPr id="44037" name="Line 151"/>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38" name="Line 152"/>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39" name="Line 153"/>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0" name="Line 154"/>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1" name="Line 155"/>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2" name="Line 156"/>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3" name="Line 157"/>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4" name="Line 158"/>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5" name="Line 160"/>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6" name="Line 161"/>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7" name="Line 162"/>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8" name="Line 163"/>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049" name="Line 164"/>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997" name="Text Box 165"/>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20998" name="Text Box 166"/>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20999" name="Text Box 167"/>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21000" name="Text Box 168"/>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21002" name="Text Box 170"/>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21003" name="Text Box 171"/>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4056" name="Text Box 178"/>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44057" name="Text Box 179"/>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4058" name="Text Box 180"/>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4059" name="Text Box 181"/>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4060" name="Text Box 182"/>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4061" name="Text Box 183"/>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4062" name="Text Box 184"/>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44063" name="Text Box 185"/>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44064" name="Text Box 187"/>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4065" name="Text Box 188"/>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4066" name="Text Box 189"/>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4067" name="Text Box 190"/>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4068" name="Text Box 191"/>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9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9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9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10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10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1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97" grpId="0" autoUpdateAnimBg="0"/>
      <p:bldP spid="120998" grpId="0" autoUpdateAnimBg="0"/>
      <p:bldP spid="120999" grpId="0" autoUpdateAnimBg="0"/>
      <p:bldP spid="121000" grpId="0" autoUpdateAnimBg="0"/>
      <p:bldP spid="121002" grpId="0" autoUpdateAnimBg="0"/>
      <p:bldP spid="12100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04800"/>
            <a:ext cx="89154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4505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0" name="Text Box 4"/>
          <p:cNvSpPr txBox="1">
            <a:spLocks noChangeArrowheads="1"/>
          </p:cNvSpPr>
          <p:nvPr/>
        </p:nvSpPr>
        <p:spPr bwMode="auto">
          <a:xfrm>
            <a:off x="1752600" y="4724400"/>
            <a:ext cx="3429000" cy="946150"/>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for </a:t>
            </a:r>
            <a:r>
              <a:rPr kumimoji="0" lang="en-US" altLang="zh-CN" sz="2800" b="0" i="0" u="none" strike="noStrike" kern="1200" cap="none" spc="0" normalizeH="0" baseline="0" noProof="0" dirty="0" err="1">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 0 to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a:t>
            </a:r>
            <a:r>
              <a:rPr kumimoji="0" lang="en-US" altLang="zh-CN" sz="2800" b="0"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rPr>
              <a:t>B[0][</a:t>
            </a:r>
            <a:r>
              <a:rPr kumimoji="0" lang="en-US" altLang="zh-CN" sz="2800" b="0" i="0" u="none" strike="noStrike" kern="1200" cap="none" spc="0" normalizeH="0" baseline="0" noProof="0" dirty="0" err="1" smtClean="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rPr>
              <a:t>] </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0</a:t>
            </a:r>
          </a:p>
        </p:txBody>
      </p:sp>
      <p:sp>
        <p:nvSpPr>
          <p:cNvPr id="4506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6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7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7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7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7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07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7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7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7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7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7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8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4508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8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508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508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508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508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4508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4508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89"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5090"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509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13725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3725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3725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3725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5096" name="Text Box 40"/>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72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72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7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52" grpId="0" autoUpdateAnimBg="0"/>
      <p:bldP spid="137253" grpId="0" autoUpdateAnimBg="0"/>
      <p:bldP spid="137254" grpId="0" autoUpdateAnimBg="0"/>
      <p:bldP spid="13725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5"/>
          <p:cNvSpPr>
            <a:spLocks noGrp="1"/>
          </p:cNvSpPr>
          <p:nvPr>
            <p:ph type="sldNum" sz="quarter" idx="12"/>
          </p:nvPr>
        </p:nvSpPr>
        <p:spPr bwMode="auto">
          <a:xfrm>
            <a:off x="8756650" y="6584950"/>
            <a:ext cx="335121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US" altLang="en-US"/>
              <a:t>Dynamic Programming</a:t>
            </a:r>
            <a:r>
              <a:rPr lang="en-US" altLang="en-US">
                <a:sym typeface="Wingdings" pitchFamily="2" charset="2"/>
              </a:rPr>
              <a:t></a:t>
            </a:r>
            <a:fld id="{B27F2D83-A9A4-4FDC-923E-FCA647165C34}" type="slidenum">
              <a:rPr lang="en-US" altLang="en-US" smtClean="0"/>
              <a:pPr/>
              <a:t>3</a:t>
            </a:fld>
            <a:endParaRPr lang="en-US" altLang="en-US"/>
          </a:p>
        </p:txBody>
      </p:sp>
      <p:sp>
        <p:nvSpPr>
          <p:cNvPr id="7170" name="Rectangle 2"/>
          <p:cNvSpPr>
            <a:spLocks noGrp="1" noChangeArrowheads="1"/>
          </p:cNvSpPr>
          <p:nvPr>
            <p:ph type="title" idx="4294967295"/>
          </p:nvPr>
        </p:nvSpPr>
        <p:spPr>
          <a:xfrm>
            <a:off x="13101" y="588867"/>
            <a:ext cx="9048725" cy="628814"/>
          </a:xfrm>
          <a:noFill/>
        </p:spPr>
        <p:txBody>
          <a:bodyPr>
            <a:normAutofit/>
          </a:bodyPr>
          <a:lstStyle/>
          <a:p>
            <a:pPr algn="ctr" eaLnBrk="1" hangingPunct="1">
              <a:defRPr/>
            </a:pPr>
            <a:r>
              <a:rPr lang="en-US" sz="3200" b="1" dirty="0">
                <a:solidFill>
                  <a:schemeClr val="tx1"/>
                </a:solidFill>
              </a:rPr>
              <a:t>Fibonacci Numbers</a:t>
            </a:r>
          </a:p>
        </p:txBody>
      </p:sp>
      <p:sp>
        <p:nvSpPr>
          <p:cNvPr id="7171" name="Rectangle 3"/>
          <p:cNvSpPr>
            <a:spLocks noGrp="1" noChangeArrowheads="1"/>
          </p:cNvSpPr>
          <p:nvPr>
            <p:ph type="body" idx="4294967295"/>
          </p:nvPr>
        </p:nvSpPr>
        <p:spPr>
          <a:xfrm>
            <a:off x="1184386" y="1866053"/>
            <a:ext cx="6279801" cy="1649446"/>
          </a:xfrm>
        </p:spPr>
        <p:txBody>
          <a:bodyPr/>
          <a:lstStyle/>
          <a:p>
            <a:pPr eaLnBrk="1" hangingPunct="1">
              <a:lnSpc>
                <a:spcPct val="90000"/>
              </a:lnSpc>
              <a:defRPr/>
            </a:pPr>
            <a:r>
              <a:rPr lang="en-US" sz="2101" i="1" dirty="0"/>
              <a:t>Leonardo Fibonacci (1202)</a:t>
            </a:r>
            <a:r>
              <a:rPr lang="en-US" sz="2101" dirty="0"/>
              <a:t>: </a:t>
            </a:r>
          </a:p>
          <a:p>
            <a:pPr lvl="1" eaLnBrk="1" hangingPunct="1">
              <a:lnSpc>
                <a:spcPct val="90000"/>
              </a:lnSpc>
              <a:defRPr/>
            </a:pPr>
            <a:r>
              <a:rPr lang="en-US" sz="1800" dirty="0"/>
              <a:t>A rabbit starts producing offspring during the second year after its birth and produces one child each generation</a:t>
            </a:r>
          </a:p>
          <a:p>
            <a:pPr lvl="1" eaLnBrk="1" hangingPunct="1">
              <a:lnSpc>
                <a:spcPct val="90000"/>
              </a:lnSpc>
              <a:defRPr/>
            </a:pPr>
            <a:r>
              <a:rPr lang="en-US" sz="1800" dirty="0"/>
              <a:t>How many rabbits will there be after </a:t>
            </a:r>
            <a:r>
              <a:rPr lang="en-US" sz="1800" i="1" dirty="0"/>
              <a:t>n </a:t>
            </a:r>
            <a:r>
              <a:rPr lang="en-US" sz="1800" dirty="0"/>
              <a:t>generations? </a:t>
            </a:r>
          </a:p>
          <a:p>
            <a:pPr eaLnBrk="1" hangingPunct="1">
              <a:lnSpc>
                <a:spcPct val="90000"/>
              </a:lnSpc>
              <a:buFontTx/>
              <a:buNone/>
              <a:defRPr/>
            </a:pPr>
            <a:endParaRPr lang="en-US" sz="2101" i="1" dirty="0"/>
          </a:p>
        </p:txBody>
      </p:sp>
      <p:sp>
        <p:nvSpPr>
          <p:cNvPr id="9223" name="Line 9"/>
          <p:cNvSpPr>
            <a:spLocks noChangeShapeType="1"/>
          </p:cNvSpPr>
          <p:nvPr/>
        </p:nvSpPr>
        <p:spPr bwMode="auto">
          <a:xfrm>
            <a:off x="1757821" y="3482592"/>
            <a:ext cx="0" cy="2000771"/>
          </a:xfrm>
          <a:prstGeom prst="line">
            <a:avLst/>
          </a:prstGeom>
          <a:noFill/>
          <a:ln w="19050">
            <a:solidFill>
              <a:schemeClr val="tx1"/>
            </a:solidFill>
            <a:miter lim="800000"/>
            <a:headEnd/>
            <a:tailEnd/>
          </a:ln>
        </p:spPr>
        <p:txBody>
          <a:bodyPr wrap="none"/>
          <a:lstStyle/>
          <a:p>
            <a:endParaRPr lang="en-US" sz="1350"/>
          </a:p>
        </p:txBody>
      </p:sp>
      <p:sp>
        <p:nvSpPr>
          <p:cNvPr id="7178" name="Line 10"/>
          <p:cNvSpPr>
            <a:spLocks noChangeShapeType="1"/>
          </p:cNvSpPr>
          <p:nvPr/>
        </p:nvSpPr>
        <p:spPr bwMode="auto">
          <a:xfrm>
            <a:off x="2329470" y="3482592"/>
            <a:ext cx="1191" cy="2000771"/>
          </a:xfrm>
          <a:prstGeom prst="line">
            <a:avLst/>
          </a:prstGeom>
          <a:noFill/>
          <a:ln w="19050">
            <a:solidFill>
              <a:schemeClr val="tx1"/>
            </a:solidFill>
            <a:miter lim="800000"/>
            <a:headEnd/>
            <a:tailEnd/>
          </a:ln>
        </p:spPr>
        <p:txBody>
          <a:bodyPr wrap="none"/>
          <a:lstStyle/>
          <a:p>
            <a:endParaRPr lang="en-US" sz="1350"/>
          </a:p>
        </p:txBody>
      </p:sp>
      <p:sp>
        <p:nvSpPr>
          <p:cNvPr id="7179" name="Line 11"/>
          <p:cNvSpPr>
            <a:spLocks noChangeShapeType="1"/>
          </p:cNvSpPr>
          <p:nvPr/>
        </p:nvSpPr>
        <p:spPr bwMode="auto">
          <a:xfrm>
            <a:off x="2926128" y="3482592"/>
            <a:ext cx="0" cy="2000771"/>
          </a:xfrm>
          <a:prstGeom prst="line">
            <a:avLst/>
          </a:prstGeom>
          <a:noFill/>
          <a:ln w="19050">
            <a:solidFill>
              <a:schemeClr val="tx1"/>
            </a:solidFill>
            <a:miter lim="800000"/>
            <a:headEnd/>
            <a:tailEnd/>
          </a:ln>
        </p:spPr>
        <p:txBody>
          <a:bodyPr wrap="none"/>
          <a:lstStyle/>
          <a:p>
            <a:endParaRPr lang="en-US" sz="1350"/>
          </a:p>
        </p:txBody>
      </p:sp>
      <p:sp>
        <p:nvSpPr>
          <p:cNvPr id="7180" name="Line 12"/>
          <p:cNvSpPr>
            <a:spLocks noChangeShapeType="1"/>
          </p:cNvSpPr>
          <p:nvPr/>
        </p:nvSpPr>
        <p:spPr bwMode="auto">
          <a:xfrm>
            <a:off x="4017025" y="3482592"/>
            <a:ext cx="0" cy="2000771"/>
          </a:xfrm>
          <a:prstGeom prst="line">
            <a:avLst/>
          </a:prstGeom>
          <a:noFill/>
          <a:ln w="19050">
            <a:solidFill>
              <a:schemeClr val="tx1"/>
            </a:solidFill>
            <a:miter lim="800000"/>
            <a:headEnd/>
            <a:tailEnd/>
          </a:ln>
        </p:spPr>
        <p:txBody>
          <a:bodyPr wrap="none"/>
          <a:lstStyle/>
          <a:p>
            <a:endParaRPr lang="en-US" sz="1350"/>
          </a:p>
        </p:txBody>
      </p:sp>
      <p:sp>
        <p:nvSpPr>
          <p:cNvPr id="7185" name="Line 17"/>
          <p:cNvSpPr>
            <a:spLocks noChangeShapeType="1"/>
          </p:cNvSpPr>
          <p:nvPr/>
        </p:nvSpPr>
        <p:spPr bwMode="auto">
          <a:xfrm>
            <a:off x="5791518" y="3482592"/>
            <a:ext cx="0" cy="2000771"/>
          </a:xfrm>
          <a:prstGeom prst="line">
            <a:avLst/>
          </a:prstGeom>
          <a:noFill/>
          <a:ln w="19050">
            <a:solidFill>
              <a:schemeClr val="tx1"/>
            </a:solidFill>
            <a:miter lim="800000"/>
            <a:headEnd/>
            <a:tailEnd/>
          </a:ln>
        </p:spPr>
        <p:txBody>
          <a:bodyPr wrap="none"/>
          <a:lstStyle/>
          <a:p>
            <a:endParaRPr lang="en-US" sz="1350"/>
          </a:p>
        </p:txBody>
      </p:sp>
      <p:sp>
        <p:nvSpPr>
          <p:cNvPr id="9228" name="Line 24"/>
          <p:cNvSpPr>
            <a:spLocks noChangeShapeType="1"/>
          </p:cNvSpPr>
          <p:nvPr/>
        </p:nvSpPr>
        <p:spPr bwMode="auto">
          <a:xfrm flipV="1">
            <a:off x="1225473" y="3694579"/>
            <a:ext cx="6603735" cy="5954"/>
          </a:xfrm>
          <a:prstGeom prst="line">
            <a:avLst/>
          </a:prstGeom>
          <a:noFill/>
          <a:ln w="19050">
            <a:solidFill>
              <a:schemeClr val="tx1"/>
            </a:solidFill>
            <a:miter lim="800000"/>
            <a:headEnd/>
            <a:tailEnd/>
          </a:ln>
        </p:spPr>
        <p:txBody>
          <a:bodyPr wrap="none"/>
          <a:lstStyle/>
          <a:p>
            <a:endParaRPr lang="en-US" sz="1350"/>
          </a:p>
        </p:txBody>
      </p:sp>
      <p:sp>
        <p:nvSpPr>
          <p:cNvPr id="9229" name="Text Box 25"/>
          <p:cNvSpPr txBox="1">
            <a:spLocks noChangeArrowheads="1"/>
          </p:cNvSpPr>
          <p:nvPr/>
        </p:nvSpPr>
        <p:spPr bwMode="auto">
          <a:xfrm>
            <a:off x="1179027" y="3455201"/>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F(1)=1</a:t>
            </a:r>
            <a:endParaRPr lang="en-GB" altLang="en-US" sz="1200">
              <a:latin typeface="Tahoma" pitchFamily="34" charset="0"/>
            </a:endParaRPr>
          </a:p>
        </p:txBody>
      </p:sp>
      <p:sp>
        <p:nvSpPr>
          <p:cNvPr id="7194" name="Text Box 26"/>
          <p:cNvSpPr txBox="1">
            <a:spLocks noChangeArrowheads="1"/>
          </p:cNvSpPr>
          <p:nvPr/>
        </p:nvSpPr>
        <p:spPr bwMode="auto">
          <a:xfrm>
            <a:off x="1743530" y="3455201"/>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F(2)=1</a:t>
            </a:r>
            <a:endParaRPr lang="en-GB" altLang="en-US" sz="1200">
              <a:latin typeface="Tahoma" pitchFamily="34" charset="0"/>
            </a:endParaRPr>
          </a:p>
        </p:txBody>
      </p:sp>
      <p:sp>
        <p:nvSpPr>
          <p:cNvPr id="7198" name="Line 30"/>
          <p:cNvSpPr>
            <a:spLocks noChangeShapeType="1"/>
          </p:cNvSpPr>
          <p:nvPr/>
        </p:nvSpPr>
        <p:spPr bwMode="auto">
          <a:xfrm>
            <a:off x="2640304" y="4254319"/>
            <a:ext cx="0" cy="136957"/>
          </a:xfrm>
          <a:prstGeom prst="line">
            <a:avLst/>
          </a:prstGeom>
          <a:noFill/>
          <a:ln w="12700">
            <a:solidFill>
              <a:schemeClr val="tx1"/>
            </a:solidFill>
            <a:miter lim="800000"/>
            <a:headEnd/>
            <a:tailEnd type="stealth" w="med" len="med"/>
          </a:ln>
        </p:spPr>
        <p:txBody>
          <a:bodyPr wrap="none"/>
          <a:lstStyle/>
          <a:p>
            <a:endParaRPr lang="en-US" sz="1350"/>
          </a:p>
        </p:txBody>
      </p:sp>
      <p:sp>
        <p:nvSpPr>
          <p:cNvPr id="7199" name="Text Box 31"/>
          <p:cNvSpPr txBox="1">
            <a:spLocks noChangeArrowheads="1"/>
          </p:cNvSpPr>
          <p:nvPr/>
        </p:nvSpPr>
        <p:spPr bwMode="auto">
          <a:xfrm>
            <a:off x="2318752" y="3450437"/>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F(3)=1</a:t>
            </a:r>
            <a:endParaRPr lang="en-GB" altLang="en-US" sz="1200">
              <a:latin typeface="Tahoma" pitchFamily="34" charset="0"/>
            </a:endParaRPr>
          </a:p>
        </p:txBody>
      </p:sp>
      <p:sp>
        <p:nvSpPr>
          <p:cNvPr id="7202" name="Line 34"/>
          <p:cNvSpPr>
            <a:spLocks noChangeShapeType="1"/>
          </p:cNvSpPr>
          <p:nvPr/>
        </p:nvSpPr>
        <p:spPr bwMode="auto">
          <a:xfrm>
            <a:off x="3328664" y="4212636"/>
            <a:ext cx="385863" cy="202459"/>
          </a:xfrm>
          <a:prstGeom prst="line">
            <a:avLst/>
          </a:prstGeom>
          <a:noFill/>
          <a:ln w="12700">
            <a:solidFill>
              <a:schemeClr val="tx1"/>
            </a:solidFill>
            <a:miter lim="800000"/>
            <a:headEnd/>
            <a:tailEnd type="stealth" w="med" len="med"/>
          </a:ln>
        </p:spPr>
        <p:txBody>
          <a:bodyPr wrap="none"/>
          <a:lstStyle/>
          <a:p>
            <a:endParaRPr lang="en-US" sz="1350"/>
          </a:p>
        </p:txBody>
      </p:sp>
      <p:sp>
        <p:nvSpPr>
          <p:cNvPr id="7203" name="Text Box 35"/>
          <p:cNvSpPr txBox="1">
            <a:spLocks noChangeArrowheads="1"/>
          </p:cNvSpPr>
          <p:nvPr/>
        </p:nvSpPr>
        <p:spPr bwMode="auto">
          <a:xfrm>
            <a:off x="3141688" y="3455201"/>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F(4)=3</a:t>
            </a:r>
            <a:endParaRPr lang="en-GB" altLang="en-US" sz="1200">
              <a:latin typeface="Tahoma" pitchFamily="34" charset="0"/>
            </a:endParaRPr>
          </a:p>
        </p:txBody>
      </p:sp>
      <p:sp>
        <p:nvSpPr>
          <p:cNvPr id="7207" name="Line 39"/>
          <p:cNvSpPr>
            <a:spLocks noChangeShapeType="1"/>
          </p:cNvSpPr>
          <p:nvPr/>
        </p:nvSpPr>
        <p:spPr bwMode="auto">
          <a:xfrm>
            <a:off x="4387405" y="4880750"/>
            <a:ext cx="0" cy="136957"/>
          </a:xfrm>
          <a:prstGeom prst="line">
            <a:avLst/>
          </a:prstGeom>
          <a:noFill/>
          <a:ln w="12700">
            <a:solidFill>
              <a:schemeClr val="tx1"/>
            </a:solidFill>
            <a:miter lim="800000"/>
            <a:headEnd/>
            <a:tailEnd type="stealth" w="med" len="med"/>
          </a:ln>
        </p:spPr>
        <p:txBody>
          <a:bodyPr wrap="none"/>
          <a:lstStyle/>
          <a:p>
            <a:endParaRPr lang="en-US" sz="1350"/>
          </a:p>
        </p:txBody>
      </p:sp>
      <p:sp>
        <p:nvSpPr>
          <p:cNvPr id="7208" name="Line 40"/>
          <p:cNvSpPr>
            <a:spLocks noChangeShapeType="1"/>
          </p:cNvSpPr>
          <p:nvPr/>
        </p:nvSpPr>
        <p:spPr bwMode="auto">
          <a:xfrm>
            <a:off x="4514836" y="4203108"/>
            <a:ext cx="765771" cy="169113"/>
          </a:xfrm>
          <a:prstGeom prst="line">
            <a:avLst/>
          </a:prstGeom>
          <a:noFill/>
          <a:ln w="12700">
            <a:solidFill>
              <a:schemeClr val="tx1"/>
            </a:solidFill>
            <a:miter lim="800000"/>
            <a:headEnd/>
            <a:tailEnd type="stealth" w="med" len="med"/>
          </a:ln>
        </p:spPr>
        <p:txBody>
          <a:bodyPr wrap="none"/>
          <a:lstStyle/>
          <a:p>
            <a:endParaRPr lang="en-US" sz="1350"/>
          </a:p>
        </p:txBody>
      </p:sp>
      <p:sp>
        <p:nvSpPr>
          <p:cNvPr id="7209" name="Text Box 41"/>
          <p:cNvSpPr txBox="1">
            <a:spLocks noChangeArrowheads="1"/>
          </p:cNvSpPr>
          <p:nvPr/>
        </p:nvSpPr>
        <p:spPr bwMode="auto">
          <a:xfrm>
            <a:off x="4601774" y="3455201"/>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F(5)=5</a:t>
            </a:r>
            <a:endParaRPr lang="en-GB" altLang="en-US" sz="1200">
              <a:latin typeface="Tahoma" pitchFamily="34" charset="0"/>
            </a:endParaRPr>
          </a:p>
        </p:txBody>
      </p:sp>
      <p:sp>
        <p:nvSpPr>
          <p:cNvPr id="7212" name="Line 44"/>
          <p:cNvSpPr>
            <a:spLocks noChangeShapeType="1"/>
          </p:cNvSpPr>
          <p:nvPr/>
        </p:nvSpPr>
        <p:spPr bwMode="auto">
          <a:xfrm>
            <a:off x="6353640" y="4167380"/>
            <a:ext cx="1275491" cy="182213"/>
          </a:xfrm>
          <a:prstGeom prst="line">
            <a:avLst/>
          </a:prstGeom>
          <a:noFill/>
          <a:ln w="12700">
            <a:solidFill>
              <a:schemeClr val="tx1"/>
            </a:solidFill>
            <a:miter lim="800000"/>
            <a:headEnd/>
            <a:tailEnd type="stealth" w="med" len="med"/>
          </a:ln>
        </p:spPr>
        <p:txBody>
          <a:bodyPr wrap="none"/>
          <a:lstStyle/>
          <a:p>
            <a:endParaRPr lang="en-US" sz="1350"/>
          </a:p>
        </p:txBody>
      </p:sp>
      <p:sp>
        <p:nvSpPr>
          <p:cNvPr id="7215" name="Line 47"/>
          <p:cNvSpPr>
            <a:spLocks noChangeShapeType="1"/>
          </p:cNvSpPr>
          <p:nvPr/>
        </p:nvSpPr>
        <p:spPr bwMode="auto">
          <a:xfrm>
            <a:off x="6259556" y="4817631"/>
            <a:ext cx="340607" cy="182213"/>
          </a:xfrm>
          <a:prstGeom prst="line">
            <a:avLst/>
          </a:prstGeom>
          <a:noFill/>
          <a:ln w="12700">
            <a:solidFill>
              <a:schemeClr val="tx1"/>
            </a:solidFill>
            <a:miter lim="800000"/>
            <a:headEnd/>
            <a:tailEnd type="stealth" w="med" len="med"/>
          </a:ln>
        </p:spPr>
        <p:txBody>
          <a:bodyPr wrap="none"/>
          <a:lstStyle/>
          <a:p>
            <a:endParaRPr lang="en-US" sz="1350"/>
          </a:p>
        </p:txBody>
      </p:sp>
      <p:sp>
        <p:nvSpPr>
          <p:cNvPr id="7216" name="Line 48"/>
          <p:cNvSpPr>
            <a:spLocks noChangeShapeType="1"/>
          </p:cNvSpPr>
          <p:nvPr/>
        </p:nvSpPr>
        <p:spPr bwMode="auto">
          <a:xfrm>
            <a:off x="6765704" y="4833113"/>
            <a:ext cx="340607" cy="182213"/>
          </a:xfrm>
          <a:prstGeom prst="line">
            <a:avLst/>
          </a:prstGeom>
          <a:noFill/>
          <a:ln w="12700">
            <a:solidFill>
              <a:schemeClr val="tx1"/>
            </a:solidFill>
            <a:miter lim="800000"/>
            <a:headEnd/>
            <a:tailEnd type="stealth" w="med" len="med"/>
          </a:ln>
        </p:spPr>
        <p:txBody>
          <a:bodyPr wrap="none"/>
          <a:lstStyle/>
          <a:p>
            <a:endParaRPr lang="en-US" sz="1350"/>
          </a:p>
        </p:txBody>
      </p:sp>
      <p:sp>
        <p:nvSpPr>
          <p:cNvPr id="7217" name="Text Box 49"/>
          <p:cNvSpPr txBox="1">
            <a:spLocks noChangeArrowheads="1"/>
          </p:cNvSpPr>
          <p:nvPr/>
        </p:nvSpPr>
        <p:spPr bwMode="auto">
          <a:xfrm>
            <a:off x="6432242" y="3455201"/>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F(6)=8</a:t>
            </a:r>
            <a:endParaRPr lang="en-GB" altLang="en-US" sz="1200">
              <a:latin typeface="Tahoma" pitchFamily="34" charset="0"/>
            </a:endParaRPr>
          </a:p>
        </p:txBody>
      </p:sp>
      <p:grpSp>
        <p:nvGrpSpPr>
          <p:cNvPr id="9242" name="Group 51"/>
          <p:cNvGrpSpPr>
            <a:grpSpLocks noChangeAspect="1"/>
          </p:cNvGrpSpPr>
          <p:nvPr/>
        </p:nvGrpSpPr>
        <p:grpSpPr bwMode="auto">
          <a:xfrm>
            <a:off x="1252864" y="3771990"/>
            <a:ext cx="410873" cy="459701"/>
            <a:chOff x="93" y="2448"/>
            <a:chExt cx="345" cy="386"/>
          </a:xfrm>
        </p:grpSpPr>
        <p:sp>
          <p:nvSpPr>
            <p:cNvPr id="9631" name="AutoShape 50"/>
            <p:cNvSpPr>
              <a:spLocks noChangeAspect="1" noChangeArrowheads="1" noTextEdit="1"/>
            </p:cNvSpPr>
            <p:nvPr/>
          </p:nvSpPr>
          <p:spPr bwMode="auto">
            <a:xfrm>
              <a:off x="93" y="2448"/>
              <a:ext cx="345" cy="386"/>
            </a:xfrm>
            <a:prstGeom prst="rect">
              <a:avLst/>
            </a:prstGeom>
            <a:solidFill>
              <a:srgbClr val="000099"/>
            </a:solidFill>
            <a:ln w="9525">
              <a:noFill/>
              <a:miter lim="800000"/>
              <a:headEnd/>
              <a:tailEnd/>
            </a:ln>
          </p:spPr>
          <p:txBody>
            <a:bodyPr/>
            <a:lstStyle/>
            <a:p>
              <a:endParaRPr lang="en-US" sz="1350"/>
            </a:p>
          </p:txBody>
        </p:sp>
        <p:sp>
          <p:nvSpPr>
            <p:cNvPr id="9632" name="Freeform 52"/>
            <p:cNvSpPr>
              <a:spLocks/>
            </p:cNvSpPr>
            <p:nvPr/>
          </p:nvSpPr>
          <p:spPr bwMode="auto">
            <a:xfrm>
              <a:off x="94" y="2448"/>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633" name="Freeform 53"/>
            <p:cNvSpPr>
              <a:spLocks/>
            </p:cNvSpPr>
            <p:nvPr/>
          </p:nvSpPr>
          <p:spPr bwMode="auto">
            <a:xfrm>
              <a:off x="99" y="2451"/>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634" name="Freeform 54"/>
            <p:cNvSpPr>
              <a:spLocks/>
            </p:cNvSpPr>
            <p:nvPr/>
          </p:nvSpPr>
          <p:spPr bwMode="auto">
            <a:xfrm>
              <a:off x="112" y="2475"/>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635" name="Freeform 55"/>
            <p:cNvSpPr>
              <a:spLocks/>
            </p:cNvSpPr>
            <p:nvPr/>
          </p:nvSpPr>
          <p:spPr bwMode="auto">
            <a:xfrm>
              <a:off x="334" y="2485"/>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636" name="Freeform 56"/>
            <p:cNvSpPr>
              <a:spLocks/>
            </p:cNvSpPr>
            <p:nvPr/>
          </p:nvSpPr>
          <p:spPr bwMode="auto">
            <a:xfrm>
              <a:off x="231" y="2541"/>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637" name="Freeform 57"/>
            <p:cNvSpPr>
              <a:spLocks/>
            </p:cNvSpPr>
            <p:nvPr/>
          </p:nvSpPr>
          <p:spPr bwMode="auto">
            <a:xfrm>
              <a:off x="287" y="2545"/>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638" name="Freeform 58"/>
            <p:cNvSpPr>
              <a:spLocks/>
            </p:cNvSpPr>
            <p:nvPr/>
          </p:nvSpPr>
          <p:spPr bwMode="auto">
            <a:xfrm>
              <a:off x="236" y="2561"/>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639" name="Freeform 59"/>
            <p:cNvSpPr>
              <a:spLocks/>
            </p:cNvSpPr>
            <p:nvPr/>
          </p:nvSpPr>
          <p:spPr bwMode="auto">
            <a:xfrm>
              <a:off x="291" y="2562"/>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640" name="Freeform 60"/>
            <p:cNvSpPr>
              <a:spLocks/>
            </p:cNvSpPr>
            <p:nvPr/>
          </p:nvSpPr>
          <p:spPr bwMode="auto">
            <a:xfrm>
              <a:off x="297" y="2565"/>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641" name="Freeform 61"/>
            <p:cNvSpPr>
              <a:spLocks/>
            </p:cNvSpPr>
            <p:nvPr/>
          </p:nvSpPr>
          <p:spPr bwMode="auto">
            <a:xfrm>
              <a:off x="217" y="2588"/>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642" name="Freeform 62"/>
            <p:cNvSpPr>
              <a:spLocks/>
            </p:cNvSpPr>
            <p:nvPr/>
          </p:nvSpPr>
          <p:spPr bwMode="auto">
            <a:xfrm>
              <a:off x="263" y="2593"/>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643" name="Freeform 63"/>
            <p:cNvSpPr>
              <a:spLocks/>
            </p:cNvSpPr>
            <p:nvPr/>
          </p:nvSpPr>
          <p:spPr bwMode="auto">
            <a:xfrm>
              <a:off x="166" y="2622"/>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644" name="Freeform 64"/>
            <p:cNvSpPr>
              <a:spLocks/>
            </p:cNvSpPr>
            <p:nvPr/>
          </p:nvSpPr>
          <p:spPr bwMode="auto">
            <a:xfrm>
              <a:off x="258" y="2628"/>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645" name="Freeform 65"/>
            <p:cNvSpPr>
              <a:spLocks/>
            </p:cNvSpPr>
            <p:nvPr/>
          </p:nvSpPr>
          <p:spPr bwMode="auto">
            <a:xfrm>
              <a:off x="267" y="2629"/>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646" name="Freeform 66"/>
            <p:cNvSpPr>
              <a:spLocks/>
            </p:cNvSpPr>
            <p:nvPr/>
          </p:nvSpPr>
          <p:spPr bwMode="auto">
            <a:xfrm>
              <a:off x="228" y="2686"/>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647" name="Freeform 67"/>
            <p:cNvSpPr>
              <a:spLocks/>
            </p:cNvSpPr>
            <p:nvPr/>
          </p:nvSpPr>
          <p:spPr bwMode="auto">
            <a:xfrm>
              <a:off x="259" y="2693"/>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648" name="Freeform 68"/>
            <p:cNvSpPr>
              <a:spLocks/>
            </p:cNvSpPr>
            <p:nvPr/>
          </p:nvSpPr>
          <p:spPr bwMode="auto">
            <a:xfrm>
              <a:off x="140" y="2694"/>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649" name="Freeform 69"/>
            <p:cNvSpPr>
              <a:spLocks/>
            </p:cNvSpPr>
            <p:nvPr/>
          </p:nvSpPr>
          <p:spPr bwMode="auto">
            <a:xfrm>
              <a:off x="364" y="2754"/>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3" name="Group 71"/>
          <p:cNvGrpSpPr>
            <a:grpSpLocks noChangeAspect="1"/>
          </p:cNvGrpSpPr>
          <p:nvPr/>
        </p:nvGrpSpPr>
        <p:grpSpPr bwMode="auto">
          <a:xfrm>
            <a:off x="1825705" y="3771990"/>
            <a:ext cx="410872" cy="459701"/>
            <a:chOff x="574" y="2448"/>
            <a:chExt cx="345" cy="386"/>
          </a:xfrm>
        </p:grpSpPr>
        <p:sp>
          <p:nvSpPr>
            <p:cNvPr id="9612" name="AutoShape 70"/>
            <p:cNvSpPr>
              <a:spLocks noChangeAspect="1" noChangeArrowheads="1" noTextEdit="1"/>
            </p:cNvSpPr>
            <p:nvPr/>
          </p:nvSpPr>
          <p:spPr bwMode="auto">
            <a:xfrm>
              <a:off x="574" y="2448"/>
              <a:ext cx="345" cy="386"/>
            </a:xfrm>
            <a:prstGeom prst="rect">
              <a:avLst/>
            </a:prstGeom>
            <a:solidFill>
              <a:srgbClr val="000099"/>
            </a:solidFill>
            <a:ln w="9525">
              <a:noFill/>
              <a:miter lim="800000"/>
              <a:headEnd/>
              <a:tailEnd/>
            </a:ln>
          </p:spPr>
          <p:txBody>
            <a:bodyPr/>
            <a:lstStyle/>
            <a:p>
              <a:endParaRPr lang="en-US" sz="1350"/>
            </a:p>
          </p:txBody>
        </p:sp>
        <p:sp>
          <p:nvSpPr>
            <p:cNvPr id="9613" name="Freeform 72"/>
            <p:cNvSpPr>
              <a:spLocks/>
            </p:cNvSpPr>
            <p:nvPr/>
          </p:nvSpPr>
          <p:spPr bwMode="auto">
            <a:xfrm>
              <a:off x="575" y="2448"/>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614" name="Freeform 73"/>
            <p:cNvSpPr>
              <a:spLocks/>
            </p:cNvSpPr>
            <p:nvPr/>
          </p:nvSpPr>
          <p:spPr bwMode="auto">
            <a:xfrm>
              <a:off x="580" y="2451"/>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615" name="Freeform 74"/>
            <p:cNvSpPr>
              <a:spLocks/>
            </p:cNvSpPr>
            <p:nvPr/>
          </p:nvSpPr>
          <p:spPr bwMode="auto">
            <a:xfrm>
              <a:off x="593" y="2475"/>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616" name="Freeform 75"/>
            <p:cNvSpPr>
              <a:spLocks/>
            </p:cNvSpPr>
            <p:nvPr/>
          </p:nvSpPr>
          <p:spPr bwMode="auto">
            <a:xfrm>
              <a:off x="815" y="2485"/>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617" name="Freeform 76"/>
            <p:cNvSpPr>
              <a:spLocks/>
            </p:cNvSpPr>
            <p:nvPr/>
          </p:nvSpPr>
          <p:spPr bwMode="auto">
            <a:xfrm>
              <a:off x="712" y="2541"/>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618" name="Freeform 77"/>
            <p:cNvSpPr>
              <a:spLocks/>
            </p:cNvSpPr>
            <p:nvPr/>
          </p:nvSpPr>
          <p:spPr bwMode="auto">
            <a:xfrm>
              <a:off x="768" y="2545"/>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619" name="Freeform 78"/>
            <p:cNvSpPr>
              <a:spLocks/>
            </p:cNvSpPr>
            <p:nvPr/>
          </p:nvSpPr>
          <p:spPr bwMode="auto">
            <a:xfrm>
              <a:off x="717" y="2561"/>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620" name="Freeform 79"/>
            <p:cNvSpPr>
              <a:spLocks/>
            </p:cNvSpPr>
            <p:nvPr/>
          </p:nvSpPr>
          <p:spPr bwMode="auto">
            <a:xfrm>
              <a:off x="772" y="2562"/>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621" name="Freeform 80"/>
            <p:cNvSpPr>
              <a:spLocks/>
            </p:cNvSpPr>
            <p:nvPr/>
          </p:nvSpPr>
          <p:spPr bwMode="auto">
            <a:xfrm>
              <a:off x="778" y="2565"/>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622" name="Freeform 81"/>
            <p:cNvSpPr>
              <a:spLocks/>
            </p:cNvSpPr>
            <p:nvPr/>
          </p:nvSpPr>
          <p:spPr bwMode="auto">
            <a:xfrm>
              <a:off x="698" y="2588"/>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623" name="Freeform 82"/>
            <p:cNvSpPr>
              <a:spLocks/>
            </p:cNvSpPr>
            <p:nvPr/>
          </p:nvSpPr>
          <p:spPr bwMode="auto">
            <a:xfrm>
              <a:off x="744" y="2593"/>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624" name="Freeform 83"/>
            <p:cNvSpPr>
              <a:spLocks/>
            </p:cNvSpPr>
            <p:nvPr/>
          </p:nvSpPr>
          <p:spPr bwMode="auto">
            <a:xfrm>
              <a:off x="647" y="2622"/>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625" name="Freeform 84"/>
            <p:cNvSpPr>
              <a:spLocks/>
            </p:cNvSpPr>
            <p:nvPr/>
          </p:nvSpPr>
          <p:spPr bwMode="auto">
            <a:xfrm>
              <a:off x="739" y="2628"/>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626" name="Freeform 85"/>
            <p:cNvSpPr>
              <a:spLocks/>
            </p:cNvSpPr>
            <p:nvPr/>
          </p:nvSpPr>
          <p:spPr bwMode="auto">
            <a:xfrm>
              <a:off x="748" y="2629"/>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627" name="Freeform 86"/>
            <p:cNvSpPr>
              <a:spLocks/>
            </p:cNvSpPr>
            <p:nvPr/>
          </p:nvSpPr>
          <p:spPr bwMode="auto">
            <a:xfrm>
              <a:off x="709" y="2686"/>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628" name="Freeform 87"/>
            <p:cNvSpPr>
              <a:spLocks/>
            </p:cNvSpPr>
            <p:nvPr/>
          </p:nvSpPr>
          <p:spPr bwMode="auto">
            <a:xfrm>
              <a:off x="740" y="2693"/>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629" name="Freeform 88"/>
            <p:cNvSpPr>
              <a:spLocks/>
            </p:cNvSpPr>
            <p:nvPr/>
          </p:nvSpPr>
          <p:spPr bwMode="auto">
            <a:xfrm>
              <a:off x="621" y="2694"/>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630" name="Freeform 89"/>
            <p:cNvSpPr>
              <a:spLocks/>
            </p:cNvSpPr>
            <p:nvPr/>
          </p:nvSpPr>
          <p:spPr bwMode="auto">
            <a:xfrm>
              <a:off x="845" y="2754"/>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4" name="Group 91"/>
          <p:cNvGrpSpPr>
            <a:grpSpLocks noChangeAspect="1"/>
          </p:cNvGrpSpPr>
          <p:nvPr/>
        </p:nvGrpSpPr>
        <p:grpSpPr bwMode="auto">
          <a:xfrm>
            <a:off x="2429508" y="4429386"/>
            <a:ext cx="410873" cy="459701"/>
            <a:chOff x="1081" y="3000"/>
            <a:chExt cx="345" cy="386"/>
          </a:xfrm>
        </p:grpSpPr>
        <p:sp>
          <p:nvSpPr>
            <p:cNvPr id="9593" name="AutoShape 90"/>
            <p:cNvSpPr>
              <a:spLocks noChangeAspect="1" noChangeArrowheads="1" noTextEdit="1"/>
            </p:cNvSpPr>
            <p:nvPr/>
          </p:nvSpPr>
          <p:spPr bwMode="auto">
            <a:xfrm>
              <a:off x="1081" y="3000"/>
              <a:ext cx="345" cy="386"/>
            </a:xfrm>
            <a:prstGeom prst="rect">
              <a:avLst/>
            </a:prstGeom>
            <a:solidFill>
              <a:srgbClr val="000099"/>
            </a:solidFill>
            <a:ln w="9525">
              <a:noFill/>
              <a:miter lim="800000"/>
              <a:headEnd/>
              <a:tailEnd/>
            </a:ln>
          </p:spPr>
          <p:txBody>
            <a:bodyPr/>
            <a:lstStyle/>
            <a:p>
              <a:endParaRPr lang="en-US" sz="1350"/>
            </a:p>
          </p:txBody>
        </p:sp>
        <p:sp>
          <p:nvSpPr>
            <p:cNvPr id="9594" name="Freeform 92"/>
            <p:cNvSpPr>
              <a:spLocks/>
            </p:cNvSpPr>
            <p:nvPr/>
          </p:nvSpPr>
          <p:spPr bwMode="auto">
            <a:xfrm>
              <a:off x="1082" y="3000"/>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595" name="Freeform 93"/>
            <p:cNvSpPr>
              <a:spLocks/>
            </p:cNvSpPr>
            <p:nvPr/>
          </p:nvSpPr>
          <p:spPr bwMode="auto">
            <a:xfrm>
              <a:off x="1087" y="3003"/>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596" name="Freeform 94"/>
            <p:cNvSpPr>
              <a:spLocks/>
            </p:cNvSpPr>
            <p:nvPr/>
          </p:nvSpPr>
          <p:spPr bwMode="auto">
            <a:xfrm>
              <a:off x="1100" y="3027"/>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597" name="Freeform 95"/>
            <p:cNvSpPr>
              <a:spLocks/>
            </p:cNvSpPr>
            <p:nvPr/>
          </p:nvSpPr>
          <p:spPr bwMode="auto">
            <a:xfrm>
              <a:off x="1322" y="3037"/>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598" name="Freeform 96"/>
            <p:cNvSpPr>
              <a:spLocks/>
            </p:cNvSpPr>
            <p:nvPr/>
          </p:nvSpPr>
          <p:spPr bwMode="auto">
            <a:xfrm>
              <a:off x="1219" y="3093"/>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599" name="Freeform 97"/>
            <p:cNvSpPr>
              <a:spLocks/>
            </p:cNvSpPr>
            <p:nvPr/>
          </p:nvSpPr>
          <p:spPr bwMode="auto">
            <a:xfrm>
              <a:off x="1275" y="3097"/>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600" name="Freeform 98"/>
            <p:cNvSpPr>
              <a:spLocks/>
            </p:cNvSpPr>
            <p:nvPr/>
          </p:nvSpPr>
          <p:spPr bwMode="auto">
            <a:xfrm>
              <a:off x="1224" y="3113"/>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601" name="Freeform 99"/>
            <p:cNvSpPr>
              <a:spLocks/>
            </p:cNvSpPr>
            <p:nvPr/>
          </p:nvSpPr>
          <p:spPr bwMode="auto">
            <a:xfrm>
              <a:off x="1279" y="3114"/>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602" name="Freeform 100"/>
            <p:cNvSpPr>
              <a:spLocks/>
            </p:cNvSpPr>
            <p:nvPr/>
          </p:nvSpPr>
          <p:spPr bwMode="auto">
            <a:xfrm>
              <a:off x="1285" y="3117"/>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603" name="Freeform 101"/>
            <p:cNvSpPr>
              <a:spLocks/>
            </p:cNvSpPr>
            <p:nvPr/>
          </p:nvSpPr>
          <p:spPr bwMode="auto">
            <a:xfrm>
              <a:off x="1205" y="3140"/>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604" name="Freeform 102"/>
            <p:cNvSpPr>
              <a:spLocks/>
            </p:cNvSpPr>
            <p:nvPr/>
          </p:nvSpPr>
          <p:spPr bwMode="auto">
            <a:xfrm>
              <a:off x="1251" y="3145"/>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605" name="Freeform 103"/>
            <p:cNvSpPr>
              <a:spLocks/>
            </p:cNvSpPr>
            <p:nvPr/>
          </p:nvSpPr>
          <p:spPr bwMode="auto">
            <a:xfrm>
              <a:off x="1154" y="3174"/>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606" name="Freeform 104"/>
            <p:cNvSpPr>
              <a:spLocks/>
            </p:cNvSpPr>
            <p:nvPr/>
          </p:nvSpPr>
          <p:spPr bwMode="auto">
            <a:xfrm>
              <a:off x="1246" y="3180"/>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607" name="Freeform 105"/>
            <p:cNvSpPr>
              <a:spLocks/>
            </p:cNvSpPr>
            <p:nvPr/>
          </p:nvSpPr>
          <p:spPr bwMode="auto">
            <a:xfrm>
              <a:off x="1255" y="3181"/>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608" name="Freeform 106"/>
            <p:cNvSpPr>
              <a:spLocks/>
            </p:cNvSpPr>
            <p:nvPr/>
          </p:nvSpPr>
          <p:spPr bwMode="auto">
            <a:xfrm>
              <a:off x="1216" y="3238"/>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609" name="Freeform 107"/>
            <p:cNvSpPr>
              <a:spLocks/>
            </p:cNvSpPr>
            <p:nvPr/>
          </p:nvSpPr>
          <p:spPr bwMode="auto">
            <a:xfrm>
              <a:off x="1247" y="3245"/>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610" name="Freeform 108"/>
            <p:cNvSpPr>
              <a:spLocks/>
            </p:cNvSpPr>
            <p:nvPr/>
          </p:nvSpPr>
          <p:spPr bwMode="auto">
            <a:xfrm>
              <a:off x="1128" y="3246"/>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611" name="Freeform 109"/>
            <p:cNvSpPr>
              <a:spLocks/>
            </p:cNvSpPr>
            <p:nvPr/>
          </p:nvSpPr>
          <p:spPr bwMode="auto">
            <a:xfrm>
              <a:off x="1352" y="3306"/>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5" name="Group 111"/>
          <p:cNvGrpSpPr>
            <a:grpSpLocks noChangeAspect="1"/>
          </p:cNvGrpSpPr>
          <p:nvPr/>
        </p:nvGrpSpPr>
        <p:grpSpPr bwMode="auto">
          <a:xfrm>
            <a:off x="2422362" y="3771990"/>
            <a:ext cx="410873" cy="459701"/>
            <a:chOff x="1075" y="2448"/>
            <a:chExt cx="345" cy="386"/>
          </a:xfrm>
        </p:grpSpPr>
        <p:sp>
          <p:nvSpPr>
            <p:cNvPr id="9574" name="AutoShape 110"/>
            <p:cNvSpPr>
              <a:spLocks noChangeAspect="1" noChangeArrowheads="1" noTextEdit="1"/>
            </p:cNvSpPr>
            <p:nvPr/>
          </p:nvSpPr>
          <p:spPr bwMode="auto">
            <a:xfrm>
              <a:off x="1075" y="2448"/>
              <a:ext cx="345" cy="386"/>
            </a:xfrm>
            <a:prstGeom prst="rect">
              <a:avLst/>
            </a:prstGeom>
            <a:noFill/>
            <a:ln w="9525">
              <a:noFill/>
              <a:miter lim="800000"/>
              <a:headEnd/>
              <a:tailEnd/>
            </a:ln>
          </p:spPr>
          <p:txBody>
            <a:bodyPr/>
            <a:lstStyle/>
            <a:p>
              <a:endParaRPr lang="en-US" sz="1350"/>
            </a:p>
          </p:txBody>
        </p:sp>
        <p:sp>
          <p:nvSpPr>
            <p:cNvPr id="9575" name="Freeform 112"/>
            <p:cNvSpPr>
              <a:spLocks/>
            </p:cNvSpPr>
            <p:nvPr/>
          </p:nvSpPr>
          <p:spPr bwMode="auto">
            <a:xfrm>
              <a:off x="1076" y="2448"/>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576" name="Freeform 113"/>
            <p:cNvSpPr>
              <a:spLocks/>
            </p:cNvSpPr>
            <p:nvPr/>
          </p:nvSpPr>
          <p:spPr bwMode="auto">
            <a:xfrm>
              <a:off x="1081" y="2451"/>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577" name="Freeform 114"/>
            <p:cNvSpPr>
              <a:spLocks/>
            </p:cNvSpPr>
            <p:nvPr/>
          </p:nvSpPr>
          <p:spPr bwMode="auto">
            <a:xfrm>
              <a:off x="1094" y="2475"/>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578" name="Freeform 115"/>
            <p:cNvSpPr>
              <a:spLocks/>
            </p:cNvSpPr>
            <p:nvPr/>
          </p:nvSpPr>
          <p:spPr bwMode="auto">
            <a:xfrm>
              <a:off x="1316" y="2485"/>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579" name="Freeform 116"/>
            <p:cNvSpPr>
              <a:spLocks/>
            </p:cNvSpPr>
            <p:nvPr/>
          </p:nvSpPr>
          <p:spPr bwMode="auto">
            <a:xfrm>
              <a:off x="1213" y="2541"/>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580" name="Freeform 117"/>
            <p:cNvSpPr>
              <a:spLocks/>
            </p:cNvSpPr>
            <p:nvPr/>
          </p:nvSpPr>
          <p:spPr bwMode="auto">
            <a:xfrm>
              <a:off x="1269" y="2545"/>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581" name="Freeform 118"/>
            <p:cNvSpPr>
              <a:spLocks/>
            </p:cNvSpPr>
            <p:nvPr/>
          </p:nvSpPr>
          <p:spPr bwMode="auto">
            <a:xfrm>
              <a:off x="1218" y="2561"/>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582" name="Freeform 119"/>
            <p:cNvSpPr>
              <a:spLocks/>
            </p:cNvSpPr>
            <p:nvPr/>
          </p:nvSpPr>
          <p:spPr bwMode="auto">
            <a:xfrm>
              <a:off x="1273" y="2562"/>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583" name="Freeform 120"/>
            <p:cNvSpPr>
              <a:spLocks/>
            </p:cNvSpPr>
            <p:nvPr/>
          </p:nvSpPr>
          <p:spPr bwMode="auto">
            <a:xfrm>
              <a:off x="1279" y="2565"/>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584" name="Freeform 121"/>
            <p:cNvSpPr>
              <a:spLocks/>
            </p:cNvSpPr>
            <p:nvPr/>
          </p:nvSpPr>
          <p:spPr bwMode="auto">
            <a:xfrm>
              <a:off x="1199" y="2588"/>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585" name="Freeform 122"/>
            <p:cNvSpPr>
              <a:spLocks/>
            </p:cNvSpPr>
            <p:nvPr/>
          </p:nvSpPr>
          <p:spPr bwMode="auto">
            <a:xfrm>
              <a:off x="1245" y="2593"/>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586" name="Freeform 123"/>
            <p:cNvSpPr>
              <a:spLocks/>
            </p:cNvSpPr>
            <p:nvPr/>
          </p:nvSpPr>
          <p:spPr bwMode="auto">
            <a:xfrm>
              <a:off x="1148" y="2622"/>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587" name="Freeform 124"/>
            <p:cNvSpPr>
              <a:spLocks/>
            </p:cNvSpPr>
            <p:nvPr/>
          </p:nvSpPr>
          <p:spPr bwMode="auto">
            <a:xfrm>
              <a:off x="1240" y="2628"/>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588" name="Freeform 125"/>
            <p:cNvSpPr>
              <a:spLocks/>
            </p:cNvSpPr>
            <p:nvPr/>
          </p:nvSpPr>
          <p:spPr bwMode="auto">
            <a:xfrm>
              <a:off x="1249" y="2629"/>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589" name="Freeform 126"/>
            <p:cNvSpPr>
              <a:spLocks/>
            </p:cNvSpPr>
            <p:nvPr/>
          </p:nvSpPr>
          <p:spPr bwMode="auto">
            <a:xfrm>
              <a:off x="1210" y="2686"/>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590" name="Freeform 127"/>
            <p:cNvSpPr>
              <a:spLocks/>
            </p:cNvSpPr>
            <p:nvPr/>
          </p:nvSpPr>
          <p:spPr bwMode="auto">
            <a:xfrm>
              <a:off x="1241" y="2693"/>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591" name="Freeform 128"/>
            <p:cNvSpPr>
              <a:spLocks/>
            </p:cNvSpPr>
            <p:nvPr/>
          </p:nvSpPr>
          <p:spPr bwMode="auto">
            <a:xfrm>
              <a:off x="1122" y="2694"/>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592" name="Freeform 129"/>
            <p:cNvSpPr>
              <a:spLocks/>
            </p:cNvSpPr>
            <p:nvPr/>
          </p:nvSpPr>
          <p:spPr bwMode="auto">
            <a:xfrm>
              <a:off x="1346" y="2754"/>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6" name="Group 131"/>
          <p:cNvGrpSpPr>
            <a:grpSpLocks noChangeAspect="1"/>
          </p:cNvGrpSpPr>
          <p:nvPr/>
        </p:nvGrpSpPr>
        <p:grpSpPr bwMode="auto">
          <a:xfrm>
            <a:off x="3014258" y="4429386"/>
            <a:ext cx="410872" cy="459701"/>
            <a:chOff x="1572" y="3000"/>
            <a:chExt cx="345" cy="386"/>
          </a:xfrm>
        </p:grpSpPr>
        <p:sp>
          <p:nvSpPr>
            <p:cNvPr id="9555" name="AutoShape 130"/>
            <p:cNvSpPr>
              <a:spLocks noChangeAspect="1" noChangeArrowheads="1" noTextEdit="1"/>
            </p:cNvSpPr>
            <p:nvPr/>
          </p:nvSpPr>
          <p:spPr bwMode="auto">
            <a:xfrm>
              <a:off x="1572" y="3000"/>
              <a:ext cx="345" cy="386"/>
            </a:xfrm>
            <a:prstGeom prst="rect">
              <a:avLst/>
            </a:prstGeom>
            <a:solidFill>
              <a:srgbClr val="000099"/>
            </a:solidFill>
            <a:ln w="9525">
              <a:noFill/>
              <a:miter lim="800000"/>
              <a:headEnd/>
              <a:tailEnd/>
            </a:ln>
          </p:spPr>
          <p:txBody>
            <a:bodyPr/>
            <a:lstStyle/>
            <a:p>
              <a:endParaRPr lang="en-US" sz="1350"/>
            </a:p>
          </p:txBody>
        </p:sp>
        <p:sp>
          <p:nvSpPr>
            <p:cNvPr id="9556" name="Freeform 132"/>
            <p:cNvSpPr>
              <a:spLocks/>
            </p:cNvSpPr>
            <p:nvPr/>
          </p:nvSpPr>
          <p:spPr bwMode="auto">
            <a:xfrm>
              <a:off x="1573" y="3000"/>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557" name="Freeform 133"/>
            <p:cNvSpPr>
              <a:spLocks/>
            </p:cNvSpPr>
            <p:nvPr/>
          </p:nvSpPr>
          <p:spPr bwMode="auto">
            <a:xfrm>
              <a:off x="1578" y="3003"/>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558" name="Freeform 134"/>
            <p:cNvSpPr>
              <a:spLocks/>
            </p:cNvSpPr>
            <p:nvPr/>
          </p:nvSpPr>
          <p:spPr bwMode="auto">
            <a:xfrm>
              <a:off x="1591" y="3027"/>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559" name="Freeform 135"/>
            <p:cNvSpPr>
              <a:spLocks/>
            </p:cNvSpPr>
            <p:nvPr/>
          </p:nvSpPr>
          <p:spPr bwMode="auto">
            <a:xfrm>
              <a:off x="1813" y="3037"/>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560" name="Freeform 136"/>
            <p:cNvSpPr>
              <a:spLocks/>
            </p:cNvSpPr>
            <p:nvPr/>
          </p:nvSpPr>
          <p:spPr bwMode="auto">
            <a:xfrm>
              <a:off x="1710" y="3093"/>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561" name="Freeform 137"/>
            <p:cNvSpPr>
              <a:spLocks/>
            </p:cNvSpPr>
            <p:nvPr/>
          </p:nvSpPr>
          <p:spPr bwMode="auto">
            <a:xfrm>
              <a:off x="1766" y="3097"/>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562" name="Freeform 138"/>
            <p:cNvSpPr>
              <a:spLocks/>
            </p:cNvSpPr>
            <p:nvPr/>
          </p:nvSpPr>
          <p:spPr bwMode="auto">
            <a:xfrm>
              <a:off x="1715" y="3113"/>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563" name="Freeform 139"/>
            <p:cNvSpPr>
              <a:spLocks/>
            </p:cNvSpPr>
            <p:nvPr/>
          </p:nvSpPr>
          <p:spPr bwMode="auto">
            <a:xfrm>
              <a:off x="1770" y="3114"/>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564" name="Freeform 140"/>
            <p:cNvSpPr>
              <a:spLocks/>
            </p:cNvSpPr>
            <p:nvPr/>
          </p:nvSpPr>
          <p:spPr bwMode="auto">
            <a:xfrm>
              <a:off x="1776" y="3117"/>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565" name="Freeform 141"/>
            <p:cNvSpPr>
              <a:spLocks/>
            </p:cNvSpPr>
            <p:nvPr/>
          </p:nvSpPr>
          <p:spPr bwMode="auto">
            <a:xfrm>
              <a:off x="1696" y="3140"/>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566" name="Freeform 142"/>
            <p:cNvSpPr>
              <a:spLocks/>
            </p:cNvSpPr>
            <p:nvPr/>
          </p:nvSpPr>
          <p:spPr bwMode="auto">
            <a:xfrm>
              <a:off x="1742" y="3145"/>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567" name="Freeform 143"/>
            <p:cNvSpPr>
              <a:spLocks/>
            </p:cNvSpPr>
            <p:nvPr/>
          </p:nvSpPr>
          <p:spPr bwMode="auto">
            <a:xfrm>
              <a:off x="1645" y="3174"/>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568" name="Freeform 144"/>
            <p:cNvSpPr>
              <a:spLocks/>
            </p:cNvSpPr>
            <p:nvPr/>
          </p:nvSpPr>
          <p:spPr bwMode="auto">
            <a:xfrm>
              <a:off x="1737" y="3180"/>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569" name="Freeform 145"/>
            <p:cNvSpPr>
              <a:spLocks/>
            </p:cNvSpPr>
            <p:nvPr/>
          </p:nvSpPr>
          <p:spPr bwMode="auto">
            <a:xfrm>
              <a:off x="1746" y="3181"/>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570" name="Freeform 146"/>
            <p:cNvSpPr>
              <a:spLocks/>
            </p:cNvSpPr>
            <p:nvPr/>
          </p:nvSpPr>
          <p:spPr bwMode="auto">
            <a:xfrm>
              <a:off x="1707" y="3238"/>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571" name="Freeform 147"/>
            <p:cNvSpPr>
              <a:spLocks/>
            </p:cNvSpPr>
            <p:nvPr/>
          </p:nvSpPr>
          <p:spPr bwMode="auto">
            <a:xfrm>
              <a:off x="1738" y="3245"/>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572" name="Freeform 148"/>
            <p:cNvSpPr>
              <a:spLocks/>
            </p:cNvSpPr>
            <p:nvPr/>
          </p:nvSpPr>
          <p:spPr bwMode="auto">
            <a:xfrm>
              <a:off x="1619" y="3246"/>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573" name="Freeform 149"/>
            <p:cNvSpPr>
              <a:spLocks/>
            </p:cNvSpPr>
            <p:nvPr/>
          </p:nvSpPr>
          <p:spPr bwMode="auto">
            <a:xfrm>
              <a:off x="1843" y="3306"/>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7" name="Group 151"/>
          <p:cNvGrpSpPr>
            <a:grpSpLocks noChangeAspect="1"/>
          </p:cNvGrpSpPr>
          <p:nvPr/>
        </p:nvGrpSpPr>
        <p:grpSpPr bwMode="auto">
          <a:xfrm>
            <a:off x="3541841" y="4429386"/>
            <a:ext cx="410873" cy="459701"/>
            <a:chOff x="2015" y="3000"/>
            <a:chExt cx="345" cy="386"/>
          </a:xfrm>
        </p:grpSpPr>
        <p:sp>
          <p:nvSpPr>
            <p:cNvPr id="9536" name="AutoShape 150"/>
            <p:cNvSpPr>
              <a:spLocks noChangeAspect="1" noChangeArrowheads="1" noTextEdit="1"/>
            </p:cNvSpPr>
            <p:nvPr/>
          </p:nvSpPr>
          <p:spPr bwMode="auto">
            <a:xfrm>
              <a:off x="2015" y="3000"/>
              <a:ext cx="345" cy="386"/>
            </a:xfrm>
            <a:prstGeom prst="rect">
              <a:avLst/>
            </a:prstGeom>
            <a:solidFill>
              <a:srgbClr val="000099"/>
            </a:solidFill>
            <a:ln w="9525">
              <a:noFill/>
              <a:miter lim="800000"/>
              <a:headEnd/>
              <a:tailEnd/>
            </a:ln>
          </p:spPr>
          <p:txBody>
            <a:bodyPr/>
            <a:lstStyle/>
            <a:p>
              <a:endParaRPr lang="en-US" sz="1350"/>
            </a:p>
          </p:txBody>
        </p:sp>
        <p:sp>
          <p:nvSpPr>
            <p:cNvPr id="9537" name="Freeform 152"/>
            <p:cNvSpPr>
              <a:spLocks/>
            </p:cNvSpPr>
            <p:nvPr/>
          </p:nvSpPr>
          <p:spPr bwMode="auto">
            <a:xfrm>
              <a:off x="2016" y="3000"/>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538" name="Freeform 153"/>
            <p:cNvSpPr>
              <a:spLocks/>
            </p:cNvSpPr>
            <p:nvPr/>
          </p:nvSpPr>
          <p:spPr bwMode="auto">
            <a:xfrm>
              <a:off x="2021" y="3003"/>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539" name="Freeform 154"/>
            <p:cNvSpPr>
              <a:spLocks/>
            </p:cNvSpPr>
            <p:nvPr/>
          </p:nvSpPr>
          <p:spPr bwMode="auto">
            <a:xfrm>
              <a:off x="2034" y="3027"/>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540" name="Freeform 155"/>
            <p:cNvSpPr>
              <a:spLocks/>
            </p:cNvSpPr>
            <p:nvPr/>
          </p:nvSpPr>
          <p:spPr bwMode="auto">
            <a:xfrm>
              <a:off x="2256" y="3037"/>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541" name="Freeform 156"/>
            <p:cNvSpPr>
              <a:spLocks/>
            </p:cNvSpPr>
            <p:nvPr/>
          </p:nvSpPr>
          <p:spPr bwMode="auto">
            <a:xfrm>
              <a:off x="2153" y="3093"/>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542" name="Freeform 157"/>
            <p:cNvSpPr>
              <a:spLocks/>
            </p:cNvSpPr>
            <p:nvPr/>
          </p:nvSpPr>
          <p:spPr bwMode="auto">
            <a:xfrm>
              <a:off x="2209" y="3097"/>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543" name="Freeform 158"/>
            <p:cNvSpPr>
              <a:spLocks/>
            </p:cNvSpPr>
            <p:nvPr/>
          </p:nvSpPr>
          <p:spPr bwMode="auto">
            <a:xfrm>
              <a:off x="2158" y="3113"/>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544" name="Freeform 159"/>
            <p:cNvSpPr>
              <a:spLocks/>
            </p:cNvSpPr>
            <p:nvPr/>
          </p:nvSpPr>
          <p:spPr bwMode="auto">
            <a:xfrm>
              <a:off x="2213" y="3114"/>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545" name="Freeform 160"/>
            <p:cNvSpPr>
              <a:spLocks/>
            </p:cNvSpPr>
            <p:nvPr/>
          </p:nvSpPr>
          <p:spPr bwMode="auto">
            <a:xfrm>
              <a:off x="2219" y="3117"/>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546" name="Freeform 161"/>
            <p:cNvSpPr>
              <a:spLocks/>
            </p:cNvSpPr>
            <p:nvPr/>
          </p:nvSpPr>
          <p:spPr bwMode="auto">
            <a:xfrm>
              <a:off x="2139" y="3140"/>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547" name="Freeform 162"/>
            <p:cNvSpPr>
              <a:spLocks/>
            </p:cNvSpPr>
            <p:nvPr/>
          </p:nvSpPr>
          <p:spPr bwMode="auto">
            <a:xfrm>
              <a:off x="2185" y="3145"/>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548" name="Freeform 163"/>
            <p:cNvSpPr>
              <a:spLocks/>
            </p:cNvSpPr>
            <p:nvPr/>
          </p:nvSpPr>
          <p:spPr bwMode="auto">
            <a:xfrm>
              <a:off x="2088" y="3174"/>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549" name="Freeform 164"/>
            <p:cNvSpPr>
              <a:spLocks/>
            </p:cNvSpPr>
            <p:nvPr/>
          </p:nvSpPr>
          <p:spPr bwMode="auto">
            <a:xfrm>
              <a:off x="2180" y="3180"/>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550" name="Freeform 165"/>
            <p:cNvSpPr>
              <a:spLocks/>
            </p:cNvSpPr>
            <p:nvPr/>
          </p:nvSpPr>
          <p:spPr bwMode="auto">
            <a:xfrm>
              <a:off x="2189" y="3181"/>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551" name="Freeform 166"/>
            <p:cNvSpPr>
              <a:spLocks/>
            </p:cNvSpPr>
            <p:nvPr/>
          </p:nvSpPr>
          <p:spPr bwMode="auto">
            <a:xfrm>
              <a:off x="2150" y="3238"/>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552" name="Freeform 167"/>
            <p:cNvSpPr>
              <a:spLocks/>
            </p:cNvSpPr>
            <p:nvPr/>
          </p:nvSpPr>
          <p:spPr bwMode="auto">
            <a:xfrm>
              <a:off x="2181" y="3245"/>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553" name="Freeform 168"/>
            <p:cNvSpPr>
              <a:spLocks/>
            </p:cNvSpPr>
            <p:nvPr/>
          </p:nvSpPr>
          <p:spPr bwMode="auto">
            <a:xfrm>
              <a:off x="2062" y="3246"/>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554" name="Freeform 169"/>
            <p:cNvSpPr>
              <a:spLocks/>
            </p:cNvSpPr>
            <p:nvPr/>
          </p:nvSpPr>
          <p:spPr bwMode="auto">
            <a:xfrm>
              <a:off x="2286" y="3306"/>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8" name="Group 171"/>
          <p:cNvGrpSpPr>
            <a:grpSpLocks noChangeAspect="1"/>
          </p:cNvGrpSpPr>
          <p:nvPr/>
        </p:nvGrpSpPr>
        <p:grpSpPr bwMode="auto">
          <a:xfrm>
            <a:off x="3007112" y="3771990"/>
            <a:ext cx="410872" cy="459701"/>
            <a:chOff x="1566" y="2448"/>
            <a:chExt cx="345" cy="386"/>
          </a:xfrm>
        </p:grpSpPr>
        <p:sp>
          <p:nvSpPr>
            <p:cNvPr id="9517" name="AutoShape 170"/>
            <p:cNvSpPr>
              <a:spLocks noChangeAspect="1" noChangeArrowheads="1" noTextEdit="1"/>
            </p:cNvSpPr>
            <p:nvPr/>
          </p:nvSpPr>
          <p:spPr bwMode="auto">
            <a:xfrm>
              <a:off x="1566" y="2448"/>
              <a:ext cx="345" cy="386"/>
            </a:xfrm>
            <a:prstGeom prst="rect">
              <a:avLst/>
            </a:prstGeom>
            <a:noFill/>
            <a:ln w="9525">
              <a:noFill/>
              <a:miter lim="800000"/>
              <a:headEnd/>
              <a:tailEnd/>
            </a:ln>
          </p:spPr>
          <p:txBody>
            <a:bodyPr/>
            <a:lstStyle/>
            <a:p>
              <a:endParaRPr lang="en-US" sz="1350"/>
            </a:p>
          </p:txBody>
        </p:sp>
        <p:sp>
          <p:nvSpPr>
            <p:cNvPr id="9518" name="Freeform 172"/>
            <p:cNvSpPr>
              <a:spLocks/>
            </p:cNvSpPr>
            <p:nvPr/>
          </p:nvSpPr>
          <p:spPr bwMode="auto">
            <a:xfrm>
              <a:off x="1567" y="2448"/>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519" name="Freeform 173"/>
            <p:cNvSpPr>
              <a:spLocks/>
            </p:cNvSpPr>
            <p:nvPr/>
          </p:nvSpPr>
          <p:spPr bwMode="auto">
            <a:xfrm>
              <a:off x="1572" y="2451"/>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520" name="Freeform 174"/>
            <p:cNvSpPr>
              <a:spLocks/>
            </p:cNvSpPr>
            <p:nvPr/>
          </p:nvSpPr>
          <p:spPr bwMode="auto">
            <a:xfrm>
              <a:off x="1585" y="2475"/>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521" name="Freeform 175"/>
            <p:cNvSpPr>
              <a:spLocks/>
            </p:cNvSpPr>
            <p:nvPr/>
          </p:nvSpPr>
          <p:spPr bwMode="auto">
            <a:xfrm>
              <a:off x="1807" y="2485"/>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522" name="Freeform 176"/>
            <p:cNvSpPr>
              <a:spLocks/>
            </p:cNvSpPr>
            <p:nvPr/>
          </p:nvSpPr>
          <p:spPr bwMode="auto">
            <a:xfrm>
              <a:off x="1704" y="2541"/>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523" name="Freeform 177"/>
            <p:cNvSpPr>
              <a:spLocks/>
            </p:cNvSpPr>
            <p:nvPr/>
          </p:nvSpPr>
          <p:spPr bwMode="auto">
            <a:xfrm>
              <a:off x="1760" y="2545"/>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524" name="Freeform 178"/>
            <p:cNvSpPr>
              <a:spLocks/>
            </p:cNvSpPr>
            <p:nvPr/>
          </p:nvSpPr>
          <p:spPr bwMode="auto">
            <a:xfrm>
              <a:off x="1709" y="2561"/>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525" name="Freeform 179"/>
            <p:cNvSpPr>
              <a:spLocks/>
            </p:cNvSpPr>
            <p:nvPr/>
          </p:nvSpPr>
          <p:spPr bwMode="auto">
            <a:xfrm>
              <a:off x="1764" y="2562"/>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526" name="Freeform 180"/>
            <p:cNvSpPr>
              <a:spLocks/>
            </p:cNvSpPr>
            <p:nvPr/>
          </p:nvSpPr>
          <p:spPr bwMode="auto">
            <a:xfrm>
              <a:off x="1770" y="2565"/>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527" name="Freeform 181"/>
            <p:cNvSpPr>
              <a:spLocks/>
            </p:cNvSpPr>
            <p:nvPr/>
          </p:nvSpPr>
          <p:spPr bwMode="auto">
            <a:xfrm>
              <a:off x="1690" y="2588"/>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528" name="Freeform 182"/>
            <p:cNvSpPr>
              <a:spLocks/>
            </p:cNvSpPr>
            <p:nvPr/>
          </p:nvSpPr>
          <p:spPr bwMode="auto">
            <a:xfrm>
              <a:off x="1736" y="2593"/>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529" name="Freeform 183"/>
            <p:cNvSpPr>
              <a:spLocks/>
            </p:cNvSpPr>
            <p:nvPr/>
          </p:nvSpPr>
          <p:spPr bwMode="auto">
            <a:xfrm>
              <a:off x="1639" y="2622"/>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530" name="Freeform 184"/>
            <p:cNvSpPr>
              <a:spLocks/>
            </p:cNvSpPr>
            <p:nvPr/>
          </p:nvSpPr>
          <p:spPr bwMode="auto">
            <a:xfrm>
              <a:off x="1731" y="2628"/>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531" name="Freeform 185"/>
            <p:cNvSpPr>
              <a:spLocks/>
            </p:cNvSpPr>
            <p:nvPr/>
          </p:nvSpPr>
          <p:spPr bwMode="auto">
            <a:xfrm>
              <a:off x="1740" y="2629"/>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532" name="Freeform 186"/>
            <p:cNvSpPr>
              <a:spLocks/>
            </p:cNvSpPr>
            <p:nvPr/>
          </p:nvSpPr>
          <p:spPr bwMode="auto">
            <a:xfrm>
              <a:off x="1701" y="2686"/>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533" name="Freeform 187"/>
            <p:cNvSpPr>
              <a:spLocks/>
            </p:cNvSpPr>
            <p:nvPr/>
          </p:nvSpPr>
          <p:spPr bwMode="auto">
            <a:xfrm>
              <a:off x="1732" y="2693"/>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534" name="Freeform 188"/>
            <p:cNvSpPr>
              <a:spLocks/>
            </p:cNvSpPr>
            <p:nvPr/>
          </p:nvSpPr>
          <p:spPr bwMode="auto">
            <a:xfrm>
              <a:off x="1613" y="2694"/>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535" name="Freeform 189"/>
            <p:cNvSpPr>
              <a:spLocks/>
            </p:cNvSpPr>
            <p:nvPr/>
          </p:nvSpPr>
          <p:spPr bwMode="auto">
            <a:xfrm>
              <a:off x="1837" y="2754"/>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9" name="Group 191"/>
          <p:cNvGrpSpPr>
            <a:grpSpLocks noChangeAspect="1"/>
          </p:cNvGrpSpPr>
          <p:nvPr/>
        </p:nvGrpSpPr>
        <p:grpSpPr bwMode="auto">
          <a:xfrm>
            <a:off x="4105155" y="3771990"/>
            <a:ext cx="410872" cy="459701"/>
            <a:chOff x="2488" y="2448"/>
            <a:chExt cx="345" cy="386"/>
          </a:xfrm>
        </p:grpSpPr>
        <p:sp>
          <p:nvSpPr>
            <p:cNvPr id="9498" name="AutoShape 190"/>
            <p:cNvSpPr>
              <a:spLocks noChangeAspect="1" noChangeArrowheads="1" noTextEdit="1"/>
            </p:cNvSpPr>
            <p:nvPr/>
          </p:nvSpPr>
          <p:spPr bwMode="auto">
            <a:xfrm>
              <a:off x="2488" y="2448"/>
              <a:ext cx="345" cy="386"/>
            </a:xfrm>
            <a:prstGeom prst="rect">
              <a:avLst/>
            </a:prstGeom>
            <a:noFill/>
            <a:ln w="9525">
              <a:noFill/>
              <a:miter lim="800000"/>
              <a:headEnd/>
              <a:tailEnd/>
            </a:ln>
          </p:spPr>
          <p:txBody>
            <a:bodyPr/>
            <a:lstStyle/>
            <a:p>
              <a:endParaRPr lang="en-US" sz="1350"/>
            </a:p>
          </p:txBody>
        </p:sp>
        <p:sp>
          <p:nvSpPr>
            <p:cNvPr id="9499" name="Freeform 192"/>
            <p:cNvSpPr>
              <a:spLocks/>
            </p:cNvSpPr>
            <p:nvPr/>
          </p:nvSpPr>
          <p:spPr bwMode="auto">
            <a:xfrm>
              <a:off x="2489" y="2448"/>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500" name="Freeform 193"/>
            <p:cNvSpPr>
              <a:spLocks/>
            </p:cNvSpPr>
            <p:nvPr/>
          </p:nvSpPr>
          <p:spPr bwMode="auto">
            <a:xfrm>
              <a:off x="2494" y="2451"/>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501" name="Freeform 194"/>
            <p:cNvSpPr>
              <a:spLocks/>
            </p:cNvSpPr>
            <p:nvPr/>
          </p:nvSpPr>
          <p:spPr bwMode="auto">
            <a:xfrm>
              <a:off x="2507" y="2475"/>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502" name="Freeform 195"/>
            <p:cNvSpPr>
              <a:spLocks/>
            </p:cNvSpPr>
            <p:nvPr/>
          </p:nvSpPr>
          <p:spPr bwMode="auto">
            <a:xfrm>
              <a:off x="2729" y="2485"/>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503" name="Freeform 196"/>
            <p:cNvSpPr>
              <a:spLocks/>
            </p:cNvSpPr>
            <p:nvPr/>
          </p:nvSpPr>
          <p:spPr bwMode="auto">
            <a:xfrm>
              <a:off x="2626" y="2541"/>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504" name="Freeform 197"/>
            <p:cNvSpPr>
              <a:spLocks/>
            </p:cNvSpPr>
            <p:nvPr/>
          </p:nvSpPr>
          <p:spPr bwMode="auto">
            <a:xfrm>
              <a:off x="2682" y="2545"/>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505" name="Freeform 198"/>
            <p:cNvSpPr>
              <a:spLocks/>
            </p:cNvSpPr>
            <p:nvPr/>
          </p:nvSpPr>
          <p:spPr bwMode="auto">
            <a:xfrm>
              <a:off x="2631" y="2561"/>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506" name="Freeform 199"/>
            <p:cNvSpPr>
              <a:spLocks/>
            </p:cNvSpPr>
            <p:nvPr/>
          </p:nvSpPr>
          <p:spPr bwMode="auto">
            <a:xfrm>
              <a:off x="2686" y="2562"/>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507" name="Freeform 200"/>
            <p:cNvSpPr>
              <a:spLocks/>
            </p:cNvSpPr>
            <p:nvPr/>
          </p:nvSpPr>
          <p:spPr bwMode="auto">
            <a:xfrm>
              <a:off x="2692" y="2565"/>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508" name="Freeform 201"/>
            <p:cNvSpPr>
              <a:spLocks/>
            </p:cNvSpPr>
            <p:nvPr/>
          </p:nvSpPr>
          <p:spPr bwMode="auto">
            <a:xfrm>
              <a:off x="2612" y="2588"/>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509" name="Freeform 202"/>
            <p:cNvSpPr>
              <a:spLocks/>
            </p:cNvSpPr>
            <p:nvPr/>
          </p:nvSpPr>
          <p:spPr bwMode="auto">
            <a:xfrm>
              <a:off x="2658" y="2593"/>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510" name="Freeform 203"/>
            <p:cNvSpPr>
              <a:spLocks/>
            </p:cNvSpPr>
            <p:nvPr/>
          </p:nvSpPr>
          <p:spPr bwMode="auto">
            <a:xfrm>
              <a:off x="2561" y="2622"/>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511" name="Freeform 204"/>
            <p:cNvSpPr>
              <a:spLocks/>
            </p:cNvSpPr>
            <p:nvPr/>
          </p:nvSpPr>
          <p:spPr bwMode="auto">
            <a:xfrm>
              <a:off x="2653" y="2628"/>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512" name="Freeform 205"/>
            <p:cNvSpPr>
              <a:spLocks/>
            </p:cNvSpPr>
            <p:nvPr/>
          </p:nvSpPr>
          <p:spPr bwMode="auto">
            <a:xfrm>
              <a:off x="2662" y="2629"/>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513" name="Freeform 206"/>
            <p:cNvSpPr>
              <a:spLocks/>
            </p:cNvSpPr>
            <p:nvPr/>
          </p:nvSpPr>
          <p:spPr bwMode="auto">
            <a:xfrm>
              <a:off x="2623" y="2686"/>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514" name="Freeform 207"/>
            <p:cNvSpPr>
              <a:spLocks/>
            </p:cNvSpPr>
            <p:nvPr/>
          </p:nvSpPr>
          <p:spPr bwMode="auto">
            <a:xfrm>
              <a:off x="2654" y="2693"/>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515" name="Freeform 208"/>
            <p:cNvSpPr>
              <a:spLocks/>
            </p:cNvSpPr>
            <p:nvPr/>
          </p:nvSpPr>
          <p:spPr bwMode="auto">
            <a:xfrm>
              <a:off x="2535" y="2694"/>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516" name="Freeform 209"/>
            <p:cNvSpPr>
              <a:spLocks/>
            </p:cNvSpPr>
            <p:nvPr/>
          </p:nvSpPr>
          <p:spPr bwMode="auto">
            <a:xfrm>
              <a:off x="2759" y="2754"/>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0" name="Group 211"/>
          <p:cNvGrpSpPr>
            <a:grpSpLocks noChangeAspect="1"/>
          </p:cNvGrpSpPr>
          <p:nvPr/>
        </p:nvGrpSpPr>
        <p:grpSpPr bwMode="auto">
          <a:xfrm>
            <a:off x="4112300" y="4397231"/>
            <a:ext cx="410872" cy="459701"/>
            <a:chOff x="2494" y="2973"/>
            <a:chExt cx="345" cy="386"/>
          </a:xfrm>
        </p:grpSpPr>
        <p:sp>
          <p:nvSpPr>
            <p:cNvPr id="9479" name="AutoShape 210"/>
            <p:cNvSpPr>
              <a:spLocks noChangeAspect="1" noChangeArrowheads="1" noTextEdit="1"/>
            </p:cNvSpPr>
            <p:nvPr/>
          </p:nvSpPr>
          <p:spPr bwMode="auto">
            <a:xfrm>
              <a:off x="2494" y="2973"/>
              <a:ext cx="345" cy="386"/>
            </a:xfrm>
            <a:prstGeom prst="rect">
              <a:avLst/>
            </a:prstGeom>
            <a:noFill/>
            <a:ln w="9525">
              <a:noFill/>
              <a:miter lim="800000"/>
              <a:headEnd/>
              <a:tailEnd/>
            </a:ln>
          </p:spPr>
          <p:txBody>
            <a:bodyPr/>
            <a:lstStyle/>
            <a:p>
              <a:endParaRPr lang="en-US" sz="1350"/>
            </a:p>
          </p:txBody>
        </p:sp>
        <p:sp>
          <p:nvSpPr>
            <p:cNvPr id="9480" name="Freeform 212"/>
            <p:cNvSpPr>
              <a:spLocks/>
            </p:cNvSpPr>
            <p:nvPr/>
          </p:nvSpPr>
          <p:spPr bwMode="auto">
            <a:xfrm>
              <a:off x="2495" y="2973"/>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481" name="Freeform 213"/>
            <p:cNvSpPr>
              <a:spLocks/>
            </p:cNvSpPr>
            <p:nvPr/>
          </p:nvSpPr>
          <p:spPr bwMode="auto">
            <a:xfrm>
              <a:off x="2500" y="2976"/>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482" name="Freeform 214"/>
            <p:cNvSpPr>
              <a:spLocks/>
            </p:cNvSpPr>
            <p:nvPr/>
          </p:nvSpPr>
          <p:spPr bwMode="auto">
            <a:xfrm>
              <a:off x="2513" y="3000"/>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483" name="Freeform 215"/>
            <p:cNvSpPr>
              <a:spLocks/>
            </p:cNvSpPr>
            <p:nvPr/>
          </p:nvSpPr>
          <p:spPr bwMode="auto">
            <a:xfrm>
              <a:off x="2735" y="3010"/>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484" name="Freeform 216"/>
            <p:cNvSpPr>
              <a:spLocks/>
            </p:cNvSpPr>
            <p:nvPr/>
          </p:nvSpPr>
          <p:spPr bwMode="auto">
            <a:xfrm>
              <a:off x="2632" y="3066"/>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485" name="Freeform 217"/>
            <p:cNvSpPr>
              <a:spLocks/>
            </p:cNvSpPr>
            <p:nvPr/>
          </p:nvSpPr>
          <p:spPr bwMode="auto">
            <a:xfrm>
              <a:off x="2688" y="3070"/>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486" name="Freeform 218"/>
            <p:cNvSpPr>
              <a:spLocks/>
            </p:cNvSpPr>
            <p:nvPr/>
          </p:nvSpPr>
          <p:spPr bwMode="auto">
            <a:xfrm>
              <a:off x="2637" y="3086"/>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487" name="Freeform 219"/>
            <p:cNvSpPr>
              <a:spLocks/>
            </p:cNvSpPr>
            <p:nvPr/>
          </p:nvSpPr>
          <p:spPr bwMode="auto">
            <a:xfrm>
              <a:off x="2692" y="3087"/>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488" name="Freeform 220"/>
            <p:cNvSpPr>
              <a:spLocks/>
            </p:cNvSpPr>
            <p:nvPr/>
          </p:nvSpPr>
          <p:spPr bwMode="auto">
            <a:xfrm>
              <a:off x="2698" y="3090"/>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489" name="Freeform 221"/>
            <p:cNvSpPr>
              <a:spLocks/>
            </p:cNvSpPr>
            <p:nvPr/>
          </p:nvSpPr>
          <p:spPr bwMode="auto">
            <a:xfrm>
              <a:off x="2618" y="3113"/>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490" name="Freeform 222"/>
            <p:cNvSpPr>
              <a:spLocks/>
            </p:cNvSpPr>
            <p:nvPr/>
          </p:nvSpPr>
          <p:spPr bwMode="auto">
            <a:xfrm>
              <a:off x="2664" y="3118"/>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491" name="Freeform 223"/>
            <p:cNvSpPr>
              <a:spLocks/>
            </p:cNvSpPr>
            <p:nvPr/>
          </p:nvSpPr>
          <p:spPr bwMode="auto">
            <a:xfrm>
              <a:off x="2567" y="3147"/>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492" name="Freeform 224"/>
            <p:cNvSpPr>
              <a:spLocks/>
            </p:cNvSpPr>
            <p:nvPr/>
          </p:nvSpPr>
          <p:spPr bwMode="auto">
            <a:xfrm>
              <a:off x="2659" y="3153"/>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493" name="Freeform 225"/>
            <p:cNvSpPr>
              <a:spLocks/>
            </p:cNvSpPr>
            <p:nvPr/>
          </p:nvSpPr>
          <p:spPr bwMode="auto">
            <a:xfrm>
              <a:off x="2668" y="3154"/>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494" name="Freeform 226"/>
            <p:cNvSpPr>
              <a:spLocks/>
            </p:cNvSpPr>
            <p:nvPr/>
          </p:nvSpPr>
          <p:spPr bwMode="auto">
            <a:xfrm>
              <a:off x="2629" y="3211"/>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495" name="Freeform 227"/>
            <p:cNvSpPr>
              <a:spLocks/>
            </p:cNvSpPr>
            <p:nvPr/>
          </p:nvSpPr>
          <p:spPr bwMode="auto">
            <a:xfrm>
              <a:off x="2660" y="3218"/>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496" name="Freeform 228"/>
            <p:cNvSpPr>
              <a:spLocks/>
            </p:cNvSpPr>
            <p:nvPr/>
          </p:nvSpPr>
          <p:spPr bwMode="auto">
            <a:xfrm>
              <a:off x="2541" y="3219"/>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497" name="Freeform 229"/>
            <p:cNvSpPr>
              <a:spLocks/>
            </p:cNvSpPr>
            <p:nvPr/>
          </p:nvSpPr>
          <p:spPr bwMode="auto">
            <a:xfrm>
              <a:off x="2765" y="3279"/>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1" name="Group 231"/>
          <p:cNvGrpSpPr>
            <a:grpSpLocks noChangeAspect="1"/>
          </p:cNvGrpSpPr>
          <p:nvPr/>
        </p:nvGrpSpPr>
        <p:grpSpPr bwMode="auto">
          <a:xfrm>
            <a:off x="4158746" y="5036763"/>
            <a:ext cx="410873" cy="459701"/>
            <a:chOff x="2533" y="3510"/>
            <a:chExt cx="345" cy="386"/>
          </a:xfrm>
        </p:grpSpPr>
        <p:sp>
          <p:nvSpPr>
            <p:cNvPr id="9460" name="AutoShape 230"/>
            <p:cNvSpPr>
              <a:spLocks noChangeAspect="1" noChangeArrowheads="1" noTextEdit="1"/>
            </p:cNvSpPr>
            <p:nvPr/>
          </p:nvSpPr>
          <p:spPr bwMode="auto">
            <a:xfrm>
              <a:off x="2533" y="3510"/>
              <a:ext cx="345" cy="386"/>
            </a:xfrm>
            <a:prstGeom prst="rect">
              <a:avLst/>
            </a:prstGeom>
            <a:solidFill>
              <a:srgbClr val="000099"/>
            </a:solidFill>
            <a:ln w="9525">
              <a:noFill/>
              <a:miter lim="800000"/>
              <a:headEnd/>
              <a:tailEnd/>
            </a:ln>
          </p:spPr>
          <p:txBody>
            <a:bodyPr/>
            <a:lstStyle/>
            <a:p>
              <a:endParaRPr lang="en-US" sz="1350"/>
            </a:p>
          </p:txBody>
        </p:sp>
        <p:sp>
          <p:nvSpPr>
            <p:cNvPr id="9461" name="Freeform 232"/>
            <p:cNvSpPr>
              <a:spLocks/>
            </p:cNvSpPr>
            <p:nvPr/>
          </p:nvSpPr>
          <p:spPr bwMode="auto">
            <a:xfrm>
              <a:off x="2534" y="3510"/>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462" name="Freeform 233"/>
            <p:cNvSpPr>
              <a:spLocks/>
            </p:cNvSpPr>
            <p:nvPr/>
          </p:nvSpPr>
          <p:spPr bwMode="auto">
            <a:xfrm>
              <a:off x="2539" y="3513"/>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463" name="Freeform 234"/>
            <p:cNvSpPr>
              <a:spLocks/>
            </p:cNvSpPr>
            <p:nvPr/>
          </p:nvSpPr>
          <p:spPr bwMode="auto">
            <a:xfrm>
              <a:off x="2552" y="3537"/>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464" name="Freeform 235"/>
            <p:cNvSpPr>
              <a:spLocks/>
            </p:cNvSpPr>
            <p:nvPr/>
          </p:nvSpPr>
          <p:spPr bwMode="auto">
            <a:xfrm>
              <a:off x="2774" y="3547"/>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465" name="Freeform 236"/>
            <p:cNvSpPr>
              <a:spLocks/>
            </p:cNvSpPr>
            <p:nvPr/>
          </p:nvSpPr>
          <p:spPr bwMode="auto">
            <a:xfrm>
              <a:off x="2671" y="3603"/>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466" name="Freeform 237"/>
            <p:cNvSpPr>
              <a:spLocks/>
            </p:cNvSpPr>
            <p:nvPr/>
          </p:nvSpPr>
          <p:spPr bwMode="auto">
            <a:xfrm>
              <a:off x="2727" y="3607"/>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467" name="Freeform 238"/>
            <p:cNvSpPr>
              <a:spLocks/>
            </p:cNvSpPr>
            <p:nvPr/>
          </p:nvSpPr>
          <p:spPr bwMode="auto">
            <a:xfrm>
              <a:off x="2676" y="3623"/>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468" name="Freeform 239"/>
            <p:cNvSpPr>
              <a:spLocks/>
            </p:cNvSpPr>
            <p:nvPr/>
          </p:nvSpPr>
          <p:spPr bwMode="auto">
            <a:xfrm>
              <a:off x="2731" y="3624"/>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469" name="Freeform 240"/>
            <p:cNvSpPr>
              <a:spLocks/>
            </p:cNvSpPr>
            <p:nvPr/>
          </p:nvSpPr>
          <p:spPr bwMode="auto">
            <a:xfrm>
              <a:off x="2737" y="3627"/>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470" name="Freeform 241"/>
            <p:cNvSpPr>
              <a:spLocks/>
            </p:cNvSpPr>
            <p:nvPr/>
          </p:nvSpPr>
          <p:spPr bwMode="auto">
            <a:xfrm>
              <a:off x="2657" y="3650"/>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471" name="Freeform 242"/>
            <p:cNvSpPr>
              <a:spLocks/>
            </p:cNvSpPr>
            <p:nvPr/>
          </p:nvSpPr>
          <p:spPr bwMode="auto">
            <a:xfrm>
              <a:off x="2703" y="3655"/>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472" name="Freeform 243"/>
            <p:cNvSpPr>
              <a:spLocks/>
            </p:cNvSpPr>
            <p:nvPr/>
          </p:nvSpPr>
          <p:spPr bwMode="auto">
            <a:xfrm>
              <a:off x="2606" y="3684"/>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473" name="Freeform 244"/>
            <p:cNvSpPr>
              <a:spLocks/>
            </p:cNvSpPr>
            <p:nvPr/>
          </p:nvSpPr>
          <p:spPr bwMode="auto">
            <a:xfrm>
              <a:off x="2698" y="3690"/>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474" name="Freeform 245"/>
            <p:cNvSpPr>
              <a:spLocks/>
            </p:cNvSpPr>
            <p:nvPr/>
          </p:nvSpPr>
          <p:spPr bwMode="auto">
            <a:xfrm>
              <a:off x="2707" y="3691"/>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475" name="Freeform 246"/>
            <p:cNvSpPr>
              <a:spLocks/>
            </p:cNvSpPr>
            <p:nvPr/>
          </p:nvSpPr>
          <p:spPr bwMode="auto">
            <a:xfrm>
              <a:off x="2668" y="3748"/>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476" name="Freeform 247"/>
            <p:cNvSpPr>
              <a:spLocks/>
            </p:cNvSpPr>
            <p:nvPr/>
          </p:nvSpPr>
          <p:spPr bwMode="auto">
            <a:xfrm>
              <a:off x="2699" y="3755"/>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477" name="Freeform 248"/>
            <p:cNvSpPr>
              <a:spLocks/>
            </p:cNvSpPr>
            <p:nvPr/>
          </p:nvSpPr>
          <p:spPr bwMode="auto">
            <a:xfrm>
              <a:off x="2580" y="3756"/>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478" name="Freeform 249"/>
            <p:cNvSpPr>
              <a:spLocks/>
            </p:cNvSpPr>
            <p:nvPr/>
          </p:nvSpPr>
          <p:spPr bwMode="auto">
            <a:xfrm>
              <a:off x="2804" y="3816"/>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2" name="Group 251"/>
          <p:cNvGrpSpPr>
            <a:grpSpLocks noChangeAspect="1"/>
          </p:cNvGrpSpPr>
          <p:nvPr/>
        </p:nvGrpSpPr>
        <p:grpSpPr bwMode="auto">
          <a:xfrm>
            <a:off x="4682757" y="4397231"/>
            <a:ext cx="410873" cy="459701"/>
            <a:chOff x="2973" y="2973"/>
            <a:chExt cx="345" cy="386"/>
          </a:xfrm>
        </p:grpSpPr>
        <p:sp>
          <p:nvSpPr>
            <p:cNvPr id="9441" name="AutoShape 250"/>
            <p:cNvSpPr>
              <a:spLocks noChangeAspect="1" noChangeArrowheads="1" noTextEdit="1"/>
            </p:cNvSpPr>
            <p:nvPr/>
          </p:nvSpPr>
          <p:spPr bwMode="auto">
            <a:xfrm>
              <a:off x="2973" y="2973"/>
              <a:ext cx="345" cy="386"/>
            </a:xfrm>
            <a:prstGeom prst="rect">
              <a:avLst/>
            </a:prstGeom>
            <a:solidFill>
              <a:srgbClr val="000099"/>
            </a:solidFill>
            <a:ln w="9525">
              <a:noFill/>
              <a:miter lim="800000"/>
              <a:headEnd/>
              <a:tailEnd/>
            </a:ln>
          </p:spPr>
          <p:txBody>
            <a:bodyPr/>
            <a:lstStyle/>
            <a:p>
              <a:endParaRPr lang="en-US" sz="1350"/>
            </a:p>
          </p:txBody>
        </p:sp>
        <p:sp>
          <p:nvSpPr>
            <p:cNvPr id="9442" name="Freeform 252"/>
            <p:cNvSpPr>
              <a:spLocks/>
            </p:cNvSpPr>
            <p:nvPr/>
          </p:nvSpPr>
          <p:spPr bwMode="auto">
            <a:xfrm>
              <a:off x="2974" y="2973"/>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443" name="Freeform 253"/>
            <p:cNvSpPr>
              <a:spLocks/>
            </p:cNvSpPr>
            <p:nvPr/>
          </p:nvSpPr>
          <p:spPr bwMode="auto">
            <a:xfrm>
              <a:off x="2979" y="2976"/>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444" name="Freeform 254"/>
            <p:cNvSpPr>
              <a:spLocks/>
            </p:cNvSpPr>
            <p:nvPr/>
          </p:nvSpPr>
          <p:spPr bwMode="auto">
            <a:xfrm>
              <a:off x="2992" y="3000"/>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445" name="Freeform 255"/>
            <p:cNvSpPr>
              <a:spLocks/>
            </p:cNvSpPr>
            <p:nvPr/>
          </p:nvSpPr>
          <p:spPr bwMode="auto">
            <a:xfrm>
              <a:off x="3214" y="3010"/>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446" name="Freeform 256"/>
            <p:cNvSpPr>
              <a:spLocks/>
            </p:cNvSpPr>
            <p:nvPr/>
          </p:nvSpPr>
          <p:spPr bwMode="auto">
            <a:xfrm>
              <a:off x="3111" y="3066"/>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447" name="Freeform 257"/>
            <p:cNvSpPr>
              <a:spLocks/>
            </p:cNvSpPr>
            <p:nvPr/>
          </p:nvSpPr>
          <p:spPr bwMode="auto">
            <a:xfrm>
              <a:off x="3167" y="3070"/>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448" name="Freeform 258"/>
            <p:cNvSpPr>
              <a:spLocks/>
            </p:cNvSpPr>
            <p:nvPr/>
          </p:nvSpPr>
          <p:spPr bwMode="auto">
            <a:xfrm>
              <a:off x="3116" y="3086"/>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449" name="Freeform 259"/>
            <p:cNvSpPr>
              <a:spLocks/>
            </p:cNvSpPr>
            <p:nvPr/>
          </p:nvSpPr>
          <p:spPr bwMode="auto">
            <a:xfrm>
              <a:off x="3171" y="3087"/>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450" name="Freeform 260"/>
            <p:cNvSpPr>
              <a:spLocks/>
            </p:cNvSpPr>
            <p:nvPr/>
          </p:nvSpPr>
          <p:spPr bwMode="auto">
            <a:xfrm>
              <a:off x="3177" y="3090"/>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451" name="Freeform 261"/>
            <p:cNvSpPr>
              <a:spLocks/>
            </p:cNvSpPr>
            <p:nvPr/>
          </p:nvSpPr>
          <p:spPr bwMode="auto">
            <a:xfrm>
              <a:off x="3097" y="3113"/>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452" name="Freeform 262"/>
            <p:cNvSpPr>
              <a:spLocks/>
            </p:cNvSpPr>
            <p:nvPr/>
          </p:nvSpPr>
          <p:spPr bwMode="auto">
            <a:xfrm>
              <a:off x="3143" y="3118"/>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453" name="Freeform 263"/>
            <p:cNvSpPr>
              <a:spLocks/>
            </p:cNvSpPr>
            <p:nvPr/>
          </p:nvSpPr>
          <p:spPr bwMode="auto">
            <a:xfrm>
              <a:off x="3046" y="3147"/>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454" name="Freeform 264"/>
            <p:cNvSpPr>
              <a:spLocks/>
            </p:cNvSpPr>
            <p:nvPr/>
          </p:nvSpPr>
          <p:spPr bwMode="auto">
            <a:xfrm>
              <a:off x="3138" y="3153"/>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455" name="Freeform 265"/>
            <p:cNvSpPr>
              <a:spLocks/>
            </p:cNvSpPr>
            <p:nvPr/>
          </p:nvSpPr>
          <p:spPr bwMode="auto">
            <a:xfrm>
              <a:off x="3147" y="3154"/>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456" name="Freeform 266"/>
            <p:cNvSpPr>
              <a:spLocks/>
            </p:cNvSpPr>
            <p:nvPr/>
          </p:nvSpPr>
          <p:spPr bwMode="auto">
            <a:xfrm>
              <a:off x="3108" y="3211"/>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457" name="Freeform 267"/>
            <p:cNvSpPr>
              <a:spLocks/>
            </p:cNvSpPr>
            <p:nvPr/>
          </p:nvSpPr>
          <p:spPr bwMode="auto">
            <a:xfrm>
              <a:off x="3139" y="3218"/>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458" name="Freeform 268"/>
            <p:cNvSpPr>
              <a:spLocks/>
            </p:cNvSpPr>
            <p:nvPr/>
          </p:nvSpPr>
          <p:spPr bwMode="auto">
            <a:xfrm>
              <a:off x="3020" y="3219"/>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459" name="Freeform 269"/>
            <p:cNvSpPr>
              <a:spLocks/>
            </p:cNvSpPr>
            <p:nvPr/>
          </p:nvSpPr>
          <p:spPr bwMode="auto">
            <a:xfrm>
              <a:off x="3244" y="3279"/>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3" name="Group 271"/>
          <p:cNvGrpSpPr>
            <a:grpSpLocks noChangeAspect="1"/>
          </p:cNvGrpSpPr>
          <p:nvPr/>
        </p:nvGrpSpPr>
        <p:grpSpPr bwMode="auto">
          <a:xfrm>
            <a:off x="5223442" y="4397231"/>
            <a:ext cx="410873" cy="459701"/>
            <a:chOff x="3427" y="2973"/>
            <a:chExt cx="345" cy="386"/>
          </a:xfrm>
        </p:grpSpPr>
        <p:sp>
          <p:nvSpPr>
            <p:cNvPr id="9422" name="AutoShape 270"/>
            <p:cNvSpPr>
              <a:spLocks noChangeAspect="1" noChangeArrowheads="1" noTextEdit="1"/>
            </p:cNvSpPr>
            <p:nvPr/>
          </p:nvSpPr>
          <p:spPr bwMode="auto">
            <a:xfrm>
              <a:off x="3427" y="2973"/>
              <a:ext cx="345" cy="386"/>
            </a:xfrm>
            <a:prstGeom prst="rect">
              <a:avLst/>
            </a:prstGeom>
            <a:solidFill>
              <a:srgbClr val="000099"/>
            </a:solidFill>
            <a:ln w="9525">
              <a:noFill/>
              <a:miter lim="800000"/>
              <a:headEnd/>
              <a:tailEnd/>
            </a:ln>
          </p:spPr>
          <p:txBody>
            <a:bodyPr/>
            <a:lstStyle/>
            <a:p>
              <a:endParaRPr lang="en-US" sz="1350"/>
            </a:p>
          </p:txBody>
        </p:sp>
        <p:sp>
          <p:nvSpPr>
            <p:cNvPr id="9423" name="Freeform 272"/>
            <p:cNvSpPr>
              <a:spLocks/>
            </p:cNvSpPr>
            <p:nvPr/>
          </p:nvSpPr>
          <p:spPr bwMode="auto">
            <a:xfrm>
              <a:off x="3428" y="2973"/>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424" name="Freeform 273"/>
            <p:cNvSpPr>
              <a:spLocks/>
            </p:cNvSpPr>
            <p:nvPr/>
          </p:nvSpPr>
          <p:spPr bwMode="auto">
            <a:xfrm>
              <a:off x="3433" y="2976"/>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425" name="Freeform 274"/>
            <p:cNvSpPr>
              <a:spLocks/>
            </p:cNvSpPr>
            <p:nvPr/>
          </p:nvSpPr>
          <p:spPr bwMode="auto">
            <a:xfrm>
              <a:off x="3446" y="3000"/>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426" name="Freeform 275"/>
            <p:cNvSpPr>
              <a:spLocks/>
            </p:cNvSpPr>
            <p:nvPr/>
          </p:nvSpPr>
          <p:spPr bwMode="auto">
            <a:xfrm>
              <a:off x="3668" y="3010"/>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427" name="Freeform 276"/>
            <p:cNvSpPr>
              <a:spLocks/>
            </p:cNvSpPr>
            <p:nvPr/>
          </p:nvSpPr>
          <p:spPr bwMode="auto">
            <a:xfrm>
              <a:off x="3565" y="3066"/>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428" name="Freeform 277"/>
            <p:cNvSpPr>
              <a:spLocks/>
            </p:cNvSpPr>
            <p:nvPr/>
          </p:nvSpPr>
          <p:spPr bwMode="auto">
            <a:xfrm>
              <a:off x="3621" y="3070"/>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429" name="Freeform 278"/>
            <p:cNvSpPr>
              <a:spLocks/>
            </p:cNvSpPr>
            <p:nvPr/>
          </p:nvSpPr>
          <p:spPr bwMode="auto">
            <a:xfrm>
              <a:off x="3570" y="3086"/>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430" name="Freeform 279"/>
            <p:cNvSpPr>
              <a:spLocks/>
            </p:cNvSpPr>
            <p:nvPr/>
          </p:nvSpPr>
          <p:spPr bwMode="auto">
            <a:xfrm>
              <a:off x="3625" y="3087"/>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431" name="Freeform 280"/>
            <p:cNvSpPr>
              <a:spLocks/>
            </p:cNvSpPr>
            <p:nvPr/>
          </p:nvSpPr>
          <p:spPr bwMode="auto">
            <a:xfrm>
              <a:off x="3631" y="3090"/>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432" name="Freeform 281"/>
            <p:cNvSpPr>
              <a:spLocks/>
            </p:cNvSpPr>
            <p:nvPr/>
          </p:nvSpPr>
          <p:spPr bwMode="auto">
            <a:xfrm>
              <a:off x="3551" y="3113"/>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433" name="Freeform 282"/>
            <p:cNvSpPr>
              <a:spLocks/>
            </p:cNvSpPr>
            <p:nvPr/>
          </p:nvSpPr>
          <p:spPr bwMode="auto">
            <a:xfrm>
              <a:off x="3597" y="3118"/>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434" name="Freeform 283"/>
            <p:cNvSpPr>
              <a:spLocks/>
            </p:cNvSpPr>
            <p:nvPr/>
          </p:nvSpPr>
          <p:spPr bwMode="auto">
            <a:xfrm>
              <a:off x="3500" y="3147"/>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435" name="Freeform 284"/>
            <p:cNvSpPr>
              <a:spLocks/>
            </p:cNvSpPr>
            <p:nvPr/>
          </p:nvSpPr>
          <p:spPr bwMode="auto">
            <a:xfrm>
              <a:off x="3592" y="3153"/>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436" name="Freeform 285"/>
            <p:cNvSpPr>
              <a:spLocks/>
            </p:cNvSpPr>
            <p:nvPr/>
          </p:nvSpPr>
          <p:spPr bwMode="auto">
            <a:xfrm>
              <a:off x="3601" y="3154"/>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437" name="Freeform 286"/>
            <p:cNvSpPr>
              <a:spLocks/>
            </p:cNvSpPr>
            <p:nvPr/>
          </p:nvSpPr>
          <p:spPr bwMode="auto">
            <a:xfrm>
              <a:off x="3562" y="3211"/>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438" name="Freeform 287"/>
            <p:cNvSpPr>
              <a:spLocks/>
            </p:cNvSpPr>
            <p:nvPr/>
          </p:nvSpPr>
          <p:spPr bwMode="auto">
            <a:xfrm>
              <a:off x="3593" y="3218"/>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439" name="Freeform 288"/>
            <p:cNvSpPr>
              <a:spLocks/>
            </p:cNvSpPr>
            <p:nvPr/>
          </p:nvSpPr>
          <p:spPr bwMode="auto">
            <a:xfrm>
              <a:off x="3474" y="3219"/>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440" name="Freeform 289"/>
            <p:cNvSpPr>
              <a:spLocks/>
            </p:cNvSpPr>
            <p:nvPr/>
          </p:nvSpPr>
          <p:spPr bwMode="auto">
            <a:xfrm>
              <a:off x="3698" y="3279"/>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4" name="Group 291"/>
          <p:cNvGrpSpPr>
            <a:grpSpLocks noChangeAspect="1"/>
          </p:cNvGrpSpPr>
          <p:nvPr/>
        </p:nvGrpSpPr>
        <p:grpSpPr bwMode="auto">
          <a:xfrm>
            <a:off x="5895129" y="3758890"/>
            <a:ext cx="410873" cy="459701"/>
            <a:chOff x="3991" y="2437"/>
            <a:chExt cx="345" cy="386"/>
          </a:xfrm>
        </p:grpSpPr>
        <p:sp>
          <p:nvSpPr>
            <p:cNvPr id="9403" name="AutoShape 290"/>
            <p:cNvSpPr>
              <a:spLocks noChangeAspect="1" noChangeArrowheads="1" noTextEdit="1"/>
            </p:cNvSpPr>
            <p:nvPr/>
          </p:nvSpPr>
          <p:spPr bwMode="auto">
            <a:xfrm>
              <a:off x="3991" y="2437"/>
              <a:ext cx="345" cy="386"/>
            </a:xfrm>
            <a:prstGeom prst="rect">
              <a:avLst/>
            </a:prstGeom>
            <a:noFill/>
            <a:ln w="9525">
              <a:noFill/>
              <a:miter lim="800000"/>
              <a:headEnd/>
              <a:tailEnd/>
            </a:ln>
          </p:spPr>
          <p:txBody>
            <a:bodyPr/>
            <a:lstStyle/>
            <a:p>
              <a:endParaRPr lang="en-US" sz="1350"/>
            </a:p>
          </p:txBody>
        </p:sp>
        <p:sp>
          <p:nvSpPr>
            <p:cNvPr id="9404" name="Freeform 292"/>
            <p:cNvSpPr>
              <a:spLocks/>
            </p:cNvSpPr>
            <p:nvPr/>
          </p:nvSpPr>
          <p:spPr bwMode="auto">
            <a:xfrm>
              <a:off x="3992" y="2437"/>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405" name="Freeform 293"/>
            <p:cNvSpPr>
              <a:spLocks/>
            </p:cNvSpPr>
            <p:nvPr/>
          </p:nvSpPr>
          <p:spPr bwMode="auto">
            <a:xfrm>
              <a:off x="3997" y="2440"/>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406" name="Freeform 294"/>
            <p:cNvSpPr>
              <a:spLocks/>
            </p:cNvSpPr>
            <p:nvPr/>
          </p:nvSpPr>
          <p:spPr bwMode="auto">
            <a:xfrm>
              <a:off x="4010" y="2464"/>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407" name="Freeform 295"/>
            <p:cNvSpPr>
              <a:spLocks/>
            </p:cNvSpPr>
            <p:nvPr/>
          </p:nvSpPr>
          <p:spPr bwMode="auto">
            <a:xfrm>
              <a:off x="4232" y="2474"/>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408" name="Freeform 296"/>
            <p:cNvSpPr>
              <a:spLocks/>
            </p:cNvSpPr>
            <p:nvPr/>
          </p:nvSpPr>
          <p:spPr bwMode="auto">
            <a:xfrm>
              <a:off x="4129" y="2530"/>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409" name="Freeform 297"/>
            <p:cNvSpPr>
              <a:spLocks/>
            </p:cNvSpPr>
            <p:nvPr/>
          </p:nvSpPr>
          <p:spPr bwMode="auto">
            <a:xfrm>
              <a:off x="4185" y="2534"/>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410" name="Freeform 298"/>
            <p:cNvSpPr>
              <a:spLocks/>
            </p:cNvSpPr>
            <p:nvPr/>
          </p:nvSpPr>
          <p:spPr bwMode="auto">
            <a:xfrm>
              <a:off x="4134" y="2550"/>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411" name="Freeform 299"/>
            <p:cNvSpPr>
              <a:spLocks/>
            </p:cNvSpPr>
            <p:nvPr/>
          </p:nvSpPr>
          <p:spPr bwMode="auto">
            <a:xfrm>
              <a:off x="4189" y="2551"/>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412" name="Freeform 300"/>
            <p:cNvSpPr>
              <a:spLocks/>
            </p:cNvSpPr>
            <p:nvPr/>
          </p:nvSpPr>
          <p:spPr bwMode="auto">
            <a:xfrm>
              <a:off x="4195" y="2554"/>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413" name="Freeform 301"/>
            <p:cNvSpPr>
              <a:spLocks/>
            </p:cNvSpPr>
            <p:nvPr/>
          </p:nvSpPr>
          <p:spPr bwMode="auto">
            <a:xfrm>
              <a:off x="4115" y="2577"/>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414" name="Freeform 302"/>
            <p:cNvSpPr>
              <a:spLocks/>
            </p:cNvSpPr>
            <p:nvPr/>
          </p:nvSpPr>
          <p:spPr bwMode="auto">
            <a:xfrm>
              <a:off x="4161" y="2582"/>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415" name="Freeform 303"/>
            <p:cNvSpPr>
              <a:spLocks/>
            </p:cNvSpPr>
            <p:nvPr/>
          </p:nvSpPr>
          <p:spPr bwMode="auto">
            <a:xfrm>
              <a:off x="4064" y="2611"/>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416" name="Freeform 304"/>
            <p:cNvSpPr>
              <a:spLocks/>
            </p:cNvSpPr>
            <p:nvPr/>
          </p:nvSpPr>
          <p:spPr bwMode="auto">
            <a:xfrm>
              <a:off x="4156" y="2617"/>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417" name="Freeform 305"/>
            <p:cNvSpPr>
              <a:spLocks/>
            </p:cNvSpPr>
            <p:nvPr/>
          </p:nvSpPr>
          <p:spPr bwMode="auto">
            <a:xfrm>
              <a:off x="4165" y="2618"/>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418" name="Freeform 306"/>
            <p:cNvSpPr>
              <a:spLocks/>
            </p:cNvSpPr>
            <p:nvPr/>
          </p:nvSpPr>
          <p:spPr bwMode="auto">
            <a:xfrm>
              <a:off x="4126" y="2675"/>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419" name="Freeform 307"/>
            <p:cNvSpPr>
              <a:spLocks/>
            </p:cNvSpPr>
            <p:nvPr/>
          </p:nvSpPr>
          <p:spPr bwMode="auto">
            <a:xfrm>
              <a:off x="4157" y="2682"/>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420" name="Freeform 308"/>
            <p:cNvSpPr>
              <a:spLocks/>
            </p:cNvSpPr>
            <p:nvPr/>
          </p:nvSpPr>
          <p:spPr bwMode="auto">
            <a:xfrm>
              <a:off x="4038" y="2683"/>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421" name="Freeform 309"/>
            <p:cNvSpPr>
              <a:spLocks/>
            </p:cNvSpPr>
            <p:nvPr/>
          </p:nvSpPr>
          <p:spPr bwMode="auto">
            <a:xfrm>
              <a:off x="4262" y="2743"/>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5" name="Group 311"/>
          <p:cNvGrpSpPr>
            <a:grpSpLocks noChangeAspect="1"/>
          </p:cNvGrpSpPr>
          <p:nvPr/>
        </p:nvGrpSpPr>
        <p:grpSpPr bwMode="auto">
          <a:xfrm>
            <a:off x="5902275" y="4384130"/>
            <a:ext cx="410873" cy="459701"/>
            <a:chOff x="3997" y="2962"/>
            <a:chExt cx="345" cy="386"/>
          </a:xfrm>
        </p:grpSpPr>
        <p:sp>
          <p:nvSpPr>
            <p:cNvPr id="9384" name="AutoShape 310"/>
            <p:cNvSpPr>
              <a:spLocks noChangeAspect="1" noChangeArrowheads="1" noTextEdit="1"/>
            </p:cNvSpPr>
            <p:nvPr/>
          </p:nvSpPr>
          <p:spPr bwMode="auto">
            <a:xfrm>
              <a:off x="3997" y="2962"/>
              <a:ext cx="345" cy="386"/>
            </a:xfrm>
            <a:prstGeom prst="rect">
              <a:avLst/>
            </a:prstGeom>
            <a:noFill/>
            <a:ln w="9525">
              <a:noFill/>
              <a:miter lim="800000"/>
              <a:headEnd/>
              <a:tailEnd/>
            </a:ln>
          </p:spPr>
          <p:txBody>
            <a:bodyPr/>
            <a:lstStyle/>
            <a:p>
              <a:endParaRPr lang="en-US" sz="1350"/>
            </a:p>
          </p:txBody>
        </p:sp>
        <p:sp>
          <p:nvSpPr>
            <p:cNvPr id="9385" name="Freeform 312"/>
            <p:cNvSpPr>
              <a:spLocks/>
            </p:cNvSpPr>
            <p:nvPr/>
          </p:nvSpPr>
          <p:spPr bwMode="auto">
            <a:xfrm>
              <a:off x="3998" y="2962"/>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386" name="Freeform 313"/>
            <p:cNvSpPr>
              <a:spLocks/>
            </p:cNvSpPr>
            <p:nvPr/>
          </p:nvSpPr>
          <p:spPr bwMode="auto">
            <a:xfrm>
              <a:off x="4003" y="2965"/>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387" name="Freeform 314"/>
            <p:cNvSpPr>
              <a:spLocks/>
            </p:cNvSpPr>
            <p:nvPr/>
          </p:nvSpPr>
          <p:spPr bwMode="auto">
            <a:xfrm>
              <a:off x="4016" y="2989"/>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388" name="Freeform 315"/>
            <p:cNvSpPr>
              <a:spLocks/>
            </p:cNvSpPr>
            <p:nvPr/>
          </p:nvSpPr>
          <p:spPr bwMode="auto">
            <a:xfrm>
              <a:off x="4238" y="2999"/>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389" name="Freeform 316"/>
            <p:cNvSpPr>
              <a:spLocks/>
            </p:cNvSpPr>
            <p:nvPr/>
          </p:nvSpPr>
          <p:spPr bwMode="auto">
            <a:xfrm>
              <a:off x="4135" y="3055"/>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390" name="Freeform 317"/>
            <p:cNvSpPr>
              <a:spLocks/>
            </p:cNvSpPr>
            <p:nvPr/>
          </p:nvSpPr>
          <p:spPr bwMode="auto">
            <a:xfrm>
              <a:off x="4191" y="3059"/>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391" name="Freeform 318"/>
            <p:cNvSpPr>
              <a:spLocks/>
            </p:cNvSpPr>
            <p:nvPr/>
          </p:nvSpPr>
          <p:spPr bwMode="auto">
            <a:xfrm>
              <a:off x="4140" y="3075"/>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392" name="Freeform 319"/>
            <p:cNvSpPr>
              <a:spLocks/>
            </p:cNvSpPr>
            <p:nvPr/>
          </p:nvSpPr>
          <p:spPr bwMode="auto">
            <a:xfrm>
              <a:off x="4195" y="3076"/>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393" name="Freeform 320"/>
            <p:cNvSpPr>
              <a:spLocks/>
            </p:cNvSpPr>
            <p:nvPr/>
          </p:nvSpPr>
          <p:spPr bwMode="auto">
            <a:xfrm>
              <a:off x="4201" y="3079"/>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394" name="Freeform 321"/>
            <p:cNvSpPr>
              <a:spLocks/>
            </p:cNvSpPr>
            <p:nvPr/>
          </p:nvSpPr>
          <p:spPr bwMode="auto">
            <a:xfrm>
              <a:off x="4121" y="3102"/>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395" name="Freeform 322"/>
            <p:cNvSpPr>
              <a:spLocks/>
            </p:cNvSpPr>
            <p:nvPr/>
          </p:nvSpPr>
          <p:spPr bwMode="auto">
            <a:xfrm>
              <a:off x="4167" y="3107"/>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396" name="Freeform 323"/>
            <p:cNvSpPr>
              <a:spLocks/>
            </p:cNvSpPr>
            <p:nvPr/>
          </p:nvSpPr>
          <p:spPr bwMode="auto">
            <a:xfrm>
              <a:off x="4070" y="3136"/>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397" name="Freeform 324"/>
            <p:cNvSpPr>
              <a:spLocks/>
            </p:cNvSpPr>
            <p:nvPr/>
          </p:nvSpPr>
          <p:spPr bwMode="auto">
            <a:xfrm>
              <a:off x="4162" y="3142"/>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398" name="Freeform 325"/>
            <p:cNvSpPr>
              <a:spLocks/>
            </p:cNvSpPr>
            <p:nvPr/>
          </p:nvSpPr>
          <p:spPr bwMode="auto">
            <a:xfrm>
              <a:off x="4171" y="3143"/>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399" name="Freeform 326"/>
            <p:cNvSpPr>
              <a:spLocks/>
            </p:cNvSpPr>
            <p:nvPr/>
          </p:nvSpPr>
          <p:spPr bwMode="auto">
            <a:xfrm>
              <a:off x="4132" y="3200"/>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400" name="Freeform 327"/>
            <p:cNvSpPr>
              <a:spLocks/>
            </p:cNvSpPr>
            <p:nvPr/>
          </p:nvSpPr>
          <p:spPr bwMode="auto">
            <a:xfrm>
              <a:off x="4163" y="3207"/>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401" name="Freeform 328"/>
            <p:cNvSpPr>
              <a:spLocks/>
            </p:cNvSpPr>
            <p:nvPr/>
          </p:nvSpPr>
          <p:spPr bwMode="auto">
            <a:xfrm>
              <a:off x="4044" y="3208"/>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402" name="Freeform 329"/>
            <p:cNvSpPr>
              <a:spLocks/>
            </p:cNvSpPr>
            <p:nvPr/>
          </p:nvSpPr>
          <p:spPr bwMode="auto">
            <a:xfrm>
              <a:off x="4268" y="3268"/>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6" name="Group 331"/>
          <p:cNvGrpSpPr>
            <a:grpSpLocks noChangeAspect="1"/>
          </p:cNvGrpSpPr>
          <p:nvPr/>
        </p:nvGrpSpPr>
        <p:grpSpPr bwMode="auto">
          <a:xfrm>
            <a:off x="6448915" y="4384130"/>
            <a:ext cx="410872" cy="459701"/>
            <a:chOff x="4456" y="2962"/>
            <a:chExt cx="345" cy="386"/>
          </a:xfrm>
        </p:grpSpPr>
        <p:sp>
          <p:nvSpPr>
            <p:cNvPr id="9365" name="AutoShape 330"/>
            <p:cNvSpPr>
              <a:spLocks noChangeAspect="1" noChangeArrowheads="1" noTextEdit="1"/>
            </p:cNvSpPr>
            <p:nvPr/>
          </p:nvSpPr>
          <p:spPr bwMode="auto">
            <a:xfrm>
              <a:off x="4456" y="2962"/>
              <a:ext cx="345" cy="386"/>
            </a:xfrm>
            <a:prstGeom prst="rect">
              <a:avLst/>
            </a:prstGeom>
            <a:noFill/>
            <a:ln w="9525">
              <a:noFill/>
              <a:miter lim="800000"/>
              <a:headEnd/>
              <a:tailEnd/>
            </a:ln>
          </p:spPr>
          <p:txBody>
            <a:bodyPr/>
            <a:lstStyle/>
            <a:p>
              <a:endParaRPr lang="en-US" sz="1350"/>
            </a:p>
          </p:txBody>
        </p:sp>
        <p:sp>
          <p:nvSpPr>
            <p:cNvPr id="9366" name="Freeform 332"/>
            <p:cNvSpPr>
              <a:spLocks/>
            </p:cNvSpPr>
            <p:nvPr/>
          </p:nvSpPr>
          <p:spPr bwMode="auto">
            <a:xfrm>
              <a:off x="4457" y="2962"/>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367" name="Freeform 333"/>
            <p:cNvSpPr>
              <a:spLocks/>
            </p:cNvSpPr>
            <p:nvPr/>
          </p:nvSpPr>
          <p:spPr bwMode="auto">
            <a:xfrm>
              <a:off x="4462" y="2965"/>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368" name="Freeform 334"/>
            <p:cNvSpPr>
              <a:spLocks/>
            </p:cNvSpPr>
            <p:nvPr/>
          </p:nvSpPr>
          <p:spPr bwMode="auto">
            <a:xfrm>
              <a:off x="4475" y="2989"/>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369" name="Freeform 335"/>
            <p:cNvSpPr>
              <a:spLocks/>
            </p:cNvSpPr>
            <p:nvPr/>
          </p:nvSpPr>
          <p:spPr bwMode="auto">
            <a:xfrm>
              <a:off x="4697" y="2999"/>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370" name="Freeform 336"/>
            <p:cNvSpPr>
              <a:spLocks/>
            </p:cNvSpPr>
            <p:nvPr/>
          </p:nvSpPr>
          <p:spPr bwMode="auto">
            <a:xfrm>
              <a:off x="4594" y="3055"/>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371" name="Freeform 337"/>
            <p:cNvSpPr>
              <a:spLocks/>
            </p:cNvSpPr>
            <p:nvPr/>
          </p:nvSpPr>
          <p:spPr bwMode="auto">
            <a:xfrm>
              <a:off x="4650" y="3059"/>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372" name="Freeform 338"/>
            <p:cNvSpPr>
              <a:spLocks/>
            </p:cNvSpPr>
            <p:nvPr/>
          </p:nvSpPr>
          <p:spPr bwMode="auto">
            <a:xfrm>
              <a:off x="4599" y="3075"/>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373" name="Freeform 339"/>
            <p:cNvSpPr>
              <a:spLocks/>
            </p:cNvSpPr>
            <p:nvPr/>
          </p:nvSpPr>
          <p:spPr bwMode="auto">
            <a:xfrm>
              <a:off x="4654" y="3076"/>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374" name="Freeform 340"/>
            <p:cNvSpPr>
              <a:spLocks/>
            </p:cNvSpPr>
            <p:nvPr/>
          </p:nvSpPr>
          <p:spPr bwMode="auto">
            <a:xfrm>
              <a:off x="4660" y="3079"/>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375" name="Freeform 341"/>
            <p:cNvSpPr>
              <a:spLocks/>
            </p:cNvSpPr>
            <p:nvPr/>
          </p:nvSpPr>
          <p:spPr bwMode="auto">
            <a:xfrm>
              <a:off x="4580" y="3102"/>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376" name="Freeform 342"/>
            <p:cNvSpPr>
              <a:spLocks/>
            </p:cNvSpPr>
            <p:nvPr/>
          </p:nvSpPr>
          <p:spPr bwMode="auto">
            <a:xfrm>
              <a:off x="4626" y="3107"/>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377" name="Freeform 343"/>
            <p:cNvSpPr>
              <a:spLocks/>
            </p:cNvSpPr>
            <p:nvPr/>
          </p:nvSpPr>
          <p:spPr bwMode="auto">
            <a:xfrm>
              <a:off x="4529" y="3136"/>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378" name="Freeform 344"/>
            <p:cNvSpPr>
              <a:spLocks/>
            </p:cNvSpPr>
            <p:nvPr/>
          </p:nvSpPr>
          <p:spPr bwMode="auto">
            <a:xfrm>
              <a:off x="4621" y="3142"/>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379" name="Freeform 345"/>
            <p:cNvSpPr>
              <a:spLocks/>
            </p:cNvSpPr>
            <p:nvPr/>
          </p:nvSpPr>
          <p:spPr bwMode="auto">
            <a:xfrm>
              <a:off x="4630" y="3143"/>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380" name="Freeform 346"/>
            <p:cNvSpPr>
              <a:spLocks/>
            </p:cNvSpPr>
            <p:nvPr/>
          </p:nvSpPr>
          <p:spPr bwMode="auto">
            <a:xfrm>
              <a:off x="4591" y="3200"/>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381" name="Freeform 347"/>
            <p:cNvSpPr>
              <a:spLocks/>
            </p:cNvSpPr>
            <p:nvPr/>
          </p:nvSpPr>
          <p:spPr bwMode="auto">
            <a:xfrm>
              <a:off x="4622" y="3207"/>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382" name="Freeform 348"/>
            <p:cNvSpPr>
              <a:spLocks/>
            </p:cNvSpPr>
            <p:nvPr/>
          </p:nvSpPr>
          <p:spPr bwMode="auto">
            <a:xfrm>
              <a:off x="4503" y="3208"/>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383" name="Freeform 349"/>
            <p:cNvSpPr>
              <a:spLocks/>
            </p:cNvSpPr>
            <p:nvPr/>
          </p:nvSpPr>
          <p:spPr bwMode="auto">
            <a:xfrm>
              <a:off x="4727" y="3268"/>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7" name="Group 351"/>
          <p:cNvGrpSpPr>
            <a:grpSpLocks noChangeAspect="1"/>
          </p:cNvGrpSpPr>
          <p:nvPr/>
        </p:nvGrpSpPr>
        <p:grpSpPr bwMode="auto">
          <a:xfrm>
            <a:off x="6995553" y="4378176"/>
            <a:ext cx="410873" cy="459701"/>
            <a:chOff x="4915" y="2957"/>
            <a:chExt cx="345" cy="386"/>
          </a:xfrm>
        </p:grpSpPr>
        <p:sp>
          <p:nvSpPr>
            <p:cNvPr id="9346" name="AutoShape 350"/>
            <p:cNvSpPr>
              <a:spLocks noChangeAspect="1" noChangeArrowheads="1" noTextEdit="1"/>
            </p:cNvSpPr>
            <p:nvPr/>
          </p:nvSpPr>
          <p:spPr bwMode="auto">
            <a:xfrm>
              <a:off x="4915" y="2957"/>
              <a:ext cx="345" cy="386"/>
            </a:xfrm>
            <a:prstGeom prst="rect">
              <a:avLst/>
            </a:prstGeom>
            <a:solidFill>
              <a:srgbClr val="000099"/>
            </a:solidFill>
            <a:ln w="9525">
              <a:noFill/>
              <a:miter lim="800000"/>
              <a:headEnd/>
              <a:tailEnd/>
            </a:ln>
          </p:spPr>
          <p:txBody>
            <a:bodyPr/>
            <a:lstStyle/>
            <a:p>
              <a:endParaRPr lang="en-US" sz="1350"/>
            </a:p>
          </p:txBody>
        </p:sp>
        <p:sp>
          <p:nvSpPr>
            <p:cNvPr id="9347" name="Freeform 352"/>
            <p:cNvSpPr>
              <a:spLocks/>
            </p:cNvSpPr>
            <p:nvPr/>
          </p:nvSpPr>
          <p:spPr bwMode="auto">
            <a:xfrm>
              <a:off x="4916" y="2957"/>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348" name="Freeform 353"/>
            <p:cNvSpPr>
              <a:spLocks/>
            </p:cNvSpPr>
            <p:nvPr/>
          </p:nvSpPr>
          <p:spPr bwMode="auto">
            <a:xfrm>
              <a:off x="4921" y="2960"/>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349" name="Freeform 354"/>
            <p:cNvSpPr>
              <a:spLocks/>
            </p:cNvSpPr>
            <p:nvPr/>
          </p:nvSpPr>
          <p:spPr bwMode="auto">
            <a:xfrm>
              <a:off x="4934" y="2984"/>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350" name="Freeform 355"/>
            <p:cNvSpPr>
              <a:spLocks/>
            </p:cNvSpPr>
            <p:nvPr/>
          </p:nvSpPr>
          <p:spPr bwMode="auto">
            <a:xfrm>
              <a:off x="5156" y="2994"/>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351" name="Freeform 356"/>
            <p:cNvSpPr>
              <a:spLocks/>
            </p:cNvSpPr>
            <p:nvPr/>
          </p:nvSpPr>
          <p:spPr bwMode="auto">
            <a:xfrm>
              <a:off x="5053" y="3050"/>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352" name="Freeform 357"/>
            <p:cNvSpPr>
              <a:spLocks/>
            </p:cNvSpPr>
            <p:nvPr/>
          </p:nvSpPr>
          <p:spPr bwMode="auto">
            <a:xfrm>
              <a:off x="5109" y="3054"/>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353" name="Freeform 358"/>
            <p:cNvSpPr>
              <a:spLocks/>
            </p:cNvSpPr>
            <p:nvPr/>
          </p:nvSpPr>
          <p:spPr bwMode="auto">
            <a:xfrm>
              <a:off x="5058" y="3070"/>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354" name="Freeform 359"/>
            <p:cNvSpPr>
              <a:spLocks/>
            </p:cNvSpPr>
            <p:nvPr/>
          </p:nvSpPr>
          <p:spPr bwMode="auto">
            <a:xfrm>
              <a:off x="5113" y="3071"/>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355" name="Freeform 360"/>
            <p:cNvSpPr>
              <a:spLocks/>
            </p:cNvSpPr>
            <p:nvPr/>
          </p:nvSpPr>
          <p:spPr bwMode="auto">
            <a:xfrm>
              <a:off x="5119" y="3074"/>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356" name="Freeform 361"/>
            <p:cNvSpPr>
              <a:spLocks/>
            </p:cNvSpPr>
            <p:nvPr/>
          </p:nvSpPr>
          <p:spPr bwMode="auto">
            <a:xfrm>
              <a:off x="5039" y="3097"/>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357" name="Freeform 362"/>
            <p:cNvSpPr>
              <a:spLocks/>
            </p:cNvSpPr>
            <p:nvPr/>
          </p:nvSpPr>
          <p:spPr bwMode="auto">
            <a:xfrm>
              <a:off x="5085" y="3102"/>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358" name="Freeform 363"/>
            <p:cNvSpPr>
              <a:spLocks/>
            </p:cNvSpPr>
            <p:nvPr/>
          </p:nvSpPr>
          <p:spPr bwMode="auto">
            <a:xfrm>
              <a:off x="4988" y="3131"/>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359" name="Freeform 364"/>
            <p:cNvSpPr>
              <a:spLocks/>
            </p:cNvSpPr>
            <p:nvPr/>
          </p:nvSpPr>
          <p:spPr bwMode="auto">
            <a:xfrm>
              <a:off x="5080" y="3137"/>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360" name="Freeform 365"/>
            <p:cNvSpPr>
              <a:spLocks/>
            </p:cNvSpPr>
            <p:nvPr/>
          </p:nvSpPr>
          <p:spPr bwMode="auto">
            <a:xfrm>
              <a:off x="5089" y="3138"/>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361" name="Freeform 366"/>
            <p:cNvSpPr>
              <a:spLocks/>
            </p:cNvSpPr>
            <p:nvPr/>
          </p:nvSpPr>
          <p:spPr bwMode="auto">
            <a:xfrm>
              <a:off x="5050" y="3195"/>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362" name="Freeform 367"/>
            <p:cNvSpPr>
              <a:spLocks/>
            </p:cNvSpPr>
            <p:nvPr/>
          </p:nvSpPr>
          <p:spPr bwMode="auto">
            <a:xfrm>
              <a:off x="5081" y="3202"/>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363" name="Freeform 368"/>
            <p:cNvSpPr>
              <a:spLocks/>
            </p:cNvSpPr>
            <p:nvPr/>
          </p:nvSpPr>
          <p:spPr bwMode="auto">
            <a:xfrm>
              <a:off x="4962" y="3203"/>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364" name="Freeform 369"/>
            <p:cNvSpPr>
              <a:spLocks/>
            </p:cNvSpPr>
            <p:nvPr/>
          </p:nvSpPr>
          <p:spPr bwMode="auto">
            <a:xfrm>
              <a:off x="5186" y="3263"/>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8" name="Group 371"/>
          <p:cNvGrpSpPr>
            <a:grpSpLocks noChangeAspect="1"/>
          </p:cNvGrpSpPr>
          <p:nvPr/>
        </p:nvGrpSpPr>
        <p:grpSpPr bwMode="auto">
          <a:xfrm>
            <a:off x="7531474" y="4369839"/>
            <a:ext cx="410873" cy="459701"/>
            <a:chOff x="5365" y="2950"/>
            <a:chExt cx="345" cy="386"/>
          </a:xfrm>
        </p:grpSpPr>
        <p:sp>
          <p:nvSpPr>
            <p:cNvPr id="9327" name="AutoShape 370"/>
            <p:cNvSpPr>
              <a:spLocks noChangeAspect="1" noChangeArrowheads="1" noTextEdit="1"/>
            </p:cNvSpPr>
            <p:nvPr/>
          </p:nvSpPr>
          <p:spPr bwMode="auto">
            <a:xfrm>
              <a:off x="5365" y="2950"/>
              <a:ext cx="345" cy="386"/>
            </a:xfrm>
            <a:prstGeom prst="rect">
              <a:avLst/>
            </a:prstGeom>
            <a:solidFill>
              <a:srgbClr val="000099"/>
            </a:solidFill>
            <a:ln w="9525">
              <a:noFill/>
              <a:miter lim="800000"/>
              <a:headEnd/>
              <a:tailEnd/>
            </a:ln>
          </p:spPr>
          <p:txBody>
            <a:bodyPr/>
            <a:lstStyle/>
            <a:p>
              <a:endParaRPr lang="en-US" sz="1350"/>
            </a:p>
          </p:txBody>
        </p:sp>
        <p:sp>
          <p:nvSpPr>
            <p:cNvPr id="9328" name="Freeform 372"/>
            <p:cNvSpPr>
              <a:spLocks/>
            </p:cNvSpPr>
            <p:nvPr/>
          </p:nvSpPr>
          <p:spPr bwMode="auto">
            <a:xfrm>
              <a:off x="5366" y="2950"/>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329" name="Freeform 373"/>
            <p:cNvSpPr>
              <a:spLocks/>
            </p:cNvSpPr>
            <p:nvPr/>
          </p:nvSpPr>
          <p:spPr bwMode="auto">
            <a:xfrm>
              <a:off x="5371" y="2953"/>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330" name="Freeform 374"/>
            <p:cNvSpPr>
              <a:spLocks/>
            </p:cNvSpPr>
            <p:nvPr/>
          </p:nvSpPr>
          <p:spPr bwMode="auto">
            <a:xfrm>
              <a:off x="5384" y="2977"/>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331" name="Freeform 375"/>
            <p:cNvSpPr>
              <a:spLocks/>
            </p:cNvSpPr>
            <p:nvPr/>
          </p:nvSpPr>
          <p:spPr bwMode="auto">
            <a:xfrm>
              <a:off x="5606" y="2987"/>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332" name="Freeform 376"/>
            <p:cNvSpPr>
              <a:spLocks/>
            </p:cNvSpPr>
            <p:nvPr/>
          </p:nvSpPr>
          <p:spPr bwMode="auto">
            <a:xfrm>
              <a:off x="5503" y="3043"/>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333" name="Freeform 377"/>
            <p:cNvSpPr>
              <a:spLocks/>
            </p:cNvSpPr>
            <p:nvPr/>
          </p:nvSpPr>
          <p:spPr bwMode="auto">
            <a:xfrm>
              <a:off x="5559" y="3047"/>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334" name="Freeform 378"/>
            <p:cNvSpPr>
              <a:spLocks/>
            </p:cNvSpPr>
            <p:nvPr/>
          </p:nvSpPr>
          <p:spPr bwMode="auto">
            <a:xfrm>
              <a:off x="5508" y="3063"/>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335" name="Freeform 379"/>
            <p:cNvSpPr>
              <a:spLocks/>
            </p:cNvSpPr>
            <p:nvPr/>
          </p:nvSpPr>
          <p:spPr bwMode="auto">
            <a:xfrm>
              <a:off x="5563" y="3064"/>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336" name="Freeform 380"/>
            <p:cNvSpPr>
              <a:spLocks/>
            </p:cNvSpPr>
            <p:nvPr/>
          </p:nvSpPr>
          <p:spPr bwMode="auto">
            <a:xfrm>
              <a:off x="5569" y="3067"/>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337" name="Freeform 381"/>
            <p:cNvSpPr>
              <a:spLocks/>
            </p:cNvSpPr>
            <p:nvPr/>
          </p:nvSpPr>
          <p:spPr bwMode="auto">
            <a:xfrm>
              <a:off x="5489" y="3090"/>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338" name="Freeform 382"/>
            <p:cNvSpPr>
              <a:spLocks/>
            </p:cNvSpPr>
            <p:nvPr/>
          </p:nvSpPr>
          <p:spPr bwMode="auto">
            <a:xfrm>
              <a:off x="5535" y="3095"/>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339" name="Freeform 383"/>
            <p:cNvSpPr>
              <a:spLocks/>
            </p:cNvSpPr>
            <p:nvPr/>
          </p:nvSpPr>
          <p:spPr bwMode="auto">
            <a:xfrm>
              <a:off x="5438" y="3124"/>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340" name="Freeform 384"/>
            <p:cNvSpPr>
              <a:spLocks/>
            </p:cNvSpPr>
            <p:nvPr/>
          </p:nvSpPr>
          <p:spPr bwMode="auto">
            <a:xfrm>
              <a:off x="5530" y="3130"/>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341" name="Freeform 385"/>
            <p:cNvSpPr>
              <a:spLocks/>
            </p:cNvSpPr>
            <p:nvPr/>
          </p:nvSpPr>
          <p:spPr bwMode="auto">
            <a:xfrm>
              <a:off x="5539" y="3131"/>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342" name="Freeform 386"/>
            <p:cNvSpPr>
              <a:spLocks/>
            </p:cNvSpPr>
            <p:nvPr/>
          </p:nvSpPr>
          <p:spPr bwMode="auto">
            <a:xfrm>
              <a:off x="5500" y="3188"/>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343" name="Freeform 387"/>
            <p:cNvSpPr>
              <a:spLocks/>
            </p:cNvSpPr>
            <p:nvPr/>
          </p:nvSpPr>
          <p:spPr bwMode="auto">
            <a:xfrm>
              <a:off x="5531" y="3195"/>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344" name="Freeform 388"/>
            <p:cNvSpPr>
              <a:spLocks/>
            </p:cNvSpPr>
            <p:nvPr/>
          </p:nvSpPr>
          <p:spPr bwMode="auto">
            <a:xfrm>
              <a:off x="5412" y="3196"/>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345" name="Freeform 389"/>
            <p:cNvSpPr>
              <a:spLocks/>
            </p:cNvSpPr>
            <p:nvPr/>
          </p:nvSpPr>
          <p:spPr bwMode="auto">
            <a:xfrm>
              <a:off x="5636" y="3256"/>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19" name="Group 391"/>
          <p:cNvGrpSpPr>
            <a:grpSpLocks noChangeAspect="1"/>
          </p:cNvGrpSpPr>
          <p:nvPr/>
        </p:nvGrpSpPr>
        <p:grpSpPr bwMode="auto">
          <a:xfrm>
            <a:off x="5948722" y="5023663"/>
            <a:ext cx="410872" cy="459701"/>
            <a:chOff x="4036" y="3499"/>
            <a:chExt cx="345" cy="386"/>
          </a:xfrm>
        </p:grpSpPr>
        <p:sp>
          <p:nvSpPr>
            <p:cNvPr id="9308" name="AutoShape 390"/>
            <p:cNvSpPr>
              <a:spLocks noChangeAspect="1" noChangeArrowheads="1" noTextEdit="1"/>
            </p:cNvSpPr>
            <p:nvPr/>
          </p:nvSpPr>
          <p:spPr bwMode="auto">
            <a:xfrm>
              <a:off x="4036" y="3499"/>
              <a:ext cx="345" cy="386"/>
            </a:xfrm>
            <a:prstGeom prst="rect">
              <a:avLst/>
            </a:prstGeom>
            <a:solidFill>
              <a:srgbClr val="000099"/>
            </a:solidFill>
            <a:ln w="9525">
              <a:noFill/>
              <a:miter lim="800000"/>
              <a:headEnd/>
              <a:tailEnd/>
            </a:ln>
          </p:spPr>
          <p:txBody>
            <a:bodyPr/>
            <a:lstStyle/>
            <a:p>
              <a:endParaRPr lang="en-US" sz="1350"/>
            </a:p>
          </p:txBody>
        </p:sp>
        <p:sp>
          <p:nvSpPr>
            <p:cNvPr id="9309" name="Freeform 392"/>
            <p:cNvSpPr>
              <a:spLocks/>
            </p:cNvSpPr>
            <p:nvPr/>
          </p:nvSpPr>
          <p:spPr bwMode="auto">
            <a:xfrm>
              <a:off x="4037" y="3499"/>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310" name="Freeform 393"/>
            <p:cNvSpPr>
              <a:spLocks/>
            </p:cNvSpPr>
            <p:nvPr/>
          </p:nvSpPr>
          <p:spPr bwMode="auto">
            <a:xfrm>
              <a:off x="4042" y="3502"/>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311" name="Freeform 394"/>
            <p:cNvSpPr>
              <a:spLocks/>
            </p:cNvSpPr>
            <p:nvPr/>
          </p:nvSpPr>
          <p:spPr bwMode="auto">
            <a:xfrm>
              <a:off x="4055" y="3526"/>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312" name="Freeform 395"/>
            <p:cNvSpPr>
              <a:spLocks/>
            </p:cNvSpPr>
            <p:nvPr/>
          </p:nvSpPr>
          <p:spPr bwMode="auto">
            <a:xfrm>
              <a:off x="4277" y="3536"/>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313" name="Freeform 396"/>
            <p:cNvSpPr>
              <a:spLocks/>
            </p:cNvSpPr>
            <p:nvPr/>
          </p:nvSpPr>
          <p:spPr bwMode="auto">
            <a:xfrm>
              <a:off x="4174" y="3592"/>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314" name="Freeform 397"/>
            <p:cNvSpPr>
              <a:spLocks/>
            </p:cNvSpPr>
            <p:nvPr/>
          </p:nvSpPr>
          <p:spPr bwMode="auto">
            <a:xfrm>
              <a:off x="4230" y="3596"/>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315" name="Freeform 398"/>
            <p:cNvSpPr>
              <a:spLocks/>
            </p:cNvSpPr>
            <p:nvPr/>
          </p:nvSpPr>
          <p:spPr bwMode="auto">
            <a:xfrm>
              <a:off x="4179" y="3612"/>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316" name="Freeform 399"/>
            <p:cNvSpPr>
              <a:spLocks/>
            </p:cNvSpPr>
            <p:nvPr/>
          </p:nvSpPr>
          <p:spPr bwMode="auto">
            <a:xfrm>
              <a:off x="4234" y="3613"/>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317" name="Freeform 400"/>
            <p:cNvSpPr>
              <a:spLocks/>
            </p:cNvSpPr>
            <p:nvPr/>
          </p:nvSpPr>
          <p:spPr bwMode="auto">
            <a:xfrm>
              <a:off x="4240" y="3616"/>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318" name="Freeform 401"/>
            <p:cNvSpPr>
              <a:spLocks/>
            </p:cNvSpPr>
            <p:nvPr/>
          </p:nvSpPr>
          <p:spPr bwMode="auto">
            <a:xfrm>
              <a:off x="4160" y="3639"/>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319" name="Freeform 402"/>
            <p:cNvSpPr>
              <a:spLocks/>
            </p:cNvSpPr>
            <p:nvPr/>
          </p:nvSpPr>
          <p:spPr bwMode="auto">
            <a:xfrm>
              <a:off x="4206" y="3644"/>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320" name="Freeform 403"/>
            <p:cNvSpPr>
              <a:spLocks/>
            </p:cNvSpPr>
            <p:nvPr/>
          </p:nvSpPr>
          <p:spPr bwMode="auto">
            <a:xfrm>
              <a:off x="4109" y="3673"/>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321" name="Freeform 404"/>
            <p:cNvSpPr>
              <a:spLocks/>
            </p:cNvSpPr>
            <p:nvPr/>
          </p:nvSpPr>
          <p:spPr bwMode="auto">
            <a:xfrm>
              <a:off x="4201" y="3679"/>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322" name="Freeform 405"/>
            <p:cNvSpPr>
              <a:spLocks/>
            </p:cNvSpPr>
            <p:nvPr/>
          </p:nvSpPr>
          <p:spPr bwMode="auto">
            <a:xfrm>
              <a:off x="4210" y="3680"/>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323" name="Freeform 406"/>
            <p:cNvSpPr>
              <a:spLocks/>
            </p:cNvSpPr>
            <p:nvPr/>
          </p:nvSpPr>
          <p:spPr bwMode="auto">
            <a:xfrm>
              <a:off x="4171" y="3737"/>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324" name="Freeform 407"/>
            <p:cNvSpPr>
              <a:spLocks/>
            </p:cNvSpPr>
            <p:nvPr/>
          </p:nvSpPr>
          <p:spPr bwMode="auto">
            <a:xfrm>
              <a:off x="4202" y="3744"/>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325" name="Freeform 408"/>
            <p:cNvSpPr>
              <a:spLocks/>
            </p:cNvSpPr>
            <p:nvPr/>
          </p:nvSpPr>
          <p:spPr bwMode="auto">
            <a:xfrm>
              <a:off x="4083" y="3745"/>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326" name="Freeform 409"/>
            <p:cNvSpPr>
              <a:spLocks/>
            </p:cNvSpPr>
            <p:nvPr/>
          </p:nvSpPr>
          <p:spPr bwMode="auto">
            <a:xfrm>
              <a:off x="4307" y="3805"/>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20" name="Group 411"/>
          <p:cNvGrpSpPr>
            <a:grpSpLocks noChangeAspect="1"/>
          </p:cNvGrpSpPr>
          <p:nvPr/>
        </p:nvGrpSpPr>
        <p:grpSpPr bwMode="auto">
          <a:xfrm>
            <a:off x="6506080" y="5011754"/>
            <a:ext cx="410872" cy="459701"/>
            <a:chOff x="4504" y="3489"/>
            <a:chExt cx="345" cy="386"/>
          </a:xfrm>
        </p:grpSpPr>
        <p:sp>
          <p:nvSpPr>
            <p:cNvPr id="9289" name="AutoShape 410"/>
            <p:cNvSpPr>
              <a:spLocks noChangeAspect="1" noChangeArrowheads="1" noTextEdit="1"/>
            </p:cNvSpPr>
            <p:nvPr/>
          </p:nvSpPr>
          <p:spPr bwMode="auto">
            <a:xfrm>
              <a:off x="4504" y="3489"/>
              <a:ext cx="345" cy="386"/>
            </a:xfrm>
            <a:prstGeom prst="rect">
              <a:avLst/>
            </a:prstGeom>
            <a:solidFill>
              <a:srgbClr val="000099"/>
            </a:solidFill>
            <a:ln w="9525">
              <a:noFill/>
              <a:miter lim="800000"/>
              <a:headEnd/>
              <a:tailEnd/>
            </a:ln>
          </p:spPr>
          <p:txBody>
            <a:bodyPr/>
            <a:lstStyle/>
            <a:p>
              <a:endParaRPr lang="en-US" sz="1350"/>
            </a:p>
          </p:txBody>
        </p:sp>
        <p:sp>
          <p:nvSpPr>
            <p:cNvPr id="9290" name="Freeform 412"/>
            <p:cNvSpPr>
              <a:spLocks/>
            </p:cNvSpPr>
            <p:nvPr/>
          </p:nvSpPr>
          <p:spPr bwMode="auto">
            <a:xfrm>
              <a:off x="4505" y="3489"/>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291" name="Freeform 413"/>
            <p:cNvSpPr>
              <a:spLocks/>
            </p:cNvSpPr>
            <p:nvPr/>
          </p:nvSpPr>
          <p:spPr bwMode="auto">
            <a:xfrm>
              <a:off x="4510" y="3492"/>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292" name="Freeform 414"/>
            <p:cNvSpPr>
              <a:spLocks/>
            </p:cNvSpPr>
            <p:nvPr/>
          </p:nvSpPr>
          <p:spPr bwMode="auto">
            <a:xfrm>
              <a:off x="4523" y="3516"/>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293" name="Freeform 415"/>
            <p:cNvSpPr>
              <a:spLocks/>
            </p:cNvSpPr>
            <p:nvPr/>
          </p:nvSpPr>
          <p:spPr bwMode="auto">
            <a:xfrm>
              <a:off x="4745" y="3526"/>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294" name="Freeform 416"/>
            <p:cNvSpPr>
              <a:spLocks/>
            </p:cNvSpPr>
            <p:nvPr/>
          </p:nvSpPr>
          <p:spPr bwMode="auto">
            <a:xfrm>
              <a:off x="4642" y="3582"/>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295" name="Freeform 417"/>
            <p:cNvSpPr>
              <a:spLocks/>
            </p:cNvSpPr>
            <p:nvPr/>
          </p:nvSpPr>
          <p:spPr bwMode="auto">
            <a:xfrm>
              <a:off x="4698" y="3586"/>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296" name="Freeform 418"/>
            <p:cNvSpPr>
              <a:spLocks/>
            </p:cNvSpPr>
            <p:nvPr/>
          </p:nvSpPr>
          <p:spPr bwMode="auto">
            <a:xfrm>
              <a:off x="4647" y="3602"/>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297" name="Freeform 419"/>
            <p:cNvSpPr>
              <a:spLocks/>
            </p:cNvSpPr>
            <p:nvPr/>
          </p:nvSpPr>
          <p:spPr bwMode="auto">
            <a:xfrm>
              <a:off x="4702" y="3603"/>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298" name="Freeform 420"/>
            <p:cNvSpPr>
              <a:spLocks/>
            </p:cNvSpPr>
            <p:nvPr/>
          </p:nvSpPr>
          <p:spPr bwMode="auto">
            <a:xfrm>
              <a:off x="4708" y="3606"/>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299" name="Freeform 421"/>
            <p:cNvSpPr>
              <a:spLocks/>
            </p:cNvSpPr>
            <p:nvPr/>
          </p:nvSpPr>
          <p:spPr bwMode="auto">
            <a:xfrm>
              <a:off x="4628" y="3629"/>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300" name="Freeform 422"/>
            <p:cNvSpPr>
              <a:spLocks/>
            </p:cNvSpPr>
            <p:nvPr/>
          </p:nvSpPr>
          <p:spPr bwMode="auto">
            <a:xfrm>
              <a:off x="4674" y="3634"/>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301" name="Freeform 423"/>
            <p:cNvSpPr>
              <a:spLocks/>
            </p:cNvSpPr>
            <p:nvPr/>
          </p:nvSpPr>
          <p:spPr bwMode="auto">
            <a:xfrm>
              <a:off x="4577" y="3663"/>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302" name="Freeform 424"/>
            <p:cNvSpPr>
              <a:spLocks/>
            </p:cNvSpPr>
            <p:nvPr/>
          </p:nvSpPr>
          <p:spPr bwMode="auto">
            <a:xfrm>
              <a:off x="4669" y="3669"/>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303" name="Freeform 425"/>
            <p:cNvSpPr>
              <a:spLocks/>
            </p:cNvSpPr>
            <p:nvPr/>
          </p:nvSpPr>
          <p:spPr bwMode="auto">
            <a:xfrm>
              <a:off x="4678" y="3670"/>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304" name="Freeform 426"/>
            <p:cNvSpPr>
              <a:spLocks/>
            </p:cNvSpPr>
            <p:nvPr/>
          </p:nvSpPr>
          <p:spPr bwMode="auto">
            <a:xfrm>
              <a:off x="4639" y="3727"/>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305" name="Freeform 427"/>
            <p:cNvSpPr>
              <a:spLocks/>
            </p:cNvSpPr>
            <p:nvPr/>
          </p:nvSpPr>
          <p:spPr bwMode="auto">
            <a:xfrm>
              <a:off x="4670" y="3734"/>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306" name="Freeform 428"/>
            <p:cNvSpPr>
              <a:spLocks/>
            </p:cNvSpPr>
            <p:nvPr/>
          </p:nvSpPr>
          <p:spPr bwMode="auto">
            <a:xfrm>
              <a:off x="4551" y="3735"/>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307" name="Freeform 429"/>
            <p:cNvSpPr>
              <a:spLocks/>
            </p:cNvSpPr>
            <p:nvPr/>
          </p:nvSpPr>
          <p:spPr bwMode="auto">
            <a:xfrm>
              <a:off x="4775" y="3795"/>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grpSp>
        <p:nvGrpSpPr>
          <p:cNvPr id="21" name="Group 431"/>
          <p:cNvGrpSpPr>
            <a:grpSpLocks noChangeAspect="1"/>
          </p:cNvGrpSpPr>
          <p:nvPr/>
        </p:nvGrpSpPr>
        <p:grpSpPr bwMode="auto">
          <a:xfrm>
            <a:off x="7025328" y="5011754"/>
            <a:ext cx="410872" cy="459701"/>
            <a:chOff x="4940" y="3489"/>
            <a:chExt cx="345" cy="386"/>
          </a:xfrm>
        </p:grpSpPr>
        <p:sp>
          <p:nvSpPr>
            <p:cNvPr id="9270" name="AutoShape 430"/>
            <p:cNvSpPr>
              <a:spLocks noChangeAspect="1" noChangeArrowheads="1" noTextEdit="1"/>
            </p:cNvSpPr>
            <p:nvPr/>
          </p:nvSpPr>
          <p:spPr bwMode="auto">
            <a:xfrm>
              <a:off x="4940" y="3489"/>
              <a:ext cx="345" cy="386"/>
            </a:xfrm>
            <a:prstGeom prst="rect">
              <a:avLst/>
            </a:prstGeom>
            <a:solidFill>
              <a:srgbClr val="000099"/>
            </a:solidFill>
            <a:ln w="9525">
              <a:noFill/>
              <a:miter lim="800000"/>
              <a:headEnd/>
              <a:tailEnd/>
            </a:ln>
          </p:spPr>
          <p:txBody>
            <a:bodyPr/>
            <a:lstStyle/>
            <a:p>
              <a:endParaRPr lang="en-US" sz="1350"/>
            </a:p>
          </p:txBody>
        </p:sp>
        <p:sp>
          <p:nvSpPr>
            <p:cNvPr id="9271" name="Freeform 432"/>
            <p:cNvSpPr>
              <a:spLocks/>
            </p:cNvSpPr>
            <p:nvPr/>
          </p:nvSpPr>
          <p:spPr bwMode="auto">
            <a:xfrm>
              <a:off x="4941" y="3489"/>
              <a:ext cx="344" cy="385"/>
            </a:xfrm>
            <a:custGeom>
              <a:avLst/>
              <a:gdLst>
                <a:gd name="T0" fmla="*/ 0 w 2752"/>
                <a:gd name="T1" fmla="*/ 0 h 3082"/>
                <a:gd name="T2" fmla="*/ 0 w 2752"/>
                <a:gd name="T3" fmla="*/ 0 h 3082"/>
                <a:gd name="T4" fmla="*/ 0 w 2752"/>
                <a:gd name="T5" fmla="*/ 0 h 3082"/>
                <a:gd name="T6" fmla="*/ 0 w 2752"/>
                <a:gd name="T7" fmla="*/ 0 h 3082"/>
                <a:gd name="T8" fmla="*/ 0 w 2752"/>
                <a:gd name="T9" fmla="*/ 0 h 3082"/>
                <a:gd name="T10" fmla="*/ 0 w 2752"/>
                <a:gd name="T11" fmla="*/ 0 h 3082"/>
                <a:gd name="T12" fmla="*/ 0 w 2752"/>
                <a:gd name="T13" fmla="*/ 0 h 3082"/>
                <a:gd name="T14" fmla="*/ 0 w 2752"/>
                <a:gd name="T15" fmla="*/ 0 h 3082"/>
                <a:gd name="T16" fmla="*/ 0 w 2752"/>
                <a:gd name="T17" fmla="*/ 0 h 3082"/>
                <a:gd name="T18" fmla="*/ 0 w 2752"/>
                <a:gd name="T19" fmla="*/ 0 h 3082"/>
                <a:gd name="T20" fmla="*/ 0 w 2752"/>
                <a:gd name="T21" fmla="*/ 0 h 3082"/>
                <a:gd name="T22" fmla="*/ 0 w 2752"/>
                <a:gd name="T23" fmla="*/ 0 h 3082"/>
                <a:gd name="T24" fmla="*/ 0 w 2752"/>
                <a:gd name="T25" fmla="*/ 0 h 3082"/>
                <a:gd name="T26" fmla="*/ 0 w 2752"/>
                <a:gd name="T27" fmla="*/ 0 h 3082"/>
                <a:gd name="T28" fmla="*/ 0 w 2752"/>
                <a:gd name="T29" fmla="*/ 0 h 3082"/>
                <a:gd name="T30" fmla="*/ 0 w 2752"/>
                <a:gd name="T31" fmla="*/ 0 h 3082"/>
                <a:gd name="T32" fmla="*/ 0 w 2752"/>
                <a:gd name="T33" fmla="*/ 0 h 3082"/>
                <a:gd name="T34" fmla="*/ 0 w 2752"/>
                <a:gd name="T35" fmla="*/ 0 h 3082"/>
                <a:gd name="T36" fmla="*/ 0 w 2752"/>
                <a:gd name="T37" fmla="*/ 0 h 3082"/>
                <a:gd name="T38" fmla="*/ 0 w 2752"/>
                <a:gd name="T39" fmla="*/ 0 h 3082"/>
                <a:gd name="T40" fmla="*/ 0 w 2752"/>
                <a:gd name="T41" fmla="*/ 0 h 3082"/>
                <a:gd name="T42" fmla="*/ 0 w 2752"/>
                <a:gd name="T43" fmla="*/ 0 h 3082"/>
                <a:gd name="T44" fmla="*/ 0 w 2752"/>
                <a:gd name="T45" fmla="*/ 0 h 3082"/>
                <a:gd name="T46" fmla="*/ 0 w 2752"/>
                <a:gd name="T47" fmla="*/ 0 h 3082"/>
                <a:gd name="T48" fmla="*/ 0 w 2752"/>
                <a:gd name="T49" fmla="*/ 0 h 3082"/>
                <a:gd name="T50" fmla="*/ 0 w 2752"/>
                <a:gd name="T51" fmla="*/ 0 h 3082"/>
                <a:gd name="T52" fmla="*/ 0 w 2752"/>
                <a:gd name="T53" fmla="*/ 0 h 3082"/>
                <a:gd name="T54" fmla="*/ 0 w 2752"/>
                <a:gd name="T55" fmla="*/ 0 h 3082"/>
                <a:gd name="T56" fmla="*/ 0 w 2752"/>
                <a:gd name="T57" fmla="*/ 0 h 3082"/>
                <a:gd name="T58" fmla="*/ 0 w 2752"/>
                <a:gd name="T59" fmla="*/ 0 h 3082"/>
                <a:gd name="T60" fmla="*/ 0 w 2752"/>
                <a:gd name="T61" fmla="*/ 0 h 3082"/>
                <a:gd name="T62" fmla="*/ 0 w 2752"/>
                <a:gd name="T63" fmla="*/ 0 h 3082"/>
                <a:gd name="T64" fmla="*/ 0 w 2752"/>
                <a:gd name="T65" fmla="*/ 0 h 3082"/>
                <a:gd name="T66" fmla="*/ 0 w 2752"/>
                <a:gd name="T67" fmla="*/ 0 h 3082"/>
                <a:gd name="T68" fmla="*/ 0 w 2752"/>
                <a:gd name="T69" fmla="*/ 0 h 3082"/>
                <a:gd name="T70" fmla="*/ 0 w 2752"/>
                <a:gd name="T71" fmla="*/ 0 h 3082"/>
                <a:gd name="T72" fmla="*/ 0 w 2752"/>
                <a:gd name="T73" fmla="*/ 0 h 3082"/>
                <a:gd name="T74" fmla="*/ 0 w 2752"/>
                <a:gd name="T75" fmla="*/ 0 h 3082"/>
                <a:gd name="T76" fmla="*/ 0 w 2752"/>
                <a:gd name="T77" fmla="*/ 0 h 3082"/>
                <a:gd name="T78" fmla="*/ 0 w 2752"/>
                <a:gd name="T79" fmla="*/ 0 h 3082"/>
                <a:gd name="T80" fmla="*/ 0 w 2752"/>
                <a:gd name="T81" fmla="*/ 0 h 3082"/>
                <a:gd name="T82" fmla="*/ 0 w 2752"/>
                <a:gd name="T83" fmla="*/ 0 h 3082"/>
                <a:gd name="T84" fmla="*/ 0 w 2752"/>
                <a:gd name="T85" fmla="*/ 0 h 3082"/>
                <a:gd name="T86" fmla="*/ 0 w 2752"/>
                <a:gd name="T87" fmla="*/ 0 h 3082"/>
                <a:gd name="T88" fmla="*/ 0 w 2752"/>
                <a:gd name="T89" fmla="*/ 0 h 3082"/>
                <a:gd name="T90" fmla="*/ 0 w 2752"/>
                <a:gd name="T91" fmla="*/ 0 h 3082"/>
                <a:gd name="T92" fmla="*/ 0 w 2752"/>
                <a:gd name="T93" fmla="*/ 0 h 3082"/>
                <a:gd name="T94" fmla="*/ 0 w 2752"/>
                <a:gd name="T95" fmla="*/ 0 h 3082"/>
                <a:gd name="T96" fmla="*/ 0 w 2752"/>
                <a:gd name="T97" fmla="*/ 0 h 3082"/>
                <a:gd name="T98" fmla="*/ 0 w 2752"/>
                <a:gd name="T99" fmla="*/ 0 h 3082"/>
                <a:gd name="T100" fmla="*/ 0 w 2752"/>
                <a:gd name="T101" fmla="*/ 0 h 3082"/>
                <a:gd name="T102" fmla="*/ 0 w 2752"/>
                <a:gd name="T103" fmla="*/ 0 h 3082"/>
                <a:gd name="T104" fmla="*/ 0 w 2752"/>
                <a:gd name="T105" fmla="*/ 0 h 3082"/>
                <a:gd name="T106" fmla="*/ 0 w 2752"/>
                <a:gd name="T107" fmla="*/ 0 h 3082"/>
                <a:gd name="T108" fmla="*/ 0 w 2752"/>
                <a:gd name="T109" fmla="*/ 0 h 3082"/>
                <a:gd name="T110" fmla="*/ 0 w 2752"/>
                <a:gd name="T111" fmla="*/ 0 h 3082"/>
                <a:gd name="T112" fmla="*/ 0 w 2752"/>
                <a:gd name="T113" fmla="*/ 0 h 3082"/>
                <a:gd name="T114" fmla="*/ 0 w 2752"/>
                <a:gd name="T115" fmla="*/ 0 h 3082"/>
                <a:gd name="T116" fmla="*/ 0 w 2752"/>
                <a:gd name="T117" fmla="*/ 0 h 3082"/>
                <a:gd name="T118" fmla="*/ 0 w 2752"/>
                <a:gd name="T119" fmla="*/ 0 h 3082"/>
                <a:gd name="T120" fmla="*/ 0 w 2752"/>
                <a:gd name="T121" fmla="*/ 0 h 3082"/>
                <a:gd name="T122" fmla="*/ 0 w 2752"/>
                <a:gd name="T123" fmla="*/ 0 h 3082"/>
                <a:gd name="T124" fmla="*/ 0 w 2752"/>
                <a:gd name="T125" fmla="*/ 0 h 30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52"/>
                <a:gd name="T190" fmla="*/ 0 h 3082"/>
                <a:gd name="T191" fmla="*/ 2752 w 2752"/>
                <a:gd name="T192" fmla="*/ 3082 h 30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52" h="3082">
                  <a:moveTo>
                    <a:pt x="1558" y="99"/>
                  </a:moveTo>
                  <a:lnTo>
                    <a:pt x="1565" y="127"/>
                  </a:lnTo>
                  <a:lnTo>
                    <a:pt x="1571" y="156"/>
                  </a:lnTo>
                  <a:lnTo>
                    <a:pt x="1578" y="184"/>
                  </a:lnTo>
                  <a:lnTo>
                    <a:pt x="1582" y="214"/>
                  </a:lnTo>
                  <a:lnTo>
                    <a:pt x="1585" y="243"/>
                  </a:lnTo>
                  <a:lnTo>
                    <a:pt x="1586" y="272"/>
                  </a:lnTo>
                  <a:lnTo>
                    <a:pt x="1585" y="302"/>
                  </a:lnTo>
                  <a:lnTo>
                    <a:pt x="1582" y="333"/>
                  </a:lnTo>
                  <a:lnTo>
                    <a:pt x="1588" y="365"/>
                  </a:lnTo>
                  <a:lnTo>
                    <a:pt x="1585" y="397"/>
                  </a:lnTo>
                  <a:lnTo>
                    <a:pt x="1581" y="430"/>
                  </a:lnTo>
                  <a:lnTo>
                    <a:pt x="1582" y="462"/>
                  </a:lnTo>
                  <a:lnTo>
                    <a:pt x="1583" y="489"/>
                  </a:lnTo>
                  <a:lnTo>
                    <a:pt x="1585" y="515"/>
                  </a:lnTo>
                  <a:lnTo>
                    <a:pt x="1586" y="544"/>
                  </a:lnTo>
                  <a:lnTo>
                    <a:pt x="1589" y="571"/>
                  </a:lnTo>
                  <a:lnTo>
                    <a:pt x="1593" y="600"/>
                  </a:lnTo>
                  <a:lnTo>
                    <a:pt x="1601" y="627"/>
                  </a:lnTo>
                  <a:lnTo>
                    <a:pt x="1612" y="654"/>
                  </a:lnTo>
                  <a:lnTo>
                    <a:pt x="1627" y="678"/>
                  </a:lnTo>
                  <a:lnTo>
                    <a:pt x="1653" y="673"/>
                  </a:lnTo>
                  <a:lnTo>
                    <a:pt x="1676" y="665"/>
                  </a:lnTo>
                  <a:lnTo>
                    <a:pt x="1697" y="656"/>
                  </a:lnTo>
                  <a:lnTo>
                    <a:pt x="1718" y="643"/>
                  </a:lnTo>
                  <a:lnTo>
                    <a:pt x="1737" y="629"/>
                  </a:lnTo>
                  <a:lnTo>
                    <a:pt x="1756" y="615"/>
                  </a:lnTo>
                  <a:lnTo>
                    <a:pt x="1773" y="598"/>
                  </a:lnTo>
                  <a:lnTo>
                    <a:pt x="1791" y="580"/>
                  </a:lnTo>
                  <a:lnTo>
                    <a:pt x="1808" y="562"/>
                  </a:lnTo>
                  <a:lnTo>
                    <a:pt x="1825" y="544"/>
                  </a:lnTo>
                  <a:lnTo>
                    <a:pt x="1841" y="525"/>
                  </a:lnTo>
                  <a:lnTo>
                    <a:pt x="1858" y="507"/>
                  </a:lnTo>
                  <a:lnTo>
                    <a:pt x="1876" y="489"/>
                  </a:lnTo>
                  <a:lnTo>
                    <a:pt x="1893" y="472"/>
                  </a:lnTo>
                  <a:lnTo>
                    <a:pt x="1912" y="456"/>
                  </a:lnTo>
                  <a:lnTo>
                    <a:pt x="1931" y="441"/>
                  </a:lnTo>
                  <a:lnTo>
                    <a:pt x="1947" y="423"/>
                  </a:lnTo>
                  <a:lnTo>
                    <a:pt x="1962" y="405"/>
                  </a:lnTo>
                  <a:lnTo>
                    <a:pt x="1978" y="387"/>
                  </a:lnTo>
                  <a:lnTo>
                    <a:pt x="1994" y="370"/>
                  </a:lnTo>
                  <a:lnTo>
                    <a:pt x="2010" y="353"/>
                  </a:lnTo>
                  <a:lnTo>
                    <a:pt x="2027" y="337"/>
                  </a:lnTo>
                  <a:lnTo>
                    <a:pt x="2043" y="320"/>
                  </a:lnTo>
                  <a:lnTo>
                    <a:pt x="2060" y="304"/>
                  </a:lnTo>
                  <a:lnTo>
                    <a:pt x="2075" y="287"/>
                  </a:lnTo>
                  <a:lnTo>
                    <a:pt x="2092" y="271"/>
                  </a:lnTo>
                  <a:lnTo>
                    <a:pt x="2109" y="255"/>
                  </a:lnTo>
                  <a:lnTo>
                    <a:pt x="2126" y="239"/>
                  </a:lnTo>
                  <a:lnTo>
                    <a:pt x="2143" y="223"/>
                  </a:lnTo>
                  <a:lnTo>
                    <a:pt x="2160" y="207"/>
                  </a:lnTo>
                  <a:lnTo>
                    <a:pt x="2178" y="191"/>
                  </a:lnTo>
                  <a:lnTo>
                    <a:pt x="2195" y="174"/>
                  </a:lnTo>
                  <a:lnTo>
                    <a:pt x="2208" y="166"/>
                  </a:lnTo>
                  <a:lnTo>
                    <a:pt x="2220" y="158"/>
                  </a:lnTo>
                  <a:lnTo>
                    <a:pt x="2234" y="148"/>
                  </a:lnTo>
                  <a:lnTo>
                    <a:pt x="2247" y="139"/>
                  </a:lnTo>
                  <a:lnTo>
                    <a:pt x="2262" y="130"/>
                  </a:lnTo>
                  <a:lnTo>
                    <a:pt x="2275" y="121"/>
                  </a:lnTo>
                  <a:lnTo>
                    <a:pt x="2290" y="112"/>
                  </a:lnTo>
                  <a:lnTo>
                    <a:pt x="2305" y="105"/>
                  </a:lnTo>
                  <a:lnTo>
                    <a:pt x="2320" y="100"/>
                  </a:lnTo>
                  <a:lnTo>
                    <a:pt x="2336" y="94"/>
                  </a:lnTo>
                  <a:lnTo>
                    <a:pt x="2350" y="91"/>
                  </a:lnTo>
                  <a:lnTo>
                    <a:pt x="2366" y="91"/>
                  </a:lnTo>
                  <a:lnTo>
                    <a:pt x="2382" y="92"/>
                  </a:lnTo>
                  <a:lnTo>
                    <a:pt x="2398" y="96"/>
                  </a:lnTo>
                  <a:lnTo>
                    <a:pt x="2415" y="103"/>
                  </a:lnTo>
                  <a:lnTo>
                    <a:pt x="2431" y="113"/>
                  </a:lnTo>
                  <a:lnTo>
                    <a:pt x="2449" y="127"/>
                  </a:lnTo>
                  <a:lnTo>
                    <a:pt x="2464" y="144"/>
                  </a:lnTo>
                  <a:lnTo>
                    <a:pt x="2479" y="162"/>
                  </a:lnTo>
                  <a:lnTo>
                    <a:pt x="2492" y="182"/>
                  </a:lnTo>
                  <a:lnTo>
                    <a:pt x="2505" y="202"/>
                  </a:lnTo>
                  <a:lnTo>
                    <a:pt x="2515" y="224"/>
                  </a:lnTo>
                  <a:lnTo>
                    <a:pt x="2526" y="245"/>
                  </a:lnTo>
                  <a:lnTo>
                    <a:pt x="2536" y="265"/>
                  </a:lnTo>
                  <a:lnTo>
                    <a:pt x="2544" y="295"/>
                  </a:lnTo>
                  <a:lnTo>
                    <a:pt x="2553" y="323"/>
                  </a:lnTo>
                  <a:lnTo>
                    <a:pt x="2564" y="352"/>
                  </a:lnTo>
                  <a:lnTo>
                    <a:pt x="2577" y="380"/>
                  </a:lnTo>
                  <a:lnTo>
                    <a:pt x="2589" y="408"/>
                  </a:lnTo>
                  <a:lnTo>
                    <a:pt x="2603" y="434"/>
                  </a:lnTo>
                  <a:lnTo>
                    <a:pt x="2617" y="462"/>
                  </a:lnTo>
                  <a:lnTo>
                    <a:pt x="2631" y="489"/>
                  </a:lnTo>
                  <a:lnTo>
                    <a:pt x="2646" y="516"/>
                  </a:lnTo>
                  <a:lnTo>
                    <a:pt x="2661" y="543"/>
                  </a:lnTo>
                  <a:lnTo>
                    <a:pt x="2676" y="570"/>
                  </a:lnTo>
                  <a:lnTo>
                    <a:pt x="2690" y="597"/>
                  </a:lnTo>
                  <a:lnTo>
                    <a:pt x="2703" y="624"/>
                  </a:lnTo>
                  <a:lnTo>
                    <a:pt x="2716" y="652"/>
                  </a:lnTo>
                  <a:lnTo>
                    <a:pt x="2728" y="680"/>
                  </a:lnTo>
                  <a:lnTo>
                    <a:pt x="2738" y="709"/>
                  </a:lnTo>
                  <a:lnTo>
                    <a:pt x="2740" y="760"/>
                  </a:lnTo>
                  <a:lnTo>
                    <a:pt x="2720" y="759"/>
                  </a:lnTo>
                  <a:lnTo>
                    <a:pt x="2701" y="756"/>
                  </a:lnTo>
                  <a:lnTo>
                    <a:pt x="2683" y="750"/>
                  </a:lnTo>
                  <a:lnTo>
                    <a:pt x="2665" y="745"/>
                  </a:lnTo>
                  <a:lnTo>
                    <a:pt x="2648" y="738"/>
                  </a:lnTo>
                  <a:lnTo>
                    <a:pt x="2631" y="729"/>
                  </a:lnTo>
                  <a:lnTo>
                    <a:pt x="2616" y="721"/>
                  </a:lnTo>
                  <a:lnTo>
                    <a:pt x="2600" y="710"/>
                  </a:lnTo>
                  <a:lnTo>
                    <a:pt x="2584" y="699"/>
                  </a:lnTo>
                  <a:lnTo>
                    <a:pt x="2568" y="689"/>
                  </a:lnTo>
                  <a:lnTo>
                    <a:pt x="2553" y="677"/>
                  </a:lnTo>
                  <a:lnTo>
                    <a:pt x="2537" y="665"/>
                  </a:lnTo>
                  <a:lnTo>
                    <a:pt x="2522" y="655"/>
                  </a:lnTo>
                  <a:lnTo>
                    <a:pt x="2506" y="643"/>
                  </a:lnTo>
                  <a:lnTo>
                    <a:pt x="2490" y="632"/>
                  </a:lnTo>
                  <a:lnTo>
                    <a:pt x="2474" y="621"/>
                  </a:lnTo>
                  <a:lnTo>
                    <a:pt x="2461" y="617"/>
                  </a:lnTo>
                  <a:lnTo>
                    <a:pt x="2449" y="611"/>
                  </a:lnTo>
                  <a:lnTo>
                    <a:pt x="2436" y="606"/>
                  </a:lnTo>
                  <a:lnTo>
                    <a:pt x="2423" y="601"/>
                  </a:lnTo>
                  <a:lnTo>
                    <a:pt x="2411" y="596"/>
                  </a:lnTo>
                  <a:lnTo>
                    <a:pt x="2398" y="589"/>
                  </a:lnTo>
                  <a:lnTo>
                    <a:pt x="2386" y="584"/>
                  </a:lnTo>
                  <a:lnTo>
                    <a:pt x="2374" y="578"/>
                  </a:lnTo>
                  <a:lnTo>
                    <a:pt x="2362" y="571"/>
                  </a:lnTo>
                  <a:lnTo>
                    <a:pt x="2349" y="566"/>
                  </a:lnTo>
                  <a:lnTo>
                    <a:pt x="2337" y="560"/>
                  </a:lnTo>
                  <a:lnTo>
                    <a:pt x="2324" y="554"/>
                  </a:lnTo>
                  <a:lnTo>
                    <a:pt x="2311" y="548"/>
                  </a:lnTo>
                  <a:lnTo>
                    <a:pt x="2299" y="543"/>
                  </a:lnTo>
                  <a:lnTo>
                    <a:pt x="2286" y="537"/>
                  </a:lnTo>
                  <a:lnTo>
                    <a:pt x="2272" y="533"/>
                  </a:lnTo>
                  <a:lnTo>
                    <a:pt x="2247" y="525"/>
                  </a:lnTo>
                  <a:lnTo>
                    <a:pt x="2221" y="518"/>
                  </a:lnTo>
                  <a:lnTo>
                    <a:pt x="2196" y="515"/>
                  </a:lnTo>
                  <a:lnTo>
                    <a:pt x="2171" y="513"/>
                  </a:lnTo>
                  <a:lnTo>
                    <a:pt x="2145" y="513"/>
                  </a:lnTo>
                  <a:lnTo>
                    <a:pt x="2120" y="515"/>
                  </a:lnTo>
                  <a:lnTo>
                    <a:pt x="2096" y="518"/>
                  </a:lnTo>
                  <a:lnTo>
                    <a:pt x="2071" y="525"/>
                  </a:lnTo>
                  <a:lnTo>
                    <a:pt x="2047" y="531"/>
                  </a:lnTo>
                  <a:lnTo>
                    <a:pt x="2024" y="540"/>
                  </a:lnTo>
                  <a:lnTo>
                    <a:pt x="2000" y="550"/>
                  </a:lnTo>
                  <a:lnTo>
                    <a:pt x="1979" y="562"/>
                  </a:lnTo>
                  <a:lnTo>
                    <a:pt x="1957" y="575"/>
                  </a:lnTo>
                  <a:lnTo>
                    <a:pt x="1937" y="589"/>
                  </a:lnTo>
                  <a:lnTo>
                    <a:pt x="1918" y="605"/>
                  </a:lnTo>
                  <a:lnTo>
                    <a:pt x="1899" y="621"/>
                  </a:lnTo>
                  <a:lnTo>
                    <a:pt x="1886" y="643"/>
                  </a:lnTo>
                  <a:lnTo>
                    <a:pt x="1873" y="665"/>
                  </a:lnTo>
                  <a:lnTo>
                    <a:pt x="1860" y="688"/>
                  </a:lnTo>
                  <a:lnTo>
                    <a:pt x="1848" y="710"/>
                  </a:lnTo>
                  <a:lnTo>
                    <a:pt x="1840" y="733"/>
                  </a:lnTo>
                  <a:lnTo>
                    <a:pt x="1834" y="757"/>
                  </a:lnTo>
                  <a:lnTo>
                    <a:pt x="1834" y="782"/>
                  </a:lnTo>
                  <a:lnTo>
                    <a:pt x="1840" y="810"/>
                  </a:lnTo>
                  <a:lnTo>
                    <a:pt x="1845" y="826"/>
                  </a:lnTo>
                  <a:lnTo>
                    <a:pt x="1851" y="839"/>
                  </a:lnTo>
                  <a:lnTo>
                    <a:pt x="1860" y="853"/>
                  </a:lnTo>
                  <a:lnTo>
                    <a:pt x="1868" y="867"/>
                  </a:lnTo>
                  <a:lnTo>
                    <a:pt x="1879" y="879"/>
                  </a:lnTo>
                  <a:lnTo>
                    <a:pt x="1890" y="891"/>
                  </a:lnTo>
                  <a:lnTo>
                    <a:pt x="1902" y="902"/>
                  </a:lnTo>
                  <a:lnTo>
                    <a:pt x="1915" y="913"/>
                  </a:lnTo>
                  <a:lnTo>
                    <a:pt x="1927" y="924"/>
                  </a:lnTo>
                  <a:lnTo>
                    <a:pt x="1941" y="934"/>
                  </a:lnTo>
                  <a:lnTo>
                    <a:pt x="1955" y="944"/>
                  </a:lnTo>
                  <a:lnTo>
                    <a:pt x="1969" y="954"/>
                  </a:lnTo>
                  <a:lnTo>
                    <a:pt x="1982" y="963"/>
                  </a:lnTo>
                  <a:lnTo>
                    <a:pt x="1996" y="973"/>
                  </a:lnTo>
                  <a:lnTo>
                    <a:pt x="2010" y="982"/>
                  </a:lnTo>
                  <a:lnTo>
                    <a:pt x="2023" y="992"/>
                  </a:lnTo>
                  <a:lnTo>
                    <a:pt x="2034" y="997"/>
                  </a:lnTo>
                  <a:lnTo>
                    <a:pt x="2047" y="1004"/>
                  </a:lnTo>
                  <a:lnTo>
                    <a:pt x="2059" y="1010"/>
                  </a:lnTo>
                  <a:lnTo>
                    <a:pt x="2069" y="1016"/>
                  </a:lnTo>
                  <a:lnTo>
                    <a:pt x="2081" y="1024"/>
                  </a:lnTo>
                  <a:lnTo>
                    <a:pt x="2092" y="1032"/>
                  </a:lnTo>
                  <a:lnTo>
                    <a:pt x="2103" y="1041"/>
                  </a:lnTo>
                  <a:lnTo>
                    <a:pt x="2114" y="1049"/>
                  </a:lnTo>
                  <a:lnTo>
                    <a:pt x="2124" y="1058"/>
                  </a:lnTo>
                  <a:lnTo>
                    <a:pt x="2135" y="1067"/>
                  </a:lnTo>
                  <a:lnTo>
                    <a:pt x="2145" y="1077"/>
                  </a:lnTo>
                  <a:lnTo>
                    <a:pt x="2156" y="1087"/>
                  </a:lnTo>
                  <a:lnTo>
                    <a:pt x="2165" y="1097"/>
                  </a:lnTo>
                  <a:lnTo>
                    <a:pt x="2176" y="1107"/>
                  </a:lnTo>
                  <a:lnTo>
                    <a:pt x="2185" y="1117"/>
                  </a:lnTo>
                  <a:lnTo>
                    <a:pt x="2195" y="1128"/>
                  </a:lnTo>
                  <a:lnTo>
                    <a:pt x="2214" y="1124"/>
                  </a:lnTo>
                  <a:lnTo>
                    <a:pt x="2234" y="1120"/>
                  </a:lnTo>
                  <a:lnTo>
                    <a:pt x="2253" y="1117"/>
                  </a:lnTo>
                  <a:lnTo>
                    <a:pt x="2273" y="1113"/>
                  </a:lnTo>
                  <a:lnTo>
                    <a:pt x="2292" y="1108"/>
                  </a:lnTo>
                  <a:lnTo>
                    <a:pt x="2312" y="1104"/>
                  </a:lnTo>
                  <a:lnTo>
                    <a:pt x="2331" y="1100"/>
                  </a:lnTo>
                  <a:lnTo>
                    <a:pt x="2350" y="1097"/>
                  </a:lnTo>
                  <a:lnTo>
                    <a:pt x="2370" y="1093"/>
                  </a:lnTo>
                  <a:lnTo>
                    <a:pt x="2389" y="1089"/>
                  </a:lnTo>
                  <a:lnTo>
                    <a:pt x="2410" y="1086"/>
                  </a:lnTo>
                  <a:lnTo>
                    <a:pt x="2429" y="1084"/>
                  </a:lnTo>
                  <a:lnTo>
                    <a:pt x="2448" y="1082"/>
                  </a:lnTo>
                  <a:lnTo>
                    <a:pt x="2468" y="1081"/>
                  </a:lnTo>
                  <a:lnTo>
                    <a:pt x="2487" y="1080"/>
                  </a:lnTo>
                  <a:lnTo>
                    <a:pt x="2506" y="1080"/>
                  </a:lnTo>
                  <a:lnTo>
                    <a:pt x="2498" y="1095"/>
                  </a:lnTo>
                  <a:lnTo>
                    <a:pt x="2486" y="1094"/>
                  </a:lnTo>
                  <a:lnTo>
                    <a:pt x="2473" y="1094"/>
                  </a:lnTo>
                  <a:lnTo>
                    <a:pt x="2460" y="1094"/>
                  </a:lnTo>
                  <a:lnTo>
                    <a:pt x="2448" y="1095"/>
                  </a:lnTo>
                  <a:lnTo>
                    <a:pt x="2435" y="1095"/>
                  </a:lnTo>
                  <a:lnTo>
                    <a:pt x="2423" y="1096"/>
                  </a:lnTo>
                  <a:lnTo>
                    <a:pt x="2411" y="1097"/>
                  </a:lnTo>
                  <a:lnTo>
                    <a:pt x="2398" y="1099"/>
                  </a:lnTo>
                  <a:lnTo>
                    <a:pt x="2385" y="1100"/>
                  </a:lnTo>
                  <a:lnTo>
                    <a:pt x="2373" y="1101"/>
                  </a:lnTo>
                  <a:lnTo>
                    <a:pt x="2361" y="1103"/>
                  </a:lnTo>
                  <a:lnTo>
                    <a:pt x="2348" y="1104"/>
                  </a:lnTo>
                  <a:lnTo>
                    <a:pt x="2336" y="1106"/>
                  </a:lnTo>
                  <a:lnTo>
                    <a:pt x="2323" y="1107"/>
                  </a:lnTo>
                  <a:lnTo>
                    <a:pt x="2310" y="1108"/>
                  </a:lnTo>
                  <a:lnTo>
                    <a:pt x="2297" y="1110"/>
                  </a:lnTo>
                  <a:lnTo>
                    <a:pt x="2290" y="1113"/>
                  </a:lnTo>
                  <a:lnTo>
                    <a:pt x="2284" y="1115"/>
                  </a:lnTo>
                  <a:lnTo>
                    <a:pt x="2276" y="1116"/>
                  </a:lnTo>
                  <a:lnTo>
                    <a:pt x="2268" y="1118"/>
                  </a:lnTo>
                  <a:lnTo>
                    <a:pt x="2260" y="1119"/>
                  </a:lnTo>
                  <a:lnTo>
                    <a:pt x="2253" y="1120"/>
                  </a:lnTo>
                  <a:lnTo>
                    <a:pt x="2245" y="1121"/>
                  </a:lnTo>
                  <a:lnTo>
                    <a:pt x="2237" y="1123"/>
                  </a:lnTo>
                  <a:lnTo>
                    <a:pt x="2207" y="1133"/>
                  </a:lnTo>
                  <a:lnTo>
                    <a:pt x="2213" y="1146"/>
                  </a:lnTo>
                  <a:lnTo>
                    <a:pt x="2220" y="1158"/>
                  </a:lnTo>
                  <a:lnTo>
                    <a:pt x="2228" y="1171"/>
                  </a:lnTo>
                  <a:lnTo>
                    <a:pt x="2235" y="1184"/>
                  </a:lnTo>
                  <a:lnTo>
                    <a:pt x="2240" y="1197"/>
                  </a:lnTo>
                  <a:lnTo>
                    <a:pt x="2245" y="1210"/>
                  </a:lnTo>
                  <a:lnTo>
                    <a:pt x="2246" y="1224"/>
                  </a:lnTo>
                  <a:lnTo>
                    <a:pt x="2245" y="1239"/>
                  </a:lnTo>
                  <a:lnTo>
                    <a:pt x="2252" y="1246"/>
                  </a:lnTo>
                  <a:lnTo>
                    <a:pt x="2272" y="1247"/>
                  </a:lnTo>
                  <a:lnTo>
                    <a:pt x="2293" y="1248"/>
                  </a:lnTo>
                  <a:lnTo>
                    <a:pt x="2313" y="1249"/>
                  </a:lnTo>
                  <a:lnTo>
                    <a:pt x="2333" y="1249"/>
                  </a:lnTo>
                  <a:lnTo>
                    <a:pt x="2353" y="1250"/>
                  </a:lnTo>
                  <a:lnTo>
                    <a:pt x="2373" y="1250"/>
                  </a:lnTo>
                  <a:lnTo>
                    <a:pt x="2393" y="1250"/>
                  </a:lnTo>
                  <a:lnTo>
                    <a:pt x="2413" y="1252"/>
                  </a:lnTo>
                  <a:lnTo>
                    <a:pt x="2433" y="1253"/>
                  </a:lnTo>
                  <a:lnTo>
                    <a:pt x="2452" y="1254"/>
                  </a:lnTo>
                  <a:lnTo>
                    <a:pt x="2472" y="1255"/>
                  </a:lnTo>
                  <a:lnTo>
                    <a:pt x="2492" y="1256"/>
                  </a:lnTo>
                  <a:lnTo>
                    <a:pt x="2512" y="1258"/>
                  </a:lnTo>
                  <a:lnTo>
                    <a:pt x="2532" y="1261"/>
                  </a:lnTo>
                  <a:lnTo>
                    <a:pt x="2552" y="1264"/>
                  </a:lnTo>
                  <a:lnTo>
                    <a:pt x="2572" y="1268"/>
                  </a:lnTo>
                  <a:lnTo>
                    <a:pt x="2563" y="1272"/>
                  </a:lnTo>
                  <a:lnTo>
                    <a:pt x="2553" y="1273"/>
                  </a:lnTo>
                  <a:lnTo>
                    <a:pt x="2543" y="1272"/>
                  </a:lnTo>
                  <a:lnTo>
                    <a:pt x="2533" y="1268"/>
                  </a:lnTo>
                  <a:lnTo>
                    <a:pt x="2523" y="1266"/>
                  </a:lnTo>
                  <a:lnTo>
                    <a:pt x="2512" y="1263"/>
                  </a:lnTo>
                  <a:lnTo>
                    <a:pt x="2501" y="1263"/>
                  </a:lnTo>
                  <a:lnTo>
                    <a:pt x="2491" y="1264"/>
                  </a:lnTo>
                  <a:lnTo>
                    <a:pt x="2474" y="1263"/>
                  </a:lnTo>
                  <a:lnTo>
                    <a:pt x="2457" y="1261"/>
                  </a:lnTo>
                  <a:lnTo>
                    <a:pt x="2441" y="1260"/>
                  </a:lnTo>
                  <a:lnTo>
                    <a:pt x="2425" y="1260"/>
                  </a:lnTo>
                  <a:lnTo>
                    <a:pt x="2411" y="1259"/>
                  </a:lnTo>
                  <a:lnTo>
                    <a:pt x="2396" y="1259"/>
                  </a:lnTo>
                  <a:lnTo>
                    <a:pt x="2381" y="1258"/>
                  </a:lnTo>
                  <a:lnTo>
                    <a:pt x="2366" y="1258"/>
                  </a:lnTo>
                  <a:lnTo>
                    <a:pt x="2352" y="1258"/>
                  </a:lnTo>
                  <a:lnTo>
                    <a:pt x="2338" y="1258"/>
                  </a:lnTo>
                  <a:lnTo>
                    <a:pt x="2323" y="1257"/>
                  </a:lnTo>
                  <a:lnTo>
                    <a:pt x="2308" y="1257"/>
                  </a:lnTo>
                  <a:lnTo>
                    <a:pt x="2293" y="1257"/>
                  </a:lnTo>
                  <a:lnTo>
                    <a:pt x="2277" y="1257"/>
                  </a:lnTo>
                  <a:lnTo>
                    <a:pt x="2262" y="1257"/>
                  </a:lnTo>
                  <a:lnTo>
                    <a:pt x="2245" y="1257"/>
                  </a:lnTo>
                  <a:lnTo>
                    <a:pt x="2242" y="1275"/>
                  </a:lnTo>
                  <a:lnTo>
                    <a:pt x="2237" y="1291"/>
                  </a:lnTo>
                  <a:lnTo>
                    <a:pt x="2230" y="1306"/>
                  </a:lnTo>
                  <a:lnTo>
                    <a:pt x="2220" y="1318"/>
                  </a:lnTo>
                  <a:lnTo>
                    <a:pt x="2210" y="1331"/>
                  </a:lnTo>
                  <a:lnTo>
                    <a:pt x="2198" y="1343"/>
                  </a:lnTo>
                  <a:lnTo>
                    <a:pt x="2186" y="1356"/>
                  </a:lnTo>
                  <a:lnTo>
                    <a:pt x="2174" y="1370"/>
                  </a:lnTo>
                  <a:lnTo>
                    <a:pt x="2188" y="1385"/>
                  </a:lnTo>
                  <a:lnTo>
                    <a:pt x="2201" y="1400"/>
                  </a:lnTo>
                  <a:lnTo>
                    <a:pt x="2217" y="1414"/>
                  </a:lnTo>
                  <a:lnTo>
                    <a:pt x="2233" y="1426"/>
                  </a:lnTo>
                  <a:lnTo>
                    <a:pt x="2250" y="1440"/>
                  </a:lnTo>
                  <a:lnTo>
                    <a:pt x="2266" y="1454"/>
                  </a:lnTo>
                  <a:lnTo>
                    <a:pt x="2282" y="1469"/>
                  </a:lnTo>
                  <a:lnTo>
                    <a:pt x="2297" y="1484"/>
                  </a:lnTo>
                  <a:lnTo>
                    <a:pt x="2316" y="1505"/>
                  </a:lnTo>
                  <a:lnTo>
                    <a:pt x="2336" y="1527"/>
                  </a:lnTo>
                  <a:lnTo>
                    <a:pt x="2353" y="1548"/>
                  </a:lnTo>
                  <a:lnTo>
                    <a:pt x="2371" y="1570"/>
                  </a:lnTo>
                  <a:lnTo>
                    <a:pt x="2388" y="1594"/>
                  </a:lnTo>
                  <a:lnTo>
                    <a:pt x="2403" y="1617"/>
                  </a:lnTo>
                  <a:lnTo>
                    <a:pt x="2417" y="1643"/>
                  </a:lnTo>
                  <a:lnTo>
                    <a:pt x="2427" y="1670"/>
                  </a:lnTo>
                  <a:lnTo>
                    <a:pt x="2435" y="1687"/>
                  </a:lnTo>
                  <a:lnTo>
                    <a:pt x="2442" y="1704"/>
                  </a:lnTo>
                  <a:lnTo>
                    <a:pt x="2450" y="1721"/>
                  </a:lnTo>
                  <a:lnTo>
                    <a:pt x="2457" y="1739"/>
                  </a:lnTo>
                  <a:lnTo>
                    <a:pt x="2464" y="1757"/>
                  </a:lnTo>
                  <a:lnTo>
                    <a:pt x="2472" y="1775"/>
                  </a:lnTo>
                  <a:lnTo>
                    <a:pt x="2479" y="1792"/>
                  </a:lnTo>
                  <a:lnTo>
                    <a:pt x="2488" y="1809"/>
                  </a:lnTo>
                  <a:lnTo>
                    <a:pt x="2499" y="1852"/>
                  </a:lnTo>
                  <a:lnTo>
                    <a:pt x="2510" y="1898"/>
                  </a:lnTo>
                  <a:lnTo>
                    <a:pt x="2518" y="1944"/>
                  </a:lnTo>
                  <a:lnTo>
                    <a:pt x="2524" y="1991"/>
                  </a:lnTo>
                  <a:lnTo>
                    <a:pt x="2527" y="2038"/>
                  </a:lnTo>
                  <a:lnTo>
                    <a:pt x="2526" y="2086"/>
                  </a:lnTo>
                  <a:lnTo>
                    <a:pt x="2522" y="2133"/>
                  </a:lnTo>
                  <a:lnTo>
                    <a:pt x="2512" y="2180"/>
                  </a:lnTo>
                  <a:lnTo>
                    <a:pt x="2503" y="2212"/>
                  </a:lnTo>
                  <a:lnTo>
                    <a:pt x="2493" y="2243"/>
                  </a:lnTo>
                  <a:lnTo>
                    <a:pt x="2485" y="2274"/>
                  </a:lnTo>
                  <a:lnTo>
                    <a:pt x="2475" y="2306"/>
                  </a:lnTo>
                  <a:lnTo>
                    <a:pt x="2464" y="2337"/>
                  </a:lnTo>
                  <a:lnTo>
                    <a:pt x="2453" y="2367"/>
                  </a:lnTo>
                  <a:lnTo>
                    <a:pt x="2439" y="2398"/>
                  </a:lnTo>
                  <a:lnTo>
                    <a:pt x="2423" y="2427"/>
                  </a:lnTo>
                  <a:lnTo>
                    <a:pt x="2437" y="2425"/>
                  </a:lnTo>
                  <a:lnTo>
                    <a:pt x="2452" y="2420"/>
                  </a:lnTo>
                  <a:lnTo>
                    <a:pt x="2468" y="2414"/>
                  </a:lnTo>
                  <a:lnTo>
                    <a:pt x="2484" y="2409"/>
                  </a:lnTo>
                  <a:lnTo>
                    <a:pt x="2498" y="2406"/>
                  </a:lnTo>
                  <a:lnTo>
                    <a:pt x="2512" y="2407"/>
                  </a:lnTo>
                  <a:lnTo>
                    <a:pt x="2524" y="2413"/>
                  </a:lnTo>
                  <a:lnTo>
                    <a:pt x="2533" y="2427"/>
                  </a:lnTo>
                  <a:lnTo>
                    <a:pt x="2531" y="2436"/>
                  </a:lnTo>
                  <a:lnTo>
                    <a:pt x="2528" y="2447"/>
                  </a:lnTo>
                  <a:lnTo>
                    <a:pt x="2525" y="2455"/>
                  </a:lnTo>
                  <a:lnTo>
                    <a:pt x="2519" y="2462"/>
                  </a:lnTo>
                  <a:lnTo>
                    <a:pt x="2533" y="2464"/>
                  </a:lnTo>
                  <a:lnTo>
                    <a:pt x="2549" y="2466"/>
                  </a:lnTo>
                  <a:lnTo>
                    <a:pt x="2564" y="2466"/>
                  </a:lnTo>
                  <a:lnTo>
                    <a:pt x="2581" y="2466"/>
                  </a:lnTo>
                  <a:lnTo>
                    <a:pt x="2597" y="2465"/>
                  </a:lnTo>
                  <a:lnTo>
                    <a:pt x="2614" y="2465"/>
                  </a:lnTo>
                  <a:lnTo>
                    <a:pt x="2630" y="2464"/>
                  </a:lnTo>
                  <a:lnTo>
                    <a:pt x="2647" y="2464"/>
                  </a:lnTo>
                  <a:lnTo>
                    <a:pt x="2663" y="2465"/>
                  </a:lnTo>
                  <a:lnTo>
                    <a:pt x="2679" y="2467"/>
                  </a:lnTo>
                  <a:lnTo>
                    <a:pt x="2694" y="2470"/>
                  </a:lnTo>
                  <a:lnTo>
                    <a:pt x="2708" y="2475"/>
                  </a:lnTo>
                  <a:lnTo>
                    <a:pt x="2720" y="2482"/>
                  </a:lnTo>
                  <a:lnTo>
                    <a:pt x="2733" y="2491"/>
                  </a:lnTo>
                  <a:lnTo>
                    <a:pt x="2744" y="2503"/>
                  </a:lnTo>
                  <a:lnTo>
                    <a:pt x="2752" y="2518"/>
                  </a:lnTo>
                  <a:lnTo>
                    <a:pt x="2745" y="2531"/>
                  </a:lnTo>
                  <a:lnTo>
                    <a:pt x="2736" y="2542"/>
                  </a:lnTo>
                  <a:lnTo>
                    <a:pt x="2727" y="2553"/>
                  </a:lnTo>
                  <a:lnTo>
                    <a:pt x="2716" y="2561"/>
                  </a:lnTo>
                  <a:lnTo>
                    <a:pt x="2705" y="2569"/>
                  </a:lnTo>
                  <a:lnTo>
                    <a:pt x="2693" y="2575"/>
                  </a:lnTo>
                  <a:lnTo>
                    <a:pt x="2680" y="2581"/>
                  </a:lnTo>
                  <a:lnTo>
                    <a:pt x="2666" y="2587"/>
                  </a:lnTo>
                  <a:lnTo>
                    <a:pt x="2653" y="2591"/>
                  </a:lnTo>
                  <a:lnTo>
                    <a:pt x="2639" y="2595"/>
                  </a:lnTo>
                  <a:lnTo>
                    <a:pt x="2625" y="2599"/>
                  </a:lnTo>
                  <a:lnTo>
                    <a:pt x="2611" y="2604"/>
                  </a:lnTo>
                  <a:lnTo>
                    <a:pt x="2598" y="2608"/>
                  </a:lnTo>
                  <a:lnTo>
                    <a:pt x="2584" y="2612"/>
                  </a:lnTo>
                  <a:lnTo>
                    <a:pt x="2571" y="2617"/>
                  </a:lnTo>
                  <a:lnTo>
                    <a:pt x="2559" y="2624"/>
                  </a:lnTo>
                  <a:lnTo>
                    <a:pt x="2551" y="2622"/>
                  </a:lnTo>
                  <a:lnTo>
                    <a:pt x="2544" y="2623"/>
                  </a:lnTo>
                  <a:lnTo>
                    <a:pt x="2536" y="2625"/>
                  </a:lnTo>
                  <a:lnTo>
                    <a:pt x="2531" y="2627"/>
                  </a:lnTo>
                  <a:lnTo>
                    <a:pt x="2525" y="2630"/>
                  </a:lnTo>
                  <a:lnTo>
                    <a:pt x="2518" y="2634"/>
                  </a:lnTo>
                  <a:lnTo>
                    <a:pt x="2512" y="2637"/>
                  </a:lnTo>
                  <a:lnTo>
                    <a:pt x="2506" y="2639"/>
                  </a:lnTo>
                  <a:lnTo>
                    <a:pt x="2513" y="2643"/>
                  </a:lnTo>
                  <a:lnTo>
                    <a:pt x="2522" y="2647"/>
                  </a:lnTo>
                  <a:lnTo>
                    <a:pt x="2530" y="2650"/>
                  </a:lnTo>
                  <a:lnTo>
                    <a:pt x="2537" y="2655"/>
                  </a:lnTo>
                  <a:lnTo>
                    <a:pt x="2546" y="2658"/>
                  </a:lnTo>
                  <a:lnTo>
                    <a:pt x="2554" y="2663"/>
                  </a:lnTo>
                  <a:lnTo>
                    <a:pt x="2562" y="2667"/>
                  </a:lnTo>
                  <a:lnTo>
                    <a:pt x="2569" y="2674"/>
                  </a:lnTo>
                  <a:lnTo>
                    <a:pt x="2578" y="2690"/>
                  </a:lnTo>
                  <a:lnTo>
                    <a:pt x="2581" y="2705"/>
                  </a:lnTo>
                  <a:lnTo>
                    <a:pt x="2578" y="2722"/>
                  </a:lnTo>
                  <a:lnTo>
                    <a:pt x="2569" y="2737"/>
                  </a:lnTo>
                  <a:lnTo>
                    <a:pt x="2552" y="2754"/>
                  </a:lnTo>
                  <a:lnTo>
                    <a:pt x="2534" y="2767"/>
                  </a:lnTo>
                  <a:lnTo>
                    <a:pt x="2515" y="2775"/>
                  </a:lnTo>
                  <a:lnTo>
                    <a:pt x="2494" y="2781"/>
                  </a:lnTo>
                  <a:lnTo>
                    <a:pt x="2473" y="2785"/>
                  </a:lnTo>
                  <a:lnTo>
                    <a:pt x="2452" y="2789"/>
                  </a:lnTo>
                  <a:lnTo>
                    <a:pt x="2430" y="2794"/>
                  </a:lnTo>
                  <a:lnTo>
                    <a:pt x="2406" y="2801"/>
                  </a:lnTo>
                  <a:lnTo>
                    <a:pt x="2387" y="2803"/>
                  </a:lnTo>
                  <a:lnTo>
                    <a:pt x="2368" y="2803"/>
                  </a:lnTo>
                  <a:lnTo>
                    <a:pt x="2349" y="2803"/>
                  </a:lnTo>
                  <a:lnTo>
                    <a:pt x="2329" y="2803"/>
                  </a:lnTo>
                  <a:lnTo>
                    <a:pt x="2310" y="2802"/>
                  </a:lnTo>
                  <a:lnTo>
                    <a:pt x="2291" y="2800"/>
                  </a:lnTo>
                  <a:lnTo>
                    <a:pt x="2271" y="2798"/>
                  </a:lnTo>
                  <a:lnTo>
                    <a:pt x="2252" y="2794"/>
                  </a:lnTo>
                  <a:lnTo>
                    <a:pt x="2233" y="2790"/>
                  </a:lnTo>
                  <a:lnTo>
                    <a:pt x="2214" y="2787"/>
                  </a:lnTo>
                  <a:lnTo>
                    <a:pt x="2196" y="2782"/>
                  </a:lnTo>
                  <a:lnTo>
                    <a:pt x="2177" y="2776"/>
                  </a:lnTo>
                  <a:lnTo>
                    <a:pt x="2159" y="2771"/>
                  </a:lnTo>
                  <a:lnTo>
                    <a:pt x="2141" y="2765"/>
                  </a:lnTo>
                  <a:lnTo>
                    <a:pt x="2123" y="2758"/>
                  </a:lnTo>
                  <a:lnTo>
                    <a:pt x="2106" y="2752"/>
                  </a:lnTo>
                  <a:lnTo>
                    <a:pt x="2097" y="2754"/>
                  </a:lnTo>
                  <a:lnTo>
                    <a:pt x="2086" y="2757"/>
                  </a:lnTo>
                  <a:lnTo>
                    <a:pt x="2078" y="2763"/>
                  </a:lnTo>
                  <a:lnTo>
                    <a:pt x="2068" y="2768"/>
                  </a:lnTo>
                  <a:lnTo>
                    <a:pt x="2060" y="2774"/>
                  </a:lnTo>
                  <a:lnTo>
                    <a:pt x="2052" y="2782"/>
                  </a:lnTo>
                  <a:lnTo>
                    <a:pt x="2046" y="2789"/>
                  </a:lnTo>
                  <a:lnTo>
                    <a:pt x="2041" y="2798"/>
                  </a:lnTo>
                  <a:lnTo>
                    <a:pt x="2038" y="2819"/>
                  </a:lnTo>
                  <a:lnTo>
                    <a:pt x="2045" y="2842"/>
                  </a:lnTo>
                  <a:lnTo>
                    <a:pt x="2053" y="2865"/>
                  </a:lnTo>
                  <a:lnTo>
                    <a:pt x="2063" y="2889"/>
                  </a:lnTo>
                  <a:lnTo>
                    <a:pt x="2068" y="2911"/>
                  </a:lnTo>
                  <a:lnTo>
                    <a:pt x="2066" y="2929"/>
                  </a:lnTo>
                  <a:lnTo>
                    <a:pt x="2052" y="2944"/>
                  </a:lnTo>
                  <a:lnTo>
                    <a:pt x="2023" y="2952"/>
                  </a:lnTo>
                  <a:lnTo>
                    <a:pt x="2004" y="2956"/>
                  </a:lnTo>
                  <a:lnTo>
                    <a:pt x="1985" y="2959"/>
                  </a:lnTo>
                  <a:lnTo>
                    <a:pt x="1966" y="2963"/>
                  </a:lnTo>
                  <a:lnTo>
                    <a:pt x="1945" y="2966"/>
                  </a:lnTo>
                  <a:lnTo>
                    <a:pt x="1926" y="2969"/>
                  </a:lnTo>
                  <a:lnTo>
                    <a:pt x="1907" y="2972"/>
                  </a:lnTo>
                  <a:lnTo>
                    <a:pt x="1888" y="2976"/>
                  </a:lnTo>
                  <a:lnTo>
                    <a:pt x="1869" y="2978"/>
                  </a:lnTo>
                  <a:lnTo>
                    <a:pt x="1850" y="2981"/>
                  </a:lnTo>
                  <a:lnTo>
                    <a:pt x="1832" y="2983"/>
                  </a:lnTo>
                  <a:lnTo>
                    <a:pt x="1813" y="2985"/>
                  </a:lnTo>
                  <a:lnTo>
                    <a:pt x="1794" y="2986"/>
                  </a:lnTo>
                  <a:lnTo>
                    <a:pt x="1775" y="2987"/>
                  </a:lnTo>
                  <a:lnTo>
                    <a:pt x="1756" y="2987"/>
                  </a:lnTo>
                  <a:lnTo>
                    <a:pt x="1738" y="2987"/>
                  </a:lnTo>
                  <a:lnTo>
                    <a:pt x="1719" y="2987"/>
                  </a:lnTo>
                  <a:lnTo>
                    <a:pt x="1706" y="2993"/>
                  </a:lnTo>
                  <a:lnTo>
                    <a:pt x="1691" y="2996"/>
                  </a:lnTo>
                  <a:lnTo>
                    <a:pt x="1676" y="2998"/>
                  </a:lnTo>
                  <a:lnTo>
                    <a:pt x="1661" y="2999"/>
                  </a:lnTo>
                  <a:lnTo>
                    <a:pt x="1645" y="3000"/>
                  </a:lnTo>
                  <a:lnTo>
                    <a:pt x="1630" y="3000"/>
                  </a:lnTo>
                  <a:lnTo>
                    <a:pt x="1615" y="3001"/>
                  </a:lnTo>
                  <a:lnTo>
                    <a:pt x="1600" y="3002"/>
                  </a:lnTo>
                  <a:lnTo>
                    <a:pt x="1583" y="3004"/>
                  </a:lnTo>
                  <a:lnTo>
                    <a:pt x="1565" y="3005"/>
                  </a:lnTo>
                  <a:lnTo>
                    <a:pt x="1547" y="3006"/>
                  </a:lnTo>
                  <a:lnTo>
                    <a:pt x="1528" y="3006"/>
                  </a:lnTo>
                  <a:lnTo>
                    <a:pt x="1509" y="3006"/>
                  </a:lnTo>
                  <a:lnTo>
                    <a:pt x="1489" y="3005"/>
                  </a:lnTo>
                  <a:lnTo>
                    <a:pt x="1470" y="3004"/>
                  </a:lnTo>
                  <a:lnTo>
                    <a:pt x="1450" y="3003"/>
                  </a:lnTo>
                  <a:lnTo>
                    <a:pt x="1430" y="3003"/>
                  </a:lnTo>
                  <a:lnTo>
                    <a:pt x="1410" y="3003"/>
                  </a:lnTo>
                  <a:lnTo>
                    <a:pt x="1389" y="3003"/>
                  </a:lnTo>
                  <a:lnTo>
                    <a:pt x="1369" y="3004"/>
                  </a:lnTo>
                  <a:lnTo>
                    <a:pt x="1350" y="3005"/>
                  </a:lnTo>
                  <a:lnTo>
                    <a:pt x="1332" y="3009"/>
                  </a:lnTo>
                  <a:lnTo>
                    <a:pt x="1313" y="3012"/>
                  </a:lnTo>
                  <a:lnTo>
                    <a:pt x="1296" y="3017"/>
                  </a:lnTo>
                  <a:lnTo>
                    <a:pt x="1280" y="3018"/>
                  </a:lnTo>
                  <a:lnTo>
                    <a:pt x="1262" y="3019"/>
                  </a:lnTo>
                  <a:lnTo>
                    <a:pt x="1245" y="3020"/>
                  </a:lnTo>
                  <a:lnTo>
                    <a:pt x="1228" y="3021"/>
                  </a:lnTo>
                  <a:lnTo>
                    <a:pt x="1211" y="3022"/>
                  </a:lnTo>
                  <a:lnTo>
                    <a:pt x="1195" y="3024"/>
                  </a:lnTo>
                  <a:lnTo>
                    <a:pt x="1178" y="3027"/>
                  </a:lnTo>
                  <a:lnTo>
                    <a:pt x="1161" y="3028"/>
                  </a:lnTo>
                  <a:lnTo>
                    <a:pt x="1144" y="3030"/>
                  </a:lnTo>
                  <a:lnTo>
                    <a:pt x="1127" y="3032"/>
                  </a:lnTo>
                  <a:lnTo>
                    <a:pt x="1111" y="3034"/>
                  </a:lnTo>
                  <a:lnTo>
                    <a:pt x="1095" y="3037"/>
                  </a:lnTo>
                  <a:lnTo>
                    <a:pt x="1078" y="3039"/>
                  </a:lnTo>
                  <a:lnTo>
                    <a:pt x="1061" y="3042"/>
                  </a:lnTo>
                  <a:lnTo>
                    <a:pt x="1043" y="3045"/>
                  </a:lnTo>
                  <a:lnTo>
                    <a:pt x="1026" y="3048"/>
                  </a:lnTo>
                  <a:lnTo>
                    <a:pt x="1009" y="3050"/>
                  </a:lnTo>
                  <a:lnTo>
                    <a:pt x="993" y="3052"/>
                  </a:lnTo>
                  <a:lnTo>
                    <a:pt x="976" y="3054"/>
                  </a:lnTo>
                  <a:lnTo>
                    <a:pt x="960" y="3057"/>
                  </a:lnTo>
                  <a:lnTo>
                    <a:pt x="943" y="3060"/>
                  </a:lnTo>
                  <a:lnTo>
                    <a:pt x="926" y="3064"/>
                  </a:lnTo>
                  <a:lnTo>
                    <a:pt x="911" y="3067"/>
                  </a:lnTo>
                  <a:lnTo>
                    <a:pt x="894" y="3070"/>
                  </a:lnTo>
                  <a:lnTo>
                    <a:pt x="877" y="3073"/>
                  </a:lnTo>
                  <a:lnTo>
                    <a:pt x="860" y="3075"/>
                  </a:lnTo>
                  <a:lnTo>
                    <a:pt x="843" y="3077"/>
                  </a:lnTo>
                  <a:lnTo>
                    <a:pt x="825" y="3080"/>
                  </a:lnTo>
                  <a:lnTo>
                    <a:pt x="808" y="3081"/>
                  </a:lnTo>
                  <a:lnTo>
                    <a:pt x="790" y="3082"/>
                  </a:lnTo>
                  <a:lnTo>
                    <a:pt x="772" y="3082"/>
                  </a:lnTo>
                  <a:lnTo>
                    <a:pt x="754" y="3081"/>
                  </a:lnTo>
                  <a:lnTo>
                    <a:pt x="746" y="3073"/>
                  </a:lnTo>
                  <a:lnTo>
                    <a:pt x="736" y="3070"/>
                  </a:lnTo>
                  <a:lnTo>
                    <a:pt x="727" y="3070"/>
                  </a:lnTo>
                  <a:lnTo>
                    <a:pt x="716" y="3071"/>
                  </a:lnTo>
                  <a:lnTo>
                    <a:pt x="707" y="3073"/>
                  </a:lnTo>
                  <a:lnTo>
                    <a:pt x="696" y="3074"/>
                  </a:lnTo>
                  <a:lnTo>
                    <a:pt x="686" y="3073"/>
                  </a:lnTo>
                  <a:lnTo>
                    <a:pt x="677" y="3070"/>
                  </a:lnTo>
                  <a:lnTo>
                    <a:pt x="671" y="3065"/>
                  </a:lnTo>
                  <a:lnTo>
                    <a:pt x="666" y="3059"/>
                  </a:lnTo>
                  <a:lnTo>
                    <a:pt x="661" y="3054"/>
                  </a:lnTo>
                  <a:lnTo>
                    <a:pt x="658" y="3049"/>
                  </a:lnTo>
                  <a:lnTo>
                    <a:pt x="654" y="3045"/>
                  </a:lnTo>
                  <a:lnTo>
                    <a:pt x="651" y="3039"/>
                  </a:lnTo>
                  <a:lnTo>
                    <a:pt x="647" y="3034"/>
                  </a:lnTo>
                  <a:lnTo>
                    <a:pt x="644" y="3028"/>
                  </a:lnTo>
                  <a:lnTo>
                    <a:pt x="638" y="3031"/>
                  </a:lnTo>
                  <a:lnTo>
                    <a:pt x="632" y="3033"/>
                  </a:lnTo>
                  <a:lnTo>
                    <a:pt x="624" y="3035"/>
                  </a:lnTo>
                  <a:lnTo>
                    <a:pt x="617" y="3037"/>
                  </a:lnTo>
                  <a:lnTo>
                    <a:pt x="609" y="3037"/>
                  </a:lnTo>
                  <a:lnTo>
                    <a:pt x="602" y="3038"/>
                  </a:lnTo>
                  <a:lnTo>
                    <a:pt x="593" y="3038"/>
                  </a:lnTo>
                  <a:lnTo>
                    <a:pt x="585" y="3037"/>
                  </a:lnTo>
                  <a:lnTo>
                    <a:pt x="580" y="3031"/>
                  </a:lnTo>
                  <a:lnTo>
                    <a:pt x="572" y="3023"/>
                  </a:lnTo>
                  <a:lnTo>
                    <a:pt x="565" y="3017"/>
                  </a:lnTo>
                  <a:lnTo>
                    <a:pt x="558" y="3010"/>
                  </a:lnTo>
                  <a:lnTo>
                    <a:pt x="551" y="3002"/>
                  </a:lnTo>
                  <a:lnTo>
                    <a:pt x="548" y="2994"/>
                  </a:lnTo>
                  <a:lnTo>
                    <a:pt x="547" y="2983"/>
                  </a:lnTo>
                  <a:lnTo>
                    <a:pt x="550" y="2970"/>
                  </a:lnTo>
                  <a:lnTo>
                    <a:pt x="544" y="2965"/>
                  </a:lnTo>
                  <a:lnTo>
                    <a:pt x="537" y="2964"/>
                  </a:lnTo>
                  <a:lnTo>
                    <a:pt x="530" y="2964"/>
                  </a:lnTo>
                  <a:lnTo>
                    <a:pt x="524" y="2967"/>
                  </a:lnTo>
                  <a:lnTo>
                    <a:pt x="517" y="2970"/>
                  </a:lnTo>
                  <a:lnTo>
                    <a:pt x="511" y="2974"/>
                  </a:lnTo>
                  <a:lnTo>
                    <a:pt x="505" y="2975"/>
                  </a:lnTo>
                  <a:lnTo>
                    <a:pt x="497" y="2975"/>
                  </a:lnTo>
                  <a:lnTo>
                    <a:pt x="484" y="2976"/>
                  </a:lnTo>
                  <a:lnTo>
                    <a:pt x="472" y="2974"/>
                  </a:lnTo>
                  <a:lnTo>
                    <a:pt x="461" y="2969"/>
                  </a:lnTo>
                  <a:lnTo>
                    <a:pt x="451" y="2965"/>
                  </a:lnTo>
                  <a:lnTo>
                    <a:pt x="440" y="2961"/>
                  </a:lnTo>
                  <a:lnTo>
                    <a:pt x="430" y="2960"/>
                  </a:lnTo>
                  <a:lnTo>
                    <a:pt x="418" y="2961"/>
                  </a:lnTo>
                  <a:lnTo>
                    <a:pt x="405" y="2967"/>
                  </a:lnTo>
                  <a:lnTo>
                    <a:pt x="393" y="2967"/>
                  </a:lnTo>
                  <a:lnTo>
                    <a:pt x="383" y="2962"/>
                  </a:lnTo>
                  <a:lnTo>
                    <a:pt x="376" y="2953"/>
                  </a:lnTo>
                  <a:lnTo>
                    <a:pt x="370" y="2944"/>
                  </a:lnTo>
                  <a:lnTo>
                    <a:pt x="365" y="2932"/>
                  </a:lnTo>
                  <a:lnTo>
                    <a:pt x="359" y="2923"/>
                  </a:lnTo>
                  <a:lnTo>
                    <a:pt x="351" y="2915"/>
                  </a:lnTo>
                  <a:lnTo>
                    <a:pt x="342" y="2911"/>
                  </a:lnTo>
                  <a:lnTo>
                    <a:pt x="337" y="2899"/>
                  </a:lnTo>
                  <a:lnTo>
                    <a:pt x="331" y="2887"/>
                  </a:lnTo>
                  <a:lnTo>
                    <a:pt x="326" y="2875"/>
                  </a:lnTo>
                  <a:lnTo>
                    <a:pt x="322" y="2861"/>
                  </a:lnTo>
                  <a:lnTo>
                    <a:pt x="319" y="2849"/>
                  </a:lnTo>
                  <a:lnTo>
                    <a:pt x="317" y="2835"/>
                  </a:lnTo>
                  <a:lnTo>
                    <a:pt x="318" y="2820"/>
                  </a:lnTo>
                  <a:lnTo>
                    <a:pt x="321" y="2805"/>
                  </a:lnTo>
                  <a:lnTo>
                    <a:pt x="331" y="2786"/>
                  </a:lnTo>
                  <a:lnTo>
                    <a:pt x="342" y="2767"/>
                  </a:lnTo>
                  <a:lnTo>
                    <a:pt x="354" y="2750"/>
                  </a:lnTo>
                  <a:lnTo>
                    <a:pt x="366" y="2733"/>
                  </a:lnTo>
                  <a:lnTo>
                    <a:pt x="380" y="2718"/>
                  </a:lnTo>
                  <a:lnTo>
                    <a:pt x="394" y="2703"/>
                  </a:lnTo>
                  <a:lnTo>
                    <a:pt x="408" y="2690"/>
                  </a:lnTo>
                  <a:lnTo>
                    <a:pt x="424" y="2677"/>
                  </a:lnTo>
                  <a:lnTo>
                    <a:pt x="440" y="2664"/>
                  </a:lnTo>
                  <a:lnTo>
                    <a:pt x="457" y="2652"/>
                  </a:lnTo>
                  <a:lnTo>
                    <a:pt x="474" y="2642"/>
                  </a:lnTo>
                  <a:lnTo>
                    <a:pt x="493" y="2631"/>
                  </a:lnTo>
                  <a:lnTo>
                    <a:pt x="511" y="2622"/>
                  </a:lnTo>
                  <a:lnTo>
                    <a:pt x="531" y="2613"/>
                  </a:lnTo>
                  <a:lnTo>
                    <a:pt x="551" y="2605"/>
                  </a:lnTo>
                  <a:lnTo>
                    <a:pt x="571" y="2596"/>
                  </a:lnTo>
                  <a:lnTo>
                    <a:pt x="605" y="2589"/>
                  </a:lnTo>
                  <a:lnTo>
                    <a:pt x="639" y="2584"/>
                  </a:lnTo>
                  <a:lnTo>
                    <a:pt x="673" y="2580"/>
                  </a:lnTo>
                  <a:lnTo>
                    <a:pt x="707" y="2577"/>
                  </a:lnTo>
                  <a:lnTo>
                    <a:pt x="741" y="2576"/>
                  </a:lnTo>
                  <a:lnTo>
                    <a:pt x="776" y="2575"/>
                  </a:lnTo>
                  <a:lnTo>
                    <a:pt x="811" y="2575"/>
                  </a:lnTo>
                  <a:lnTo>
                    <a:pt x="846" y="2575"/>
                  </a:lnTo>
                  <a:lnTo>
                    <a:pt x="880" y="2575"/>
                  </a:lnTo>
                  <a:lnTo>
                    <a:pt x="915" y="2575"/>
                  </a:lnTo>
                  <a:lnTo>
                    <a:pt x="949" y="2575"/>
                  </a:lnTo>
                  <a:lnTo>
                    <a:pt x="984" y="2574"/>
                  </a:lnTo>
                  <a:lnTo>
                    <a:pt x="1017" y="2573"/>
                  </a:lnTo>
                  <a:lnTo>
                    <a:pt x="1051" y="2570"/>
                  </a:lnTo>
                  <a:lnTo>
                    <a:pt x="1084" y="2567"/>
                  </a:lnTo>
                  <a:lnTo>
                    <a:pt x="1117" y="2561"/>
                  </a:lnTo>
                  <a:lnTo>
                    <a:pt x="1124" y="2556"/>
                  </a:lnTo>
                  <a:lnTo>
                    <a:pt x="1132" y="2551"/>
                  </a:lnTo>
                  <a:lnTo>
                    <a:pt x="1137" y="2544"/>
                  </a:lnTo>
                  <a:lnTo>
                    <a:pt x="1142" y="2536"/>
                  </a:lnTo>
                  <a:lnTo>
                    <a:pt x="1143" y="2516"/>
                  </a:lnTo>
                  <a:lnTo>
                    <a:pt x="1139" y="2497"/>
                  </a:lnTo>
                  <a:lnTo>
                    <a:pt x="1132" y="2480"/>
                  </a:lnTo>
                  <a:lnTo>
                    <a:pt x="1127" y="2462"/>
                  </a:lnTo>
                  <a:lnTo>
                    <a:pt x="1120" y="2449"/>
                  </a:lnTo>
                  <a:lnTo>
                    <a:pt x="1114" y="2435"/>
                  </a:lnTo>
                  <a:lnTo>
                    <a:pt x="1108" y="2420"/>
                  </a:lnTo>
                  <a:lnTo>
                    <a:pt x="1102" y="2407"/>
                  </a:lnTo>
                  <a:lnTo>
                    <a:pt x="1096" y="2393"/>
                  </a:lnTo>
                  <a:lnTo>
                    <a:pt x="1088" y="2380"/>
                  </a:lnTo>
                  <a:lnTo>
                    <a:pt x="1079" y="2368"/>
                  </a:lnTo>
                  <a:lnTo>
                    <a:pt x="1067" y="2359"/>
                  </a:lnTo>
                  <a:lnTo>
                    <a:pt x="1054" y="2341"/>
                  </a:lnTo>
                  <a:lnTo>
                    <a:pt x="1043" y="2323"/>
                  </a:lnTo>
                  <a:lnTo>
                    <a:pt x="1031" y="2305"/>
                  </a:lnTo>
                  <a:lnTo>
                    <a:pt x="1019" y="2286"/>
                  </a:lnTo>
                  <a:lnTo>
                    <a:pt x="1008" y="2268"/>
                  </a:lnTo>
                  <a:lnTo>
                    <a:pt x="996" y="2249"/>
                  </a:lnTo>
                  <a:lnTo>
                    <a:pt x="985" y="2231"/>
                  </a:lnTo>
                  <a:lnTo>
                    <a:pt x="973" y="2212"/>
                  </a:lnTo>
                  <a:lnTo>
                    <a:pt x="961" y="2193"/>
                  </a:lnTo>
                  <a:lnTo>
                    <a:pt x="949" y="2175"/>
                  </a:lnTo>
                  <a:lnTo>
                    <a:pt x="937" y="2155"/>
                  </a:lnTo>
                  <a:lnTo>
                    <a:pt x="924" y="2137"/>
                  </a:lnTo>
                  <a:lnTo>
                    <a:pt x="911" y="2119"/>
                  </a:lnTo>
                  <a:lnTo>
                    <a:pt x="897" y="2101"/>
                  </a:lnTo>
                  <a:lnTo>
                    <a:pt x="882" y="2083"/>
                  </a:lnTo>
                  <a:lnTo>
                    <a:pt x="867" y="2066"/>
                  </a:lnTo>
                  <a:lnTo>
                    <a:pt x="852" y="2021"/>
                  </a:lnTo>
                  <a:lnTo>
                    <a:pt x="842" y="2024"/>
                  </a:lnTo>
                  <a:lnTo>
                    <a:pt x="831" y="2026"/>
                  </a:lnTo>
                  <a:lnTo>
                    <a:pt x="821" y="2027"/>
                  </a:lnTo>
                  <a:lnTo>
                    <a:pt x="810" y="2028"/>
                  </a:lnTo>
                  <a:lnTo>
                    <a:pt x="799" y="2028"/>
                  </a:lnTo>
                  <a:lnTo>
                    <a:pt x="788" y="2028"/>
                  </a:lnTo>
                  <a:lnTo>
                    <a:pt x="776" y="2027"/>
                  </a:lnTo>
                  <a:lnTo>
                    <a:pt x="766" y="2026"/>
                  </a:lnTo>
                  <a:lnTo>
                    <a:pt x="754" y="2024"/>
                  </a:lnTo>
                  <a:lnTo>
                    <a:pt x="744" y="2022"/>
                  </a:lnTo>
                  <a:lnTo>
                    <a:pt x="733" y="2019"/>
                  </a:lnTo>
                  <a:lnTo>
                    <a:pt x="722" y="2016"/>
                  </a:lnTo>
                  <a:lnTo>
                    <a:pt x="712" y="2012"/>
                  </a:lnTo>
                  <a:lnTo>
                    <a:pt x="702" y="2008"/>
                  </a:lnTo>
                  <a:lnTo>
                    <a:pt x="693" y="2004"/>
                  </a:lnTo>
                  <a:lnTo>
                    <a:pt x="683" y="1999"/>
                  </a:lnTo>
                  <a:lnTo>
                    <a:pt x="669" y="1983"/>
                  </a:lnTo>
                  <a:lnTo>
                    <a:pt x="662" y="1967"/>
                  </a:lnTo>
                  <a:lnTo>
                    <a:pt x="662" y="1951"/>
                  </a:lnTo>
                  <a:lnTo>
                    <a:pt x="667" y="1934"/>
                  </a:lnTo>
                  <a:lnTo>
                    <a:pt x="676" y="1918"/>
                  </a:lnTo>
                  <a:lnTo>
                    <a:pt x="684" y="1901"/>
                  </a:lnTo>
                  <a:lnTo>
                    <a:pt x="692" y="1885"/>
                  </a:lnTo>
                  <a:lnTo>
                    <a:pt x="697" y="1869"/>
                  </a:lnTo>
                  <a:lnTo>
                    <a:pt x="710" y="1848"/>
                  </a:lnTo>
                  <a:lnTo>
                    <a:pt x="723" y="1829"/>
                  </a:lnTo>
                  <a:lnTo>
                    <a:pt x="738" y="1813"/>
                  </a:lnTo>
                  <a:lnTo>
                    <a:pt x="754" y="1798"/>
                  </a:lnTo>
                  <a:lnTo>
                    <a:pt x="771" y="1783"/>
                  </a:lnTo>
                  <a:lnTo>
                    <a:pt x="788" y="1770"/>
                  </a:lnTo>
                  <a:lnTo>
                    <a:pt x="806" y="1755"/>
                  </a:lnTo>
                  <a:lnTo>
                    <a:pt x="825" y="1738"/>
                  </a:lnTo>
                  <a:lnTo>
                    <a:pt x="803" y="1737"/>
                  </a:lnTo>
                  <a:lnTo>
                    <a:pt x="780" y="1736"/>
                  </a:lnTo>
                  <a:lnTo>
                    <a:pt x="757" y="1734"/>
                  </a:lnTo>
                  <a:lnTo>
                    <a:pt x="735" y="1732"/>
                  </a:lnTo>
                  <a:lnTo>
                    <a:pt x="714" y="1726"/>
                  </a:lnTo>
                  <a:lnTo>
                    <a:pt x="695" y="1718"/>
                  </a:lnTo>
                  <a:lnTo>
                    <a:pt x="679" y="1705"/>
                  </a:lnTo>
                  <a:lnTo>
                    <a:pt x="666" y="1688"/>
                  </a:lnTo>
                  <a:lnTo>
                    <a:pt x="669" y="1671"/>
                  </a:lnTo>
                  <a:lnTo>
                    <a:pt x="673" y="1655"/>
                  </a:lnTo>
                  <a:lnTo>
                    <a:pt x="678" y="1640"/>
                  </a:lnTo>
                  <a:lnTo>
                    <a:pt x="685" y="1628"/>
                  </a:lnTo>
                  <a:lnTo>
                    <a:pt x="695" y="1615"/>
                  </a:lnTo>
                  <a:lnTo>
                    <a:pt x="706" y="1604"/>
                  </a:lnTo>
                  <a:lnTo>
                    <a:pt x="716" y="1594"/>
                  </a:lnTo>
                  <a:lnTo>
                    <a:pt x="729" y="1584"/>
                  </a:lnTo>
                  <a:lnTo>
                    <a:pt x="741" y="1575"/>
                  </a:lnTo>
                  <a:lnTo>
                    <a:pt x="755" y="1566"/>
                  </a:lnTo>
                  <a:lnTo>
                    <a:pt x="769" y="1559"/>
                  </a:lnTo>
                  <a:lnTo>
                    <a:pt x="783" y="1550"/>
                  </a:lnTo>
                  <a:lnTo>
                    <a:pt x="796" y="1544"/>
                  </a:lnTo>
                  <a:lnTo>
                    <a:pt x="810" y="1537"/>
                  </a:lnTo>
                  <a:lnTo>
                    <a:pt x="823" y="1529"/>
                  </a:lnTo>
                  <a:lnTo>
                    <a:pt x="836" y="1522"/>
                  </a:lnTo>
                  <a:lnTo>
                    <a:pt x="840" y="1522"/>
                  </a:lnTo>
                  <a:lnTo>
                    <a:pt x="845" y="1520"/>
                  </a:lnTo>
                  <a:lnTo>
                    <a:pt x="849" y="1519"/>
                  </a:lnTo>
                  <a:lnTo>
                    <a:pt x="854" y="1516"/>
                  </a:lnTo>
                  <a:lnTo>
                    <a:pt x="858" y="1513"/>
                  </a:lnTo>
                  <a:lnTo>
                    <a:pt x="862" y="1511"/>
                  </a:lnTo>
                  <a:lnTo>
                    <a:pt x="866" y="1509"/>
                  </a:lnTo>
                  <a:lnTo>
                    <a:pt x="870" y="1508"/>
                  </a:lnTo>
                  <a:lnTo>
                    <a:pt x="861" y="1499"/>
                  </a:lnTo>
                  <a:lnTo>
                    <a:pt x="850" y="1492"/>
                  </a:lnTo>
                  <a:lnTo>
                    <a:pt x="840" y="1485"/>
                  </a:lnTo>
                  <a:lnTo>
                    <a:pt x="829" y="1477"/>
                  </a:lnTo>
                  <a:lnTo>
                    <a:pt x="819" y="1470"/>
                  </a:lnTo>
                  <a:lnTo>
                    <a:pt x="808" y="1463"/>
                  </a:lnTo>
                  <a:lnTo>
                    <a:pt x="796" y="1456"/>
                  </a:lnTo>
                  <a:lnTo>
                    <a:pt x="786" y="1450"/>
                  </a:lnTo>
                  <a:lnTo>
                    <a:pt x="774" y="1443"/>
                  </a:lnTo>
                  <a:lnTo>
                    <a:pt x="764" y="1437"/>
                  </a:lnTo>
                  <a:lnTo>
                    <a:pt x="752" y="1431"/>
                  </a:lnTo>
                  <a:lnTo>
                    <a:pt x="741" y="1425"/>
                  </a:lnTo>
                  <a:lnTo>
                    <a:pt x="730" y="1419"/>
                  </a:lnTo>
                  <a:lnTo>
                    <a:pt x="719" y="1414"/>
                  </a:lnTo>
                  <a:lnTo>
                    <a:pt x="708" y="1407"/>
                  </a:lnTo>
                  <a:lnTo>
                    <a:pt x="697" y="1402"/>
                  </a:lnTo>
                  <a:lnTo>
                    <a:pt x="684" y="1391"/>
                  </a:lnTo>
                  <a:lnTo>
                    <a:pt x="673" y="1379"/>
                  </a:lnTo>
                  <a:lnTo>
                    <a:pt x="662" y="1366"/>
                  </a:lnTo>
                  <a:lnTo>
                    <a:pt x="653" y="1351"/>
                  </a:lnTo>
                  <a:lnTo>
                    <a:pt x="646" y="1335"/>
                  </a:lnTo>
                  <a:lnTo>
                    <a:pt x="643" y="1318"/>
                  </a:lnTo>
                  <a:lnTo>
                    <a:pt x="643" y="1299"/>
                  </a:lnTo>
                  <a:lnTo>
                    <a:pt x="648" y="1279"/>
                  </a:lnTo>
                  <a:lnTo>
                    <a:pt x="657" y="1261"/>
                  </a:lnTo>
                  <a:lnTo>
                    <a:pt x="666" y="1244"/>
                  </a:lnTo>
                  <a:lnTo>
                    <a:pt x="677" y="1228"/>
                  </a:lnTo>
                  <a:lnTo>
                    <a:pt x="688" y="1213"/>
                  </a:lnTo>
                  <a:lnTo>
                    <a:pt x="699" y="1199"/>
                  </a:lnTo>
                  <a:lnTo>
                    <a:pt x="712" y="1185"/>
                  </a:lnTo>
                  <a:lnTo>
                    <a:pt x="723" y="1170"/>
                  </a:lnTo>
                  <a:lnTo>
                    <a:pt x="736" y="1155"/>
                  </a:lnTo>
                  <a:lnTo>
                    <a:pt x="727" y="1151"/>
                  </a:lnTo>
                  <a:lnTo>
                    <a:pt x="717" y="1149"/>
                  </a:lnTo>
                  <a:lnTo>
                    <a:pt x="707" y="1148"/>
                  </a:lnTo>
                  <a:lnTo>
                    <a:pt x="696" y="1148"/>
                  </a:lnTo>
                  <a:lnTo>
                    <a:pt x="685" y="1148"/>
                  </a:lnTo>
                  <a:lnTo>
                    <a:pt x="675" y="1148"/>
                  </a:lnTo>
                  <a:lnTo>
                    <a:pt x="665" y="1147"/>
                  </a:lnTo>
                  <a:lnTo>
                    <a:pt x="656" y="1144"/>
                  </a:lnTo>
                  <a:lnTo>
                    <a:pt x="643" y="1143"/>
                  </a:lnTo>
                  <a:lnTo>
                    <a:pt x="630" y="1143"/>
                  </a:lnTo>
                  <a:lnTo>
                    <a:pt x="617" y="1143"/>
                  </a:lnTo>
                  <a:lnTo>
                    <a:pt x="603" y="1143"/>
                  </a:lnTo>
                  <a:lnTo>
                    <a:pt x="589" y="1143"/>
                  </a:lnTo>
                  <a:lnTo>
                    <a:pt x="576" y="1144"/>
                  </a:lnTo>
                  <a:lnTo>
                    <a:pt x="563" y="1146"/>
                  </a:lnTo>
                  <a:lnTo>
                    <a:pt x="550" y="1148"/>
                  </a:lnTo>
                  <a:lnTo>
                    <a:pt x="550" y="1144"/>
                  </a:lnTo>
                  <a:lnTo>
                    <a:pt x="548" y="1141"/>
                  </a:lnTo>
                  <a:lnTo>
                    <a:pt x="546" y="1139"/>
                  </a:lnTo>
                  <a:lnTo>
                    <a:pt x="543" y="1137"/>
                  </a:lnTo>
                  <a:lnTo>
                    <a:pt x="556" y="1135"/>
                  </a:lnTo>
                  <a:lnTo>
                    <a:pt x="569" y="1133"/>
                  </a:lnTo>
                  <a:lnTo>
                    <a:pt x="583" y="1132"/>
                  </a:lnTo>
                  <a:lnTo>
                    <a:pt x="596" y="1131"/>
                  </a:lnTo>
                  <a:lnTo>
                    <a:pt x="607" y="1131"/>
                  </a:lnTo>
                  <a:lnTo>
                    <a:pt x="620" y="1132"/>
                  </a:lnTo>
                  <a:lnTo>
                    <a:pt x="632" y="1133"/>
                  </a:lnTo>
                  <a:lnTo>
                    <a:pt x="644" y="1134"/>
                  </a:lnTo>
                  <a:lnTo>
                    <a:pt x="656" y="1135"/>
                  </a:lnTo>
                  <a:lnTo>
                    <a:pt x="669" y="1136"/>
                  </a:lnTo>
                  <a:lnTo>
                    <a:pt x="680" y="1137"/>
                  </a:lnTo>
                  <a:lnTo>
                    <a:pt x="693" y="1138"/>
                  </a:lnTo>
                  <a:lnTo>
                    <a:pt x="706" y="1139"/>
                  </a:lnTo>
                  <a:lnTo>
                    <a:pt x="719" y="1140"/>
                  </a:lnTo>
                  <a:lnTo>
                    <a:pt x="733" y="1140"/>
                  </a:lnTo>
                  <a:lnTo>
                    <a:pt x="747" y="1140"/>
                  </a:lnTo>
                  <a:lnTo>
                    <a:pt x="758" y="1136"/>
                  </a:lnTo>
                  <a:lnTo>
                    <a:pt x="768" y="1130"/>
                  </a:lnTo>
                  <a:lnTo>
                    <a:pt x="777" y="1121"/>
                  </a:lnTo>
                  <a:lnTo>
                    <a:pt x="786" y="1113"/>
                  </a:lnTo>
                  <a:lnTo>
                    <a:pt x="794" y="1104"/>
                  </a:lnTo>
                  <a:lnTo>
                    <a:pt x="804" y="1096"/>
                  </a:lnTo>
                  <a:lnTo>
                    <a:pt x="813" y="1089"/>
                  </a:lnTo>
                  <a:lnTo>
                    <a:pt x="825" y="1084"/>
                  </a:lnTo>
                  <a:lnTo>
                    <a:pt x="821" y="1073"/>
                  </a:lnTo>
                  <a:lnTo>
                    <a:pt x="814" y="1067"/>
                  </a:lnTo>
                  <a:lnTo>
                    <a:pt x="805" y="1062"/>
                  </a:lnTo>
                  <a:lnTo>
                    <a:pt x="794" y="1060"/>
                  </a:lnTo>
                  <a:lnTo>
                    <a:pt x="783" y="1058"/>
                  </a:lnTo>
                  <a:lnTo>
                    <a:pt x="771" y="1055"/>
                  </a:lnTo>
                  <a:lnTo>
                    <a:pt x="760" y="1053"/>
                  </a:lnTo>
                  <a:lnTo>
                    <a:pt x="750" y="1049"/>
                  </a:lnTo>
                  <a:lnTo>
                    <a:pt x="739" y="1045"/>
                  </a:lnTo>
                  <a:lnTo>
                    <a:pt x="729" y="1041"/>
                  </a:lnTo>
                  <a:lnTo>
                    <a:pt x="718" y="1037"/>
                  </a:lnTo>
                  <a:lnTo>
                    <a:pt x="708" y="1034"/>
                  </a:lnTo>
                  <a:lnTo>
                    <a:pt x="697" y="1032"/>
                  </a:lnTo>
                  <a:lnTo>
                    <a:pt x="686" y="1030"/>
                  </a:lnTo>
                  <a:lnTo>
                    <a:pt x="676" y="1028"/>
                  </a:lnTo>
                  <a:lnTo>
                    <a:pt x="665" y="1026"/>
                  </a:lnTo>
                  <a:lnTo>
                    <a:pt x="655" y="1024"/>
                  </a:lnTo>
                  <a:lnTo>
                    <a:pt x="644" y="1023"/>
                  </a:lnTo>
                  <a:lnTo>
                    <a:pt x="634" y="1021"/>
                  </a:lnTo>
                  <a:lnTo>
                    <a:pt x="623" y="1017"/>
                  </a:lnTo>
                  <a:lnTo>
                    <a:pt x="612" y="1015"/>
                  </a:lnTo>
                  <a:lnTo>
                    <a:pt x="602" y="1012"/>
                  </a:lnTo>
                  <a:lnTo>
                    <a:pt x="591" y="1008"/>
                  </a:lnTo>
                  <a:lnTo>
                    <a:pt x="581" y="1004"/>
                  </a:lnTo>
                  <a:lnTo>
                    <a:pt x="598" y="1001"/>
                  </a:lnTo>
                  <a:lnTo>
                    <a:pt x="614" y="1002"/>
                  </a:lnTo>
                  <a:lnTo>
                    <a:pt x="629" y="1006"/>
                  </a:lnTo>
                  <a:lnTo>
                    <a:pt x="645" y="1011"/>
                  </a:lnTo>
                  <a:lnTo>
                    <a:pt x="661" y="1015"/>
                  </a:lnTo>
                  <a:lnTo>
                    <a:pt x="678" y="1021"/>
                  </a:lnTo>
                  <a:lnTo>
                    <a:pt x="695" y="1024"/>
                  </a:lnTo>
                  <a:lnTo>
                    <a:pt x="712" y="1025"/>
                  </a:lnTo>
                  <a:lnTo>
                    <a:pt x="726" y="1030"/>
                  </a:lnTo>
                  <a:lnTo>
                    <a:pt x="740" y="1034"/>
                  </a:lnTo>
                  <a:lnTo>
                    <a:pt x="755" y="1039"/>
                  </a:lnTo>
                  <a:lnTo>
                    <a:pt x="770" y="1043"/>
                  </a:lnTo>
                  <a:lnTo>
                    <a:pt x="784" y="1048"/>
                  </a:lnTo>
                  <a:lnTo>
                    <a:pt x="799" y="1053"/>
                  </a:lnTo>
                  <a:lnTo>
                    <a:pt x="812" y="1060"/>
                  </a:lnTo>
                  <a:lnTo>
                    <a:pt x="825" y="1067"/>
                  </a:lnTo>
                  <a:lnTo>
                    <a:pt x="837" y="1067"/>
                  </a:lnTo>
                  <a:lnTo>
                    <a:pt x="847" y="1063"/>
                  </a:lnTo>
                  <a:lnTo>
                    <a:pt x="857" y="1057"/>
                  </a:lnTo>
                  <a:lnTo>
                    <a:pt x="866" y="1049"/>
                  </a:lnTo>
                  <a:lnTo>
                    <a:pt x="876" y="1041"/>
                  </a:lnTo>
                  <a:lnTo>
                    <a:pt x="885" y="1032"/>
                  </a:lnTo>
                  <a:lnTo>
                    <a:pt x="895" y="1026"/>
                  </a:lnTo>
                  <a:lnTo>
                    <a:pt x="905" y="1022"/>
                  </a:lnTo>
                  <a:lnTo>
                    <a:pt x="938" y="997"/>
                  </a:lnTo>
                  <a:lnTo>
                    <a:pt x="971" y="974"/>
                  </a:lnTo>
                  <a:lnTo>
                    <a:pt x="1003" y="951"/>
                  </a:lnTo>
                  <a:lnTo>
                    <a:pt x="1034" y="927"/>
                  </a:lnTo>
                  <a:lnTo>
                    <a:pt x="1066" y="905"/>
                  </a:lnTo>
                  <a:lnTo>
                    <a:pt x="1098" y="883"/>
                  </a:lnTo>
                  <a:lnTo>
                    <a:pt x="1128" y="859"/>
                  </a:lnTo>
                  <a:lnTo>
                    <a:pt x="1159" y="837"/>
                  </a:lnTo>
                  <a:lnTo>
                    <a:pt x="1190" y="814"/>
                  </a:lnTo>
                  <a:lnTo>
                    <a:pt x="1219" y="789"/>
                  </a:lnTo>
                  <a:lnTo>
                    <a:pt x="1248" y="765"/>
                  </a:lnTo>
                  <a:lnTo>
                    <a:pt x="1276" y="740"/>
                  </a:lnTo>
                  <a:lnTo>
                    <a:pt x="1305" y="713"/>
                  </a:lnTo>
                  <a:lnTo>
                    <a:pt x="1332" y="685"/>
                  </a:lnTo>
                  <a:lnTo>
                    <a:pt x="1359" y="656"/>
                  </a:lnTo>
                  <a:lnTo>
                    <a:pt x="1384" y="625"/>
                  </a:lnTo>
                  <a:lnTo>
                    <a:pt x="1394" y="610"/>
                  </a:lnTo>
                  <a:lnTo>
                    <a:pt x="1401" y="594"/>
                  </a:lnTo>
                  <a:lnTo>
                    <a:pt x="1407" y="578"/>
                  </a:lnTo>
                  <a:lnTo>
                    <a:pt x="1413" y="560"/>
                  </a:lnTo>
                  <a:lnTo>
                    <a:pt x="1416" y="542"/>
                  </a:lnTo>
                  <a:lnTo>
                    <a:pt x="1417" y="522"/>
                  </a:lnTo>
                  <a:lnTo>
                    <a:pt x="1416" y="503"/>
                  </a:lnTo>
                  <a:lnTo>
                    <a:pt x="1414" y="484"/>
                  </a:lnTo>
                  <a:lnTo>
                    <a:pt x="1398" y="465"/>
                  </a:lnTo>
                  <a:lnTo>
                    <a:pt x="1380" y="449"/>
                  </a:lnTo>
                  <a:lnTo>
                    <a:pt x="1361" y="437"/>
                  </a:lnTo>
                  <a:lnTo>
                    <a:pt x="1340" y="426"/>
                  </a:lnTo>
                  <a:lnTo>
                    <a:pt x="1318" y="418"/>
                  </a:lnTo>
                  <a:lnTo>
                    <a:pt x="1293" y="412"/>
                  </a:lnTo>
                  <a:lnTo>
                    <a:pt x="1269" y="408"/>
                  </a:lnTo>
                  <a:lnTo>
                    <a:pt x="1245" y="406"/>
                  </a:lnTo>
                  <a:lnTo>
                    <a:pt x="1218" y="405"/>
                  </a:lnTo>
                  <a:lnTo>
                    <a:pt x="1193" y="406"/>
                  </a:lnTo>
                  <a:lnTo>
                    <a:pt x="1167" y="407"/>
                  </a:lnTo>
                  <a:lnTo>
                    <a:pt x="1142" y="410"/>
                  </a:lnTo>
                  <a:lnTo>
                    <a:pt x="1118" y="413"/>
                  </a:lnTo>
                  <a:lnTo>
                    <a:pt x="1093" y="416"/>
                  </a:lnTo>
                  <a:lnTo>
                    <a:pt x="1071" y="421"/>
                  </a:lnTo>
                  <a:lnTo>
                    <a:pt x="1049" y="424"/>
                  </a:lnTo>
                  <a:lnTo>
                    <a:pt x="1025" y="431"/>
                  </a:lnTo>
                  <a:lnTo>
                    <a:pt x="1001" y="438"/>
                  </a:lnTo>
                  <a:lnTo>
                    <a:pt x="977" y="444"/>
                  </a:lnTo>
                  <a:lnTo>
                    <a:pt x="953" y="451"/>
                  </a:lnTo>
                  <a:lnTo>
                    <a:pt x="930" y="458"/>
                  </a:lnTo>
                  <a:lnTo>
                    <a:pt x="905" y="465"/>
                  </a:lnTo>
                  <a:lnTo>
                    <a:pt x="882" y="473"/>
                  </a:lnTo>
                  <a:lnTo>
                    <a:pt x="859" y="480"/>
                  </a:lnTo>
                  <a:lnTo>
                    <a:pt x="834" y="487"/>
                  </a:lnTo>
                  <a:lnTo>
                    <a:pt x="811" y="496"/>
                  </a:lnTo>
                  <a:lnTo>
                    <a:pt x="789" y="504"/>
                  </a:lnTo>
                  <a:lnTo>
                    <a:pt x="766" y="514"/>
                  </a:lnTo>
                  <a:lnTo>
                    <a:pt x="744" y="523"/>
                  </a:lnTo>
                  <a:lnTo>
                    <a:pt x="720" y="534"/>
                  </a:lnTo>
                  <a:lnTo>
                    <a:pt x="699" y="546"/>
                  </a:lnTo>
                  <a:lnTo>
                    <a:pt x="677" y="557"/>
                  </a:lnTo>
                  <a:lnTo>
                    <a:pt x="657" y="573"/>
                  </a:lnTo>
                  <a:lnTo>
                    <a:pt x="636" y="589"/>
                  </a:lnTo>
                  <a:lnTo>
                    <a:pt x="616" y="603"/>
                  </a:lnTo>
                  <a:lnTo>
                    <a:pt x="595" y="618"/>
                  </a:lnTo>
                  <a:lnTo>
                    <a:pt x="574" y="632"/>
                  </a:lnTo>
                  <a:lnTo>
                    <a:pt x="554" y="644"/>
                  </a:lnTo>
                  <a:lnTo>
                    <a:pt x="534" y="658"/>
                  </a:lnTo>
                  <a:lnTo>
                    <a:pt x="514" y="672"/>
                  </a:lnTo>
                  <a:lnTo>
                    <a:pt x="495" y="686"/>
                  </a:lnTo>
                  <a:lnTo>
                    <a:pt x="477" y="700"/>
                  </a:lnTo>
                  <a:lnTo>
                    <a:pt x="459" y="716"/>
                  </a:lnTo>
                  <a:lnTo>
                    <a:pt x="442" y="732"/>
                  </a:lnTo>
                  <a:lnTo>
                    <a:pt x="425" y="749"/>
                  </a:lnTo>
                  <a:lnTo>
                    <a:pt x="411" y="768"/>
                  </a:lnTo>
                  <a:lnTo>
                    <a:pt x="397" y="788"/>
                  </a:lnTo>
                  <a:lnTo>
                    <a:pt x="384" y="810"/>
                  </a:lnTo>
                  <a:lnTo>
                    <a:pt x="383" y="830"/>
                  </a:lnTo>
                  <a:lnTo>
                    <a:pt x="386" y="849"/>
                  </a:lnTo>
                  <a:lnTo>
                    <a:pt x="393" y="867"/>
                  </a:lnTo>
                  <a:lnTo>
                    <a:pt x="401" y="884"/>
                  </a:lnTo>
                  <a:lnTo>
                    <a:pt x="408" y="901"/>
                  </a:lnTo>
                  <a:lnTo>
                    <a:pt x="415" y="919"/>
                  </a:lnTo>
                  <a:lnTo>
                    <a:pt x="417" y="937"/>
                  </a:lnTo>
                  <a:lnTo>
                    <a:pt x="415" y="957"/>
                  </a:lnTo>
                  <a:lnTo>
                    <a:pt x="414" y="979"/>
                  </a:lnTo>
                  <a:lnTo>
                    <a:pt x="410" y="999"/>
                  </a:lnTo>
                  <a:lnTo>
                    <a:pt x="403" y="1017"/>
                  </a:lnTo>
                  <a:lnTo>
                    <a:pt x="396" y="1034"/>
                  </a:lnTo>
                  <a:lnTo>
                    <a:pt x="385" y="1049"/>
                  </a:lnTo>
                  <a:lnTo>
                    <a:pt x="375" y="1063"/>
                  </a:lnTo>
                  <a:lnTo>
                    <a:pt x="361" y="1076"/>
                  </a:lnTo>
                  <a:lnTo>
                    <a:pt x="347" y="1087"/>
                  </a:lnTo>
                  <a:lnTo>
                    <a:pt x="332" y="1098"/>
                  </a:lnTo>
                  <a:lnTo>
                    <a:pt x="315" y="1107"/>
                  </a:lnTo>
                  <a:lnTo>
                    <a:pt x="300" y="1117"/>
                  </a:lnTo>
                  <a:lnTo>
                    <a:pt x="283" y="1125"/>
                  </a:lnTo>
                  <a:lnTo>
                    <a:pt x="266" y="1134"/>
                  </a:lnTo>
                  <a:lnTo>
                    <a:pt x="248" y="1142"/>
                  </a:lnTo>
                  <a:lnTo>
                    <a:pt x="231" y="1150"/>
                  </a:lnTo>
                  <a:lnTo>
                    <a:pt x="215" y="1158"/>
                  </a:lnTo>
                  <a:lnTo>
                    <a:pt x="203" y="1159"/>
                  </a:lnTo>
                  <a:lnTo>
                    <a:pt x="192" y="1159"/>
                  </a:lnTo>
                  <a:lnTo>
                    <a:pt x="180" y="1159"/>
                  </a:lnTo>
                  <a:lnTo>
                    <a:pt x="169" y="1159"/>
                  </a:lnTo>
                  <a:lnTo>
                    <a:pt x="157" y="1158"/>
                  </a:lnTo>
                  <a:lnTo>
                    <a:pt x="145" y="1157"/>
                  </a:lnTo>
                  <a:lnTo>
                    <a:pt x="134" y="1156"/>
                  </a:lnTo>
                  <a:lnTo>
                    <a:pt x="122" y="1154"/>
                  </a:lnTo>
                  <a:lnTo>
                    <a:pt x="110" y="1152"/>
                  </a:lnTo>
                  <a:lnTo>
                    <a:pt x="100" y="1150"/>
                  </a:lnTo>
                  <a:lnTo>
                    <a:pt x="89" y="1147"/>
                  </a:lnTo>
                  <a:lnTo>
                    <a:pt x="79" y="1142"/>
                  </a:lnTo>
                  <a:lnTo>
                    <a:pt x="68" y="1139"/>
                  </a:lnTo>
                  <a:lnTo>
                    <a:pt x="59" y="1134"/>
                  </a:lnTo>
                  <a:lnTo>
                    <a:pt x="50" y="1129"/>
                  </a:lnTo>
                  <a:lnTo>
                    <a:pt x="42" y="1123"/>
                  </a:lnTo>
                  <a:lnTo>
                    <a:pt x="27" y="1103"/>
                  </a:lnTo>
                  <a:lnTo>
                    <a:pt x="16" y="1081"/>
                  </a:lnTo>
                  <a:lnTo>
                    <a:pt x="8" y="1058"/>
                  </a:lnTo>
                  <a:lnTo>
                    <a:pt x="3" y="1032"/>
                  </a:lnTo>
                  <a:lnTo>
                    <a:pt x="0" y="1007"/>
                  </a:lnTo>
                  <a:lnTo>
                    <a:pt x="2" y="981"/>
                  </a:lnTo>
                  <a:lnTo>
                    <a:pt x="5" y="956"/>
                  </a:lnTo>
                  <a:lnTo>
                    <a:pt x="10" y="933"/>
                  </a:lnTo>
                  <a:lnTo>
                    <a:pt x="14" y="917"/>
                  </a:lnTo>
                  <a:lnTo>
                    <a:pt x="21" y="901"/>
                  </a:lnTo>
                  <a:lnTo>
                    <a:pt x="26" y="884"/>
                  </a:lnTo>
                  <a:lnTo>
                    <a:pt x="33" y="868"/>
                  </a:lnTo>
                  <a:lnTo>
                    <a:pt x="40" y="852"/>
                  </a:lnTo>
                  <a:lnTo>
                    <a:pt x="47" y="836"/>
                  </a:lnTo>
                  <a:lnTo>
                    <a:pt x="55" y="820"/>
                  </a:lnTo>
                  <a:lnTo>
                    <a:pt x="63" y="805"/>
                  </a:lnTo>
                  <a:lnTo>
                    <a:pt x="84" y="780"/>
                  </a:lnTo>
                  <a:lnTo>
                    <a:pt x="105" y="755"/>
                  </a:lnTo>
                  <a:lnTo>
                    <a:pt x="126" y="728"/>
                  </a:lnTo>
                  <a:lnTo>
                    <a:pt x="148" y="702"/>
                  </a:lnTo>
                  <a:lnTo>
                    <a:pt x="171" y="675"/>
                  </a:lnTo>
                  <a:lnTo>
                    <a:pt x="193" y="649"/>
                  </a:lnTo>
                  <a:lnTo>
                    <a:pt x="215" y="622"/>
                  </a:lnTo>
                  <a:lnTo>
                    <a:pt x="238" y="596"/>
                  </a:lnTo>
                  <a:lnTo>
                    <a:pt x="263" y="569"/>
                  </a:lnTo>
                  <a:lnTo>
                    <a:pt x="286" y="544"/>
                  </a:lnTo>
                  <a:lnTo>
                    <a:pt x="311" y="518"/>
                  </a:lnTo>
                  <a:lnTo>
                    <a:pt x="337" y="494"/>
                  </a:lnTo>
                  <a:lnTo>
                    <a:pt x="362" y="471"/>
                  </a:lnTo>
                  <a:lnTo>
                    <a:pt x="388" y="447"/>
                  </a:lnTo>
                  <a:lnTo>
                    <a:pt x="416" y="426"/>
                  </a:lnTo>
                  <a:lnTo>
                    <a:pt x="444" y="406"/>
                  </a:lnTo>
                  <a:lnTo>
                    <a:pt x="448" y="401"/>
                  </a:lnTo>
                  <a:lnTo>
                    <a:pt x="452" y="396"/>
                  </a:lnTo>
                  <a:lnTo>
                    <a:pt x="457" y="393"/>
                  </a:lnTo>
                  <a:lnTo>
                    <a:pt x="463" y="389"/>
                  </a:lnTo>
                  <a:lnTo>
                    <a:pt x="470" y="386"/>
                  </a:lnTo>
                  <a:lnTo>
                    <a:pt x="476" y="383"/>
                  </a:lnTo>
                  <a:lnTo>
                    <a:pt x="481" y="378"/>
                  </a:lnTo>
                  <a:lnTo>
                    <a:pt x="486" y="374"/>
                  </a:lnTo>
                  <a:lnTo>
                    <a:pt x="497" y="365"/>
                  </a:lnTo>
                  <a:lnTo>
                    <a:pt x="509" y="355"/>
                  </a:lnTo>
                  <a:lnTo>
                    <a:pt x="522" y="347"/>
                  </a:lnTo>
                  <a:lnTo>
                    <a:pt x="534" y="337"/>
                  </a:lnTo>
                  <a:lnTo>
                    <a:pt x="548" y="327"/>
                  </a:lnTo>
                  <a:lnTo>
                    <a:pt x="561" y="319"/>
                  </a:lnTo>
                  <a:lnTo>
                    <a:pt x="574" y="310"/>
                  </a:lnTo>
                  <a:lnTo>
                    <a:pt x="587" y="302"/>
                  </a:lnTo>
                  <a:lnTo>
                    <a:pt x="601" y="294"/>
                  </a:lnTo>
                  <a:lnTo>
                    <a:pt x="615" y="285"/>
                  </a:lnTo>
                  <a:lnTo>
                    <a:pt x="628" y="277"/>
                  </a:lnTo>
                  <a:lnTo>
                    <a:pt x="641" y="268"/>
                  </a:lnTo>
                  <a:lnTo>
                    <a:pt x="655" y="260"/>
                  </a:lnTo>
                  <a:lnTo>
                    <a:pt x="669" y="252"/>
                  </a:lnTo>
                  <a:lnTo>
                    <a:pt x="681" y="244"/>
                  </a:lnTo>
                  <a:lnTo>
                    <a:pt x="694" y="236"/>
                  </a:lnTo>
                  <a:lnTo>
                    <a:pt x="730" y="214"/>
                  </a:lnTo>
                  <a:lnTo>
                    <a:pt x="766" y="193"/>
                  </a:lnTo>
                  <a:lnTo>
                    <a:pt x="802" y="173"/>
                  </a:lnTo>
                  <a:lnTo>
                    <a:pt x="840" y="153"/>
                  </a:lnTo>
                  <a:lnTo>
                    <a:pt x="877" y="134"/>
                  </a:lnTo>
                  <a:lnTo>
                    <a:pt x="916" y="114"/>
                  </a:lnTo>
                  <a:lnTo>
                    <a:pt x="955" y="97"/>
                  </a:lnTo>
                  <a:lnTo>
                    <a:pt x="994" y="81"/>
                  </a:lnTo>
                  <a:lnTo>
                    <a:pt x="1034" y="66"/>
                  </a:lnTo>
                  <a:lnTo>
                    <a:pt x="1075" y="52"/>
                  </a:lnTo>
                  <a:lnTo>
                    <a:pt x="1116" y="39"/>
                  </a:lnTo>
                  <a:lnTo>
                    <a:pt x="1158" y="28"/>
                  </a:lnTo>
                  <a:lnTo>
                    <a:pt x="1199" y="18"/>
                  </a:lnTo>
                  <a:lnTo>
                    <a:pt x="1243" y="11"/>
                  </a:lnTo>
                  <a:lnTo>
                    <a:pt x="1285" y="4"/>
                  </a:lnTo>
                  <a:lnTo>
                    <a:pt x="1328" y="0"/>
                  </a:lnTo>
                  <a:lnTo>
                    <a:pt x="1344" y="3"/>
                  </a:lnTo>
                  <a:lnTo>
                    <a:pt x="1360" y="5"/>
                  </a:lnTo>
                  <a:lnTo>
                    <a:pt x="1377" y="7"/>
                  </a:lnTo>
                  <a:lnTo>
                    <a:pt x="1394" y="10"/>
                  </a:lnTo>
                  <a:lnTo>
                    <a:pt x="1412" y="13"/>
                  </a:lnTo>
                  <a:lnTo>
                    <a:pt x="1429" y="16"/>
                  </a:lnTo>
                  <a:lnTo>
                    <a:pt x="1445" y="19"/>
                  </a:lnTo>
                  <a:lnTo>
                    <a:pt x="1461" y="23"/>
                  </a:lnTo>
                  <a:lnTo>
                    <a:pt x="1477" y="28"/>
                  </a:lnTo>
                  <a:lnTo>
                    <a:pt x="1492" y="34"/>
                  </a:lnTo>
                  <a:lnTo>
                    <a:pt x="1507" y="41"/>
                  </a:lnTo>
                  <a:lnTo>
                    <a:pt x="1519" y="49"/>
                  </a:lnTo>
                  <a:lnTo>
                    <a:pt x="1531" y="59"/>
                  </a:lnTo>
                  <a:lnTo>
                    <a:pt x="1542" y="70"/>
                  </a:lnTo>
                  <a:lnTo>
                    <a:pt x="1550" y="84"/>
                  </a:lnTo>
                  <a:lnTo>
                    <a:pt x="1558" y="99"/>
                  </a:lnTo>
                  <a:close/>
                </a:path>
              </a:pathLst>
            </a:custGeom>
            <a:solidFill>
              <a:srgbClr val="000000"/>
            </a:solidFill>
            <a:ln w="9525">
              <a:noFill/>
              <a:round/>
              <a:headEnd/>
              <a:tailEnd/>
            </a:ln>
          </p:spPr>
          <p:txBody>
            <a:bodyPr/>
            <a:lstStyle/>
            <a:p>
              <a:endParaRPr lang="en-US" sz="1350"/>
            </a:p>
          </p:txBody>
        </p:sp>
        <p:sp>
          <p:nvSpPr>
            <p:cNvPr id="9272" name="Freeform 433"/>
            <p:cNvSpPr>
              <a:spLocks/>
            </p:cNvSpPr>
            <p:nvPr/>
          </p:nvSpPr>
          <p:spPr bwMode="auto">
            <a:xfrm>
              <a:off x="4946" y="3492"/>
              <a:ext cx="330" cy="197"/>
            </a:xfrm>
            <a:custGeom>
              <a:avLst/>
              <a:gdLst>
                <a:gd name="T0" fmla="*/ 0 w 2646"/>
                <a:gd name="T1" fmla="*/ 0 h 1573"/>
                <a:gd name="T2" fmla="*/ 0 w 2646"/>
                <a:gd name="T3" fmla="*/ 0 h 1573"/>
                <a:gd name="T4" fmla="*/ 0 w 2646"/>
                <a:gd name="T5" fmla="*/ 0 h 1573"/>
                <a:gd name="T6" fmla="*/ 0 w 2646"/>
                <a:gd name="T7" fmla="*/ 0 h 1573"/>
                <a:gd name="T8" fmla="*/ 0 w 2646"/>
                <a:gd name="T9" fmla="*/ 0 h 1573"/>
                <a:gd name="T10" fmla="*/ 0 w 2646"/>
                <a:gd name="T11" fmla="*/ 0 h 1573"/>
                <a:gd name="T12" fmla="*/ 0 w 2646"/>
                <a:gd name="T13" fmla="*/ 0 h 1573"/>
                <a:gd name="T14" fmla="*/ 0 w 2646"/>
                <a:gd name="T15" fmla="*/ 0 h 1573"/>
                <a:gd name="T16" fmla="*/ 0 w 2646"/>
                <a:gd name="T17" fmla="*/ 0 h 1573"/>
                <a:gd name="T18" fmla="*/ 0 w 2646"/>
                <a:gd name="T19" fmla="*/ 0 h 1573"/>
                <a:gd name="T20" fmla="*/ 0 w 2646"/>
                <a:gd name="T21" fmla="*/ 0 h 1573"/>
                <a:gd name="T22" fmla="*/ 0 w 2646"/>
                <a:gd name="T23" fmla="*/ 0 h 1573"/>
                <a:gd name="T24" fmla="*/ 0 w 2646"/>
                <a:gd name="T25" fmla="*/ 0 h 1573"/>
                <a:gd name="T26" fmla="*/ 0 w 2646"/>
                <a:gd name="T27" fmla="*/ 0 h 1573"/>
                <a:gd name="T28" fmla="*/ 0 w 2646"/>
                <a:gd name="T29" fmla="*/ 0 h 1573"/>
                <a:gd name="T30" fmla="*/ 0 w 2646"/>
                <a:gd name="T31" fmla="*/ 0 h 1573"/>
                <a:gd name="T32" fmla="*/ 0 w 2646"/>
                <a:gd name="T33" fmla="*/ 0 h 1573"/>
                <a:gd name="T34" fmla="*/ 0 w 2646"/>
                <a:gd name="T35" fmla="*/ 0 h 1573"/>
                <a:gd name="T36" fmla="*/ 0 w 2646"/>
                <a:gd name="T37" fmla="*/ 0 h 1573"/>
                <a:gd name="T38" fmla="*/ 0 w 2646"/>
                <a:gd name="T39" fmla="*/ 0 h 1573"/>
                <a:gd name="T40" fmla="*/ 0 w 2646"/>
                <a:gd name="T41" fmla="*/ 0 h 1573"/>
                <a:gd name="T42" fmla="*/ 0 w 2646"/>
                <a:gd name="T43" fmla="*/ 0 h 1573"/>
                <a:gd name="T44" fmla="*/ 0 w 2646"/>
                <a:gd name="T45" fmla="*/ 0 h 1573"/>
                <a:gd name="T46" fmla="*/ 0 w 2646"/>
                <a:gd name="T47" fmla="*/ 0 h 1573"/>
                <a:gd name="T48" fmla="*/ 0 w 2646"/>
                <a:gd name="T49" fmla="*/ 0 h 1573"/>
                <a:gd name="T50" fmla="*/ 0 w 2646"/>
                <a:gd name="T51" fmla="*/ 0 h 1573"/>
                <a:gd name="T52" fmla="*/ 0 w 2646"/>
                <a:gd name="T53" fmla="*/ 0 h 1573"/>
                <a:gd name="T54" fmla="*/ 0 w 2646"/>
                <a:gd name="T55" fmla="*/ 0 h 1573"/>
                <a:gd name="T56" fmla="*/ 0 w 2646"/>
                <a:gd name="T57" fmla="*/ 0 h 1573"/>
                <a:gd name="T58" fmla="*/ 0 w 2646"/>
                <a:gd name="T59" fmla="*/ 0 h 1573"/>
                <a:gd name="T60" fmla="*/ 0 w 2646"/>
                <a:gd name="T61" fmla="*/ 0 h 1573"/>
                <a:gd name="T62" fmla="*/ 0 w 2646"/>
                <a:gd name="T63" fmla="*/ 0 h 1573"/>
                <a:gd name="T64" fmla="*/ 0 w 2646"/>
                <a:gd name="T65" fmla="*/ 0 h 1573"/>
                <a:gd name="T66" fmla="*/ 0 w 2646"/>
                <a:gd name="T67" fmla="*/ 0 h 1573"/>
                <a:gd name="T68" fmla="*/ 0 w 2646"/>
                <a:gd name="T69" fmla="*/ 0 h 1573"/>
                <a:gd name="T70" fmla="*/ 0 w 2646"/>
                <a:gd name="T71" fmla="*/ 0 h 1573"/>
                <a:gd name="T72" fmla="*/ 0 w 2646"/>
                <a:gd name="T73" fmla="*/ 0 h 1573"/>
                <a:gd name="T74" fmla="*/ 0 w 2646"/>
                <a:gd name="T75" fmla="*/ 0 h 1573"/>
                <a:gd name="T76" fmla="*/ 0 w 2646"/>
                <a:gd name="T77" fmla="*/ 0 h 1573"/>
                <a:gd name="T78" fmla="*/ 0 w 2646"/>
                <a:gd name="T79" fmla="*/ 0 h 1573"/>
                <a:gd name="T80" fmla="*/ 0 w 2646"/>
                <a:gd name="T81" fmla="*/ 0 h 1573"/>
                <a:gd name="T82" fmla="*/ 0 w 2646"/>
                <a:gd name="T83" fmla="*/ 0 h 1573"/>
                <a:gd name="T84" fmla="*/ 0 w 2646"/>
                <a:gd name="T85" fmla="*/ 0 h 1573"/>
                <a:gd name="T86" fmla="*/ 0 w 2646"/>
                <a:gd name="T87" fmla="*/ 0 h 1573"/>
                <a:gd name="T88" fmla="*/ 0 w 2646"/>
                <a:gd name="T89" fmla="*/ 0 h 1573"/>
                <a:gd name="T90" fmla="*/ 0 w 2646"/>
                <a:gd name="T91" fmla="*/ 0 h 1573"/>
                <a:gd name="T92" fmla="*/ 0 w 2646"/>
                <a:gd name="T93" fmla="*/ 0 h 1573"/>
                <a:gd name="T94" fmla="*/ 0 w 2646"/>
                <a:gd name="T95" fmla="*/ 0 h 1573"/>
                <a:gd name="T96" fmla="*/ 0 w 2646"/>
                <a:gd name="T97" fmla="*/ 0 h 1573"/>
                <a:gd name="T98" fmla="*/ 0 w 2646"/>
                <a:gd name="T99" fmla="*/ 0 h 1573"/>
                <a:gd name="T100" fmla="*/ 0 w 2646"/>
                <a:gd name="T101" fmla="*/ 0 h 1573"/>
                <a:gd name="T102" fmla="*/ 0 w 2646"/>
                <a:gd name="T103" fmla="*/ 0 h 1573"/>
                <a:gd name="T104" fmla="*/ 0 w 2646"/>
                <a:gd name="T105" fmla="*/ 0 h 1573"/>
                <a:gd name="T106" fmla="*/ 0 w 2646"/>
                <a:gd name="T107" fmla="*/ 0 h 1573"/>
                <a:gd name="T108" fmla="*/ 0 w 2646"/>
                <a:gd name="T109" fmla="*/ 0 h 1573"/>
                <a:gd name="T110" fmla="*/ 0 w 2646"/>
                <a:gd name="T111" fmla="*/ 0 h 1573"/>
                <a:gd name="T112" fmla="*/ 0 w 2646"/>
                <a:gd name="T113" fmla="*/ 0 h 1573"/>
                <a:gd name="T114" fmla="*/ 0 w 2646"/>
                <a:gd name="T115" fmla="*/ 0 h 15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46"/>
                <a:gd name="T175" fmla="*/ 0 h 1573"/>
                <a:gd name="T176" fmla="*/ 2646 w 2646"/>
                <a:gd name="T177" fmla="*/ 1573 h 157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46" h="1573">
                  <a:moveTo>
                    <a:pt x="1475" y="75"/>
                  </a:moveTo>
                  <a:lnTo>
                    <a:pt x="1489" y="138"/>
                  </a:lnTo>
                  <a:lnTo>
                    <a:pt x="1498" y="202"/>
                  </a:lnTo>
                  <a:lnTo>
                    <a:pt x="1505" y="265"/>
                  </a:lnTo>
                  <a:lnTo>
                    <a:pt x="1509" y="329"/>
                  </a:lnTo>
                  <a:lnTo>
                    <a:pt x="1511" y="394"/>
                  </a:lnTo>
                  <a:lnTo>
                    <a:pt x="1514" y="457"/>
                  </a:lnTo>
                  <a:lnTo>
                    <a:pt x="1518" y="521"/>
                  </a:lnTo>
                  <a:lnTo>
                    <a:pt x="1524" y="583"/>
                  </a:lnTo>
                  <a:lnTo>
                    <a:pt x="1526" y="598"/>
                  </a:lnTo>
                  <a:lnTo>
                    <a:pt x="1529" y="612"/>
                  </a:lnTo>
                  <a:lnTo>
                    <a:pt x="1532" y="626"/>
                  </a:lnTo>
                  <a:lnTo>
                    <a:pt x="1535" y="639"/>
                  </a:lnTo>
                  <a:lnTo>
                    <a:pt x="1540" y="653"/>
                  </a:lnTo>
                  <a:lnTo>
                    <a:pt x="1545" y="667"/>
                  </a:lnTo>
                  <a:lnTo>
                    <a:pt x="1550" y="680"/>
                  </a:lnTo>
                  <a:lnTo>
                    <a:pt x="1555" y="692"/>
                  </a:lnTo>
                  <a:lnTo>
                    <a:pt x="1568" y="700"/>
                  </a:lnTo>
                  <a:lnTo>
                    <a:pt x="1583" y="705"/>
                  </a:lnTo>
                  <a:lnTo>
                    <a:pt x="1597" y="707"/>
                  </a:lnTo>
                  <a:lnTo>
                    <a:pt x="1611" y="708"/>
                  </a:lnTo>
                  <a:lnTo>
                    <a:pt x="1626" y="706"/>
                  </a:lnTo>
                  <a:lnTo>
                    <a:pt x="1641" y="703"/>
                  </a:lnTo>
                  <a:lnTo>
                    <a:pt x="1655" y="699"/>
                  </a:lnTo>
                  <a:lnTo>
                    <a:pt x="1669" y="692"/>
                  </a:lnTo>
                  <a:lnTo>
                    <a:pt x="1694" y="670"/>
                  </a:lnTo>
                  <a:lnTo>
                    <a:pt x="1719" y="647"/>
                  </a:lnTo>
                  <a:lnTo>
                    <a:pt x="1744" y="623"/>
                  </a:lnTo>
                  <a:lnTo>
                    <a:pt x="1767" y="600"/>
                  </a:lnTo>
                  <a:lnTo>
                    <a:pt x="1789" y="576"/>
                  </a:lnTo>
                  <a:lnTo>
                    <a:pt x="1811" y="551"/>
                  </a:lnTo>
                  <a:lnTo>
                    <a:pt x="1833" y="527"/>
                  </a:lnTo>
                  <a:lnTo>
                    <a:pt x="1855" y="503"/>
                  </a:lnTo>
                  <a:lnTo>
                    <a:pt x="1877" y="478"/>
                  </a:lnTo>
                  <a:lnTo>
                    <a:pt x="1898" y="453"/>
                  </a:lnTo>
                  <a:lnTo>
                    <a:pt x="1920" y="428"/>
                  </a:lnTo>
                  <a:lnTo>
                    <a:pt x="1942" y="405"/>
                  </a:lnTo>
                  <a:lnTo>
                    <a:pt x="1966" y="381"/>
                  </a:lnTo>
                  <a:lnTo>
                    <a:pt x="1989" y="357"/>
                  </a:lnTo>
                  <a:lnTo>
                    <a:pt x="2013" y="334"/>
                  </a:lnTo>
                  <a:lnTo>
                    <a:pt x="2038" y="311"/>
                  </a:lnTo>
                  <a:lnTo>
                    <a:pt x="2050" y="299"/>
                  </a:lnTo>
                  <a:lnTo>
                    <a:pt x="2063" y="288"/>
                  </a:lnTo>
                  <a:lnTo>
                    <a:pt x="2074" y="276"/>
                  </a:lnTo>
                  <a:lnTo>
                    <a:pt x="2087" y="265"/>
                  </a:lnTo>
                  <a:lnTo>
                    <a:pt x="2099" y="254"/>
                  </a:lnTo>
                  <a:lnTo>
                    <a:pt x="2111" y="243"/>
                  </a:lnTo>
                  <a:lnTo>
                    <a:pt x="2123" y="232"/>
                  </a:lnTo>
                  <a:lnTo>
                    <a:pt x="2136" y="222"/>
                  </a:lnTo>
                  <a:lnTo>
                    <a:pt x="2148" y="211"/>
                  </a:lnTo>
                  <a:lnTo>
                    <a:pt x="2161" y="201"/>
                  </a:lnTo>
                  <a:lnTo>
                    <a:pt x="2174" y="190"/>
                  </a:lnTo>
                  <a:lnTo>
                    <a:pt x="2188" y="181"/>
                  </a:lnTo>
                  <a:lnTo>
                    <a:pt x="2200" y="171"/>
                  </a:lnTo>
                  <a:lnTo>
                    <a:pt x="2214" y="161"/>
                  </a:lnTo>
                  <a:lnTo>
                    <a:pt x="2228" y="152"/>
                  </a:lnTo>
                  <a:lnTo>
                    <a:pt x="2242" y="142"/>
                  </a:lnTo>
                  <a:lnTo>
                    <a:pt x="2254" y="137"/>
                  </a:lnTo>
                  <a:lnTo>
                    <a:pt x="2266" y="132"/>
                  </a:lnTo>
                  <a:lnTo>
                    <a:pt x="2277" y="128"/>
                  </a:lnTo>
                  <a:lnTo>
                    <a:pt x="2290" y="123"/>
                  </a:lnTo>
                  <a:lnTo>
                    <a:pt x="2302" y="121"/>
                  </a:lnTo>
                  <a:lnTo>
                    <a:pt x="2314" y="120"/>
                  </a:lnTo>
                  <a:lnTo>
                    <a:pt x="2328" y="121"/>
                  </a:lnTo>
                  <a:lnTo>
                    <a:pt x="2341" y="124"/>
                  </a:lnTo>
                  <a:lnTo>
                    <a:pt x="2358" y="136"/>
                  </a:lnTo>
                  <a:lnTo>
                    <a:pt x="2374" y="148"/>
                  </a:lnTo>
                  <a:lnTo>
                    <a:pt x="2387" y="161"/>
                  </a:lnTo>
                  <a:lnTo>
                    <a:pt x="2401" y="176"/>
                  </a:lnTo>
                  <a:lnTo>
                    <a:pt x="2414" y="191"/>
                  </a:lnTo>
                  <a:lnTo>
                    <a:pt x="2425" y="207"/>
                  </a:lnTo>
                  <a:lnTo>
                    <a:pt x="2437" y="224"/>
                  </a:lnTo>
                  <a:lnTo>
                    <a:pt x="2448" y="241"/>
                  </a:lnTo>
                  <a:lnTo>
                    <a:pt x="2457" y="258"/>
                  </a:lnTo>
                  <a:lnTo>
                    <a:pt x="2467" y="276"/>
                  </a:lnTo>
                  <a:lnTo>
                    <a:pt x="2476" y="294"/>
                  </a:lnTo>
                  <a:lnTo>
                    <a:pt x="2486" y="312"/>
                  </a:lnTo>
                  <a:lnTo>
                    <a:pt x="2495" y="330"/>
                  </a:lnTo>
                  <a:lnTo>
                    <a:pt x="2505" y="347"/>
                  </a:lnTo>
                  <a:lnTo>
                    <a:pt x="2514" y="365"/>
                  </a:lnTo>
                  <a:lnTo>
                    <a:pt x="2525" y="382"/>
                  </a:lnTo>
                  <a:lnTo>
                    <a:pt x="2532" y="397"/>
                  </a:lnTo>
                  <a:lnTo>
                    <a:pt x="2538" y="414"/>
                  </a:lnTo>
                  <a:lnTo>
                    <a:pt x="2543" y="431"/>
                  </a:lnTo>
                  <a:lnTo>
                    <a:pt x="2545" y="445"/>
                  </a:lnTo>
                  <a:lnTo>
                    <a:pt x="2547" y="448"/>
                  </a:lnTo>
                  <a:lnTo>
                    <a:pt x="2550" y="449"/>
                  </a:lnTo>
                  <a:lnTo>
                    <a:pt x="2553" y="450"/>
                  </a:lnTo>
                  <a:lnTo>
                    <a:pt x="2556" y="450"/>
                  </a:lnTo>
                  <a:lnTo>
                    <a:pt x="2561" y="460"/>
                  </a:lnTo>
                  <a:lnTo>
                    <a:pt x="2564" y="471"/>
                  </a:lnTo>
                  <a:lnTo>
                    <a:pt x="2569" y="481"/>
                  </a:lnTo>
                  <a:lnTo>
                    <a:pt x="2573" y="492"/>
                  </a:lnTo>
                  <a:lnTo>
                    <a:pt x="2579" y="503"/>
                  </a:lnTo>
                  <a:lnTo>
                    <a:pt x="2585" y="512"/>
                  </a:lnTo>
                  <a:lnTo>
                    <a:pt x="2591" y="522"/>
                  </a:lnTo>
                  <a:lnTo>
                    <a:pt x="2598" y="530"/>
                  </a:lnTo>
                  <a:lnTo>
                    <a:pt x="2605" y="545"/>
                  </a:lnTo>
                  <a:lnTo>
                    <a:pt x="2614" y="560"/>
                  </a:lnTo>
                  <a:lnTo>
                    <a:pt x="2623" y="575"/>
                  </a:lnTo>
                  <a:lnTo>
                    <a:pt x="2631" y="589"/>
                  </a:lnTo>
                  <a:lnTo>
                    <a:pt x="2639" y="604"/>
                  </a:lnTo>
                  <a:lnTo>
                    <a:pt x="2644" y="620"/>
                  </a:lnTo>
                  <a:lnTo>
                    <a:pt x="2646" y="636"/>
                  </a:lnTo>
                  <a:lnTo>
                    <a:pt x="2645" y="654"/>
                  </a:lnTo>
                  <a:lnTo>
                    <a:pt x="2631" y="658"/>
                  </a:lnTo>
                  <a:lnTo>
                    <a:pt x="2619" y="660"/>
                  </a:lnTo>
                  <a:lnTo>
                    <a:pt x="2606" y="660"/>
                  </a:lnTo>
                  <a:lnTo>
                    <a:pt x="2594" y="657"/>
                  </a:lnTo>
                  <a:lnTo>
                    <a:pt x="2583" y="653"/>
                  </a:lnTo>
                  <a:lnTo>
                    <a:pt x="2572" y="649"/>
                  </a:lnTo>
                  <a:lnTo>
                    <a:pt x="2562" y="643"/>
                  </a:lnTo>
                  <a:lnTo>
                    <a:pt x="2551" y="635"/>
                  </a:lnTo>
                  <a:lnTo>
                    <a:pt x="2542" y="629"/>
                  </a:lnTo>
                  <a:lnTo>
                    <a:pt x="2531" y="620"/>
                  </a:lnTo>
                  <a:lnTo>
                    <a:pt x="2522" y="613"/>
                  </a:lnTo>
                  <a:lnTo>
                    <a:pt x="2511" y="604"/>
                  </a:lnTo>
                  <a:lnTo>
                    <a:pt x="2501" y="597"/>
                  </a:lnTo>
                  <a:lnTo>
                    <a:pt x="2491" y="591"/>
                  </a:lnTo>
                  <a:lnTo>
                    <a:pt x="2480" y="584"/>
                  </a:lnTo>
                  <a:lnTo>
                    <a:pt x="2469" y="579"/>
                  </a:lnTo>
                  <a:lnTo>
                    <a:pt x="2442" y="566"/>
                  </a:lnTo>
                  <a:lnTo>
                    <a:pt x="2415" y="554"/>
                  </a:lnTo>
                  <a:lnTo>
                    <a:pt x="2387" y="540"/>
                  </a:lnTo>
                  <a:lnTo>
                    <a:pt x="2359" y="527"/>
                  </a:lnTo>
                  <a:lnTo>
                    <a:pt x="2329" y="513"/>
                  </a:lnTo>
                  <a:lnTo>
                    <a:pt x="2301" y="501"/>
                  </a:lnTo>
                  <a:lnTo>
                    <a:pt x="2270" y="489"/>
                  </a:lnTo>
                  <a:lnTo>
                    <a:pt x="2240" y="478"/>
                  </a:lnTo>
                  <a:lnTo>
                    <a:pt x="2210" y="470"/>
                  </a:lnTo>
                  <a:lnTo>
                    <a:pt x="2179" y="463"/>
                  </a:lnTo>
                  <a:lnTo>
                    <a:pt x="2147" y="459"/>
                  </a:lnTo>
                  <a:lnTo>
                    <a:pt x="2117" y="457"/>
                  </a:lnTo>
                  <a:lnTo>
                    <a:pt x="2085" y="458"/>
                  </a:lnTo>
                  <a:lnTo>
                    <a:pt x="2053" y="463"/>
                  </a:lnTo>
                  <a:lnTo>
                    <a:pt x="2021" y="472"/>
                  </a:lnTo>
                  <a:lnTo>
                    <a:pt x="1989" y="485"/>
                  </a:lnTo>
                  <a:lnTo>
                    <a:pt x="1971" y="491"/>
                  </a:lnTo>
                  <a:lnTo>
                    <a:pt x="1954" y="499"/>
                  </a:lnTo>
                  <a:lnTo>
                    <a:pt x="1937" y="508"/>
                  </a:lnTo>
                  <a:lnTo>
                    <a:pt x="1921" y="518"/>
                  </a:lnTo>
                  <a:lnTo>
                    <a:pt x="1905" y="528"/>
                  </a:lnTo>
                  <a:lnTo>
                    <a:pt x="1889" y="539"/>
                  </a:lnTo>
                  <a:lnTo>
                    <a:pt x="1875" y="551"/>
                  </a:lnTo>
                  <a:lnTo>
                    <a:pt x="1861" y="564"/>
                  </a:lnTo>
                  <a:lnTo>
                    <a:pt x="1847" y="578"/>
                  </a:lnTo>
                  <a:lnTo>
                    <a:pt x="1834" y="592"/>
                  </a:lnTo>
                  <a:lnTo>
                    <a:pt x="1823" y="607"/>
                  </a:lnTo>
                  <a:lnTo>
                    <a:pt x="1811" y="622"/>
                  </a:lnTo>
                  <a:lnTo>
                    <a:pt x="1801" y="638"/>
                  </a:lnTo>
                  <a:lnTo>
                    <a:pt x="1791" y="655"/>
                  </a:lnTo>
                  <a:lnTo>
                    <a:pt x="1783" y="672"/>
                  </a:lnTo>
                  <a:lnTo>
                    <a:pt x="1774" y="689"/>
                  </a:lnTo>
                  <a:lnTo>
                    <a:pt x="1769" y="731"/>
                  </a:lnTo>
                  <a:lnTo>
                    <a:pt x="1771" y="768"/>
                  </a:lnTo>
                  <a:lnTo>
                    <a:pt x="1781" y="803"/>
                  </a:lnTo>
                  <a:lnTo>
                    <a:pt x="1796" y="834"/>
                  </a:lnTo>
                  <a:lnTo>
                    <a:pt x="1818" y="864"/>
                  </a:lnTo>
                  <a:lnTo>
                    <a:pt x="1842" y="891"/>
                  </a:lnTo>
                  <a:lnTo>
                    <a:pt x="1870" y="915"/>
                  </a:lnTo>
                  <a:lnTo>
                    <a:pt x="1901" y="937"/>
                  </a:lnTo>
                  <a:lnTo>
                    <a:pt x="1901" y="945"/>
                  </a:lnTo>
                  <a:lnTo>
                    <a:pt x="1914" y="956"/>
                  </a:lnTo>
                  <a:lnTo>
                    <a:pt x="1927" y="966"/>
                  </a:lnTo>
                  <a:lnTo>
                    <a:pt x="1941" y="976"/>
                  </a:lnTo>
                  <a:lnTo>
                    <a:pt x="1956" y="986"/>
                  </a:lnTo>
                  <a:lnTo>
                    <a:pt x="1970" y="994"/>
                  </a:lnTo>
                  <a:lnTo>
                    <a:pt x="1985" y="1003"/>
                  </a:lnTo>
                  <a:lnTo>
                    <a:pt x="1999" y="1012"/>
                  </a:lnTo>
                  <a:lnTo>
                    <a:pt x="2014" y="1021"/>
                  </a:lnTo>
                  <a:lnTo>
                    <a:pt x="2028" y="1029"/>
                  </a:lnTo>
                  <a:lnTo>
                    <a:pt x="2042" y="1039"/>
                  </a:lnTo>
                  <a:lnTo>
                    <a:pt x="2055" y="1048"/>
                  </a:lnTo>
                  <a:lnTo>
                    <a:pt x="2069" y="1058"/>
                  </a:lnTo>
                  <a:lnTo>
                    <a:pt x="2082" y="1069"/>
                  </a:lnTo>
                  <a:lnTo>
                    <a:pt x="2095" y="1080"/>
                  </a:lnTo>
                  <a:lnTo>
                    <a:pt x="2106" y="1093"/>
                  </a:lnTo>
                  <a:lnTo>
                    <a:pt x="2117" y="1106"/>
                  </a:lnTo>
                  <a:lnTo>
                    <a:pt x="2091" y="1113"/>
                  </a:lnTo>
                  <a:lnTo>
                    <a:pt x="2065" y="1120"/>
                  </a:lnTo>
                  <a:lnTo>
                    <a:pt x="2037" y="1128"/>
                  </a:lnTo>
                  <a:lnTo>
                    <a:pt x="2011" y="1134"/>
                  </a:lnTo>
                  <a:lnTo>
                    <a:pt x="1982" y="1142"/>
                  </a:lnTo>
                  <a:lnTo>
                    <a:pt x="1955" y="1147"/>
                  </a:lnTo>
                  <a:lnTo>
                    <a:pt x="1926" y="1153"/>
                  </a:lnTo>
                  <a:lnTo>
                    <a:pt x="1898" y="1160"/>
                  </a:lnTo>
                  <a:lnTo>
                    <a:pt x="1869" y="1166"/>
                  </a:lnTo>
                  <a:lnTo>
                    <a:pt x="1842" y="1172"/>
                  </a:lnTo>
                  <a:lnTo>
                    <a:pt x="1813" y="1180"/>
                  </a:lnTo>
                  <a:lnTo>
                    <a:pt x="1785" y="1186"/>
                  </a:lnTo>
                  <a:lnTo>
                    <a:pt x="1757" y="1194"/>
                  </a:lnTo>
                  <a:lnTo>
                    <a:pt x="1730" y="1202"/>
                  </a:lnTo>
                  <a:lnTo>
                    <a:pt x="1702" y="1211"/>
                  </a:lnTo>
                  <a:lnTo>
                    <a:pt x="1676" y="1219"/>
                  </a:lnTo>
                  <a:lnTo>
                    <a:pt x="1667" y="1219"/>
                  </a:lnTo>
                  <a:lnTo>
                    <a:pt x="1660" y="1219"/>
                  </a:lnTo>
                  <a:lnTo>
                    <a:pt x="1653" y="1219"/>
                  </a:lnTo>
                  <a:lnTo>
                    <a:pt x="1646" y="1222"/>
                  </a:lnTo>
                  <a:lnTo>
                    <a:pt x="1646" y="1230"/>
                  </a:lnTo>
                  <a:lnTo>
                    <a:pt x="1651" y="1233"/>
                  </a:lnTo>
                  <a:lnTo>
                    <a:pt x="1657" y="1235"/>
                  </a:lnTo>
                  <a:lnTo>
                    <a:pt x="1661" y="1237"/>
                  </a:lnTo>
                  <a:lnTo>
                    <a:pt x="1690" y="1229"/>
                  </a:lnTo>
                  <a:lnTo>
                    <a:pt x="1719" y="1220"/>
                  </a:lnTo>
                  <a:lnTo>
                    <a:pt x="1749" y="1213"/>
                  </a:lnTo>
                  <a:lnTo>
                    <a:pt x="1777" y="1204"/>
                  </a:lnTo>
                  <a:lnTo>
                    <a:pt x="1807" y="1197"/>
                  </a:lnTo>
                  <a:lnTo>
                    <a:pt x="1837" y="1189"/>
                  </a:lnTo>
                  <a:lnTo>
                    <a:pt x="1865" y="1182"/>
                  </a:lnTo>
                  <a:lnTo>
                    <a:pt x="1895" y="1175"/>
                  </a:lnTo>
                  <a:lnTo>
                    <a:pt x="1924" y="1167"/>
                  </a:lnTo>
                  <a:lnTo>
                    <a:pt x="1954" y="1161"/>
                  </a:lnTo>
                  <a:lnTo>
                    <a:pt x="1984" y="1153"/>
                  </a:lnTo>
                  <a:lnTo>
                    <a:pt x="2012" y="1147"/>
                  </a:lnTo>
                  <a:lnTo>
                    <a:pt x="2042" y="1141"/>
                  </a:lnTo>
                  <a:lnTo>
                    <a:pt x="2071" y="1135"/>
                  </a:lnTo>
                  <a:lnTo>
                    <a:pt x="2100" y="1129"/>
                  </a:lnTo>
                  <a:lnTo>
                    <a:pt x="2129" y="1124"/>
                  </a:lnTo>
                  <a:lnTo>
                    <a:pt x="2138" y="1147"/>
                  </a:lnTo>
                  <a:lnTo>
                    <a:pt x="2143" y="1171"/>
                  </a:lnTo>
                  <a:lnTo>
                    <a:pt x="2143" y="1197"/>
                  </a:lnTo>
                  <a:lnTo>
                    <a:pt x="2140" y="1219"/>
                  </a:lnTo>
                  <a:lnTo>
                    <a:pt x="2112" y="1219"/>
                  </a:lnTo>
                  <a:lnTo>
                    <a:pt x="2085" y="1219"/>
                  </a:lnTo>
                  <a:lnTo>
                    <a:pt x="2059" y="1220"/>
                  </a:lnTo>
                  <a:lnTo>
                    <a:pt x="2031" y="1221"/>
                  </a:lnTo>
                  <a:lnTo>
                    <a:pt x="2004" y="1222"/>
                  </a:lnTo>
                  <a:lnTo>
                    <a:pt x="1977" y="1223"/>
                  </a:lnTo>
                  <a:lnTo>
                    <a:pt x="1951" y="1225"/>
                  </a:lnTo>
                  <a:lnTo>
                    <a:pt x="1924" y="1228"/>
                  </a:lnTo>
                  <a:lnTo>
                    <a:pt x="1898" y="1231"/>
                  </a:lnTo>
                  <a:lnTo>
                    <a:pt x="1871" y="1234"/>
                  </a:lnTo>
                  <a:lnTo>
                    <a:pt x="1846" y="1238"/>
                  </a:lnTo>
                  <a:lnTo>
                    <a:pt x="1821" y="1242"/>
                  </a:lnTo>
                  <a:lnTo>
                    <a:pt x="1795" y="1248"/>
                  </a:lnTo>
                  <a:lnTo>
                    <a:pt x="1770" y="1254"/>
                  </a:lnTo>
                  <a:lnTo>
                    <a:pt x="1746" y="1260"/>
                  </a:lnTo>
                  <a:lnTo>
                    <a:pt x="1721" y="1268"/>
                  </a:lnTo>
                  <a:lnTo>
                    <a:pt x="1721" y="1279"/>
                  </a:lnTo>
                  <a:lnTo>
                    <a:pt x="1734" y="1282"/>
                  </a:lnTo>
                  <a:lnTo>
                    <a:pt x="1747" y="1279"/>
                  </a:lnTo>
                  <a:lnTo>
                    <a:pt x="1758" y="1276"/>
                  </a:lnTo>
                  <a:lnTo>
                    <a:pt x="1770" y="1272"/>
                  </a:lnTo>
                  <a:lnTo>
                    <a:pt x="1783" y="1268"/>
                  </a:lnTo>
                  <a:lnTo>
                    <a:pt x="1795" y="1265"/>
                  </a:lnTo>
                  <a:lnTo>
                    <a:pt x="1808" y="1264"/>
                  </a:lnTo>
                  <a:lnTo>
                    <a:pt x="1823" y="1266"/>
                  </a:lnTo>
                  <a:lnTo>
                    <a:pt x="1832" y="1260"/>
                  </a:lnTo>
                  <a:lnTo>
                    <a:pt x="1842" y="1256"/>
                  </a:lnTo>
                  <a:lnTo>
                    <a:pt x="1852" y="1254"/>
                  </a:lnTo>
                  <a:lnTo>
                    <a:pt x="1863" y="1253"/>
                  </a:lnTo>
                  <a:lnTo>
                    <a:pt x="1875" y="1252"/>
                  </a:lnTo>
                  <a:lnTo>
                    <a:pt x="1885" y="1250"/>
                  </a:lnTo>
                  <a:lnTo>
                    <a:pt x="1896" y="1248"/>
                  </a:lnTo>
                  <a:lnTo>
                    <a:pt x="1905" y="1244"/>
                  </a:lnTo>
                  <a:lnTo>
                    <a:pt x="1921" y="1244"/>
                  </a:lnTo>
                  <a:lnTo>
                    <a:pt x="1936" y="1244"/>
                  </a:lnTo>
                  <a:lnTo>
                    <a:pt x="1951" y="1243"/>
                  </a:lnTo>
                  <a:lnTo>
                    <a:pt x="1966" y="1242"/>
                  </a:lnTo>
                  <a:lnTo>
                    <a:pt x="1979" y="1241"/>
                  </a:lnTo>
                  <a:lnTo>
                    <a:pt x="1994" y="1239"/>
                  </a:lnTo>
                  <a:lnTo>
                    <a:pt x="2008" y="1238"/>
                  </a:lnTo>
                  <a:lnTo>
                    <a:pt x="2022" y="1237"/>
                  </a:lnTo>
                  <a:lnTo>
                    <a:pt x="2035" y="1235"/>
                  </a:lnTo>
                  <a:lnTo>
                    <a:pt x="2050" y="1234"/>
                  </a:lnTo>
                  <a:lnTo>
                    <a:pt x="2064" y="1233"/>
                  </a:lnTo>
                  <a:lnTo>
                    <a:pt x="2079" y="1232"/>
                  </a:lnTo>
                  <a:lnTo>
                    <a:pt x="2093" y="1232"/>
                  </a:lnTo>
                  <a:lnTo>
                    <a:pt x="2108" y="1232"/>
                  </a:lnTo>
                  <a:lnTo>
                    <a:pt x="2124" y="1232"/>
                  </a:lnTo>
                  <a:lnTo>
                    <a:pt x="2140" y="1233"/>
                  </a:lnTo>
                  <a:lnTo>
                    <a:pt x="2135" y="1257"/>
                  </a:lnTo>
                  <a:lnTo>
                    <a:pt x="2124" y="1277"/>
                  </a:lnTo>
                  <a:lnTo>
                    <a:pt x="2110" y="1296"/>
                  </a:lnTo>
                  <a:lnTo>
                    <a:pt x="2093" y="1313"/>
                  </a:lnTo>
                  <a:lnTo>
                    <a:pt x="2075" y="1328"/>
                  </a:lnTo>
                  <a:lnTo>
                    <a:pt x="2056" y="1342"/>
                  </a:lnTo>
                  <a:lnTo>
                    <a:pt x="2038" y="1356"/>
                  </a:lnTo>
                  <a:lnTo>
                    <a:pt x="2021" y="1368"/>
                  </a:lnTo>
                  <a:lnTo>
                    <a:pt x="2011" y="1370"/>
                  </a:lnTo>
                  <a:lnTo>
                    <a:pt x="2004" y="1373"/>
                  </a:lnTo>
                  <a:lnTo>
                    <a:pt x="1997" y="1377"/>
                  </a:lnTo>
                  <a:lnTo>
                    <a:pt x="1992" y="1382"/>
                  </a:lnTo>
                  <a:lnTo>
                    <a:pt x="1987" y="1388"/>
                  </a:lnTo>
                  <a:lnTo>
                    <a:pt x="1981" y="1393"/>
                  </a:lnTo>
                  <a:lnTo>
                    <a:pt x="1975" y="1397"/>
                  </a:lnTo>
                  <a:lnTo>
                    <a:pt x="1968" y="1399"/>
                  </a:lnTo>
                  <a:lnTo>
                    <a:pt x="1948" y="1412"/>
                  </a:lnTo>
                  <a:lnTo>
                    <a:pt x="1927" y="1425"/>
                  </a:lnTo>
                  <a:lnTo>
                    <a:pt x="1906" y="1436"/>
                  </a:lnTo>
                  <a:lnTo>
                    <a:pt x="1886" y="1448"/>
                  </a:lnTo>
                  <a:lnTo>
                    <a:pt x="1866" y="1460"/>
                  </a:lnTo>
                  <a:lnTo>
                    <a:pt x="1845" y="1470"/>
                  </a:lnTo>
                  <a:lnTo>
                    <a:pt x="1825" y="1481"/>
                  </a:lnTo>
                  <a:lnTo>
                    <a:pt x="1805" y="1491"/>
                  </a:lnTo>
                  <a:lnTo>
                    <a:pt x="1771" y="1502"/>
                  </a:lnTo>
                  <a:lnTo>
                    <a:pt x="1738" y="1513"/>
                  </a:lnTo>
                  <a:lnTo>
                    <a:pt x="1704" y="1521"/>
                  </a:lnTo>
                  <a:lnTo>
                    <a:pt x="1671" y="1531"/>
                  </a:lnTo>
                  <a:lnTo>
                    <a:pt x="1637" y="1538"/>
                  </a:lnTo>
                  <a:lnTo>
                    <a:pt x="1603" y="1545"/>
                  </a:lnTo>
                  <a:lnTo>
                    <a:pt x="1568" y="1552"/>
                  </a:lnTo>
                  <a:lnTo>
                    <a:pt x="1533" y="1558"/>
                  </a:lnTo>
                  <a:lnTo>
                    <a:pt x="1498" y="1562"/>
                  </a:lnTo>
                  <a:lnTo>
                    <a:pt x="1463" y="1567"/>
                  </a:lnTo>
                  <a:lnTo>
                    <a:pt x="1427" y="1570"/>
                  </a:lnTo>
                  <a:lnTo>
                    <a:pt x="1392" y="1572"/>
                  </a:lnTo>
                  <a:lnTo>
                    <a:pt x="1355" y="1573"/>
                  </a:lnTo>
                  <a:lnTo>
                    <a:pt x="1318" y="1572"/>
                  </a:lnTo>
                  <a:lnTo>
                    <a:pt x="1280" y="1571"/>
                  </a:lnTo>
                  <a:lnTo>
                    <a:pt x="1241" y="1569"/>
                  </a:lnTo>
                  <a:lnTo>
                    <a:pt x="1213" y="1563"/>
                  </a:lnTo>
                  <a:lnTo>
                    <a:pt x="1185" y="1557"/>
                  </a:lnTo>
                  <a:lnTo>
                    <a:pt x="1157" y="1550"/>
                  </a:lnTo>
                  <a:lnTo>
                    <a:pt x="1129" y="1543"/>
                  </a:lnTo>
                  <a:lnTo>
                    <a:pt x="1102" y="1535"/>
                  </a:lnTo>
                  <a:lnTo>
                    <a:pt x="1074" y="1526"/>
                  </a:lnTo>
                  <a:lnTo>
                    <a:pt x="1048" y="1518"/>
                  </a:lnTo>
                  <a:lnTo>
                    <a:pt x="1021" y="1508"/>
                  </a:lnTo>
                  <a:lnTo>
                    <a:pt x="994" y="1499"/>
                  </a:lnTo>
                  <a:lnTo>
                    <a:pt x="968" y="1488"/>
                  </a:lnTo>
                  <a:lnTo>
                    <a:pt x="941" y="1478"/>
                  </a:lnTo>
                  <a:lnTo>
                    <a:pt x="915" y="1466"/>
                  </a:lnTo>
                  <a:lnTo>
                    <a:pt x="889" y="1454"/>
                  </a:lnTo>
                  <a:lnTo>
                    <a:pt x="863" y="1443"/>
                  </a:lnTo>
                  <a:lnTo>
                    <a:pt x="838" y="1430"/>
                  </a:lnTo>
                  <a:lnTo>
                    <a:pt x="812" y="1417"/>
                  </a:lnTo>
                  <a:lnTo>
                    <a:pt x="791" y="1402"/>
                  </a:lnTo>
                  <a:lnTo>
                    <a:pt x="769" y="1388"/>
                  </a:lnTo>
                  <a:lnTo>
                    <a:pt x="747" y="1371"/>
                  </a:lnTo>
                  <a:lnTo>
                    <a:pt x="727" y="1354"/>
                  </a:lnTo>
                  <a:lnTo>
                    <a:pt x="708" y="1335"/>
                  </a:lnTo>
                  <a:lnTo>
                    <a:pt x="692" y="1314"/>
                  </a:lnTo>
                  <a:lnTo>
                    <a:pt x="681" y="1291"/>
                  </a:lnTo>
                  <a:lnTo>
                    <a:pt x="675" y="1266"/>
                  </a:lnTo>
                  <a:lnTo>
                    <a:pt x="680" y="1247"/>
                  </a:lnTo>
                  <a:lnTo>
                    <a:pt x="688" y="1229"/>
                  </a:lnTo>
                  <a:lnTo>
                    <a:pt x="696" y="1211"/>
                  </a:lnTo>
                  <a:lnTo>
                    <a:pt x="706" y="1194"/>
                  </a:lnTo>
                  <a:lnTo>
                    <a:pt x="717" y="1178"/>
                  </a:lnTo>
                  <a:lnTo>
                    <a:pt x="729" y="1162"/>
                  </a:lnTo>
                  <a:lnTo>
                    <a:pt x="740" y="1146"/>
                  </a:lnTo>
                  <a:lnTo>
                    <a:pt x="752" y="1131"/>
                  </a:lnTo>
                  <a:lnTo>
                    <a:pt x="765" y="1133"/>
                  </a:lnTo>
                  <a:lnTo>
                    <a:pt x="777" y="1135"/>
                  </a:lnTo>
                  <a:lnTo>
                    <a:pt x="790" y="1139"/>
                  </a:lnTo>
                  <a:lnTo>
                    <a:pt x="803" y="1142"/>
                  </a:lnTo>
                  <a:lnTo>
                    <a:pt x="815" y="1145"/>
                  </a:lnTo>
                  <a:lnTo>
                    <a:pt x="828" y="1147"/>
                  </a:lnTo>
                  <a:lnTo>
                    <a:pt x="841" y="1148"/>
                  </a:lnTo>
                  <a:lnTo>
                    <a:pt x="854" y="1149"/>
                  </a:lnTo>
                  <a:lnTo>
                    <a:pt x="862" y="1152"/>
                  </a:lnTo>
                  <a:lnTo>
                    <a:pt x="869" y="1154"/>
                  </a:lnTo>
                  <a:lnTo>
                    <a:pt x="879" y="1155"/>
                  </a:lnTo>
                  <a:lnTo>
                    <a:pt x="887" y="1157"/>
                  </a:lnTo>
                  <a:lnTo>
                    <a:pt x="896" y="1159"/>
                  </a:lnTo>
                  <a:lnTo>
                    <a:pt x="904" y="1160"/>
                  </a:lnTo>
                  <a:lnTo>
                    <a:pt x="913" y="1161"/>
                  </a:lnTo>
                  <a:lnTo>
                    <a:pt x="921" y="1162"/>
                  </a:lnTo>
                  <a:lnTo>
                    <a:pt x="928" y="1167"/>
                  </a:lnTo>
                  <a:lnTo>
                    <a:pt x="935" y="1171"/>
                  </a:lnTo>
                  <a:lnTo>
                    <a:pt x="943" y="1175"/>
                  </a:lnTo>
                  <a:lnTo>
                    <a:pt x="952" y="1177"/>
                  </a:lnTo>
                  <a:lnTo>
                    <a:pt x="960" y="1180"/>
                  </a:lnTo>
                  <a:lnTo>
                    <a:pt x="969" y="1183"/>
                  </a:lnTo>
                  <a:lnTo>
                    <a:pt x="977" y="1186"/>
                  </a:lnTo>
                  <a:lnTo>
                    <a:pt x="985" y="1191"/>
                  </a:lnTo>
                  <a:lnTo>
                    <a:pt x="988" y="1191"/>
                  </a:lnTo>
                  <a:lnTo>
                    <a:pt x="992" y="1190"/>
                  </a:lnTo>
                  <a:lnTo>
                    <a:pt x="996" y="1190"/>
                  </a:lnTo>
                  <a:lnTo>
                    <a:pt x="999" y="1187"/>
                  </a:lnTo>
                  <a:lnTo>
                    <a:pt x="999" y="1178"/>
                  </a:lnTo>
                  <a:lnTo>
                    <a:pt x="993" y="1171"/>
                  </a:lnTo>
                  <a:lnTo>
                    <a:pt x="985" y="1168"/>
                  </a:lnTo>
                  <a:lnTo>
                    <a:pt x="977" y="1166"/>
                  </a:lnTo>
                  <a:lnTo>
                    <a:pt x="964" y="1161"/>
                  </a:lnTo>
                  <a:lnTo>
                    <a:pt x="952" y="1155"/>
                  </a:lnTo>
                  <a:lnTo>
                    <a:pt x="939" y="1152"/>
                  </a:lnTo>
                  <a:lnTo>
                    <a:pt x="925" y="1149"/>
                  </a:lnTo>
                  <a:lnTo>
                    <a:pt x="913" y="1146"/>
                  </a:lnTo>
                  <a:lnTo>
                    <a:pt x="899" y="1144"/>
                  </a:lnTo>
                  <a:lnTo>
                    <a:pt x="886" y="1142"/>
                  </a:lnTo>
                  <a:lnTo>
                    <a:pt x="873" y="1140"/>
                  </a:lnTo>
                  <a:lnTo>
                    <a:pt x="859" y="1139"/>
                  </a:lnTo>
                  <a:lnTo>
                    <a:pt x="846" y="1136"/>
                  </a:lnTo>
                  <a:lnTo>
                    <a:pt x="832" y="1134"/>
                  </a:lnTo>
                  <a:lnTo>
                    <a:pt x="820" y="1132"/>
                  </a:lnTo>
                  <a:lnTo>
                    <a:pt x="806" y="1129"/>
                  </a:lnTo>
                  <a:lnTo>
                    <a:pt x="792" y="1126"/>
                  </a:lnTo>
                  <a:lnTo>
                    <a:pt x="780" y="1122"/>
                  </a:lnTo>
                  <a:lnTo>
                    <a:pt x="766" y="1116"/>
                  </a:lnTo>
                  <a:lnTo>
                    <a:pt x="772" y="1109"/>
                  </a:lnTo>
                  <a:lnTo>
                    <a:pt x="778" y="1100"/>
                  </a:lnTo>
                  <a:lnTo>
                    <a:pt x="786" y="1093"/>
                  </a:lnTo>
                  <a:lnTo>
                    <a:pt x="793" y="1087"/>
                  </a:lnTo>
                  <a:lnTo>
                    <a:pt x="803" y="1080"/>
                  </a:lnTo>
                  <a:lnTo>
                    <a:pt x="812" y="1075"/>
                  </a:lnTo>
                  <a:lnTo>
                    <a:pt x="822" y="1071"/>
                  </a:lnTo>
                  <a:lnTo>
                    <a:pt x="833" y="1068"/>
                  </a:lnTo>
                  <a:lnTo>
                    <a:pt x="845" y="1071"/>
                  </a:lnTo>
                  <a:lnTo>
                    <a:pt x="856" y="1075"/>
                  </a:lnTo>
                  <a:lnTo>
                    <a:pt x="866" y="1078"/>
                  </a:lnTo>
                  <a:lnTo>
                    <a:pt x="878" y="1082"/>
                  </a:lnTo>
                  <a:lnTo>
                    <a:pt x="888" y="1088"/>
                  </a:lnTo>
                  <a:lnTo>
                    <a:pt x="899" y="1092"/>
                  </a:lnTo>
                  <a:lnTo>
                    <a:pt x="910" y="1097"/>
                  </a:lnTo>
                  <a:lnTo>
                    <a:pt x="920" y="1102"/>
                  </a:lnTo>
                  <a:lnTo>
                    <a:pt x="931" y="1108"/>
                  </a:lnTo>
                  <a:lnTo>
                    <a:pt x="941" y="1113"/>
                  </a:lnTo>
                  <a:lnTo>
                    <a:pt x="951" y="1119"/>
                  </a:lnTo>
                  <a:lnTo>
                    <a:pt x="961" y="1125"/>
                  </a:lnTo>
                  <a:lnTo>
                    <a:pt x="972" y="1131"/>
                  </a:lnTo>
                  <a:lnTo>
                    <a:pt x="982" y="1136"/>
                  </a:lnTo>
                  <a:lnTo>
                    <a:pt x="992" y="1143"/>
                  </a:lnTo>
                  <a:lnTo>
                    <a:pt x="1003" y="1149"/>
                  </a:lnTo>
                  <a:lnTo>
                    <a:pt x="1010" y="1151"/>
                  </a:lnTo>
                  <a:lnTo>
                    <a:pt x="1018" y="1153"/>
                  </a:lnTo>
                  <a:lnTo>
                    <a:pt x="1026" y="1157"/>
                  </a:lnTo>
                  <a:lnTo>
                    <a:pt x="1033" y="1160"/>
                  </a:lnTo>
                  <a:lnTo>
                    <a:pt x="1041" y="1162"/>
                  </a:lnTo>
                  <a:lnTo>
                    <a:pt x="1048" y="1163"/>
                  </a:lnTo>
                  <a:lnTo>
                    <a:pt x="1055" y="1163"/>
                  </a:lnTo>
                  <a:lnTo>
                    <a:pt x="1062" y="1160"/>
                  </a:lnTo>
                  <a:lnTo>
                    <a:pt x="1060" y="1151"/>
                  </a:lnTo>
                  <a:lnTo>
                    <a:pt x="1055" y="1147"/>
                  </a:lnTo>
                  <a:lnTo>
                    <a:pt x="1049" y="1145"/>
                  </a:lnTo>
                  <a:lnTo>
                    <a:pt x="1042" y="1145"/>
                  </a:lnTo>
                  <a:lnTo>
                    <a:pt x="1033" y="1146"/>
                  </a:lnTo>
                  <a:lnTo>
                    <a:pt x="1026" y="1145"/>
                  </a:lnTo>
                  <a:lnTo>
                    <a:pt x="1018" y="1144"/>
                  </a:lnTo>
                  <a:lnTo>
                    <a:pt x="1012" y="1139"/>
                  </a:lnTo>
                  <a:lnTo>
                    <a:pt x="1001" y="1131"/>
                  </a:lnTo>
                  <a:lnTo>
                    <a:pt x="990" y="1125"/>
                  </a:lnTo>
                  <a:lnTo>
                    <a:pt x="979" y="1118"/>
                  </a:lnTo>
                  <a:lnTo>
                    <a:pt x="969" y="1112"/>
                  </a:lnTo>
                  <a:lnTo>
                    <a:pt x="958" y="1107"/>
                  </a:lnTo>
                  <a:lnTo>
                    <a:pt x="947" y="1101"/>
                  </a:lnTo>
                  <a:lnTo>
                    <a:pt x="936" y="1096"/>
                  </a:lnTo>
                  <a:lnTo>
                    <a:pt x="925" y="1091"/>
                  </a:lnTo>
                  <a:lnTo>
                    <a:pt x="914" y="1086"/>
                  </a:lnTo>
                  <a:lnTo>
                    <a:pt x="903" y="1080"/>
                  </a:lnTo>
                  <a:lnTo>
                    <a:pt x="892" y="1076"/>
                  </a:lnTo>
                  <a:lnTo>
                    <a:pt x="880" y="1072"/>
                  </a:lnTo>
                  <a:lnTo>
                    <a:pt x="869" y="1066"/>
                  </a:lnTo>
                  <a:lnTo>
                    <a:pt x="858" y="1062"/>
                  </a:lnTo>
                  <a:lnTo>
                    <a:pt x="845" y="1058"/>
                  </a:lnTo>
                  <a:lnTo>
                    <a:pt x="833" y="1054"/>
                  </a:lnTo>
                  <a:lnTo>
                    <a:pt x="867" y="1026"/>
                  </a:lnTo>
                  <a:lnTo>
                    <a:pt x="902" y="1001"/>
                  </a:lnTo>
                  <a:lnTo>
                    <a:pt x="938" y="975"/>
                  </a:lnTo>
                  <a:lnTo>
                    <a:pt x="973" y="952"/>
                  </a:lnTo>
                  <a:lnTo>
                    <a:pt x="1009" y="929"/>
                  </a:lnTo>
                  <a:lnTo>
                    <a:pt x="1044" y="905"/>
                  </a:lnTo>
                  <a:lnTo>
                    <a:pt x="1080" y="883"/>
                  </a:lnTo>
                  <a:lnTo>
                    <a:pt x="1115" y="860"/>
                  </a:lnTo>
                  <a:lnTo>
                    <a:pt x="1149" y="838"/>
                  </a:lnTo>
                  <a:lnTo>
                    <a:pt x="1184" y="814"/>
                  </a:lnTo>
                  <a:lnTo>
                    <a:pt x="1218" y="791"/>
                  </a:lnTo>
                  <a:lnTo>
                    <a:pt x="1252" y="765"/>
                  </a:lnTo>
                  <a:lnTo>
                    <a:pt x="1286" y="740"/>
                  </a:lnTo>
                  <a:lnTo>
                    <a:pt x="1318" y="712"/>
                  </a:lnTo>
                  <a:lnTo>
                    <a:pt x="1349" y="685"/>
                  </a:lnTo>
                  <a:lnTo>
                    <a:pt x="1380" y="654"/>
                  </a:lnTo>
                  <a:lnTo>
                    <a:pt x="1393" y="633"/>
                  </a:lnTo>
                  <a:lnTo>
                    <a:pt x="1404" y="612"/>
                  </a:lnTo>
                  <a:lnTo>
                    <a:pt x="1415" y="590"/>
                  </a:lnTo>
                  <a:lnTo>
                    <a:pt x="1424" y="565"/>
                  </a:lnTo>
                  <a:lnTo>
                    <a:pt x="1431" y="541"/>
                  </a:lnTo>
                  <a:lnTo>
                    <a:pt x="1435" y="516"/>
                  </a:lnTo>
                  <a:lnTo>
                    <a:pt x="1436" y="490"/>
                  </a:lnTo>
                  <a:lnTo>
                    <a:pt x="1433" y="463"/>
                  </a:lnTo>
                  <a:lnTo>
                    <a:pt x="1420" y="438"/>
                  </a:lnTo>
                  <a:lnTo>
                    <a:pt x="1404" y="417"/>
                  </a:lnTo>
                  <a:lnTo>
                    <a:pt x="1386" y="400"/>
                  </a:lnTo>
                  <a:lnTo>
                    <a:pt x="1367" y="386"/>
                  </a:lnTo>
                  <a:lnTo>
                    <a:pt x="1346" y="376"/>
                  </a:lnTo>
                  <a:lnTo>
                    <a:pt x="1324" y="368"/>
                  </a:lnTo>
                  <a:lnTo>
                    <a:pt x="1300" y="363"/>
                  </a:lnTo>
                  <a:lnTo>
                    <a:pt x="1275" y="360"/>
                  </a:lnTo>
                  <a:lnTo>
                    <a:pt x="1250" y="357"/>
                  </a:lnTo>
                  <a:lnTo>
                    <a:pt x="1225" y="357"/>
                  </a:lnTo>
                  <a:lnTo>
                    <a:pt x="1198" y="357"/>
                  </a:lnTo>
                  <a:lnTo>
                    <a:pt x="1173" y="359"/>
                  </a:lnTo>
                  <a:lnTo>
                    <a:pt x="1146" y="359"/>
                  </a:lnTo>
                  <a:lnTo>
                    <a:pt x="1121" y="360"/>
                  </a:lnTo>
                  <a:lnTo>
                    <a:pt x="1097" y="359"/>
                  </a:lnTo>
                  <a:lnTo>
                    <a:pt x="1072" y="357"/>
                  </a:lnTo>
                  <a:lnTo>
                    <a:pt x="1059" y="357"/>
                  </a:lnTo>
                  <a:lnTo>
                    <a:pt x="1046" y="359"/>
                  </a:lnTo>
                  <a:lnTo>
                    <a:pt x="1033" y="359"/>
                  </a:lnTo>
                  <a:lnTo>
                    <a:pt x="1021" y="360"/>
                  </a:lnTo>
                  <a:lnTo>
                    <a:pt x="1008" y="361"/>
                  </a:lnTo>
                  <a:lnTo>
                    <a:pt x="996" y="362"/>
                  </a:lnTo>
                  <a:lnTo>
                    <a:pt x="984" y="364"/>
                  </a:lnTo>
                  <a:lnTo>
                    <a:pt x="972" y="365"/>
                  </a:lnTo>
                  <a:lnTo>
                    <a:pt x="960" y="368"/>
                  </a:lnTo>
                  <a:lnTo>
                    <a:pt x="949" y="370"/>
                  </a:lnTo>
                  <a:lnTo>
                    <a:pt x="937" y="372"/>
                  </a:lnTo>
                  <a:lnTo>
                    <a:pt x="925" y="376"/>
                  </a:lnTo>
                  <a:lnTo>
                    <a:pt x="914" y="380"/>
                  </a:lnTo>
                  <a:lnTo>
                    <a:pt x="902" y="383"/>
                  </a:lnTo>
                  <a:lnTo>
                    <a:pt x="891" y="388"/>
                  </a:lnTo>
                  <a:lnTo>
                    <a:pt x="879" y="392"/>
                  </a:lnTo>
                  <a:lnTo>
                    <a:pt x="842" y="403"/>
                  </a:lnTo>
                  <a:lnTo>
                    <a:pt x="806" y="415"/>
                  </a:lnTo>
                  <a:lnTo>
                    <a:pt x="771" y="427"/>
                  </a:lnTo>
                  <a:lnTo>
                    <a:pt x="736" y="442"/>
                  </a:lnTo>
                  <a:lnTo>
                    <a:pt x="702" y="458"/>
                  </a:lnTo>
                  <a:lnTo>
                    <a:pt x="669" y="475"/>
                  </a:lnTo>
                  <a:lnTo>
                    <a:pt x="636" y="493"/>
                  </a:lnTo>
                  <a:lnTo>
                    <a:pt x="604" y="512"/>
                  </a:lnTo>
                  <a:lnTo>
                    <a:pt x="571" y="532"/>
                  </a:lnTo>
                  <a:lnTo>
                    <a:pt x="541" y="554"/>
                  </a:lnTo>
                  <a:lnTo>
                    <a:pt x="509" y="576"/>
                  </a:lnTo>
                  <a:lnTo>
                    <a:pt x="479" y="598"/>
                  </a:lnTo>
                  <a:lnTo>
                    <a:pt x="449" y="621"/>
                  </a:lnTo>
                  <a:lnTo>
                    <a:pt x="419" y="645"/>
                  </a:lnTo>
                  <a:lnTo>
                    <a:pt x="389" y="668"/>
                  </a:lnTo>
                  <a:lnTo>
                    <a:pt x="361" y="692"/>
                  </a:lnTo>
                  <a:lnTo>
                    <a:pt x="351" y="707"/>
                  </a:lnTo>
                  <a:lnTo>
                    <a:pt x="339" y="721"/>
                  </a:lnTo>
                  <a:lnTo>
                    <a:pt x="325" y="734"/>
                  </a:lnTo>
                  <a:lnTo>
                    <a:pt x="312" y="746"/>
                  </a:lnTo>
                  <a:lnTo>
                    <a:pt x="302" y="761"/>
                  </a:lnTo>
                  <a:lnTo>
                    <a:pt x="295" y="777"/>
                  </a:lnTo>
                  <a:lnTo>
                    <a:pt x="293" y="795"/>
                  </a:lnTo>
                  <a:lnTo>
                    <a:pt x="297" y="816"/>
                  </a:lnTo>
                  <a:lnTo>
                    <a:pt x="307" y="831"/>
                  </a:lnTo>
                  <a:lnTo>
                    <a:pt x="317" y="846"/>
                  </a:lnTo>
                  <a:lnTo>
                    <a:pt x="325" y="861"/>
                  </a:lnTo>
                  <a:lnTo>
                    <a:pt x="332" y="877"/>
                  </a:lnTo>
                  <a:lnTo>
                    <a:pt x="338" y="893"/>
                  </a:lnTo>
                  <a:lnTo>
                    <a:pt x="342" y="910"/>
                  </a:lnTo>
                  <a:lnTo>
                    <a:pt x="342" y="927"/>
                  </a:lnTo>
                  <a:lnTo>
                    <a:pt x="340" y="945"/>
                  </a:lnTo>
                  <a:lnTo>
                    <a:pt x="332" y="958"/>
                  </a:lnTo>
                  <a:lnTo>
                    <a:pt x="325" y="972"/>
                  </a:lnTo>
                  <a:lnTo>
                    <a:pt x="317" y="985"/>
                  </a:lnTo>
                  <a:lnTo>
                    <a:pt x="307" y="997"/>
                  </a:lnTo>
                  <a:lnTo>
                    <a:pt x="297" y="1008"/>
                  </a:lnTo>
                  <a:lnTo>
                    <a:pt x="287" y="1019"/>
                  </a:lnTo>
                  <a:lnTo>
                    <a:pt x="275" y="1028"/>
                  </a:lnTo>
                  <a:lnTo>
                    <a:pt x="264" y="1038"/>
                  </a:lnTo>
                  <a:lnTo>
                    <a:pt x="251" y="1046"/>
                  </a:lnTo>
                  <a:lnTo>
                    <a:pt x="238" y="1055"/>
                  </a:lnTo>
                  <a:lnTo>
                    <a:pt x="225" y="1062"/>
                  </a:lnTo>
                  <a:lnTo>
                    <a:pt x="212" y="1070"/>
                  </a:lnTo>
                  <a:lnTo>
                    <a:pt x="197" y="1076"/>
                  </a:lnTo>
                  <a:lnTo>
                    <a:pt x="183" y="1081"/>
                  </a:lnTo>
                  <a:lnTo>
                    <a:pt x="169" y="1087"/>
                  </a:lnTo>
                  <a:lnTo>
                    <a:pt x="154" y="1092"/>
                  </a:lnTo>
                  <a:lnTo>
                    <a:pt x="135" y="1091"/>
                  </a:lnTo>
                  <a:lnTo>
                    <a:pt x="116" y="1092"/>
                  </a:lnTo>
                  <a:lnTo>
                    <a:pt x="96" y="1092"/>
                  </a:lnTo>
                  <a:lnTo>
                    <a:pt x="77" y="1092"/>
                  </a:lnTo>
                  <a:lnTo>
                    <a:pt x="59" y="1090"/>
                  </a:lnTo>
                  <a:lnTo>
                    <a:pt x="42" y="1084"/>
                  </a:lnTo>
                  <a:lnTo>
                    <a:pt x="27" y="1075"/>
                  </a:lnTo>
                  <a:lnTo>
                    <a:pt x="15" y="1060"/>
                  </a:lnTo>
                  <a:lnTo>
                    <a:pt x="2" y="1016"/>
                  </a:lnTo>
                  <a:lnTo>
                    <a:pt x="0" y="973"/>
                  </a:lnTo>
                  <a:lnTo>
                    <a:pt x="8" y="932"/>
                  </a:lnTo>
                  <a:lnTo>
                    <a:pt x="24" y="892"/>
                  </a:lnTo>
                  <a:lnTo>
                    <a:pt x="44" y="855"/>
                  </a:lnTo>
                  <a:lnTo>
                    <a:pt x="68" y="817"/>
                  </a:lnTo>
                  <a:lnTo>
                    <a:pt x="93" y="782"/>
                  </a:lnTo>
                  <a:lnTo>
                    <a:pt x="118" y="750"/>
                  </a:lnTo>
                  <a:lnTo>
                    <a:pt x="134" y="721"/>
                  </a:lnTo>
                  <a:lnTo>
                    <a:pt x="151" y="693"/>
                  </a:lnTo>
                  <a:lnTo>
                    <a:pt x="170" y="668"/>
                  </a:lnTo>
                  <a:lnTo>
                    <a:pt x="190" y="643"/>
                  </a:lnTo>
                  <a:lnTo>
                    <a:pt x="211" y="618"/>
                  </a:lnTo>
                  <a:lnTo>
                    <a:pt x="233" y="594"/>
                  </a:lnTo>
                  <a:lnTo>
                    <a:pt x="256" y="572"/>
                  </a:lnTo>
                  <a:lnTo>
                    <a:pt x="281" y="549"/>
                  </a:lnTo>
                  <a:lnTo>
                    <a:pt x="304" y="527"/>
                  </a:lnTo>
                  <a:lnTo>
                    <a:pt x="328" y="505"/>
                  </a:lnTo>
                  <a:lnTo>
                    <a:pt x="354" y="484"/>
                  </a:lnTo>
                  <a:lnTo>
                    <a:pt x="378" y="462"/>
                  </a:lnTo>
                  <a:lnTo>
                    <a:pt x="402" y="440"/>
                  </a:lnTo>
                  <a:lnTo>
                    <a:pt x="425" y="419"/>
                  </a:lnTo>
                  <a:lnTo>
                    <a:pt x="449" y="397"/>
                  </a:lnTo>
                  <a:lnTo>
                    <a:pt x="471" y="374"/>
                  </a:lnTo>
                  <a:lnTo>
                    <a:pt x="481" y="367"/>
                  </a:lnTo>
                  <a:lnTo>
                    <a:pt x="492" y="360"/>
                  </a:lnTo>
                  <a:lnTo>
                    <a:pt x="503" y="353"/>
                  </a:lnTo>
                  <a:lnTo>
                    <a:pt x="513" y="346"/>
                  </a:lnTo>
                  <a:lnTo>
                    <a:pt x="524" y="338"/>
                  </a:lnTo>
                  <a:lnTo>
                    <a:pt x="534" y="331"/>
                  </a:lnTo>
                  <a:lnTo>
                    <a:pt x="545" y="325"/>
                  </a:lnTo>
                  <a:lnTo>
                    <a:pt x="555" y="317"/>
                  </a:lnTo>
                  <a:lnTo>
                    <a:pt x="567" y="311"/>
                  </a:lnTo>
                  <a:lnTo>
                    <a:pt x="578" y="303"/>
                  </a:lnTo>
                  <a:lnTo>
                    <a:pt x="588" y="297"/>
                  </a:lnTo>
                  <a:lnTo>
                    <a:pt x="600" y="291"/>
                  </a:lnTo>
                  <a:lnTo>
                    <a:pt x="611" y="284"/>
                  </a:lnTo>
                  <a:lnTo>
                    <a:pt x="623" y="278"/>
                  </a:lnTo>
                  <a:lnTo>
                    <a:pt x="635" y="272"/>
                  </a:lnTo>
                  <a:lnTo>
                    <a:pt x="646" y="265"/>
                  </a:lnTo>
                  <a:lnTo>
                    <a:pt x="659" y="256"/>
                  </a:lnTo>
                  <a:lnTo>
                    <a:pt x="672" y="246"/>
                  </a:lnTo>
                  <a:lnTo>
                    <a:pt x="685" y="237"/>
                  </a:lnTo>
                  <a:lnTo>
                    <a:pt x="699" y="227"/>
                  </a:lnTo>
                  <a:lnTo>
                    <a:pt x="714" y="219"/>
                  </a:lnTo>
                  <a:lnTo>
                    <a:pt x="729" y="210"/>
                  </a:lnTo>
                  <a:lnTo>
                    <a:pt x="743" y="202"/>
                  </a:lnTo>
                  <a:lnTo>
                    <a:pt x="758" y="194"/>
                  </a:lnTo>
                  <a:lnTo>
                    <a:pt x="773" y="187"/>
                  </a:lnTo>
                  <a:lnTo>
                    <a:pt x="788" y="178"/>
                  </a:lnTo>
                  <a:lnTo>
                    <a:pt x="803" y="171"/>
                  </a:lnTo>
                  <a:lnTo>
                    <a:pt x="819" y="164"/>
                  </a:lnTo>
                  <a:lnTo>
                    <a:pt x="833" y="156"/>
                  </a:lnTo>
                  <a:lnTo>
                    <a:pt x="849" y="150"/>
                  </a:lnTo>
                  <a:lnTo>
                    <a:pt x="864" y="142"/>
                  </a:lnTo>
                  <a:lnTo>
                    <a:pt x="879" y="135"/>
                  </a:lnTo>
                  <a:lnTo>
                    <a:pt x="900" y="121"/>
                  </a:lnTo>
                  <a:lnTo>
                    <a:pt x="921" y="108"/>
                  </a:lnTo>
                  <a:lnTo>
                    <a:pt x="943" y="97"/>
                  </a:lnTo>
                  <a:lnTo>
                    <a:pt x="966" y="86"/>
                  </a:lnTo>
                  <a:lnTo>
                    <a:pt x="989" y="77"/>
                  </a:lnTo>
                  <a:lnTo>
                    <a:pt x="1012" y="68"/>
                  </a:lnTo>
                  <a:lnTo>
                    <a:pt x="1036" y="61"/>
                  </a:lnTo>
                  <a:lnTo>
                    <a:pt x="1060" y="53"/>
                  </a:lnTo>
                  <a:lnTo>
                    <a:pt x="1084" y="47"/>
                  </a:lnTo>
                  <a:lnTo>
                    <a:pt x="1109" y="41"/>
                  </a:lnTo>
                  <a:lnTo>
                    <a:pt x="1134" y="34"/>
                  </a:lnTo>
                  <a:lnTo>
                    <a:pt x="1158" y="28"/>
                  </a:lnTo>
                  <a:lnTo>
                    <a:pt x="1183" y="23"/>
                  </a:lnTo>
                  <a:lnTo>
                    <a:pt x="1208" y="16"/>
                  </a:lnTo>
                  <a:lnTo>
                    <a:pt x="1232" y="10"/>
                  </a:lnTo>
                  <a:lnTo>
                    <a:pt x="1256" y="4"/>
                  </a:lnTo>
                  <a:lnTo>
                    <a:pt x="1272" y="1"/>
                  </a:lnTo>
                  <a:lnTo>
                    <a:pt x="1289" y="0"/>
                  </a:lnTo>
                  <a:lnTo>
                    <a:pt x="1304" y="0"/>
                  </a:lnTo>
                  <a:lnTo>
                    <a:pt x="1320" y="1"/>
                  </a:lnTo>
                  <a:lnTo>
                    <a:pt x="1334" y="4"/>
                  </a:lnTo>
                  <a:lnTo>
                    <a:pt x="1349" y="6"/>
                  </a:lnTo>
                  <a:lnTo>
                    <a:pt x="1364" y="9"/>
                  </a:lnTo>
                  <a:lnTo>
                    <a:pt x="1378" y="13"/>
                  </a:lnTo>
                  <a:lnTo>
                    <a:pt x="1392" y="18"/>
                  </a:lnTo>
                  <a:lnTo>
                    <a:pt x="1405" y="24"/>
                  </a:lnTo>
                  <a:lnTo>
                    <a:pt x="1418" y="31"/>
                  </a:lnTo>
                  <a:lnTo>
                    <a:pt x="1430" y="37"/>
                  </a:lnTo>
                  <a:lnTo>
                    <a:pt x="1442" y="46"/>
                  </a:lnTo>
                  <a:lnTo>
                    <a:pt x="1454" y="54"/>
                  </a:lnTo>
                  <a:lnTo>
                    <a:pt x="1464" y="64"/>
                  </a:lnTo>
                  <a:lnTo>
                    <a:pt x="1475" y="75"/>
                  </a:lnTo>
                  <a:close/>
                </a:path>
              </a:pathLst>
            </a:custGeom>
            <a:solidFill>
              <a:srgbClr val="FCF4FC"/>
            </a:solidFill>
            <a:ln w="9525">
              <a:noFill/>
              <a:round/>
              <a:headEnd/>
              <a:tailEnd/>
            </a:ln>
          </p:spPr>
          <p:txBody>
            <a:bodyPr/>
            <a:lstStyle/>
            <a:p>
              <a:endParaRPr lang="en-US" sz="1350"/>
            </a:p>
          </p:txBody>
        </p:sp>
        <p:sp>
          <p:nvSpPr>
            <p:cNvPr id="9273" name="Freeform 434"/>
            <p:cNvSpPr>
              <a:spLocks/>
            </p:cNvSpPr>
            <p:nvPr/>
          </p:nvSpPr>
          <p:spPr bwMode="auto">
            <a:xfrm>
              <a:off x="4959" y="3516"/>
              <a:ext cx="157" cy="102"/>
            </a:xfrm>
            <a:custGeom>
              <a:avLst/>
              <a:gdLst>
                <a:gd name="T0" fmla="*/ 0 w 1255"/>
                <a:gd name="T1" fmla="*/ 0 h 813"/>
                <a:gd name="T2" fmla="*/ 0 w 1255"/>
                <a:gd name="T3" fmla="*/ 0 h 813"/>
                <a:gd name="T4" fmla="*/ 0 w 1255"/>
                <a:gd name="T5" fmla="*/ 0 h 813"/>
                <a:gd name="T6" fmla="*/ 0 w 1255"/>
                <a:gd name="T7" fmla="*/ 0 h 813"/>
                <a:gd name="T8" fmla="*/ 0 w 1255"/>
                <a:gd name="T9" fmla="*/ 0 h 813"/>
                <a:gd name="T10" fmla="*/ 0 w 1255"/>
                <a:gd name="T11" fmla="*/ 0 h 813"/>
                <a:gd name="T12" fmla="*/ 0 w 1255"/>
                <a:gd name="T13" fmla="*/ 0 h 813"/>
                <a:gd name="T14" fmla="*/ 0 w 1255"/>
                <a:gd name="T15" fmla="*/ 0 h 813"/>
                <a:gd name="T16" fmla="*/ 0 w 1255"/>
                <a:gd name="T17" fmla="*/ 0 h 813"/>
                <a:gd name="T18" fmla="*/ 0 w 1255"/>
                <a:gd name="T19" fmla="*/ 0 h 813"/>
                <a:gd name="T20" fmla="*/ 0 w 1255"/>
                <a:gd name="T21" fmla="*/ 0 h 813"/>
                <a:gd name="T22" fmla="*/ 0 w 1255"/>
                <a:gd name="T23" fmla="*/ 0 h 813"/>
                <a:gd name="T24" fmla="*/ 0 w 1255"/>
                <a:gd name="T25" fmla="*/ 0 h 813"/>
                <a:gd name="T26" fmla="*/ 0 w 1255"/>
                <a:gd name="T27" fmla="*/ 0 h 813"/>
                <a:gd name="T28" fmla="*/ 0 w 1255"/>
                <a:gd name="T29" fmla="*/ 0 h 813"/>
                <a:gd name="T30" fmla="*/ 0 w 1255"/>
                <a:gd name="T31" fmla="*/ 0 h 813"/>
                <a:gd name="T32" fmla="*/ 0 w 1255"/>
                <a:gd name="T33" fmla="*/ 0 h 813"/>
                <a:gd name="T34" fmla="*/ 0 w 1255"/>
                <a:gd name="T35" fmla="*/ 0 h 813"/>
                <a:gd name="T36" fmla="*/ 0 w 1255"/>
                <a:gd name="T37" fmla="*/ 0 h 813"/>
                <a:gd name="T38" fmla="*/ 0 w 1255"/>
                <a:gd name="T39" fmla="*/ 0 h 813"/>
                <a:gd name="T40" fmla="*/ 0 w 1255"/>
                <a:gd name="T41" fmla="*/ 0 h 813"/>
                <a:gd name="T42" fmla="*/ 0 w 1255"/>
                <a:gd name="T43" fmla="*/ 0 h 813"/>
                <a:gd name="T44" fmla="*/ 0 w 1255"/>
                <a:gd name="T45" fmla="*/ 0 h 813"/>
                <a:gd name="T46" fmla="*/ 0 w 1255"/>
                <a:gd name="T47" fmla="*/ 0 h 813"/>
                <a:gd name="T48" fmla="*/ 0 w 1255"/>
                <a:gd name="T49" fmla="*/ 0 h 813"/>
                <a:gd name="T50" fmla="*/ 0 w 1255"/>
                <a:gd name="T51" fmla="*/ 0 h 813"/>
                <a:gd name="T52" fmla="*/ 0 w 1255"/>
                <a:gd name="T53" fmla="*/ 0 h 813"/>
                <a:gd name="T54" fmla="*/ 0 w 1255"/>
                <a:gd name="T55" fmla="*/ 0 h 813"/>
                <a:gd name="T56" fmla="*/ 0 w 1255"/>
                <a:gd name="T57" fmla="*/ 0 h 813"/>
                <a:gd name="T58" fmla="*/ 0 w 1255"/>
                <a:gd name="T59" fmla="*/ 0 h 813"/>
                <a:gd name="T60" fmla="*/ 0 w 1255"/>
                <a:gd name="T61" fmla="*/ 0 h 813"/>
                <a:gd name="T62" fmla="*/ 0 w 1255"/>
                <a:gd name="T63" fmla="*/ 0 h 813"/>
                <a:gd name="T64" fmla="*/ 0 w 1255"/>
                <a:gd name="T65" fmla="*/ 0 h 813"/>
                <a:gd name="T66" fmla="*/ 0 w 1255"/>
                <a:gd name="T67" fmla="*/ 0 h 813"/>
                <a:gd name="T68" fmla="*/ 0 w 1255"/>
                <a:gd name="T69" fmla="*/ 0 h 813"/>
                <a:gd name="T70" fmla="*/ 0 w 1255"/>
                <a:gd name="T71" fmla="*/ 0 h 813"/>
                <a:gd name="T72" fmla="*/ 0 w 1255"/>
                <a:gd name="T73" fmla="*/ 0 h 813"/>
                <a:gd name="T74" fmla="*/ 0 w 1255"/>
                <a:gd name="T75" fmla="*/ 0 h 813"/>
                <a:gd name="T76" fmla="*/ 0 w 1255"/>
                <a:gd name="T77" fmla="*/ 0 h 813"/>
                <a:gd name="T78" fmla="*/ 0 w 1255"/>
                <a:gd name="T79" fmla="*/ 0 h 813"/>
                <a:gd name="T80" fmla="*/ 0 w 1255"/>
                <a:gd name="T81" fmla="*/ 0 h 813"/>
                <a:gd name="T82" fmla="*/ 0 w 1255"/>
                <a:gd name="T83" fmla="*/ 0 h 813"/>
                <a:gd name="T84" fmla="*/ 0 w 1255"/>
                <a:gd name="T85" fmla="*/ 0 h 813"/>
                <a:gd name="T86" fmla="*/ 0 w 1255"/>
                <a:gd name="T87" fmla="*/ 0 h 813"/>
                <a:gd name="T88" fmla="*/ 0 w 1255"/>
                <a:gd name="T89" fmla="*/ 0 h 813"/>
                <a:gd name="T90" fmla="*/ 0 w 1255"/>
                <a:gd name="T91" fmla="*/ 0 h 813"/>
                <a:gd name="T92" fmla="*/ 0 w 1255"/>
                <a:gd name="T93" fmla="*/ 0 h 813"/>
                <a:gd name="T94" fmla="*/ 0 w 1255"/>
                <a:gd name="T95" fmla="*/ 0 h 813"/>
                <a:gd name="T96" fmla="*/ 0 w 1255"/>
                <a:gd name="T97" fmla="*/ 0 h 813"/>
                <a:gd name="T98" fmla="*/ 0 w 1255"/>
                <a:gd name="T99" fmla="*/ 0 h 813"/>
                <a:gd name="T100" fmla="*/ 0 w 1255"/>
                <a:gd name="T101" fmla="*/ 0 h 813"/>
                <a:gd name="T102" fmla="*/ 0 w 1255"/>
                <a:gd name="T103" fmla="*/ 0 h 813"/>
                <a:gd name="T104" fmla="*/ 0 w 1255"/>
                <a:gd name="T105" fmla="*/ 0 h 813"/>
                <a:gd name="T106" fmla="*/ 0 w 1255"/>
                <a:gd name="T107" fmla="*/ 0 h 813"/>
                <a:gd name="T108" fmla="*/ 0 w 1255"/>
                <a:gd name="T109" fmla="*/ 0 h 813"/>
                <a:gd name="T110" fmla="*/ 0 w 1255"/>
                <a:gd name="T111" fmla="*/ 0 h 813"/>
                <a:gd name="T112" fmla="*/ 0 w 1255"/>
                <a:gd name="T113" fmla="*/ 0 h 813"/>
                <a:gd name="T114" fmla="*/ 0 w 1255"/>
                <a:gd name="T115" fmla="*/ 0 h 813"/>
                <a:gd name="T116" fmla="*/ 0 w 1255"/>
                <a:gd name="T117" fmla="*/ 0 h 813"/>
                <a:gd name="T118" fmla="*/ 0 w 1255"/>
                <a:gd name="T119" fmla="*/ 0 h 813"/>
                <a:gd name="T120" fmla="*/ 0 w 1255"/>
                <a:gd name="T121" fmla="*/ 0 h 813"/>
                <a:gd name="T122" fmla="*/ 0 w 1255"/>
                <a:gd name="T123" fmla="*/ 0 h 8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55"/>
                <a:gd name="T187" fmla="*/ 0 h 813"/>
                <a:gd name="T188" fmla="*/ 1255 w 1255"/>
                <a:gd name="T189" fmla="*/ 813 h 81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55" h="813">
                  <a:moveTo>
                    <a:pt x="1252" y="38"/>
                  </a:moveTo>
                  <a:lnTo>
                    <a:pt x="1248" y="45"/>
                  </a:lnTo>
                  <a:lnTo>
                    <a:pt x="1246" y="51"/>
                  </a:lnTo>
                  <a:lnTo>
                    <a:pt x="1250" y="58"/>
                  </a:lnTo>
                  <a:lnTo>
                    <a:pt x="1253" y="65"/>
                  </a:lnTo>
                  <a:lnTo>
                    <a:pt x="1255" y="71"/>
                  </a:lnTo>
                  <a:lnTo>
                    <a:pt x="1254" y="75"/>
                  </a:lnTo>
                  <a:lnTo>
                    <a:pt x="1249" y="78"/>
                  </a:lnTo>
                  <a:lnTo>
                    <a:pt x="1237" y="76"/>
                  </a:lnTo>
                  <a:lnTo>
                    <a:pt x="1218" y="62"/>
                  </a:lnTo>
                  <a:lnTo>
                    <a:pt x="1198" y="51"/>
                  </a:lnTo>
                  <a:lnTo>
                    <a:pt x="1177" y="44"/>
                  </a:lnTo>
                  <a:lnTo>
                    <a:pt x="1156" y="38"/>
                  </a:lnTo>
                  <a:lnTo>
                    <a:pt x="1132" y="36"/>
                  </a:lnTo>
                  <a:lnTo>
                    <a:pt x="1110" y="36"/>
                  </a:lnTo>
                  <a:lnTo>
                    <a:pt x="1086" y="37"/>
                  </a:lnTo>
                  <a:lnTo>
                    <a:pt x="1063" y="40"/>
                  </a:lnTo>
                  <a:lnTo>
                    <a:pt x="1038" y="45"/>
                  </a:lnTo>
                  <a:lnTo>
                    <a:pt x="1014" y="49"/>
                  </a:lnTo>
                  <a:lnTo>
                    <a:pt x="990" y="54"/>
                  </a:lnTo>
                  <a:lnTo>
                    <a:pt x="965" y="60"/>
                  </a:lnTo>
                  <a:lnTo>
                    <a:pt x="941" y="64"/>
                  </a:lnTo>
                  <a:lnTo>
                    <a:pt x="917" y="68"/>
                  </a:lnTo>
                  <a:lnTo>
                    <a:pt x="893" y="71"/>
                  </a:lnTo>
                  <a:lnTo>
                    <a:pt x="870" y="73"/>
                  </a:lnTo>
                  <a:lnTo>
                    <a:pt x="857" y="78"/>
                  </a:lnTo>
                  <a:lnTo>
                    <a:pt x="845" y="81"/>
                  </a:lnTo>
                  <a:lnTo>
                    <a:pt x="832" y="86"/>
                  </a:lnTo>
                  <a:lnTo>
                    <a:pt x="819" y="90"/>
                  </a:lnTo>
                  <a:lnTo>
                    <a:pt x="807" y="94"/>
                  </a:lnTo>
                  <a:lnTo>
                    <a:pt x="794" y="99"/>
                  </a:lnTo>
                  <a:lnTo>
                    <a:pt x="781" y="102"/>
                  </a:lnTo>
                  <a:lnTo>
                    <a:pt x="769" y="105"/>
                  </a:lnTo>
                  <a:lnTo>
                    <a:pt x="764" y="110"/>
                  </a:lnTo>
                  <a:lnTo>
                    <a:pt x="759" y="115"/>
                  </a:lnTo>
                  <a:lnTo>
                    <a:pt x="753" y="117"/>
                  </a:lnTo>
                  <a:lnTo>
                    <a:pt x="748" y="117"/>
                  </a:lnTo>
                  <a:lnTo>
                    <a:pt x="741" y="118"/>
                  </a:lnTo>
                  <a:lnTo>
                    <a:pt x="735" y="118"/>
                  </a:lnTo>
                  <a:lnTo>
                    <a:pt x="729" y="119"/>
                  </a:lnTo>
                  <a:lnTo>
                    <a:pt x="723" y="122"/>
                  </a:lnTo>
                  <a:lnTo>
                    <a:pt x="712" y="128"/>
                  </a:lnTo>
                  <a:lnTo>
                    <a:pt x="700" y="135"/>
                  </a:lnTo>
                  <a:lnTo>
                    <a:pt x="688" y="140"/>
                  </a:lnTo>
                  <a:lnTo>
                    <a:pt x="677" y="146"/>
                  </a:lnTo>
                  <a:lnTo>
                    <a:pt x="665" y="151"/>
                  </a:lnTo>
                  <a:lnTo>
                    <a:pt x="653" y="156"/>
                  </a:lnTo>
                  <a:lnTo>
                    <a:pt x="641" y="161"/>
                  </a:lnTo>
                  <a:lnTo>
                    <a:pt x="629" y="167"/>
                  </a:lnTo>
                  <a:lnTo>
                    <a:pt x="618" y="171"/>
                  </a:lnTo>
                  <a:lnTo>
                    <a:pt x="606" y="176"/>
                  </a:lnTo>
                  <a:lnTo>
                    <a:pt x="594" y="181"/>
                  </a:lnTo>
                  <a:lnTo>
                    <a:pt x="583" y="187"/>
                  </a:lnTo>
                  <a:lnTo>
                    <a:pt x="571" y="192"/>
                  </a:lnTo>
                  <a:lnTo>
                    <a:pt x="560" y="198"/>
                  </a:lnTo>
                  <a:lnTo>
                    <a:pt x="550" y="205"/>
                  </a:lnTo>
                  <a:lnTo>
                    <a:pt x="539" y="211"/>
                  </a:lnTo>
                  <a:lnTo>
                    <a:pt x="525" y="216"/>
                  </a:lnTo>
                  <a:lnTo>
                    <a:pt x="511" y="223"/>
                  </a:lnTo>
                  <a:lnTo>
                    <a:pt x="497" y="230"/>
                  </a:lnTo>
                  <a:lnTo>
                    <a:pt x="483" y="238"/>
                  </a:lnTo>
                  <a:lnTo>
                    <a:pt x="471" y="246"/>
                  </a:lnTo>
                  <a:lnTo>
                    <a:pt x="458" y="255"/>
                  </a:lnTo>
                  <a:lnTo>
                    <a:pt x="445" y="263"/>
                  </a:lnTo>
                  <a:lnTo>
                    <a:pt x="434" y="271"/>
                  </a:lnTo>
                  <a:lnTo>
                    <a:pt x="410" y="285"/>
                  </a:lnTo>
                  <a:lnTo>
                    <a:pt x="388" y="299"/>
                  </a:lnTo>
                  <a:lnTo>
                    <a:pt x="366" y="314"/>
                  </a:lnTo>
                  <a:lnTo>
                    <a:pt x="346" y="330"/>
                  </a:lnTo>
                  <a:lnTo>
                    <a:pt x="325" y="346"/>
                  </a:lnTo>
                  <a:lnTo>
                    <a:pt x="306" y="363"/>
                  </a:lnTo>
                  <a:lnTo>
                    <a:pt x="287" y="381"/>
                  </a:lnTo>
                  <a:lnTo>
                    <a:pt x="268" y="398"/>
                  </a:lnTo>
                  <a:lnTo>
                    <a:pt x="249" y="417"/>
                  </a:lnTo>
                  <a:lnTo>
                    <a:pt x="231" y="436"/>
                  </a:lnTo>
                  <a:lnTo>
                    <a:pt x="213" y="455"/>
                  </a:lnTo>
                  <a:lnTo>
                    <a:pt x="194" y="474"/>
                  </a:lnTo>
                  <a:lnTo>
                    <a:pt x="176" y="494"/>
                  </a:lnTo>
                  <a:lnTo>
                    <a:pt x="158" y="513"/>
                  </a:lnTo>
                  <a:lnTo>
                    <a:pt x="139" y="533"/>
                  </a:lnTo>
                  <a:lnTo>
                    <a:pt x="120" y="553"/>
                  </a:lnTo>
                  <a:lnTo>
                    <a:pt x="110" y="573"/>
                  </a:lnTo>
                  <a:lnTo>
                    <a:pt x="101" y="595"/>
                  </a:lnTo>
                  <a:lnTo>
                    <a:pt x="93" y="617"/>
                  </a:lnTo>
                  <a:lnTo>
                    <a:pt x="88" y="640"/>
                  </a:lnTo>
                  <a:lnTo>
                    <a:pt x="86" y="664"/>
                  </a:lnTo>
                  <a:lnTo>
                    <a:pt x="87" y="687"/>
                  </a:lnTo>
                  <a:lnTo>
                    <a:pt x="92" y="709"/>
                  </a:lnTo>
                  <a:lnTo>
                    <a:pt x="103" y="730"/>
                  </a:lnTo>
                  <a:lnTo>
                    <a:pt x="107" y="743"/>
                  </a:lnTo>
                  <a:lnTo>
                    <a:pt x="108" y="755"/>
                  </a:lnTo>
                  <a:lnTo>
                    <a:pt x="105" y="766"/>
                  </a:lnTo>
                  <a:lnTo>
                    <a:pt x="101" y="777"/>
                  </a:lnTo>
                  <a:lnTo>
                    <a:pt x="94" y="786"/>
                  </a:lnTo>
                  <a:lnTo>
                    <a:pt x="88" y="796"/>
                  </a:lnTo>
                  <a:lnTo>
                    <a:pt x="81" y="803"/>
                  </a:lnTo>
                  <a:lnTo>
                    <a:pt x="74" y="811"/>
                  </a:lnTo>
                  <a:lnTo>
                    <a:pt x="65" y="813"/>
                  </a:lnTo>
                  <a:lnTo>
                    <a:pt x="55" y="812"/>
                  </a:lnTo>
                  <a:lnTo>
                    <a:pt x="47" y="811"/>
                  </a:lnTo>
                  <a:lnTo>
                    <a:pt x="38" y="807"/>
                  </a:lnTo>
                  <a:lnTo>
                    <a:pt x="31" y="802"/>
                  </a:lnTo>
                  <a:lnTo>
                    <a:pt x="25" y="797"/>
                  </a:lnTo>
                  <a:lnTo>
                    <a:pt x="18" y="791"/>
                  </a:lnTo>
                  <a:lnTo>
                    <a:pt x="14" y="783"/>
                  </a:lnTo>
                  <a:lnTo>
                    <a:pt x="6" y="764"/>
                  </a:lnTo>
                  <a:lnTo>
                    <a:pt x="1" y="744"/>
                  </a:lnTo>
                  <a:lnTo>
                    <a:pt x="0" y="723"/>
                  </a:lnTo>
                  <a:lnTo>
                    <a:pt x="7" y="703"/>
                  </a:lnTo>
                  <a:lnTo>
                    <a:pt x="14" y="699"/>
                  </a:lnTo>
                  <a:lnTo>
                    <a:pt x="15" y="691"/>
                  </a:lnTo>
                  <a:lnTo>
                    <a:pt x="15" y="684"/>
                  </a:lnTo>
                  <a:lnTo>
                    <a:pt x="18" y="677"/>
                  </a:lnTo>
                  <a:lnTo>
                    <a:pt x="28" y="650"/>
                  </a:lnTo>
                  <a:lnTo>
                    <a:pt x="39" y="623"/>
                  </a:lnTo>
                  <a:lnTo>
                    <a:pt x="52" y="599"/>
                  </a:lnTo>
                  <a:lnTo>
                    <a:pt x="66" y="576"/>
                  </a:lnTo>
                  <a:lnTo>
                    <a:pt x="79" y="554"/>
                  </a:lnTo>
                  <a:lnTo>
                    <a:pt x="95" y="533"/>
                  </a:lnTo>
                  <a:lnTo>
                    <a:pt x="112" y="513"/>
                  </a:lnTo>
                  <a:lnTo>
                    <a:pt x="130" y="494"/>
                  </a:lnTo>
                  <a:lnTo>
                    <a:pt x="148" y="475"/>
                  </a:lnTo>
                  <a:lnTo>
                    <a:pt x="167" y="457"/>
                  </a:lnTo>
                  <a:lnTo>
                    <a:pt x="186" y="438"/>
                  </a:lnTo>
                  <a:lnTo>
                    <a:pt x="206" y="420"/>
                  </a:lnTo>
                  <a:lnTo>
                    <a:pt x="226" y="401"/>
                  </a:lnTo>
                  <a:lnTo>
                    <a:pt x="247" y="382"/>
                  </a:lnTo>
                  <a:lnTo>
                    <a:pt x="268" y="362"/>
                  </a:lnTo>
                  <a:lnTo>
                    <a:pt x="289" y="341"/>
                  </a:lnTo>
                  <a:lnTo>
                    <a:pt x="308" y="329"/>
                  </a:lnTo>
                  <a:lnTo>
                    <a:pt x="327" y="317"/>
                  </a:lnTo>
                  <a:lnTo>
                    <a:pt x="345" y="306"/>
                  </a:lnTo>
                  <a:lnTo>
                    <a:pt x="363" y="296"/>
                  </a:lnTo>
                  <a:lnTo>
                    <a:pt x="381" y="285"/>
                  </a:lnTo>
                  <a:lnTo>
                    <a:pt x="399" y="275"/>
                  </a:lnTo>
                  <a:lnTo>
                    <a:pt x="418" y="264"/>
                  </a:lnTo>
                  <a:lnTo>
                    <a:pt x="437" y="253"/>
                  </a:lnTo>
                  <a:lnTo>
                    <a:pt x="437" y="246"/>
                  </a:lnTo>
                  <a:lnTo>
                    <a:pt x="460" y="232"/>
                  </a:lnTo>
                  <a:lnTo>
                    <a:pt x="484" y="218"/>
                  </a:lnTo>
                  <a:lnTo>
                    <a:pt x="509" y="205"/>
                  </a:lnTo>
                  <a:lnTo>
                    <a:pt x="533" y="192"/>
                  </a:lnTo>
                  <a:lnTo>
                    <a:pt x="558" y="179"/>
                  </a:lnTo>
                  <a:lnTo>
                    <a:pt x="584" y="168"/>
                  </a:lnTo>
                  <a:lnTo>
                    <a:pt x="609" y="156"/>
                  </a:lnTo>
                  <a:lnTo>
                    <a:pt x="634" y="144"/>
                  </a:lnTo>
                  <a:lnTo>
                    <a:pt x="660" y="133"/>
                  </a:lnTo>
                  <a:lnTo>
                    <a:pt x="686" y="121"/>
                  </a:lnTo>
                  <a:lnTo>
                    <a:pt x="712" y="110"/>
                  </a:lnTo>
                  <a:lnTo>
                    <a:pt x="737" y="100"/>
                  </a:lnTo>
                  <a:lnTo>
                    <a:pt x="763" y="88"/>
                  </a:lnTo>
                  <a:lnTo>
                    <a:pt x="789" y="78"/>
                  </a:lnTo>
                  <a:lnTo>
                    <a:pt x="814" y="67"/>
                  </a:lnTo>
                  <a:lnTo>
                    <a:pt x="840" y="56"/>
                  </a:lnTo>
                  <a:lnTo>
                    <a:pt x="853" y="53"/>
                  </a:lnTo>
                  <a:lnTo>
                    <a:pt x="867" y="50"/>
                  </a:lnTo>
                  <a:lnTo>
                    <a:pt x="882" y="46"/>
                  </a:lnTo>
                  <a:lnTo>
                    <a:pt x="896" y="42"/>
                  </a:lnTo>
                  <a:lnTo>
                    <a:pt x="909" y="37"/>
                  </a:lnTo>
                  <a:lnTo>
                    <a:pt x="923" y="33"/>
                  </a:lnTo>
                  <a:lnTo>
                    <a:pt x="937" y="28"/>
                  </a:lnTo>
                  <a:lnTo>
                    <a:pt x="951" y="23"/>
                  </a:lnTo>
                  <a:lnTo>
                    <a:pt x="964" y="19"/>
                  </a:lnTo>
                  <a:lnTo>
                    <a:pt x="979" y="16"/>
                  </a:lnTo>
                  <a:lnTo>
                    <a:pt x="993" y="13"/>
                  </a:lnTo>
                  <a:lnTo>
                    <a:pt x="1008" y="10"/>
                  </a:lnTo>
                  <a:lnTo>
                    <a:pt x="1022" y="7"/>
                  </a:lnTo>
                  <a:lnTo>
                    <a:pt x="1037" y="5"/>
                  </a:lnTo>
                  <a:lnTo>
                    <a:pt x="1052" y="3"/>
                  </a:lnTo>
                  <a:lnTo>
                    <a:pt x="1068" y="3"/>
                  </a:lnTo>
                  <a:lnTo>
                    <a:pt x="1081" y="2"/>
                  </a:lnTo>
                  <a:lnTo>
                    <a:pt x="1093" y="1"/>
                  </a:lnTo>
                  <a:lnTo>
                    <a:pt x="1106" y="1"/>
                  </a:lnTo>
                  <a:lnTo>
                    <a:pt x="1118" y="0"/>
                  </a:lnTo>
                  <a:lnTo>
                    <a:pt x="1130" y="0"/>
                  </a:lnTo>
                  <a:lnTo>
                    <a:pt x="1142" y="0"/>
                  </a:lnTo>
                  <a:lnTo>
                    <a:pt x="1155" y="0"/>
                  </a:lnTo>
                  <a:lnTo>
                    <a:pt x="1166" y="1"/>
                  </a:lnTo>
                  <a:lnTo>
                    <a:pt x="1178" y="2"/>
                  </a:lnTo>
                  <a:lnTo>
                    <a:pt x="1188" y="4"/>
                  </a:lnTo>
                  <a:lnTo>
                    <a:pt x="1200" y="8"/>
                  </a:lnTo>
                  <a:lnTo>
                    <a:pt x="1211" y="12"/>
                  </a:lnTo>
                  <a:lnTo>
                    <a:pt x="1221" y="17"/>
                  </a:lnTo>
                  <a:lnTo>
                    <a:pt x="1232" y="22"/>
                  </a:lnTo>
                  <a:lnTo>
                    <a:pt x="1242" y="30"/>
                  </a:lnTo>
                  <a:lnTo>
                    <a:pt x="1252" y="38"/>
                  </a:lnTo>
                  <a:close/>
                </a:path>
              </a:pathLst>
            </a:custGeom>
            <a:solidFill>
              <a:srgbClr val="BC91E5"/>
            </a:solidFill>
            <a:ln w="9525">
              <a:noFill/>
              <a:round/>
              <a:headEnd/>
              <a:tailEnd/>
            </a:ln>
          </p:spPr>
          <p:txBody>
            <a:bodyPr/>
            <a:lstStyle/>
            <a:p>
              <a:endParaRPr lang="en-US" sz="1350"/>
            </a:p>
          </p:txBody>
        </p:sp>
        <p:sp>
          <p:nvSpPr>
            <p:cNvPr id="9274" name="Freeform 435"/>
            <p:cNvSpPr>
              <a:spLocks/>
            </p:cNvSpPr>
            <p:nvPr/>
          </p:nvSpPr>
          <p:spPr bwMode="auto">
            <a:xfrm>
              <a:off x="5181" y="3526"/>
              <a:ext cx="77" cy="30"/>
            </a:xfrm>
            <a:custGeom>
              <a:avLst/>
              <a:gdLst>
                <a:gd name="T0" fmla="*/ 0 w 612"/>
                <a:gd name="T1" fmla="*/ 0 h 233"/>
                <a:gd name="T2" fmla="*/ 0 w 612"/>
                <a:gd name="T3" fmla="*/ 0 h 233"/>
                <a:gd name="T4" fmla="*/ 0 w 612"/>
                <a:gd name="T5" fmla="*/ 0 h 233"/>
                <a:gd name="T6" fmla="*/ 0 w 612"/>
                <a:gd name="T7" fmla="*/ 0 h 233"/>
                <a:gd name="T8" fmla="*/ 0 w 612"/>
                <a:gd name="T9" fmla="*/ 0 h 233"/>
                <a:gd name="T10" fmla="*/ 0 w 612"/>
                <a:gd name="T11" fmla="*/ 0 h 233"/>
                <a:gd name="T12" fmla="*/ 0 w 612"/>
                <a:gd name="T13" fmla="*/ 0 h 233"/>
                <a:gd name="T14" fmla="*/ 0 w 612"/>
                <a:gd name="T15" fmla="*/ 0 h 233"/>
                <a:gd name="T16" fmla="*/ 0 w 612"/>
                <a:gd name="T17" fmla="*/ 0 h 233"/>
                <a:gd name="T18" fmla="*/ 0 w 612"/>
                <a:gd name="T19" fmla="*/ 0 h 233"/>
                <a:gd name="T20" fmla="*/ 0 w 612"/>
                <a:gd name="T21" fmla="*/ 0 h 233"/>
                <a:gd name="T22" fmla="*/ 0 w 612"/>
                <a:gd name="T23" fmla="*/ 0 h 233"/>
                <a:gd name="T24" fmla="*/ 0 w 612"/>
                <a:gd name="T25" fmla="*/ 0 h 233"/>
                <a:gd name="T26" fmla="*/ 0 w 612"/>
                <a:gd name="T27" fmla="*/ 0 h 233"/>
                <a:gd name="T28" fmla="*/ 0 w 612"/>
                <a:gd name="T29" fmla="*/ 0 h 233"/>
                <a:gd name="T30" fmla="*/ 0 w 612"/>
                <a:gd name="T31" fmla="*/ 0 h 233"/>
                <a:gd name="T32" fmla="*/ 0 w 612"/>
                <a:gd name="T33" fmla="*/ 0 h 233"/>
                <a:gd name="T34" fmla="*/ 0 w 612"/>
                <a:gd name="T35" fmla="*/ 0 h 233"/>
                <a:gd name="T36" fmla="*/ 0 w 612"/>
                <a:gd name="T37" fmla="*/ 0 h 233"/>
                <a:gd name="T38" fmla="*/ 0 w 612"/>
                <a:gd name="T39" fmla="*/ 0 h 233"/>
                <a:gd name="T40" fmla="*/ 0 w 612"/>
                <a:gd name="T41" fmla="*/ 0 h 233"/>
                <a:gd name="T42" fmla="*/ 0 w 612"/>
                <a:gd name="T43" fmla="*/ 0 h 233"/>
                <a:gd name="T44" fmla="*/ 0 w 612"/>
                <a:gd name="T45" fmla="*/ 0 h 233"/>
                <a:gd name="T46" fmla="*/ 0 w 612"/>
                <a:gd name="T47" fmla="*/ 0 h 233"/>
                <a:gd name="T48" fmla="*/ 0 w 612"/>
                <a:gd name="T49" fmla="*/ 0 h 233"/>
                <a:gd name="T50" fmla="*/ 0 w 612"/>
                <a:gd name="T51" fmla="*/ 0 h 233"/>
                <a:gd name="T52" fmla="*/ 0 w 612"/>
                <a:gd name="T53" fmla="*/ 0 h 233"/>
                <a:gd name="T54" fmla="*/ 0 w 612"/>
                <a:gd name="T55" fmla="*/ 0 h 233"/>
                <a:gd name="T56" fmla="*/ 0 w 612"/>
                <a:gd name="T57" fmla="*/ 0 h 233"/>
                <a:gd name="T58" fmla="*/ 0 w 612"/>
                <a:gd name="T59" fmla="*/ 0 h 233"/>
                <a:gd name="T60" fmla="*/ 0 w 612"/>
                <a:gd name="T61" fmla="*/ 0 h 233"/>
                <a:gd name="T62" fmla="*/ 0 w 612"/>
                <a:gd name="T63" fmla="*/ 0 h 233"/>
                <a:gd name="T64" fmla="*/ 0 w 612"/>
                <a:gd name="T65" fmla="*/ 0 h 233"/>
                <a:gd name="T66" fmla="*/ 0 w 612"/>
                <a:gd name="T67" fmla="*/ 0 h 233"/>
                <a:gd name="T68" fmla="*/ 0 w 612"/>
                <a:gd name="T69" fmla="*/ 0 h 233"/>
                <a:gd name="T70" fmla="*/ 0 w 612"/>
                <a:gd name="T71" fmla="*/ 0 h 233"/>
                <a:gd name="T72" fmla="*/ 0 w 612"/>
                <a:gd name="T73" fmla="*/ 0 h 233"/>
                <a:gd name="T74" fmla="*/ 0 w 612"/>
                <a:gd name="T75" fmla="*/ 0 h 233"/>
                <a:gd name="T76" fmla="*/ 0 w 612"/>
                <a:gd name="T77" fmla="*/ 0 h 233"/>
                <a:gd name="T78" fmla="*/ 0 w 612"/>
                <a:gd name="T79" fmla="*/ 0 h 233"/>
                <a:gd name="T80" fmla="*/ 0 w 612"/>
                <a:gd name="T81" fmla="*/ 0 h 233"/>
                <a:gd name="T82" fmla="*/ 0 w 612"/>
                <a:gd name="T83" fmla="*/ 0 h 233"/>
                <a:gd name="T84" fmla="*/ 0 w 612"/>
                <a:gd name="T85" fmla="*/ 0 h 233"/>
                <a:gd name="T86" fmla="*/ 0 w 612"/>
                <a:gd name="T87" fmla="*/ 0 h 233"/>
                <a:gd name="T88" fmla="*/ 0 w 612"/>
                <a:gd name="T89" fmla="*/ 0 h 233"/>
                <a:gd name="T90" fmla="*/ 0 w 612"/>
                <a:gd name="T91" fmla="*/ 0 h 23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12"/>
                <a:gd name="T139" fmla="*/ 0 h 233"/>
                <a:gd name="T140" fmla="*/ 612 w 612"/>
                <a:gd name="T141" fmla="*/ 233 h 23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12" h="233">
                  <a:moveTo>
                    <a:pt x="589" y="98"/>
                  </a:moveTo>
                  <a:lnTo>
                    <a:pt x="592" y="107"/>
                  </a:lnTo>
                  <a:lnTo>
                    <a:pt x="596" y="115"/>
                  </a:lnTo>
                  <a:lnTo>
                    <a:pt x="601" y="125"/>
                  </a:lnTo>
                  <a:lnTo>
                    <a:pt x="606" y="133"/>
                  </a:lnTo>
                  <a:lnTo>
                    <a:pt x="609" y="142"/>
                  </a:lnTo>
                  <a:lnTo>
                    <a:pt x="611" y="150"/>
                  </a:lnTo>
                  <a:lnTo>
                    <a:pt x="612" y="160"/>
                  </a:lnTo>
                  <a:lnTo>
                    <a:pt x="609" y="169"/>
                  </a:lnTo>
                  <a:lnTo>
                    <a:pt x="598" y="158"/>
                  </a:lnTo>
                  <a:lnTo>
                    <a:pt x="588" y="144"/>
                  </a:lnTo>
                  <a:lnTo>
                    <a:pt x="575" y="131"/>
                  </a:lnTo>
                  <a:lnTo>
                    <a:pt x="564" y="118"/>
                  </a:lnTo>
                  <a:lnTo>
                    <a:pt x="551" y="106"/>
                  </a:lnTo>
                  <a:lnTo>
                    <a:pt x="537" y="95"/>
                  </a:lnTo>
                  <a:lnTo>
                    <a:pt x="522" y="87"/>
                  </a:lnTo>
                  <a:lnTo>
                    <a:pt x="507" y="81"/>
                  </a:lnTo>
                  <a:lnTo>
                    <a:pt x="502" y="86"/>
                  </a:lnTo>
                  <a:lnTo>
                    <a:pt x="502" y="89"/>
                  </a:lnTo>
                  <a:lnTo>
                    <a:pt x="505" y="93"/>
                  </a:lnTo>
                  <a:lnTo>
                    <a:pt x="507" y="98"/>
                  </a:lnTo>
                  <a:lnTo>
                    <a:pt x="514" y="104"/>
                  </a:lnTo>
                  <a:lnTo>
                    <a:pt x="516" y="111"/>
                  </a:lnTo>
                  <a:lnTo>
                    <a:pt x="515" y="120"/>
                  </a:lnTo>
                  <a:lnTo>
                    <a:pt x="515" y="127"/>
                  </a:lnTo>
                  <a:lnTo>
                    <a:pt x="500" y="125"/>
                  </a:lnTo>
                  <a:lnTo>
                    <a:pt x="486" y="121"/>
                  </a:lnTo>
                  <a:lnTo>
                    <a:pt x="472" y="116"/>
                  </a:lnTo>
                  <a:lnTo>
                    <a:pt x="458" y="110"/>
                  </a:lnTo>
                  <a:lnTo>
                    <a:pt x="443" y="105"/>
                  </a:lnTo>
                  <a:lnTo>
                    <a:pt x="428" y="101"/>
                  </a:lnTo>
                  <a:lnTo>
                    <a:pt x="412" y="98"/>
                  </a:lnTo>
                  <a:lnTo>
                    <a:pt x="398" y="98"/>
                  </a:lnTo>
                  <a:lnTo>
                    <a:pt x="402" y="106"/>
                  </a:lnTo>
                  <a:lnTo>
                    <a:pt x="406" y="110"/>
                  </a:lnTo>
                  <a:lnTo>
                    <a:pt x="407" y="113"/>
                  </a:lnTo>
                  <a:lnTo>
                    <a:pt x="402" y="121"/>
                  </a:lnTo>
                  <a:lnTo>
                    <a:pt x="406" y="127"/>
                  </a:lnTo>
                  <a:lnTo>
                    <a:pt x="408" y="133"/>
                  </a:lnTo>
                  <a:lnTo>
                    <a:pt x="409" y="141"/>
                  </a:lnTo>
                  <a:lnTo>
                    <a:pt x="409" y="148"/>
                  </a:lnTo>
                  <a:lnTo>
                    <a:pt x="402" y="156"/>
                  </a:lnTo>
                  <a:lnTo>
                    <a:pt x="377" y="145"/>
                  </a:lnTo>
                  <a:lnTo>
                    <a:pt x="353" y="137"/>
                  </a:lnTo>
                  <a:lnTo>
                    <a:pt x="328" y="131"/>
                  </a:lnTo>
                  <a:lnTo>
                    <a:pt x="302" y="128"/>
                  </a:lnTo>
                  <a:lnTo>
                    <a:pt x="277" y="127"/>
                  </a:lnTo>
                  <a:lnTo>
                    <a:pt x="252" y="128"/>
                  </a:lnTo>
                  <a:lnTo>
                    <a:pt x="226" y="132"/>
                  </a:lnTo>
                  <a:lnTo>
                    <a:pt x="201" y="137"/>
                  </a:lnTo>
                  <a:lnTo>
                    <a:pt x="177" y="144"/>
                  </a:lnTo>
                  <a:lnTo>
                    <a:pt x="152" y="152"/>
                  </a:lnTo>
                  <a:lnTo>
                    <a:pt x="128" y="163"/>
                  </a:lnTo>
                  <a:lnTo>
                    <a:pt x="105" y="174"/>
                  </a:lnTo>
                  <a:lnTo>
                    <a:pt x="83" y="186"/>
                  </a:lnTo>
                  <a:lnTo>
                    <a:pt x="61" y="200"/>
                  </a:lnTo>
                  <a:lnTo>
                    <a:pt x="41" y="215"/>
                  </a:lnTo>
                  <a:lnTo>
                    <a:pt x="22" y="230"/>
                  </a:lnTo>
                  <a:lnTo>
                    <a:pt x="0" y="233"/>
                  </a:lnTo>
                  <a:lnTo>
                    <a:pt x="0" y="227"/>
                  </a:lnTo>
                  <a:lnTo>
                    <a:pt x="24" y="208"/>
                  </a:lnTo>
                  <a:lnTo>
                    <a:pt x="49" y="187"/>
                  </a:lnTo>
                  <a:lnTo>
                    <a:pt x="72" y="168"/>
                  </a:lnTo>
                  <a:lnTo>
                    <a:pt x="95" y="150"/>
                  </a:lnTo>
                  <a:lnTo>
                    <a:pt x="120" y="132"/>
                  </a:lnTo>
                  <a:lnTo>
                    <a:pt x="143" y="115"/>
                  </a:lnTo>
                  <a:lnTo>
                    <a:pt x="167" y="98"/>
                  </a:lnTo>
                  <a:lnTo>
                    <a:pt x="192" y="83"/>
                  </a:lnTo>
                  <a:lnTo>
                    <a:pt x="217" y="68"/>
                  </a:lnTo>
                  <a:lnTo>
                    <a:pt x="242" y="54"/>
                  </a:lnTo>
                  <a:lnTo>
                    <a:pt x="269" y="41"/>
                  </a:lnTo>
                  <a:lnTo>
                    <a:pt x="296" y="31"/>
                  </a:lnTo>
                  <a:lnTo>
                    <a:pt x="325" y="20"/>
                  </a:lnTo>
                  <a:lnTo>
                    <a:pt x="353" y="12"/>
                  </a:lnTo>
                  <a:lnTo>
                    <a:pt x="384" y="5"/>
                  </a:lnTo>
                  <a:lnTo>
                    <a:pt x="416" y="0"/>
                  </a:lnTo>
                  <a:lnTo>
                    <a:pt x="428" y="1"/>
                  </a:lnTo>
                  <a:lnTo>
                    <a:pt x="442" y="3"/>
                  </a:lnTo>
                  <a:lnTo>
                    <a:pt x="455" y="6"/>
                  </a:lnTo>
                  <a:lnTo>
                    <a:pt x="466" y="10"/>
                  </a:lnTo>
                  <a:lnTo>
                    <a:pt x="479" y="16"/>
                  </a:lnTo>
                  <a:lnTo>
                    <a:pt x="491" y="22"/>
                  </a:lnTo>
                  <a:lnTo>
                    <a:pt x="502" y="29"/>
                  </a:lnTo>
                  <a:lnTo>
                    <a:pt x="513" y="36"/>
                  </a:lnTo>
                  <a:lnTo>
                    <a:pt x="523" y="43"/>
                  </a:lnTo>
                  <a:lnTo>
                    <a:pt x="534" y="51"/>
                  </a:lnTo>
                  <a:lnTo>
                    <a:pt x="544" y="59"/>
                  </a:lnTo>
                  <a:lnTo>
                    <a:pt x="554" y="68"/>
                  </a:lnTo>
                  <a:lnTo>
                    <a:pt x="564" y="75"/>
                  </a:lnTo>
                  <a:lnTo>
                    <a:pt x="572" y="84"/>
                  </a:lnTo>
                  <a:lnTo>
                    <a:pt x="580" y="91"/>
                  </a:lnTo>
                  <a:lnTo>
                    <a:pt x="589" y="98"/>
                  </a:lnTo>
                  <a:close/>
                </a:path>
              </a:pathLst>
            </a:custGeom>
            <a:solidFill>
              <a:srgbClr val="BC91E5"/>
            </a:solidFill>
            <a:ln w="9525">
              <a:noFill/>
              <a:round/>
              <a:headEnd/>
              <a:tailEnd/>
            </a:ln>
          </p:spPr>
          <p:txBody>
            <a:bodyPr/>
            <a:lstStyle/>
            <a:p>
              <a:endParaRPr lang="en-US" sz="1350"/>
            </a:p>
          </p:txBody>
        </p:sp>
        <p:sp>
          <p:nvSpPr>
            <p:cNvPr id="9275" name="Freeform 436"/>
            <p:cNvSpPr>
              <a:spLocks/>
            </p:cNvSpPr>
            <p:nvPr/>
          </p:nvSpPr>
          <p:spPr bwMode="auto">
            <a:xfrm>
              <a:off x="5078" y="3582"/>
              <a:ext cx="54" cy="43"/>
            </a:xfrm>
            <a:custGeom>
              <a:avLst/>
              <a:gdLst>
                <a:gd name="T0" fmla="*/ 0 w 429"/>
                <a:gd name="T1" fmla="*/ 0 h 343"/>
                <a:gd name="T2" fmla="*/ 0 w 429"/>
                <a:gd name="T3" fmla="*/ 0 h 343"/>
                <a:gd name="T4" fmla="*/ 0 w 429"/>
                <a:gd name="T5" fmla="*/ 0 h 343"/>
                <a:gd name="T6" fmla="*/ 0 w 429"/>
                <a:gd name="T7" fmla="*/ 0 h 343"/>
                <a:gd name="T8" fmla="*/ 0 w 429"/>
                <a:gd name="T9" fmla="*/ 0 h 343"/>
                <a:gd name="T10" fmla="*/ 0 w 429"/>
                <a:gd name="T11" fmla="*/ 0 h 343"/>
                <a:gd name="T12" fmla="*/ 0 w 429"/>
                <a:gd name="T13" fmla="*/ 0 h 343"/>
                <a:gd name="T14" fmla="*/ 0 w 429"/>
                <a:gd name="T15" fmla="*/ 0 h 343"/>
                <a:gd name="T16" fmla="*/ 0 w 429"/>
                <a:gd name="T17" fmla="*/ 0 h 343"/>
                <a:gd name="T18" fmla="*/ 0 w 429"/>
                <a:gd name="T19" fmla="*/ 0 h 343"/>
                <a:gd name="T20" fmla="*/ 0 w 429"/>
                <a:gd name="T21" fmla="*/ 0 h 343"/>
                <a:gd name="T22" fmla="*/ 0 w 429"/>
                <a:gd name="T23" fmla="*/ 0 h 343"/>
                <a:gd name="T24" fmla="*/ 0 w 429"/>
                <a:gd name="T25" fmla="*/ 0 h 343"/>
                <a:gd name="T26" fmla="*/ 0 w 429"/>
                <a:gd name="T27" fmla="*/ 0 h 343"/>
                <a:gd name="T28" fmla="*/ 0 w 429"/>
                <a:gd name="T29" fmla="*/ 0 h 343"/>
                <a:gd name="T30" fmla="*/ 0 w 429"/>
                <a:gd name="T31" fmla="*/ 0 h 343"/>
                <a:gd name="T32" fmla="*/ 0 w 429"/>
                <a:gd name="T33" fmla="*/ 0 h 343"/>
                <a:gd name="T34" fmla="*/ 0 w 429"/>
                <a:gd name="T35" fmla="*/ 0 h 343"/>
                <a:gd name="T36" fmla="*/ 0 w 429"/>
                <a:gd name="T37" fmla="*/ 0 h 343"/>
                <a:gd name="T38" fmla="*/ 0 w 429"/>
                <a:gd name="T39" fmla="*/ 0 h 343"/>
                <a:gd name="T40" fmla="*/ 0 w 429"/>
                <a:gd name="T41" fmla="*/ 0 h 343"/>
                <a:gd name="T42" fmla="*/ 0 w 429"/>
                <a:gd name="T43" fmla="*/ 0 h 343"/>
                <a:gd name="T44" fmla="*/ 0 w 429"/>
                <a:gd name="T45" fmla="*/ 0 h 343"/>
                <a:gd name="T46" fmla="*/ 0 w 429"/>
                <a:gd name="T47" fmla="*/ 0 h 343"/>
                <a:gd name="T48" fmla="*/ 0 w 429"/>
                <a:gd name="T49" fmla="*/ 0 h 343"/>
                <a:gd name="T50" fmla="*/ 0 w 429"/>
                <a:gd name="T51" fmla="*/ 0 h 343"/>
                <a:gd name="T52" fmla="*/ 0 w 429"/>
                <a:gd name="T53" fmla="*/ 0 h 343"/>
                <a:gd name="T54" fmla="*/ 0 w 429"/>
                <a:gd name="T55" fmla="*/ 0 h 343"/>
                <a:gd name="T56" fmla="*/ 0 w 429"/>
                <a:gd name="T57" fmla="*/ 0 h 343"/>
                <a:gd name="T58" fmla="*/ 0 w 429"/>
                <a:gd name="T59" fmla="*/ 0 h 343"/>
                <a:gd name="T60" fmla="*/ 0 w 429"/>
                <a:gd name="T61" fmla="*/ 0 h 343"/>
                <a:gd name="T62" fmla="*/ 0 w 429"/>
                <a:gd name="T63" fmla="*/ 0 h 343"/>
                <a:gd name="T64" fmla="*/ 0 w 429"/>
                <a:gd name="T65" fmla="*/ 0 h 343"/>
                <a:gd name="T66" fmla="*/ 0 w 429"/>
                <a:gd name="T67" fmla="*/ 0 h 343"/>
                <a:gd name="T68" fmla="*/ 0 w 429"/>
                <a:gd name="T69" fmla="*/ 0 h 343"/>
                <a:gd name="T70" fmla="*/ 0 w 429"/>
                <a:gd name="T71" fmla="*/ 0 h 343"/>
                <a:gd name="T72" fmla="*/ 0 w 429"/>
                <a:gd name="T73" fmla="*/ 0 h 343"/>
                <a:gd name="T74" fmla="*/ 0 w 429"/>
                <a:gd name="T75" fmla="*/ 0 h 343"/>
                <a:gd name="T76" fmla="*/ 0 w 429"/>
                <a:gd name="T77" fmla="*/ 0 h 343"/>
                <a:gd name="T78" fmla="*/ 0 w 429"/>
                <a:gd name="T79" fmla="*/ 0 h 343"/>
                <a:gd name="T80" fmla="*/ 0 w 429"/>
                <a:gd name="T81" fmla="*/ 0 h 343"/>
                <a:gd name="T82" fmla="*/ 0 w 429"/>
                <a:gd name="T83" fmla="*/ 0 h 343"/>
                <a:gd name="T84" fmla="*/ 0 w 429"/>
                <a:gd name="T85" fmla="*/ 0 h 343"/>
                <a:gd name="T86" fmla="*/ 0 w 429"/>
                <a:gd name="T87" fmla="*/ 0 h 343"/>
                <a:gd name="T88" fmla="*/ 0 w 429"/>
                <a:gd name="T89" fmla="*/ 0 h 343"/>
                <a:gd name="T90" fmla="*/ 0 w 429"/>
                <a:gd name="T91" fmla="*/ 0 h 343"/>
                <a:gd name="T92" fmla="*/ 0 w 429"/>
                <a:gd name="T93" fmla="*/ 0 h 343"/>
                <a:gd name="T94" fmla="*/ 0 w 429"/>
                <a:gd name="T95" fmla="*/ 0 h 343"/>
                <a:gd name="T96" fmla="*/ 0 w 429"/>
                <a:gd name="T97" fmla="*/ 0 h 343"/>
                <a:gd name="T98" fmla="*/ 0 w 429"/>
                <a:gd name="T99" fmla="*/ 0 h 343"/>
                <a:gd name="T100" fmla="*/ 0 w 429"/>
                <a:gd name="T101" fmla="*/ 0 h 343"/>
                <a:gd name="T102" fmla="*/ 0 w 429"/>
                <a:gd name="T103" fmla="*/ 0 h 343"/>
                <a:gd name="T104" fmla="*/ 0 w 429"/>
                <a:gd name="T105" fmla="*/ 0 h 34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9"/>
                <a:gd name="T160" fmla="*/ 0 h 343"/>
                <a:gd name="T161" fmla="*/ 429 w 429"/>
                <a:gd name="T162" fmla="*/ 343 h 34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9" h="343">
                  <a:moveTo>
                    <a:pt x="426" y="0"/>
                  </a:moveTo>
                  <a:lnTo>
                    <a:pt x="429" y="8"/>
                  </a:lnTo>
                  <a:lnTo>
                    <a:pt x="428" y="17"/>
                  </a:lnTo>
                  <a:lnTo>
                    <a:pt x="424" y="24"/>
                  </a:lnTo>
                  <a:lnTo>
                    <a:pt x="419" y="32"/>
                  </a:lnTo>
                  <a:lnTo>
                    <a:pt x="415" y="39"/>
                  </a:lnTo>
                  <a:lnTo>
                    <a:pt x="411" y="46"/>
                  </a:lnTo>
                  <a:lnTo>
                    <a:pt x="410" y="54"/>
                  </a:lnTo>
                  <a:lnTo>
                    <a:pt x="413" y="63"/>
                  </a:lnTo>
                  <a:lnTo>
                    <a:pt x="409" y="77"/>
                  </a:lnTo>
                  <a:lnTo>
                    <a:pt x="402" y="90"/>
                  </a:lnTo>
                  <a:lnTo>
                    <a:pt x="396" y="104"/>
                  </a:lnTo>
                  <a:lnTo>
                    <a:pt x="391" y="117"/>
                  </a:lnTo>
                  <a:lnTo>
                    <a:pt x="386" y="131"/>
                  </a:lnTo>
                  <a:lnTo>
                    <a:pt x="382" y="144"/>
                  </a:lnTo>
                  <a:lnTo>
                    <a:pt x="382" y="157"/>
                  </a:lnTo>
                  <a:lnTo>
                    <a:pt x="385" y="169"/>
                  </a:lnTo>
                  <a:lnTo>
                    <a:pt x="376" y="189"/>
                  </a:lnTo>
                  <a:lnTo>
                    <a:pt x="364" y="205"/>
                  </a:lnTo>
                  <a:lnTo>
                    <a:pt x="350" y="220"/>
                  </a:lnTo>
                  <a:lnTo>
                    <a:pt x="333" y="233"/>
                  </a:lnTo>
                  <a:lnTo>
                    <a:pt x="316" y="245"/>
                  </a:lnTo>
                  <a:lnTo>
                    <a:pt x="297" y="256"/>
                  </a:lnTo>
                  <a:lnTo>
                    <a:pt x="279" y="269"/>
                  </a:lnTo>
                  <a:lnTo>
                    <a:pt x="262" y="283"/>
                  </a:lnTo>
                  <a:lnTo>
                    <a:pt x="252" y="287"/>
                  </a:lnTo>
                  <a:lnTo>
                    <a:pt x="244" y="290"/>
                  </a:lnTo>
                  <a:lnTo>
                    <a:pt x="237" y="294"/>
                  </a:lnTo>
                  <a:lnTo>
                    <a:pt x="228" y="299"/>
                  </a:lnTo>
                  <a:lnTo>
                    <a:pt x="221" y="302"/>
                  </a:lnTo>
                  <a:lnTo>
                    <a:pt x="212" y="306"/>
                  </a:lnTo>
                  <a:lnTo>
                    <a:pt x="204" y="308"/>
                  </a:lnTo>
                  <a:lnTo>
                    <a:pt x="194" y="310"/>
                  </a:lnTo>
                  <a:lnTo>
                    <a:pt x="185" y="316"/>
                  </a:lnTo>
                  <a:lnTo>
                    <a:pt x="174" y="320"/>
                  </a:lnTo>
                  <a:lnTo>
                    <a:pt x="165" y="323"/>
                  </a:lnTo>
                  <a:lnTo>
                    <a:pt x="154" y="327"/>
                  </a:lnTo>
                  <a:lnTo>
                    <a:pt x="145" y="330"/>
                  </a:lnTo>
                  <a:lnTo>
                    <a:pt x="134" y="334"/>
                  </a:lnTo>
                  <a:lnTo>
                    <a:pt x="123" y="336"/>
                  </a:lnTo>
                  <a:lnTo>
                    <a:pt x="113" y="338"/>
                  </a:lnTo>
                  <a:lnTo>
                    <a:pt x="101" y="340"/>
                  </a:lnTo>
                  <a:lnTo>
                    <a:pt x="91" y="341"/>
                  </a:lnTo>
                  <a:lnTo>
                    <a:pt x="79" y="342"/>
                  </a:lnTo>
                  <a:lnTo>
                    <a:pt x="67" y="343"/>
                  </a:lnTo>
                  <a:lnTo>
                    <a:pt x="57" y="343"/>
                  </a:lnTo>
                  <a:lnTo>
                    <a:pt x="45" y="343"/>
                  </a:lnTo>
                  <a:lnTo>
                    <a:pt x="33" y="343"/>
                  </a:lnTo>
                  <a:lnTo>
                    <a:pt x="21" y="342"/>
                  </a:lnTo>
                  <a:lnTo>
                    <a:pt x="8" y="334"/>
                  </a:lnTo>
                  <a:lnTo>
                    <a:pt x="2" y="323"/>
                  </a:lnTo>
                  <a:lnTo>
                    <a:pt x="0" y="310"/>
                  </a:lnTo>
                  <a:lnTo>
                    <a:pt x="0" y="297"/>
                  </a:lnTo>
                  <a:lnTo>
                    <a:pt x="7" y="284"/>
                  </a:lnTo>
                  <a:lnTo>
                    <a:pt x="16" y="272"/>
                  </a:lnTo>
                  <a:lnTo>
                    <a:pt x="24" y="260"/>
                  </a:lnTo>
                  <a:lnTo>
                    <a:pt x="33" y="249"/>
                  </a:lnTo>
                  <a:lnTo>
                    <a:pt x="42" y="237"/>
                  </a:lnTo>
                  <a:lnTo>
                    <a:pt x="53" y="227"/>
                  </a:lnTo>
                  <a:lnTo>
                    <a:pt x="62" y="216"/>
                  </a:lnTo>
                  <a:lnTo>
                    <a:pt x="74" y="206"/>
                  </a:lnTo>
                  <a:lnTo>
                    <a:pt x="84" y="197"/>
                  </a:lnTo>
                  <a:lnTo>
                    <a:pt x="96" y="188"/>
                  </a:lnTo>
                  <a:lnTo>
                    <a:pt x="108" y="181"/>
                  </a:lnTo>
                  <a:lnTo>
                    <a:pt x="120" y="175"/>
                  </a:lnTo>
                  <a:lnTo>
                    <a:pt x="133" y="168"/>
                  </a:lnTo>
                  <a:lnTo>
                    <a:pt x="146" y="163"/>
                  </a:lnTo>
                  <a:lnTo>
                    <a:pt x="159" y="159"/>
                  </a:lnTo>
                  <a:lnTo>
                    <a:pt x="173" y="156"/>
                  </a:lnTo>
                  <a:lnTo>
                    <a:pt x="184" y="146"/>
                  </a:lnTo>
                  <a:lnTo>
                    <a:pt x="193" y="135"/>
                  </a:lnTo>
                  <a:lnTo>
                    <a:pt x="203" y="126"/>
                  </a:lnTo>
                  <a:lnTo>
                    <a:pt x="211" y="116"/>
                  </a:lnTo>
                  <a:lnTo>
                    <a:pt x="220" y="106"/>
                  </a:lnTo>
                  <a:lnTo>
                    <a:pt x="227" y="96"/>
                  </a:lnTo>
                  <a:lnTo>
                    <a:pt x="233" y="87"/>
                  </a:lnTo>
                  <a:lnTo>
                    <a:pt x="240" y="77"/>
                  </a:lnTo>
                  <a:lnTo>
                    <a:pt x="248" y="82"/>
                  </a:lnTo>
                  <a:lnTo>
                    <a:pt x="253" y="93"/>
                  </a:lnTo>
                  <a:lnTo>
                    <a:pt x="259" y="106"/>
                  </a:lnTo>
                  <a:lnTo>
                    <a:pt x="267" y="113"/>
                  </a:lnTo>
                  <a:lnTo>
                    <a:pt x="275" y="104"/>
                  </a:lnTo>
                  <a:lnTo>
                    <a:pt x="281" y="94"/>
                  </a:lnTo>
                  <a:lnTo>
                    <a:pt x="287" y="84"/>
                  </a:lnTo>
                  <a:lnTo>
                    <a:pt x="293" y="73"/>
                  </a:lnTo>
                  <a:lnTo>
                    <a:pt x="298" y="62"/>
                  </a:lnTo>
                  <a:lnTo>
                    <a:pt x="304" y="53"/>
                  </a:lnTo>
                  <a:lnTo>
                    <a:pt x="311" y="44"/>
                  </a:lnTo>
                  <a:lnTo>
                    <a:pt x="318" y="38"/>
                  </a:lnTo>
                  <a:lnTo>
                    <a:pt x="324" y="38"/>
                  </a:lnTo>
                  <a:lnTo>
                    <a:pt x="321" y="54"/>
                  </a:lnTo>
                  <a:lnTo>
                    <a:pt x="322" y="70"/>
                  </a:lnTo>
                  <a:lnTo>
                    <a:pt x="325" y="87"/>
                  </a:lnTo>
                  <a:lnTo>
                    <a:pt x="327" y="103"/>
                  </a:lnTo>
                  <a:lnTo>
                    <a:pt x="339" y="97"/>
                  </a:lnTo>
                  <a:lnTo>
                    <a:pt x="348" y="89"/>
                  </a:lnTo>
                  <a:lnTo>
                    <a:pt x="356" y="79"/>
                  </a:lnTo>
                  <a:lnTo>
                    <a:pt x="363" y="70"/>
                  </a:lnTo>
                  <a:lnTo>
                    <a:pt x="371" y="59"/>
                  </a:lnTo>
                  <a:lnTo>
                    <a:pt x="379" y="49"/>
                  </a:lnTo>
                  <a:lnTo>
                    <a:pt x="388" y="39"/>
                  </a:lnTo>
                  <a:lnTo>
                    <a:pt x="398" y="32"/>
                  </a:lnTo>
                  <a:lnTo>
                    <a:pt x="407" y="23"/>
                  </a:lnTo>
                  <a:lnTo>
                    <a:pt x="412" y="13"/>
                  </a:lnTo>
                  <a:lnTo>
                    <a:pt x="417" y="4"/>
                  </a:lnTo>
                  <a:lnTo>
                    <a:pt x="426" y="0"/>
                  </a:lnTo>
                  <a:close/>
                </a:path>
              </a:pathLst>
            </a:custGeom>
            <a:solidFill>
              <a:srgbClr val="000000"/>
            </a:solidFill>
            <a:ln w="9525">
              <a:noFill/>
              <a:round/>
              <a:headEnd/>
              <a:tailEnd/>
            </a:ln>
          </p:spPr>
          <p:txBody>
            <a:bodyPr/>
            <a:lstStyle/>
            <a:p>
              <a:endParaRPr lang="en-US" sz="1350"/>
            </a:p>
          </p:txBody>
        </p:sp>
        <p:sp>
          <p:nvSpPr>
            <p:cNvPr id="9276" name="Freeform 437"/>
            <p:cNvSpPr>
              <a:spLocks/>
            </p:cNvSpPr>
            <p:nvPr/>
          </p:nvSpPr>
          <p:spPr bwMode="auto">
            <a:xfrm>
              <a:off x="5134" y="3586"/>
              <a:ext cx="47" cy="44"/>
            </a:xfrm>
            <a:custGeom>
              <a:avLst/>
              <a:gdLst>
                <a:gd name="T0" fmla="*/ 0 w 371"/>
                <a:gd name="T1" fmla="*/ 0 h 349"/>
                <a:gd name="T2" fmla="*/ 0 w 371"/>
                <a:gd name="T3" fmla="*/ 0 h 349"/>
                <a:gd name="T4" fmla="*/ 0 w 371"/>
                <a:gd name="T5" fmla="*/ 0 h 349"/>
                <a:gd name="T6" fmla="*/ 0 w 371"/>
                <a:gd name="T7" fmla="*/ 0 h 349"/>
                <a:gd name="T8" fmla="*/ 0 w 371"/>
                <a:gd name="T9" fmla="*/ 0 h 349"/>
                <a:gd name="T10" fmla="*/ 0 w 371"/>
                <a:gd name="T11" fmla="*/ 0 h 349"/>
                <a:gd name="T12" fmla="*/ 0 w 371"/>
                <a:gd name="T13" fmla="*/ 0 h 349"/>
                <a:gd name="T14" fmla="*/ 0 w 371"/>
                <a:gd name="T15" fmla="*/ 0 h 349"/>
                <a:gd name="T16" fmla="*/ 0 w 371"/>
                <a:gd name="T17" fmla="*/ 0 h 349"/>
                <a:gd name="T18" fmla="*/ 0 w 371"/>
                <a:gd name="T19" fmla="*/ 0 h 349"/>
                <a:gd name="T20" fmla="*/ 0 w 371"/>
                <a:gd name="T21" fmla="*/ 0 h 349"/>
                <a:gd name="T22" fmla="*/ 0 w 371"/>
                <a:gd name="T23" fmla="*/ 0 h 349"/>
                <a:gd name="T24" fmla="*/ 0 w 371"/>
                <a:gd name="T25" fmla="*/ 0 h 349"/>
                <a:gd name="T26" fmla="*/ 0 w 371"/>
                <a:gd name="T27" fmla="*/ 0 h 349"/>
                <a:gd name="T28" fmla="*/ 0 w 371"/>
                <a:gd name="T29" fmla="*/ 0 h 349"/>
                <a:gd name="T30" fmla="*/ 0 w 371"/>
                <a:gd name="T31" fmla="*/ 0 h 349"/>
                <a:gd name="T32" fmla="*/ 0 w 371"/>
                <a:gd name="T33" fmla="*/ 0 h 349"/>
                <a:gd name="T34" fmla="*/ 0 w 371"/>
                <a:gd name="T35" fmla="*/ 0 h 349"/>
                <a:gd name="T36" fmla="*/ 0 w 371"/>
                <a:gd name="T37" fmla="*/ 0 h 349"/>
                <a:gd name="T38" fmla="*/ 0 w 371"/>
                <a:gd name="T39" fmla="*/ 0 h 349"/>
                <a:gd name="T40" fmla="*/ 0 w 371"/>
                <a:gd name="T41" fmla="*/ 0 h 349"/>
                <a:gd name="T42" fmla="*/ 0 w 371"/>
                <a:gd name="T43" fmla="*/ 0 h 349"/>
                <a:gd name="T44" fmla="*/ 0 w 371"/>
                <a:gd name="T45" fmla="*/ 0 h 349"/>
                <a:gd name="T46" fmla="*/ 0 w 371"/>
                <a:gd name="T47" fmla="*/ 0 h 349"/>
                <a:gd name="T48" fmla="*/ 0 w 371"/>
                <a:gd name="T49" fmla="*/ 0 h 349"/>
                <a:gd name="T50" fmla="*/ 0 w 371"/>
                <a:gd name="T51" fmla="*/ 0 h 349"/>
                <a:gd name="T52" fmla="*/ 0 w 371"/>
                <a:gd name="T53" fmla="*/ 0 h 349"/>
                <a:gd name="T54" fmla="*/ 0 w 371"/>
                <a:gd name="T55" fmla="*/ 0 h 349"/>
                <a:gd name="T56" fmla="*/ 0 w 371"/>
                <a:gd name="T57" fmla="*/ 0 h 349"/>
                <a:gd name="T58" fmla="*/ 0 w 371"/>
                <a:gd name="T59" fmla="*/ 0 h 349"/>
                <a:gd name="T60" fmla="*/ 0 w 371"/>
                <a:gd name="T61" fmla="*/ 0 h 349"/>
                <a:gd name="T62" fmla="*/ 0 w 371"/>
                <a:gd name="T63" fmla="*/ 0 h 349"/>
                <a:gd name="T64" fmla="*/ 0 w 371"/>
                <a:gd name="T65" fmla="*/ 0 h 349"/>
                <a:gd name="T66" fmla="*/ 0 w 371"/>
                <a:gd name="T67" fmla="*/ 0 h 349"/>
                <a:gd name="T68" fmla="*/ 0 w 371"/>
                <a:gd name="T69" fmla="*/ 0 h 349"/>
                <a:gd name="T70" fmla="*/ 0 w 371"/>
                <a:gd name="T71" fmla="*/ 0 h 349"/>
                <a:gd name="T72" fmla="*/ 0 w 371"/>
                <a:gd name="T73" fmla="*/ 0 h 349"/>
                <a:gd name="T74" fmla="*/ 0 w 371"/>
                <a:gd name="T75" fmla="*/ 0 h 349"/>
                <a:gd name="T76" fmla="*/ 0 w 371"/>
                <a:gd name="T77" fmla="*/ 0 h 349"/>
                <a:gd name="T78" fmla="*/ 0 w 371"/>
                <a:gd name="T79" fmla="*/ 0 h 349"/>
                <a:gd name="T80" fmla="*/ 0 w 371"/>
                <a:gd name="T81" fmla="*/ 0 h 349"/>
                <a:gd name="T82" fmla="*/ 0 w 371"/>
                <a:gd name="T83" fmla="*/ 0 h 349"/>
                <a:gd name="T84" fmla="*/ 0 w 371"/>
                <a:gd name="T85" fmla="*/ 0 h 349"/>
                <a:gd name="T86" fmla="*/ 0 w 371"/>
                <a:gd name="T87" fmla="*/ 0 h 349"/>
                <a:gd name="T88" fmla="*/ 0 w 371"/>
                <a:gd name="T89" fmla="*/ 0 h 3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1"/>
                <a:gd name="T136" fmla="*/ 0 h 349"/>
                <a:gd name="T137" fmla="*/ 371 w 371"/>
                <a:gd name="T138" fmla="*/ 349 h 3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1" h="349">
                  <a:moveTo>
                    <a:pt x="124" y="71"/>
                  </a:moveTo>
                  <a:lnTo>
                    <a:pt x="129" y="62"/>
                  </a:lnTo>
                  <a:lnTo>
                    <a:pt x="134" y="53"/>
                  </a:lnTo>
                  <a:lnTo>
                    <a:pt x="138" y="43"/>
                  </a:lnTo>
                  <a:lnTo>
                    <a:pt x="141" y="33"/>
                  </a:lnTo>
                  <a:lnTo>
                    <a:pt x="159" y="33"/>
                  </a:lnTo>
                  <a:lnTo>
                    <a:pt x="165" y="49"/>
                  </a:lnTo>
                  <a:lnTo>
                    <a:pt x="171" y="66"/>
                  </a:lnTo>
                  <a:lnTo>
                    <a:pt x="179" y="83"/>
                  </a:lnTo>
                  <a:lnTo>
                    <a:pt x="189" y="95"/>
                  </a:lnTo>
                  <a:lnTo>
                    <a:pt x="192" y="85"/>
                  </a:lnTo>
                  <a:lnTo>
                    <a:pt x="197" y="75"/>
                  </a:lnTo>
                  <a:lnTo>
                    <a:pt x="203" y="69"/>
                  </a:lnTo>
                  <a:lnTo>
                    <a:pt x="211" y="65"/>
                  </a:lnTo>
                  <a:lnTo>
                    <a:pt x="216" y="79"/>
                  </a:lnTo>
                  <a:lnTo>
                    <a:pt x="221" y="92"/>
                  </a:lnTo>
                  <a:lnTo>
                    <a:pt x="228" y="104"/>
                  </a:lnTo>
                  <a:lnTo>
                    <a:pt x="236" y="115"/>
                  </a:lnTo>
                  <a:lnTo>
                    <a:pt x="244" y="127"/>
                  </a:lnTo>
                  <a:lnTo>
                    <a:pt x="252" y="139"/>
                  </a:lnTo>
                  <a:lnTo>
                    <a:pt x="259" y="153"/>
                  </a:lnTo>
                  <a:lnTo>
                    <a:pt x="264" y="166"/>
                  </a:lnTo>
                  <a:lnTo>
                    <a:pt x="274" y="174"/>
                  </a:lnTo>
                  <a:lnTo>
                    <a:pt x="283" y="180"/>
                  </a:lnTo>
                  <a:lnTo>
                    <a:pt x="293" y="188"/>
                  </a:lnTo>
                  <a:lnTo>
                    <a:pt x="303" y="195"/>
                  </a:lnTo>
                  <a:lnTo>
                    <a:pt x="312" y="201"/>
                  </a:lnTo>
                  <a:lnTo>
                    <a:pt x="321" y="209"/>
                  </a:lnTo>
                  <a:lnTo>
                    <a:pt x="330" y="216"/>
                  </a:lnTo>
                  <a:lnTo>
                    <a:pt x="338" y="224"/>
                  </a:lnTo>
                  <a:lnTo>
                    <a:pt x="338" y="227"/>
                  </a:lnTo>
                  <a:lnTo>
                    <a:pt x="339" y="229"/>
                  </a:lnTo>
                  <a:lnTo>
                    <a:pt x="340" y="232"/>
                  </a:lnTo>
                  <a:lnTo>
                    <a:pt x="342" y="234"/>
                  </a:lnTo>
                  <a:lnTo>
                    <a:pt x="352" y="243"/>
                  </a:lnTo>
                  <a:lnTo>
                    <a:pt x="359" y="254"/>
                  </a:lnTo>
                  <a:lnTo>
                    <a:pt x="365" y="269"/>
                  </a:lnTo>
                  <a:lnTo>
                    <a:pt x="370" y="283"/>
                  </a:lnTo>
                  <a:lnTo>
                    <a:pt x="371" y="297"/>
                  </a:lnTo>
                  <a:lnTo>
                    <a:pt x="368" y="308"/>
                  </a:lnTo>
                  <a:lnTo>
                    <a:pt x="360" y="318"/>
                  </a:lnTo>
                  <a:lnTo>
                    <a:pt x="352" y="325"/>
                  </a:lnTo>
                  <a:lnTo>
                    <a:pt x="333" y="336"/>
                  </a:lnTo>
                  <a:lnTo>
                    <a:pt x="315" y="343"/>
                  </a:lnTo>
                  <a:lnTo>
                    <a:pt x="296" y="348"/>
                  </a:lnTo>
                  <a:lnTo>
                    <a:pt x="277" y="349"/>
                  </a:lnTo>
                  <a:lnTo>
                    <a:pt x="258" y="348"/>
                  </a:lnTo>
                  <a:lnTo>
                    <a:pt x="239" y="344"/>
                  </a:lnTo>
                  <a:lnTo>
                    <a:pt x="221" y="339"/>
                  </a:lnTo>
                  <a:lnTo>
                    <a:pt x="202" y="333"/>
                  </a:lnTo>
                  <a:lnTo>
                    <a:pt x="184" y="324"/>
                  </a:lnTo>
                  <a:lnTo>
                    <a:pt x="166" y="315"/>
                  </a:lnTo>
                  <a:lnTo>
                    <a:pt x="148" y="304"/>
                  </a:lnTo>
                  <a:lnTo>
                    <a:pt x="130" y="293"/>
                  </a:lnTo>
                  <a:lnTo>
                    <a:pt x="113" y="283"/>
                  </a:lnTo>
                  <a:lnTo>
                    <a:pt x="96" y="272"/>
                  </a:lnTo>
                  <a:lnTo>
                    <a:pt x="79" y="262"/>
                  </a:lnTo>
                  <a:lnTo>
                    <a:pt x="63" y="251"/>
                  </a:lnTo>
                  <a:lnTo>
                    <a:pt x="54" y="236"/>
                  </a:lnTo>
                  <a:lnTo>
                    <a:pt x="42" y="221"/>
                  </a:lnTo>
                  <a:lnTo>
                    <a:pt x="31" y="207"/>
                  </a:lnTo>
                  <a:lnTo>
                    <a:pt x="19" y="192"/>
                  </a:lnTo>
                  <a:lnTo>
                    <a:pt x="8" y="176"/>
                  </a:lnTo>
                  <a:lnTo>
                    <a:pt x="2" y="159"/>
                  </a:lnTo>
                  <a:lnTo>
                    <a:pt x="0" y="140"/>
                  </a:lnTo>
                  <a:lnTo>
                    <a:pt x="3" y="121"/>
                  </a:lnTo>
                  <a:lnTo>
                    <a:pt x="8" y="120"/>
                  </a:lnTo>
                  <a:lnTo>
                    <a:pt x="15" y="118"/>
                  </a:lnTo>
                  <a:lnTo>
                    <a:pt x="20" y="117"/>
                  </a:lnTo>
                  <a:lnTo>
                    <a:pt x="26" y="115"/>
                  </a:lnTo>
                  <a:lnTo>
                    <a:pt x="32" y="115"/>
                  </a:lnTo>
                  <a:lnTo>
                    <a:pt x="37" y="114"/>
                  </a:lnTo>
                  <a:lnTo>
                    <a:pt x="43" y="113"/>
                  </a:lnTo>
                  <a:lnTo>
                    <a:pt x="49" y="113"/>
                  </a:lnTo>
                  <a:lnTo>
                    <a:pt x="49" y="101"/>
                  </a:lnTo>
                  <a:lnTo>
                    <a:pt x="46" y="86"/>
                  </a:lnTo>
                  <a:lnTo>
                    <a:pt x="45" y="70"/>
                  </a:lnTo>
                  <a:lnTo>
                    <a:pt x="44" y="53"/>
                  </a:lnTo>
                  <a:lnTo>
                    <a:pt x="45" y="37"/>
                  </a:lnTo>
                  <a:lnTo>
                    <a:pt x="49" y="22"/>
                  </a:lnTo>
                  <a:lnTo>
                    <a:pt x="55" y="9"/>
                  </a:lnTo>
                  <a:lnTo>
                    <a:pt x="67" y="0"/>
                  </a:lnTo>
                  <a:lnTo>
                    <a:pt x="74" y="8"/>
                  </a:lnTo>
                  <a:lnTo>
                    <a:pt x="80" y="17"/>
                  </a:lnTo>
                  <a:lnTo>
                    <a:pt x="87" y="26"/>
                  </a:lnTo>
                  <a:lnTo>
                    <a:pt x="93" y="36"/>
                  </a:lnTo>
                  <a:lnTo>
                    <a:pt x="99" y="46"/>
                  </a:lnTo>
                  <a:lnTo>
                    <a:pt x="107" y="55"/>
                  </a:lnTo>
                  <a:lnTo>
                    <a:pt x="114" y="64"/>
                  </a:lnTo>
                  <a:lnTo>
                    <a:pt x="124" y="71"/>
                  </a:lnTo>
                  <a:close/>
                </a:path>
              </a:pathLst>
            </a:custGeom>
            <a:solidFill>
              <a:srgbClr val="000000"/>
            </a:solidFill>
            <a:ln w="9525">
              <a:noFill/>
              <a:round/>
              <a:headEnd/>
              <a:tailEnd/>
            </a:ln>
          </p:spPr>
          <p:txBody>
            <a:bodyPr/>
            <a:lstStyle/>
            <a:p>
              <a:endParaRPr lang="en-US" sz="1350"/>
            </a:p>
          </p:txBody>
        </p:sp>
        <p:sp>
          <p:nvSpPr>
            <p:cNvPr id="9277" name="Freeform 438"/>
            <p:cNvSpPr>
              <a:spLocks/>
            </p:cNvSpPr>
            <p:nvPr/>
          </p:nvSpPr>
          <p:spPr bwMode="auto">
            <a:xfrm>
              <a:off x="5083" y="3602"/>
              <a:ext cx="37" cy="17"/>
            </a:xfrm>
            <a:custGeom>
              <a:avLst/>
              <a:gdLst>
                <a:gd name="T0" fmla="*/ 0 w 299"/>
                <a:gd name="T1" fmla="*/ 0 h 135"/>
                <a:gd name="T2" fmla="*/ 0 w 299"/>
                <a:gd name="T3" fmla="*/ 0 h 135"/>
                <a:gd name="T4" fmla="*/ 0 w 299"/>
                <a:gd name="T5" fmla="*/ 0 h 135"/>
                <a:gd name="T6" fmla="*/ 0 w 299"/>
                <a:gd name="T7" fmla="*/ 0 h 135"/>
                <a:gd name="T8" fmla="*/ 0 w 299"/>
                <a:gd name="T9" fmla="*/ 0 h 135"/>
                <a:gd name="T10" fmla="*/ 0 w 299"/>
                <a:gd name="T11" fmla="*/ 0 h 135"/>
                <a:gd name="T12" fmla="*/ 0 w 299"/>
                <a:gd name="T13" fmla="*/ 0 h 135"/>
                <a:gd name="T14" fmla="*/ 0 w 299"/>
                <a:gd name="T15" fmla="*/ 0 h 135"/>
                <a:gd name="T16" fmla="*/ 0 w 299"/>
                <a:gd name="T17" fmla="*/ 0 h 135"/>
                <a:gd name="T18" fmla="*/ 0 w 299"/>
                <a:gd name="T19" fmla="*/ 0 h 135"/>
                <a:gd name="T20" fmla="*/ 0 w 299"/>
                <a:gd name="T21" fmla="*/ 0 h 135"/>
                <a:gd name="T22" fmla="*/ 0 w 299"/>
                <a:gd name="T23" fmla="*/ 0 h 135"/>
                <a:gd name="T24" fmla="*/ 0 w 299"/>
                <a:gd name="T25" fmla="*/ 0 h 135"/>
                <a:gd name="T26" fmla="*/ 0 w 299"/>
                <a:gd name="T27" fmla="*/ 0 h 135"/>
                <a:gd name="T28" fmla="*/ 0 w 299"/>
                <a:gd name="T29" fmla="*/ 0 h 135"/>
                <a:gd name="T30" fmla="*/ 0 w 299"/>
                <a:gd name="T31" fmla="*/ 0 h 135"/>
                <a:gd name="T32" fmla="*/ 0 w 299"/>
                <a:gd name="T33" fmla="*/ 0 h 135"/>
                <a:gd name="T34" fmla="*/ 0 w 299"/>
                <a:gd name="T35" fmla="*/ 0 h 135"/>
                <a:gd name="T36" fmla="*/ 0 w 299"/>
                <a:gd name="T37" fmla="*/ 0 h 135"/>
                <a:gd name="T38" fmla="*/ 0 w 299"/>
                <a:gd name="T39" fmla="*/ 0 h 135"/>
                <a:gd name="T40" fmla="*/ 0 w 299"/>
                <a:gd name="T41" fmla="*/ 0 h 135"/>
                <a:gd name="T42" fmla="*/ 0 w 299"/>
                <a:gd name="T43" fmla="*/ 0 h 135"/>
                <a:gd name="T44" fmla="*/ 0 w 299"/>
                <a:gd name="T45" fmla="*/ 0 h 135"/>
                <a:gd name="T46" fmla="*/ 0 w 299"/>
                <a:gd name="T47" fmla="*/ 0 h 135"/>
                <a:gd name="T48" fmla="*/ 0 w 299"/>
                <a:gd name="T49" fmla="*/ 0 h 135"/>
                <a:gd name="T50" fmla="*/ 0 w 299"/>
                <a:gd name="T51" fmla="*/ 0 h 135"/>
                <a:gd name="T52" fmla="*/ 0 w 299"/>
                <a:gd name="T53" fmla="*/ 0 h 135"/>
                <a:gd name="T54" fmla="*/ 0 w 299"/>
                <a:gd name="T55" fmla="*/ 0 h 135"/>
                <a:gd name="T56" fmla="*/ 0 w 299"/>
                <a:gd name="T57" fmla="*/ 0 h 135"/>
                <a:gd name="T58" fmla="*/ 0 w 299"/>
                <a:gd name="T59" fmla="*/ 0 h 135"/>
                <a:gd name="T60" fmla="*/ 0 w 299"/>
                <a:gd name="T61" fmla="*/ 0 h 135"/>
                <a:gd name="T62" fmla="*/ 0 w 299"/>
                <a:gd name="T63" fmla="*/ 0 h 135"/>
                <a:gd name="T64" fmla="*/ 0 w 299"/>
                <a:gd name="T65" fmla="*/ 0 h 135"/>
                <a:gd name="T66" fmla="*/ 0 w 299"/>
                <a:gd name="T67" fmla="*/ 0 h 135"/>
                <a:gd name="T68" fmla="*/ 0 w 299"/>
                <a:gd name="T69" fmla="*/ 0 h 135"/>
                <a:gd name="T70" fmla="*/ 0 w 299"/>
                <a:gd name="T71" fmla="*/ 0 h 135"/>
                <a:gd name="T72" fmla="*/ 0 w 299"/>
                <a:gd name="T73" fmla="*/ 0 h 135"/>
                <a:gd name="T74" fmla="*/ 0 w 299"/>
                <a:gd name="T75" fmla="*/ 0 h 135"/>
                <a:gd name="T76" fmla="*/ 0 w 299"/>
                <a:gd name="T77" fmla="*/ 0 h 135"/>
                <a:gd name="T78" fmla="*/ 0 w 299"/>
                <a:gd name="T79" fmla="*/ 0 h 135"/>
                <a:gd name="T80" fmla="*/ 0 w 299"/>
                <a:gd name="T81" fmla="*/ 0 h 135"/>
                <a:gd name="T82" fmla="*/ 0 w 299"/>
                <a:gd name="T83" fmla="*/ 0 h 135"/>
                <a:gd name="T84" fmla="*/ 0 w 299"/>
                <a:gd name="T85" fmla="*/ 0 h 135"/>
                <a:gd name="T86" fmla="*/ 0 w 299"/>
                <a:gd name="T87" fmla="*/ 0 h 135"/>
                <a:gd name="T88" fmla="*/ 0 w 299"/>
                <a:gd name="T89" fmla="*/ 0 h 135"/>
                <a:gd name="T90" fmla="*/ 0 w 299"/>
                <a:gd name="T91" fmla="*/ 0 h 135"/>
                <a:gd name="T92" fmla="*/ 0 w 299"/>
                <a:gd name="T93" fmla="*/ 0 h 135"/>
                <a:gd name="T94" fmla="*/ 0 w 299"/>
                <a:gd name="T95" fmla="*/ 0 h 135"/>
                <a:gd name="T96" fmla="*/ 0 w 299"/>
                <a:gd name="T97" fmla="*/ 0 h 135"/>
                <a:gd name="T98" fmla="*/ 0 w 299"/>
                <a:gd name="T99" fmla="*/ 0 h 135"/>
                <a:gd name="T100" fmla="*/ 0 w 299"/>
                <a:gd name="T101" fmla="*/ 0 h 135"/>
                <a:gd name="T102" fmla="*/ 0 w 299"/>
                <a:gd name="T103" fmla="*/ 0 h 135"/>
                <a:gd name="T104" fmla="*/ 0 w 299"/>
                <a:gd name="T105" fmla="*/ 0 h 135"/>
                <a:gd name="T106" fmla="*/ 0 w 299"/>
                <a:gd name="T107" fmla="*/ 0 h 135"/>
                <a:gd name="T108" fmla="*/ 0 w 299"/>
                <a:gd name="T109" fmla="*/ 0 h 135"/>
                <a:gd name="T110" fmla="*/ 0 w 299"/>
                <a:gd name="T111" fmla="*/ 0 h 135"/>
                <a:gd name="T112" fmla="*/ 0 w 299"/>
                <a:gd name="T113" fmla="*/ 0 h 135"/>
                <a:gd name="T114" fmla="*/ 0 w 299"/>
                <a:gd name="T115" fmla="*/ 0 h 135"/>
                <a:gd name="T116" fmla="*/ 0 w 299"/>
                <a:gd name="T117" fmla="*/ 0 h 135"/>
                <a:gd name="T118" fmla="*/ 0 w 299"/>
                <a:gd name="T119" fmla="*/ 0 h 135"/>
                <a:gd name="T120" fmla="*/ 0 w 299"/>
                <a:gd name="T121" fmla="*/ 0 h 135"/>
                <a:gd name="T122" fmla="*/ 0 w 299"/>
                <a:gd name="T123" fmla="*/ 0 h 1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9"/>
                <a:gd name="T187" fmla="*/ 0 h 135"/>
                <a:gd name="T188" fmla="*/ 299 w 299"/>
                <a:gd name="T189" fmla="*/ 135 h 1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9" h="135">
                  <a:moveTo>
                    <a:pt x="299" y="7"/>
                  </a:moveTo>
                  <a:lnTo>
                    <a:pt x="288" y="18"/>
                  </a:lnTo>
                  <a:lnTo>
                    <a:pt x="278" y="29"/>
                  </a:lnTo>
                  <a:lnTo>
                    <a:pt x="267" y="38"/>
                  </a:lnTo>
                  <a:lnTo>
                    <a:pt x="255" y="47"/>
                  </a:lnTo>
                  <a:lnTo>
                    <a:pt x="245" y="56"/>
                  </a:lnTo>
                  <a:lnTo>
                    <a:pt x="233" y="65"/>
                  </a:lnTo>
                  <a:lnTo>
                    <a:pt x="221" y="72"/>
                  </a:lnTo>
                  <a:lnTo>
                    <a:pt x="209" y="80"/>
                  </a:lnTo>
                  <a:lnTo>
                    <a:pt x="196" y="88"/>
                  </a:lnTo>
                  <a:lnTo>
                    <a:pt x="184" y="94"/>
                  </a:lnTo>
                  <a:lnTo>
                    <a:pt x="171" y="102"/>
                  </a:lnTo>
                  <a:lnTo>
                    <a:pt x="158" y="108"/>
                  </a:lnTo>
                  <a:lnTo>
                    <a:pt x="146" y="115"/>
                  </a:lnTo>
                  <a:lnTo>
                    <a:pt x="132" y="122"/>
                  </a:lnTo>
                  <a:lnTo>
                    <a:pt x="119" y="128"/>
                  </a:lnTo>
                  <a:lnTo>
                    <a:pt x="105" y="135"/>
                  </a:lnTo>
                  <a:lnTo>
                    <a:pt x="92" y="135"/>
                  </a:lnTo>
                  <a:lnTo>
                    <a:pt x="78" y="135"/>
                  </a:lnTo>
                  <a:lnTo>
                    <a:pt x="63" y="135"/>
                  </a:lnTo>
                  <a:lnTo>
                    <a:pt x="49" y="133"/>
                  </a:lnTo>
                  <a:lnTo>
                    <a:pt x="37" y="131"/>
                  </a:lnTo>
                  <a:lnTo>
                    <a:pt x="24" y="129"/>
                  </a:lnTo>
                  <a:lnTo>
                    <a:pt x="11" y="126"/>
                  </a:lnTo>
                  <a:lnTo>
                    <a:pt x="0" y="123"/>
                  </a:lnTo>
                  <a:lnTo>
                    <a:pt x="12" y="104"/>
                  </a:lnTo>
                  <a:lnTo>
                    <a:pt x="27" y="88"/>
                  </a:lnTo>
                  <a:lnTo>
                    <a:pt x="45" y="73"/>
                  </a:lnTo>
                  <a:lnTo>
                    <a:pt x="64" y="60"/>
                  </a:lnTo>
                  <a:lnTo>
                    <a:pt x="84" y="49"/>
                  </a:lnTo>
                  <a:lnTo>
                    <a:pt x="106" y="39"/>
                  </a:lnTo>
                  <a:lnTo>
                    <a:pt x="129" y="32"/>
                  </a:lnTo>
                  <a:lnTo>
                    <a:pt x="151" y="24"/>
                  </a:lnTo>
                  <a:lnTo>
                    <a:pt x="147" y="31"/>
                  </a:lnTo>
                  <a:lnTo>
                    <a:pt x="138" y="34"/>
                  </a:lnTo>
                  <a:lnTo>
                    <a:pt x="131" y="37"/>
                  </a:lnTo>
                  <a:lnTo>
                    <a:pt x="130" y="47"/>
                  </a:lnTo>
                  <a:lnTo>
                    <a:pt x="151" y="60"/>
                  </a:lnTo>
                  <a:lnTo>
                    <a:pt x="146" y="66"/>
                  </a:lnTo>
                  <a:lnTo>
                    <a:pt x="139" y="71"/>
                  </a:lnTo>
                  <a:lnTo>
                    <a:pt x="132" y="76"/>
                  </a:lnTo>
                  <a:lnTo>
                    <a:pt x="130" y="85"/>
                  </a:lnTo>
                  <a:lnTo>
                    <a:pt x="142" y="83"/>
                  </a:lnTo>
                  <a:lnTo>
                    <a:pt x="156" y="80"/>
                  </a:lnTo>
                  <a:lnTo>
                    <a:pt x="170" y="76"/>
                  </a:lnTo>
                  <a:lnTo>
                    <a:pt x="183" y="71"/>
                  </a:lnTo>
                  <a:lnTo>
                    <a:pt x="195" y="65"/>
                  </a:lnTo>
                  <a:lnTo>
                    <a:pt x="207" y="56"/>
                  </a:lnTo>
                  <a:lnTo>
                    <a:pt x="217" y="44"/>
                  </a:lnTo>
                  <a:lnTo>
                    <a:pt x="226" y="32"/>
                  </a:lnTo>
                  <a:lnTo>
                    <a:pt x="223" y="23"/>
                  </a:lnTo>
                  <a:lnTo>
                    <a:pt x="219" y="16"/>
                  </a:lnTo>
                  <a:lnTo>
                    <a:pt x="214" y="11"/>
                  </a:lnTo>
                  <a:lnTo>
                    <a:pt x="208" y="7"/>
                  </a:lnTo>
                  <a:lnTo>
                    <a:pt x="219" y="5"/>
                  </a:lnTo>
                  <a:lnTo>
                    <a:pt x="230" y="3"/>
                  </a:lnTo>
                  <a:lnTo>
                    <a:pt x="242" y="1"/>
                  </a:lnTo>
                  <a:lnTo>
                    <a:pt x="253" y="0"/>
                  </a:lnTo>
                  <a:lnTo>
                    <a:pt x="265" y="0"/>
                  </a:lnTo>
                  <a:lnTo>
                    <a:pt x="277" y="1"/>
                  </a:lnTo>
                  <a:lnTo>
                    <a:pt x="288" y="3"/>
                  </a:lnTo>
                  <a:lnTo>
                    <a:pt x="299" y="7"/>
                  </a:lnTo>
                  <a:close/>
                </a:path>
              </a:pathLst>
            </a:custGeom>
            <a:solidFill>
              <a:srgbClr val="FFFFFF"/>
            </a:solidFill>
            <a:ln w="9525">
              <a:noFill/>
              <a:round/>
              <a:headEnd/>
              <a:tailEnd/>
            </a:ln>
          </p:spPr>
          <p:txBody>
            <a:bodyPr/>
            <a:lstStyle/>
            <a:p>
              <a:endParaRPr lang="en-US" sz="1350"/>
            </a:p>
          </p:txBody>
        </p:sp>
        <p:sp>
          <p:nvSpPr>
            <p:cNvPr id="9278" name="Freeform 439"/>
            <p:cNvSpPr>
              <a:spLocks/>
            </p:cNvSpPr>
            <p:nvPr/>
          </p:nvSpPr>
          <p:spPr bwMode="auto">
            <a:xfrm>
              <a:off x="5138" y="3603"/>
              <a:ext cx="35" cy="23"/>
            </a:xfrm>
            <a:custGeom>
              <a:avLst/>
              <a:gdLst>
                <a:gd name="T0" fmla="*/ 0 w 288"/>
                <a:gd name="T1" fmla="*/ 0 h 182"/>
                <a:gd name="T2" fmla="*/ 0 w 288"/>
                <a:gd name="T3" fmla="*/ 0 h 182"/>
                <a:gd name="T4" fmla="*/ 0 w 288"/>
                <a:gd name="T5" fmla="*/ 0 h 182"/>
                <a:gd name="T6" fmla="*/ 0 w 288"/>
                <a:gd name="T7" fmla="*/ 0 h 182"/>
                <a:gd name="T8" fmla="*/ 0 w 288"/>
                <a:gd name="T9" fmla="*/ 0 h 182"/>
                <a:gd name="T10" fmla="*/ 0 w 288"/>
                <a:gd name="T11" fmla="*/ 0 h 182"/>
                <a:gd name="T12" fmla="*/ 0 w 288"/>
                <a:gd name="T13" fmla="*/ 0 h 182"/>
                <a:gd name="T14" fmla="*/ 0 w 288"/>
                <a:gd name="T15" fmla="*/ 0 h 182"/>
                <a:gd name="T16" fmla="*/ 0 w 288"/>
                <a:gd name="T17" fmla="*/ 0 h 182"/>
                <a:gd name="T18" fmla="*/ 0 w 288"/>
                <a:gd name="T19" fmla="*/ 0 h 182"/>
                <a:gd name="T20" fmla="*/ 0 w 288"/>
                <a:gd name="T21" fmla="*/ 0 h 182"/>
                <a:gd name="T22" fmla="*/ 0 w 288"/>
                <a:gd name="T23" fmla="*/ 0 h 182"/>
                <a:gd name="T24" fmla="*/ 0 w 288"/>
                <a:gd name="T25" fmla="*/ 0 h 182"/>
                <a:gd name="T26" fmla="*/ 0 w 288"/>
                <a:gd name="T27" fmla="*/ 0 h 182"/>
                <a:gd name="T28" fmla="*/ 0 w 288"/>
                <a:gd name="T29" fmla="*/ 0 h 182"/>
                <a:gd name="T30" fmla="*/ 0 w 288"/>
                <a:gd name="T31" fmla="*/ 0 h 182"/>
                <a:gd name="T32" fmla="*/ 0 w 288"/>
                <a:gd name="T33" fmla="*/ 0 h 182"/>
                <a:gd name="T34" fmla="*/ 0 w 288"/>
                <a:gd name="T35" fmla="*/ 0 h 182"/>
                <a:gd name="T36" fmla="*/ 0 w 288"/>
                <a:gd name="T37" fmla="*/ 0 h 182"/>
                <a:gd name="T38" fmla="*/ 0 w 288"/>
                <a:gd name="T39" fmla="*/ 0 h 182"/>
                <a:gd name="T40" fmla="*/ 0 w 288"/>
                <a:gd name="T41" fmla="*/ 0 h 182"/>
                <a:gd name="T42" fmla="*/ 0 w 288"/>
                <a:gd name="T43" fmla="*/ 0 h 182"/>
                <a:gd name="T44" fmla="*/ 0 w 288"/>
                <a:gd name="T45" fmla="*/ 0 h 182"/>
                <a:gd name="T46" fmla="*/ 0 w 288"/>
                <a:gd name="T47" fmla="*/ 0 h 182"/>
                <a:gd name="T48" fmla="*/ 0 w 288"/>
                <a:gd name="T49" fmla="*/ 0 h 182"/>
                <a:gd name="T50" fmla="*/ 0 w 288"/>
                <a:gd name="T51" fmla="*/ 0 h 182"/>
                <a:gd name="T52" fmla="*/ 0 w 288"/>
                <a:gd name="T53" fmla="*/ 0 h 182"/>
                <a:gd name="T54" fmla="*/ 0 w 288"/>
                <a:gd name="T55" fmla="*/ 0 h 182"/>
                <a:gd name="T56" fmla="*/ 0 w 288"/>
                <a:gd name="T57" fmla="*/ 0 h 182"/>
                <a:gd name="T58" fmla="*/ 0 w 288"/>
                <a:gd name="T59" fmla="*/ 0 h 182"/>
                <a:gd name="T60" fmla="*/ 0 w 288"/>
                <a:gd name="T61" fmla="*/ 0 h 182"/>
                <a:gd name="T62" fmla="*/ 0 w 288"/>
                <a:gd name="T63" fmla="*/ 0 h 182"/>
                <a:gd name="T64" fmla="*/ 0 w 288"/>
                <a:gd name="T65" fmla="*/ 0 h 182"/>
                <a:gd name="T66" fmla="*/ 0 w 288"/>
                <a:gd name="T67" fmla="*/ 0 h 182"/>
                <a:gd name="T68" fmla="*/ 0 w 288"/>
                <a:gd name="T69" fmla="*/ 0 h 182"/>
                <a:gd name="T70" fmla="*/ 0 w 288"/>
                <a:gd name="T71" fmla="*/ 0 h 182"/>
                <a:gd name="T72" fmla="*/ 0 w 288"/>
                <a:gd name="T73" fmla="*/ 0 h 182"/>
                <a:gd name="T74" fmla="*/ 0 w 288"/>
                <a:gd name="T75" fmla="*/ 0 h 182"/>
                <a:gd name="T76" fmla="*/ 0 w 288"/>
                <a:gd name="T77" fmla="*/ 0 h 182"/>
                <a:gd name="T78" fmla="*/ 0 w 288"/>
                <a:gd name="T79" fmla="*/ 0 h 182"/>
                <a:gd name="T80" fmla="*/ 0 w 288"/>
                <a:gd name="T81" fmla="*/ 0 h 18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88"/>
                <a:gd name="T124" fmla="*/ 0 h 182"/>
                <a:gd name="T125" fmla="*/ 288 w 288"/>
                <a:gd name="T126" fmla="*/ 182 h 18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88" h="182">
                  <a:moveTo>
                    <a:pt x="155" y="32"/>
                  </a:moveTo>
                  <a:lnTo>
                    <a:pt x="173" y="46"/>
                  </a:lnTo>
                  <a:lnTo>
                    <a:pt x="195" y="59"/>
                  </a:lnTo>
                  <a:lnTo>
                    <a:pt x="218" y="70"/>
                  </a:lnTo>
                  <a:lnTo>
                    <a:pt x="240" y="84"/>
                  </a:lnTo>
                  <a:lnTo>
                    <a:pt x="260" y="99"/>
                  </a:lnTo>
                  <a:lnTo>
                    <a:pt x="276" y="117"/>
                  </a:lnTo>
                  <a:lnTo>
                    <a:pt x="286" y="140"/>
                  </a:lnTo>
                  <a:lnTo>
                    <a:pt x="288" y="169"/>
                  </a:lnTo>
                  <a:lnTo>
                    <a:pt x="270" y="178"/>
                  </a:lnTo>
                  <a:lnTo>
                    <a:pt x="251" y="182"/>
                  </a:lnTo>
                  <a:lnTo>
                    <a:pt x="233" y="179"/>
                  </a:lnTo>
                  <a:lnTo>
                    <a:pt x="215" y="173"/>
                  </a:lnTo>
                  <a:lnTo>
                    <a:pt x="197" y="166"/>
                  </a:lnTo>
                  <a:lnTo>
                    <a:pt x="178" y="158"/>
                  </a:lnTo>
                  <a:lnTo>
                    <a:pt x="160" y="152"/>
                  </a:lnTo>
                  <a:lnTo>
                    <a:pt x="141" y="149"/>
                  </a:lnTo>
                  <a:lnTo>
                    <a:pt x="118" y="137"/>
                  </a:lnTo>
                  <a:lnTo>
                    <a:pt x="94" y="125"/>
                  </a:lnTo>
                  <a:lnTo>
                    <a:pt x="72" y="111"/>
                  </a:lnTo>
                  <a:lnTo>
                    <a:pt x="52" y="95"/>
                  </a:lnTo>
                  <a:lnTo>
                    <a:pt x="34" y="78"/>
                  </a:lnTo>
                  <a:lnTo>
                    <a:pt x="18" y="58"/>
                  </a:lnTo>
                  <a:lnTo>
                    <a:pt x="7" y="35"/>
                  </a:lnTo>
                  <a:lnTo>
                    <a:pt x="0" y="10"/>
                  </a:lnTo>
                  <a:lnTo>
                    <a:pt x="8" y="6"/>
                  </a:lnTo>
                  <a:lnTo>
                    <a:pt x="15" y="2"/>
                  </a:lnTo>
                  <a:lnTo>
                    <a:pt x="21" y="1"/>
                  </a:lnTo>
                  <a:lnTo>
                    <a:pt x="29" y="0"/>
                  </a:lnTo>
                  <a:lnTo>
                    <a:pt x="36" y="0"/>
                  </a:lnTo>
                  <a:lnTo>
                    <a:pt x="44" y="0"/>
                  </a:lnTo>
                  <a:lnTo>
                    <a:pt x="51" y="0"/>
                  </a:lnTo>
                  <a:lnTo>
                    <a:pt x="58" y="0"/>
                  </a:lnTo>
                  <a:lnTo>
                    <a:pt x="71" y="4"/>
                  </a:lnTo>
                  <a:lnTo>
                    <a:pt x="83" y="8"/>
                  </a:lnTo>
                  <a:lnTo>
                    <a:pt x="95" y="12"/>
                  </a:lnTo>
                  <a:lnTo>
                    <a:pt x="107" y="16"/>
                  </a:lnTo>
                  <a:lnTo>
                    <a:pt x="119" y="19"/>
                  </a:lnTo>
                  <a:lnTo>
                    <a:pt x="130" y="24"/>
                  </a:lnTo>
                  <a:lnTo>
                    <a:pt x="143" y="28"/>
                  </a:lnTo>
                  <a:lnTo>
                    <a:pt x="155" y="32"/>
                  </a:lnTo>
                  <a:close/>
                </a:path>
              </a:pathLst>
            </a:custGeom>
            <a:solidFill>
              <a:srgbClr val="FFFFFF"/>
            </a:solidFill>
            <a:ln w="9525">
              <a:noFill/>
              <a:round/>
              <a:headEnd/>
              <a:tailEnd/>
            </a:ln>
          </p:spPr>
          <p:txBody>
            <a:bodyPr/>
            <a:lstStyle/>
            <a:p>
              <a:endParaRPr lang="en-US" sz="1350"/>
            </a:p>
          </p:txBody>
        </p:sp>
        <p:sp>
          <p:nvSpPr>
            <p:cNvPr id="9279" name="Freeform 440"/>
            <p:cNvSpPr>
              <a:spLocks/>
            </p:cNvSpPr>
            <p:nvPr/>
          </p:nvSpPr>
          <p:spPr bwMode="auto">
            <a:xfrm>
              <a:off x="5144" y="3606"/>
              <a:ext cx="16" cy="13"/>
            </a:xfrm>
            <a:custGeom>
              <a:avLst/>
              <a:gdLst>
                <a:gd name="T0" fmla="*/ 0 w 131"/>
                <a:gd name="T1" fmla="*/ 0 h 103"/>
                <a:gd name="T2" fmla="*/ 0 w 131"/>
                <a:gd name="T3" fmla="*/ 0 h 103"/>
                <a:gd name="T4" fmla="*/ 0 w 131"/>
                <a:gd name="T5" fmla="*/ 0 h 103"/>
                <a:gd name="T6" fmla="*/ 0 w 131"/>
                <a:gd name="T7" fmla="*/ 0 h 103"/>
                <a:gd name="T8" fmla="*/ 0 w 131"/>
                <a:gd name="T9" fmla="*/ 0 h 103"/>
                <a:gd name="T10" fmla="*/ 0 w 131"/>
                <a:gd name="T11" fmla="*/ 0 h 103"/>
                <a:gd name="T12" fmla="*/ 0 w 131"/>
                <a:gd name="T13" fmla="*/ 0 h 103"/>
                <a:gd name="T14" fmla="*/ 0 w 131"/>
                <a:gd name="T15" fmla="*/ 0 h 103"/>
                <a:gd name="T16" fmla="*/ 0 w 131"/>
                <a:gd name="T17" fmla="*/ 0 h 103"/>
                <a:gd name="T18" fmla="*/ 0 w 131"/>
                <a:gd name="T19" fmla="*/ 0 h 103"/>
                <a:gd name="T20" fmla="*/ 0 w 131"/>
                <a:gd name="T21" fmla="*/ 0 h 103"/>
                <a:gd name="T22" fmla="*/ 0 w 131"/>
                <a:gd name="T23" fmla="*/ 0 h 103"/>
                <a:gd name="T24" fmla="*/ 0 w 131"/>
                <a:gd name="T25" fmla="*/ 0 h 103"/>
                <a:gd name="T26" fmla="*/ 0 w 131"/>
                <a:gd name="T27" fmla="*/ 0 h 103"/>
                <a:gd name="T28" fmla="*/ 0 w 131"/>
                <a:gd name="T29" fmla="*/ 0 h 103"/>
                <a:gd name="T30" fmla="*/ 0 w 131"/>
                <a:gd name="T31" fmla="*/ 0 h 103"/>
                <a:gd name="T32" fmla="*/ 0 w 131"/>
                <a:gd name="T33" fmla="*/ 0 h 103"/>
                <a:gd name="T34" fmla="*/ 0 w 131"/>
                <a:gd name="T35" fmla="*/ 0 h 103"/>
                <a:gd name="T36" fmla="*/ 0 w 131"/>
                <a:gd name="T37" fmla="*/ 0 h 103"/>
                <a:gd name="T38" fmla="*/ 0 w 131"/>
                <a:gd name="T39" fmla="*/ 0 h 103"/>
                <a:gd name="T40" fmla="*/ 0 w 131"/>
                <a:gd name="T41" fmla="*/ 0 h 103"/>
                <a:gd name="T42" fmla="*/ 0 w 131"/>
                <a:gd name="T43" fmla="*/ 0 h 103"/>
                <a:gd name="T44" fmla="*/ 0 w 131"/>
                <a:gd name="T45" fmla="*/ 0 h 103"/>
                <a:gd name="T46" fmla="*/ 0 w 131"/>
                <a:gd name="T47" fmla="*/ 0 h 103"/>
                <a:gd name="T48" fmla="*/ 0 w 131"/>
                <a:gd name="T49" fmla="*/ 0 h 103"/>
                <a:gd name="T50" fmla="*/ 0 w 131"/>
                <a:gd name="T51" fmla="*/ 0 h 103"/>
                <a:gd name="T52" fmla="*/ 0 w 131"/>
                <a:gd name="T53" fmla="*/ 0 h 103"/>
                <a:gd name="T54" fmla="*/ 0 w 131"/>
                <a:gd name="T55" fmla="*/ 0 h 103"/>
                <a:gd name="T56" fmla="*/ 0 w 131"/>
                <a:gd name="T57" fmla="*/ 0 h 103"/>
                <a:gd name="T58" fmla="*/ 0 w 131"/>
                <a:gd name="T59" fmla="*/ 0 h 103"/>
                <a:gd name="T60" fmla="*/ 0 w 131"/>
                <a:gd name="T61" fmla="*/ 0 h 103"/>
                <a:gd name="T62" fmla="*/ 0 w 131"/>
                <a:gd name="T63" fmla="*/ 0 h 103"/>
                <a:gd name="T64" fmla="*/ 0 w 131"/>
                <a:gd name="T65" fmla="*/ 0 h 103"/>
                <a:gd name="T66" fmla="*/ 0 w 131"/>
                <a:gd name="T67" fmla="*/ 0 h 103"/>
                <a:gd name="T68" fmla="*/ 0 w 131"/>
                <a:gd name="T69" fmla="*/ 0 h 103"/>
                <a:gd name="T70" fmla="*/ 0 w 131"/>
                <a:gd name="T71" fmla="*/ 0 h 103"/>
                <a:gd name="T72" fmla="*/ 0 w 131"/>
                <a:gd name="T73" fmla="*/ 0 h 103"/>
                <a:gd name="T74" fmla="*/ 0 w 131"/>
                <a:gd name="T75" fmla="*/ 0 h 103"/>
                <a:gd name="T76" fmla="*/ 0 w 131"/>
                <a:gd name="T77" fmla="*/ 0 h 103"/>
                <a:gd name="T78" fmla="*/ 0 w 131"/>
                <a:gd name="T79" fmla="*/ 0 h 103"/>
                <a:gd name="T80" fmla="*/ 0 w 131"/>
                <a:gd name="T81" fmla="*/ 0 h 103"/>
                <a:gd name="T82" fmla="*/ 0 w 131"/>
                <a:gd name="T83" fmla="*/ 0 h 103"/>
                <a:gd name="T84" fmla="*/ 0 w 131"/>
                <a:gd name="T85" fmla="*/ 0 h 10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1"/>
                <a:gd name="T130" fmla="*/ 0 h 103"/>
                <a:gd name="T131" fmla="*/ 131 w 131"/>
                <a:gd name="T132" fmla="*/ 103 h 10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1" h="103">
                  <a:moveTo>
                    <a:pt x="125" y="35"/>
                  </a:moveTo>
                  <a:lnTo>
                    <a:pt x="131" y="42"/>
                  </a:lnTo>
                  <a:lnTo>
                    <a:pt x="128" y="45"/>
                  </a:lnTo>
                  <a:lnTo>
                    <a:pt x="125" y="47"/>
                  </a:lnTo>
                  <a:lnTo>
                    <a:pt x="120" y="48"/>
                  </a:lnTo>
                  <a:lnTo>
                    <a:pt x="114" y="50"/>
                  </a:lnTo>
                  <a:lnTo>
                    <a:pt x="109" y="50"/>
                  </a:lnTo>
                  <a:lnTo>
                    <a:pt x="104" y="50"/>
                  </a:lnTo>
                  <a:lnTo>
                    <a:pt x="98" y="50"/>
                  </a:lnTo>
                  <a:lnTo>
                    <a:pt x="93" y="50"/>
                  </a:lnTo>
                  <a:lnTo>
                    <a:pt x="94" y="57"/>
                  </a:lnTo>
                  <a:lnTo>
                    <a:pt x="99" y="63"/>
                  </a:lnTo>
                  <a:lnTo>
                    <a:pt x="106" y="71"/>
                  </a:lnTo>
                  <a:lnTo>
                    <a:pt x="113" y="78"/>
                  </a:lnTo>
                  <a:lnTo>
                    <a:pt x="118" y="86"/>
                  </a:lnTo>
                  <a:lnTo>
                    <a:pt x="122" y="92"/>
                  </a:lnTo>
                  <a:lnTo>
                    <a:pt x="120" y="97"/>
                  </a:lnTo>
                  <a:lnTo>
                    <a:pt x="111" y="103"/>
                  </a:lnTo>
                  <a:lnTo>
                    <a:pt x="94" y="99"/>
                  </a:lnTo>
                  <a:lnTo>
                    <a:pt x="77" y="95"/>
                  </a:lnTo>
                  <a:lnTo>
                    <a:pt x="61" y="88"/>
                  </a:lnTo>
                  <a:lnTo>
                    <a:pt x="46" y="79"/>
                  </a:lnTo>
                  <a:lnTo>
                    <a:pt x="32" y="69"/>
                  </a:lnTo>
                  <a:lnTo>
                    <a:pt x="19" y="58"/>
                  </a:lnTo>
                  <a:lnTo>
                    <a:pt x="10" y="45"/>
                  </a:lnTo>
                  <a:lnTo>
                    <a:pt x="2" y="33"/>
                  </a:lnTo>
                  <a:lnTo>
                    <a:pt x="0" y="24"/>
                  </a:lnTo>
                  <a:lnTo>
                    <a:pt x="2" y="18"/>
                  </a:lnTo>
                  <a:lnTo>
                    <a:pt x="7" y="12"/>
                  </a:lnTo>
                  <a:lnTo>
                    <a:pt x="16" y="9"/>
                  </a:lnTo>
                  <a:lnTo>
                    <a:pt x="25" y="7"/>
                  </a:lnTo>
                  <a:lnTo>
                    <a:pt x="36" y="6"/>
                  </a:lnTo>
                  <a:lnTo>
                    <a:pt x="47" y="4"/>
                  </a:lnTo>
                  <a:lnTo>
                    <a:pt x="55" y="3"/>
                  </a:lnTo>
                  <a:lnTo>
                    <a:pt x="55" y="0"/>
                  </a:lnTo>
                  <a:lnTo>
                    <a:pt x="62" y="4"/>
                  </a:lnTo>
                  <a:lnTo>
                    <a:pt x="71" y="9"/>
                  </a:lnTo>
                  <a:lnTo>
                    <a:pt x="79" y="14"/>
                  </a:lnTo>
                  <a:lnTo>
                    <a:pt x="89" y="19"/>
                  </a:lnTo>
                  <a:lnTo>
                    <a:pt x="97" y="24"/>
                  </a:lnTo>
                  <a:lnTo>
                    <a:pt x="107" y="28"/>
                  </a:lnTo>
                  <a:lnTo>
                    <a:pt x="115" y="32"/>
                  </a:lnTo>
                  <a:lnTo>
                    <a:pt x="125" y="35"/>
                  </a:lnTo>
                  <a:close/>
                </a:path>
              </a:pathLst>
            </a:custGeom>
            <a:solidFill>
              <a:srgbClr val="000000"/>
            </a:solidFill>
            <a:ln w="9525">
              <a:noFill/>
              <a:round/>
              <a:headEnd/>
              <a:tailEnd/>
            </a:ln>
          </p:spPr>
          <p:txBody>
            <a:bodyPr/>
            <a:lstStyle/>
            <a:p>
              <a:endParaRPr lang="en-US" sz="1350"/>
            </a:p>
          </p:txBody>
        </p:sp>
        <p:sp>
          <p:nvSpPr>
            <p:cNvPr id="9280" name="Freeform 441"/>
            <p:cNvSpPr>
              <a:spLocks/>
            </p:cNvSpPr>
            <p:nvPr/>
          </p:nvSpPr>
          <p:spPr bwMode="auto">
            <a:xfrm>
              <a:off x="5064" y="3629"/>
              <a:ext cx="90" cy="56"/>
            </a:xfrm>
            <a:custGeom>
              <a:avLst/>
              <a:gdLst>
                <a:gd name="T0" fmla="*/ 0 w 719"/>
                <a:gd name="T1" fmla="*/ 0 h 449"/>
                <a:gd name="T2" fmla="*/ 0 w 719"/>
                <a:gd name="T3" fmla="*/ 0 h 449"/>
                <a:gd name="T4" fmla="*/ 0 w 719"/>
                <a:gd name="T5" fmla="*/ 0 h 449"/>
                <a:gd name="T6" fmla="*/ 0 w 719"/>
                <a:gd name="T7" fmla="*/ 0 h 449"/>
                <a:gd name="T8" fmla="*/ 0 w 719"/>
                <a:gd name="T9" fmla="*/ 0 h 449"/>
                <a:gd name="T10" fmla="*/ 0 w 719"/>
                <a:gd name="T11" fmla="*/ 0 h 449"/>
                <a:gd name="T12" fmla="*/ 0 w 719"/>
                <a:gd name="T13" fmla="*/ 0 h 449"/>
                <a:gd name="T14" fmla="*/ 0 w 719"/>
                <a:gd name="T15" fmla="*/ 0 h 449"/>
                <a:gd name="T16" fmla="*/ 0 w 719"/>
                <a:gd name="T17" fmla="*/ 0 h 449"/>
                <a:gd name="T18" fmla="*/ 0 w 719"/>
                <a:gd name="T19" fmla="*/ 0 h 449"/>
                <a:gd name="T20" fmla="*/ 0 w 719"/>
                <a:gd name="T21" fmla="*/ 0 h 449"/>
                <a:gd name="T22" fmla="*/ 0 w 719"/>
                <a:gd name="T23" fmla="*/ 0 h 449"/>
                <a:gd name="T24" fmla="*/ 0 w 719"/>
                <a:gd name="T25" fmla="*/ 0 h 449"/>
                <a:gd name="T26" fmla="*/ 0 w 719"/>
                <a:gd name="T27" fmla="*/ 0 h 449"/>
                <a:gd name="T28" fmla="*/ 0 w 719"/>
                <a:gd name="T29" fmla="*/ 0 h 449"/>
                <a:gd name="T30" fmla="*/ 0 w 719"/>
                <a:gd name="T31" fmla="*/ 0 h 449"/>
                <a:gd name="T32" fmla="*/ 0 w 719"/>
                <a:gd name="T33" fmla="*/ 0 h 449"/>
                <a:gd name="T34" fmla="*/ 0 w 719"/>
                <a:gd name="T35" fmla="*/ 0 h 449"/>
                <a:gd name="T36" fmla="*/ 0 w 719"/>
                <a:gd name="T37" fmla="*/ 0 h 449"/>
                <a:gd name="T38" fmla="*/ 0 w 719"/>
                <a:gd name="T39" fmla="*/ 0 h 449"/>
                <a:gd name="T40" fmla="*/ 0 w 719"/>
                <a:gd name="T41" fmla="*/ 0 h 449"/>
                <a:gd name="T42" fmla="*/ 0 w 719"/>
                <a:gd name="T43" fmla="*/ 0 h 449"/>
                <a:gd name="T44" fmla="*/ 0 w 719"/>
                <a:gd name="T45" fmla="*/ 0 h 449"/>
                <a:gd name="T46" fmla="*/ 0 w 719"/>
                <a:gd name="T47" fmla="*/ 0 h 449"/>
                <a:gd name="T48" fmla="*/ 0 w 719"/>
                <a:gd name="T49" fmla="*/ 0 h 449"/>
                <a:gd name="T50" fmla="*/ 0 w 719"/>
                <a:gd name="T51" fmla="*/ 0 h 449"/>
                <a:gd name="T52" fmla="*/ 0 w 719"/>
                <a:gd name="T53" fmla="*/ 0 h 449"/>
                <a:gd name="T54" fmla="*/ 0 w 719"/>
                <a:gd name="T55" fmla="*/ 0 h 449"/>
                <a:gd name="T56" fmla="*/ 0 w 719"/>
                <a:gd name="T57" fmla="*/ 0 h 449"/>
                <a:gd name="T58" fmla="*/ 0 w 719"/>
                <a:gd name="T59" fmla="*/ 0 h 449"/>
                <a:gd name="T60" fmla="*/ 0 w 719"/>
                <a:gd name="T61" fmla="*/ 0 h 449"/>
                <a:gd name="T62" fmla="*/ 0 w 719"/>
                <a:gd name="T63" fmla="*/ 0 h 449"/>
                <a:gd name="T64" fmla="*/ 0 w 719"/>
                <a:gd name="T65" fmla="*/ 0 h 449"/>
                <a:gd name="T66" fmla="*/ 0 w 719"/>
                <a:gd name="T67" fmla="*/ 0 h 449"/>
                <a:gd name="T68" fmla="*/ 0 w 719"/>
                <a:gd name="T69" fmla="*/ 0 h 449"/>
                <a:gd name="T70" fmla="*/ 0 w 719"/>
                <a:gd name="T71" fmla="*/ 0 h 449"/>
                <a:gd name="T72" fmla="*/ 0 w 719"/>
                <a:gd name="T73" fmla="*/ 0 h 449"/>
                <a:gd name="T74" fmla="*/ 0 w 719"/>
                <a:gd name="T75" fmla="*/ 0 h 449"/>
                <a:gd name="T76" fmla="*/ 0 w 719"/>
                <a:gd name="T77" fmla="*/ 0 h 449"/>
                <a:gd name="T78" fmla="*/ 0 w 719"/>
                <a:gd name="T79" fmla="*/ 0 h 449"/>
                <a:gd name="T80" fmla="*/ 0 w 719"/>
                <a:gd name="T81" fmla="*/ 0 h 449"/>
                <a:gd name="T82" fmla="*/ 0 w 719"/>
                <a:gd name="T83" fmla="*/ 0 h 449"/>
                <a:gd name="T84" fmla="*/ 0 w 719"/>
                <a:gd name="T85" fmla="*/ 0 h 449"/>
                <a:gd name="T86" fmla="*/ 0 w 719"/>
                <a:gd name="T87" fmla="*/ 0 h 449"/>
                <a:gd name="T88" fmla="*/ 0 w 719"/>
                <a:gd name="T89" fmla="*/ 0 h 449"/>
                <a:gd name="T90" fmla="*/ 0 w 719"/>
                <a:gd name="T91" fmla="*/ 0 h 449"/>
                <a:gd name="T92" fmla="*/ 0 w 719"/>
                <a:gd name="T93" fmla="*/ 0 h 449"/>
                <a:gd name="T94" fmla="*/ 0 w 719"/>
                <a:gd name="T95" fmla="*/ 0 h 449"/>
                <a:gd name="T96" fmla="*/ 0 w 719"/>
                <a:gd name="T97" fmla="*/ 0 h 449"/>
                <a:gd name="T98" fmla="*/ 0 w 719"/>
                <a:gd name="T99" fmla="*/ 0 h 449"/>
                <a:gd name="T100" fmla="*/ 0 w 719"/>
                <a:gd name="T101" fmla="*/ 0 h 449"/>
                <a:gd name="T102" fmla="*/ 0 w 719"/>
                <a:gd name="T103" fmla="*/ 0 h 449"/>
                <a:gd name="T104" fmla="*/ 0 w 719"/>
                <a:gd name="T105" fmla="*/ 0 h 449"/>
                <a:gd name="T106" fmla="*/ 0 w 719"/>
                <a:gd name="T107" fmla="*/ 0 h 449"/>
                <a:gd name="T108" fmla="*/ 0 w 719"/>
                <a:gd name="T109" fmla="*/ 0 h 449"/>
                <a:gd name="T110" fmla="*/ 0 w 719"/>
                <a:gd name="T111" fmla="*/ 0 h 4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19"/>
                <a:gd name="T169" fmla="*/ 0 h 449"/>
                <a:gd name="T170" fmla="*/ 719 w 719"/>
                <a:gd name="T171" fmla="*/ 449 h 4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19" h="449">
                  <a:moveTo>
                    <a:pt x="554" y="38"/>
                  </a:moveTo>
                  <a:lnTo>
                    <a:pt x="555" y="52"/>
                  </a:lnTo>
                  <a:lnTo>
                    <a:pt x="549" y="63"/>
                  </a:lnTo>
                  <a:lnTo>
                    <a:pt x="542" y="71"/>
                  </a:lnTo>
                  <a:lnTo>
                    <a:pt x="537" y="81"/>
                  </a:lnTo>
                  <a:lnTo>
                    <a:pt x="523" y="94"/>
                  </a:lnTo>
                  <a:lnTo>
                    <a:pt x="506" y="106"/>
                  </a:lnTo>
                  <a:lnTo>
                    <a:pt x="489" y="117"/>
                  </a:lnTo>
                  <a:lnTo>
                    <a:pt x="471" y="128"/>
                  </a:lnTo>
                  <a:lnTo>
                    <a:pt x="454" y="140"/>
                  </a:lnTo>
                  <a:lnTo>
                    <a:pt x="439" y="154"/>
                  </a:lnTo>
                  <a:lnTo>
                    <a:pt x="428" y="171"/>
                  </a:lnTo>
                  <a:lnTo>
                    <a:pt x="420" y="190"/>
                  </a:lnTo>
                  <a:lnTo>
                    <a:pt x="418" y="210"/>
                  </a:lnTo>
                  <a:lnTo>
                    <a:pt x="418" y="231"/>
                  </a:lnTo>
                  <a:lnTo>
                    <a:pt x="421" y="252"/>
                  </a:lnTo>
                  <a:lnTo>
                    <a:pt x="428" y="272"/>
                  </a:lnTo>
                  <a:lnTo>
                    <a:pt x="436" y="292"/>
                  </a:lnTo>
                  <a:lnTo>
                    <a:pt x="449" y="310"/>
                  </a:lnTo>
                  <a:lnTo>
                    <a:pt x="462" y="325"/>
                  </a:lnTo>
                  <a:lnTo>
                    <a:pt x="480" y="338"/>
                  </a:lnTo>
                  <a:lnTo>
                    <a:pt x="492" y="338"/>
                  </a:lnTo>
                  <a:lnTo>
                    <a:pt x="504" y="340"/>
                  </a:lnTo>
                  <a:lnTo>
                    <a:pt x="515" y="343"/>
                  </a:lnTo>
                  <a:lnTo>
                    <a:pt x="527" y="347"/>
                  </a:lnTo>
                  <a:lnTo>
                    <a:pt x="539" y="349"/>
                  </a:lnTo>
                  <a:lnTo>
                    <a:pt x="550" y="349"/>
                  </a:lnTo>
                  <a:lnTo>
                    <a:pt x="561" y="346"/>
                  </a:lnTo>
                  <a:lnTo>
                    <a:pt x="572" y="338"/>
                  </a:lnTo>
                  <a:lnTo>
                    <a:pt x="582" y="336"/>
                  </a:lnTo>
                  <a:lnTo>
                    <a:pt x="591" y="332"/>
                  </a:lnTo>
                  <a:lnTo>
                    <a:pt x="600" y="325"/>
                  </a:lnTo>
                  <a:lnTo>
                    <a:pt x="609" y="319"/>
                  </a:lnTo>
                  <a:lnTo>
                    <a:pt x="618" y="313"/>
                  </a:lnTo>
                  <a:lnTo>
                    <a:pt x="627" y="305"/>
                  </a:lnTo>
                  <a:lnTo>
                    <a:pt x="636" y="299"/>
                  </a:lnTo>
                  <a:lnTo>
                    <a:pt x="645" y="293"/>
                  </a:lnTo>
                  <a:lnTo>
                    <a:pt x="653" y="288"/>
                  </a:lnTo>
                  <a:lnTo>
                    <a:pt x="659" y="283"/>
                  </a:lnTo>
                  <a:lnTo>
                    <a:pt x="664" y="278"/>
                  </a:lnTo>
                  <a:lnTo>
                    <a:pt x="670" y="271"/>
                  </a:lnTo>
                  <a:lnTo>
                    <a:pt x="674" y="265"/>
                  </a:lnTo>
                  <a:lnTo>
                    <a:pt x="678" y="259"/>
                  </a:lnTo>
                  <a:lnTo>
                    <a:pt x="681" y="251"/>
                  </a:lnTo>
                  <a:lnTo>
                    <a:pt x="684" y="243"/>
                  </a:lnTo>
                  <a:lnTo>
                    <a:pt x="696" y="242"/>
                  </a:lnTo>
                  <a:lnTo>
                    <a:pt x="702" y="233"/>
                  </a:lnTo>
                  <a:lnTo>
                    <a:pt x="707" y="224"/>
                  </a:lnTo>
                  <a:lnTo>
                    <a:pt x="709" y="215"/>
                  </a:lnTo>
                  <a:lnTo>
                    <a:pt x="716" y="221"/>
                  </a:lnTo>
                  <a:lnTo>
                    <a:pt x="719" y="227"/>
                  </a:lnTo>
                  <a:lnTo>
                    <a:pt x="719" y="234"/>
                  </a:lnTo>
                  <a:lnTo>
                    <a:pt x="716" y="242"/>
                  </a:lnTo>
                  <a:lnTo>
                    <a:pt x="712" y="249"/>
                  </a:lnTo>
                  <a:lnTo>
                    <a:pt x="708" y="258"/>
                  </a:lnTo>
                  <a:lnTo>
                    <a:pt x="703" y="265"/>
                  </a:lnTo>
                  <a:lnTo>
                    <a:pt x="701" y="272"/>
                  </a:lnTo>
                  <a:lnTo>
                    <a:pt x="687" y="295"/>
                  </a:lnTo>
                  <a:lnTo>
                    <a:pt x="670" y="315"/>
                  </a:lnTo>
                  <a:lnTo>
                    <a:pt x="652" y="334"/>
                  </a:lnTo>
                  <a:lnTo>
                    <a:pt x="632" y="350"/>
                  </a:lnTo>
                  <a:lnTo>
                    <a:pt x="610" y="364"/>
                  </a:lnTo>
                  <a:lnTo>
                    <a:pt x="586" y="374"/>
                  </a:lnTo>
                  <a:lnTo>
                    <a:pt x="561" y="383"/>
                  </a:lnTo>
                  <a:lnTo>
                    <a:pt x="533" y="388"/>
                  </a:lnTo>
                  <a:lnTo>
                    <a:pt x="527" y="387"/>
                  </a:lnTo>
                  <a:lnTo>
                    <a:pt x="519" y="386"/>
                  </a:lnTo>
                  <a:lnTo>
                    <a:pt x="513" y="384"/>
                  </a:lnTo>
                  <a:lnTo>
                    <a:pt x="506" y="382"/>
                  </a:lnTo>
                  <a:lnTo>
                    <a:pt x="499" y="379"/>
                  </a:lnTo>
                  <a:lnTo>
                    <a:pt x="492" y="378"/>
                  </a:lnTo>
                  <a:lnTo>
                    <a:pt x="485" y="377"/>
                  </a:lnTo>
                  <a:lnTo>
                    <a:pt x="477" y="378"/>
                  </a:lnTo>
                  <a:lnTo>
                    <a:pt x="473" y="448"/>
                  </a:lnTo>
                  <a:lnTo>
                    <a:pt x="455" y="449"/>
                  </a:lnTo>
                  <a:lnTo>
                    <a:pt x="437" y="449"/>
                  </a:lnTo>
                  <a:lnTo>
                    <a:pt x="420" y="448"/>
                  </a:lnTo>
                  <a:lnTo>
                    <a:pt x="403" y="445"/>
                  </a:lnTo>
                  <a:lnTo>
                    <a:pt x="387" y="442"/>
                  </a:lnTo>
                  <a:lnTo>
                    <a:pt x="370" y="439"/>
                  </a:lnTo>
                  <a:lnTo>
                    <a:pt x="355" y="435"/>
                  </a:lnTo>
                  <a:lnTo>
                    <a:pt x="339" y="431"/>
                  </a:lnTo>
                  <a:lnTo>
                    <a:pt x="319" y="431"/>
                  </a:lnTo>
                  <a:lnTo>
                    <a:pt x="314" y="413"/>
                  </a:lnTo>
                  <a:lnTo>
                    <a:pt x="314" y="398"/>
                  </a:lnTo>
                  <a:lnTo>
                    <a:pt x="313" y="382"/>
                  </a:lnTo>
                  <a:lnTo>
                    <a:pt x="304" y="367"/>
                  </a:lnTo>
                  <a:lnTo>
                    <a:pt x="286" y="372"/>
                  </a:lnTo>
                  <a:lnTo>
                    <a:pt x="268" y="376"/>
                  </a:lnTo>
                  <a:lnTo>
                    <a:pt x="251" y="378"/>
                  </a:lnTo>
                  <a:lnTo>
                    <a:pt x="234" y="378"/>
                  </a:lnTo>
                  <a:lnTo>
                    <a:pt x="217" y="377"/>
                  </a:lnTo>
                  <a:lnTo>
                    <a:pt x="200" y="375"/>
                  </a:lnTo>
                  <a:lnTo>
                    <a:pt x="184" y="372"/>
                  </a:lnTo>
                  <a:lnTo>
                    <a:pt x="169" y="367"/>
                  </a:lnTo>
                  <a:lnTo>
                    <a:pt x="154" y="361"/>
                  </a:lnTo>
                  <a:lnTo>
                    <a:pt x="138" y="355"/>
                  </a:lnTo>
                  <a:lnTo>
                    <a:pt x="123" y="348"/>
                  </a:lnTo>
                  <a:lnTo>
                    <a:pt x="109" y="339"/>
                  </a:lnTo>
                  <a:lnTo>
                    <a:pt x="95" y="330"/>
                  </a:lnTo>
                  <a:lnTo>
                    <a:pt x="81" y="320"/>
                  </a:lnTo>
                  <a:lnTo>
                    <a:pt x="68" y="311"/>
                  </a:lnTo>
                  <a:lnTo>
                    <a:pt x="54" y="300"/>
                  </a:lnTo>
                  <a:lnTo>
                    <a:pt x="44" y="285"/>
                  </a:lnTo>
                  <a:lnTo>
                    <a:pt x="33" y="270"/>
                  </a:lnTo>
                  <a:lnTo>
                    <a:pt x="24" y="257"/>
                  </a:lnTo>
                  <a:lnTo>
                    <a:pt x="15" y="243"/>
                  </a:lnTo>
                  <a:lnTo>
                    <a:pt x="8" y="228"/>
                  </a:lnTo>
                  <a:lnTo>
                    <a:pt x="3" y="212"/>
                  </a:lnTo>
                  <a:lnTo>
                    <a:pt x="0" y="195"/>
                  </a:lnTo>
                  <a:lnTo>
                    <a:pt x="2" y="176"/>
                  </a:lnTo>
                  <a:lnTo>
                    <a:pt x="7" y="174"/>
                  </a:lnTo>
                  <a:lnTo>
                    <a:pt x="11" y="169"/>
                  </a:lnTo>
                  <a:lnTo>
                    <a:pt x="12" y="161"/>
                  </a:lnTo>
                  <a:lnTo>
                    <a:pt x="11" y="155"/>
                  </a:lnTo>
                  <a:lnTo>
                    <a:pt x="24" y="162"/>
                  </a:lnTo>
                  <a:lnTo>
                    <a:pt x="28" y="177"/>
                  </a:lnTo>
                  <a:lnTo>
                    <a:pt x="29" y="196"/>
                  </a:lnTo>
                  <a:lnTo>
                    <a:pt x="32" y="212"/>
                  </a:lnTo>
                  <a:lnTo>
                    <a:pt x="43" y="236"/>
                  </a:lnTo>
                  <a:lnTo>
                    <a:pt x="58" y="259"/>
                  </a:lnTo>
                  <a:lnTo>
                    <a:pt x="74" y="279"/>
                  </a:lnTo>
                  <a:lnTo>
                    <a:pt x="96" y="297"/>
                  </a:lnTo>
                  <a:lnTo>
                    <a:pt x="118" y="312"/>
                  </a:lnTo>
                  <a:lnTo>
                    <a:pt x="143" y="324"/>
                  </a:lnTo>
                  <a:lnTo>
                    <a:pt x="169" y="335"/>
                  </a:lnTo>
                  <a:lnTo>
                    <a:pt x="195" y="342"/>
                  </a:lnTo>
                  <a:lnTo>
                    <a:pt x="218" y="345"/>
                  </a:lnTo>
                  <a:lnTo>
                    <a:pt x="243" y="343"/>
                  </a:lnTo>
                  <a:lnTo>
                    <a:pt x="266" y="341"/>
                  </a:lnTo>
                  <a:lnTo>
                    <a:pt x="288" y="336"/>
                  </a:lnTo>
                  <a:lnTo>
                    <a:pt x="310" y="329"/>
                  </a:lnTo>
                  <a:lnTo>
                    <a:pt x="329" y="317"/>
                  </a:lnTo>
                  <a:lnTo>
                    <a:pt x="346" y="301"/>
                  </a:lnTo>
                  <a:lnTo>
                    <a:pt x="361" y="282"/>
                  </a:lnTo>
                  <a:lnTo>
                    <a:pt x="369" y="266"/>
                  </a:lnTo>
                  <a:lnTo>
                    <a:pt x="377" y="249"/>
                  </a:lnTo>
                  <a:lnTo>
                    <a:pt x="384" y="231"/>
                  </a:lnTo>
                  <a:lnTo>
                    <a:pt x="388" y="212"/>
                  </a:lnTo>
                  <a:lnTo>
                    <a:pt x="392" y="194"/>
                  </a:lnTo>
                  <a:lnTo>
                    <a:pt x="392" y="174"/>
                  </a:lnTo>
                  <a:lnTo>
                    <a:pt x="388" y="156"/>
                  </a:lnTo>
                  <a:lnTo>
                    <a:pt x="381" y="137"/>
                  </a:lnTo>
                  <a:lnTo>
                    <a:pt x="369" y="127"/>
                  </a:lnTo>
                  <a:lnTo>
                    <a:pt x="358" y="118"/>
                  </a:lnTo>
                  <a:lnTo>
                    <a:pt x="346" y="107"/>
                  </a:lnTo>
                  <a:lnTo>
                    <a:pt x="335" y="97"/>
                  </a:lnTo>
                  <a:lnTo>
                    <a:pt x="325" y="85"/>
                  </a:lnTo>
                  <a:lnTo>
                    <a:pt x="318" y="73"/>
                  </a:lnTo>
                  <a:lnTo>
                    <a:pt x="312" y="58"/>
                  </a:lnTo>
                  <a:lnTo>
                    <a:pt x="311" y="43"/>
                  </a:lnTo>
                  <a:lnTo>
                    <a:pt x="321" y="31"/>
                  </a:lnTo>
                  <a:lnTo>
                    <a:pt x="332" y="22"/>
                  </a:lnTo>
                  <a:lnTo>
                    <a:pt x="344" y="15"/>
                  </a:lnTo>
                  <a:lnTo>
                    <a:pt x="358" y="9"/>
                  </a:lnTo>
                  <a:lnTo>
                    <a:pt x="372" y="5"/>
                  </a:lnTo>
                  <a:lnTo>
                    <a:pt x="386" y="2"/>
                  </a:lnTo>
                  <a:lnTo>
                    <a:pt x="401" y="1"/>
                  </a:lnTo>
                  <a:lnTo>
                    <a:pt x="417" y="0"/>
                  </a:lnTo>
                  <a:lnTo>
                    <a:pt x="432" y="1"/>
                  </a:lnTo>
                  <a:lnTo>
                    <a:pt x="448" y="2"/>
                  </a:lnTo>
                  <a:lnTo>
                    <a:pt x="463" y="4"/>
                  </a:lnTo>
                  <a:lnTo>
                    <a:pt x="479" y="6"/>
                  </a:lnTo>
                  <a:lnTo>
                    <a:pt x="494" y="9"/>
                  </a:lnTo>
                  <a:lnTo>
                    <a:pt x="509" y="12"/>
                  </a:lnTo>
                  <a:lnTo>
                    <a:pt x="524" y="15"/>
                  </a:lnTo>
                  <a:lnTo>
                    <a:pt x="537" y="17"/>
                  </a:lnTo>
                  <a:lnTo>
                    <a:pt x="554" y="38"/>
                  </a:lnTo>
                  <a:close/>
                </a:path>
              </a:pathLst>
            </a:custGeom>
            <a:solidFill>
              <a:srgbClr val="000000"/>
            </a:solidFill>
            <a:ln w="9525">
              <a:noFill/>
              <a:round/>
              <a:headEnd/>
              <a:tailEnd/>
            </a:ln>
          </p:spPr>
          <p:txBody>
            <a:bodyPr/>
            <a:lstStyle/>
            <a:p>
              <a:endParaRPr lang="en-US" sz="1350"/>
            </a:p>
          </p:txBody>
        </p:sp>
        <p:sp>
          <p:nvSpPr>
            <p:cNvPr id="9281" name="Freeform 442"/>
            <p:cNvSpPr>
              <a:spLocks/>
            </p:cNvSpPr>
            <p:nvPr/>
          </p:nvSpPr>
          <p:spPr bwMode="auto">
            <a:xfrm>
              <a:off x="5110" y="3634"/>
              <a:ext cx="14" cy="3"/>
            </a:xfrm>
            <a:custGeom>
              <a:avLst/>
              <a:gdLst>
                <a:gd name="T0" fmla="*/ 0 w 113"/>
                <a:gd name="T1" fmla="*/ 0 h 30"/>
                <a:gd name="T2" fmla="*/ 0 w 113"/>
                <a:gd name="T3" fmla="*/ 0 h 30"/>
                <a:gd name="T4" fmla="*/ 0 w 113"/>
                <a:gd name="T5" fmla="*/ 0 h 30"/>
                <a:gd name="T6" fmla="*/ 0 w 113"/>
                <a:gd name="T7" fmla="*/ 0 h 30"/>
                <a:gd name="T8" fmla="*/ 0 w 113"/>
                <a:gd name="T9" fmla="*/ 0 h 30"/>
                <a:gd name="T10" fmla="*/ 0 w 113"/>
                <a:gd name="T11" fmla="*/ 0 h 30"/>
                <a:gd name="T12" fmla="*/ 0 w 113"/>
                <a:gd name="T13" fmla="*/ 0 h 30"/>
                <a:gd name="T14" fmla="*/ 0 w 113"/>
                <a:gd name="T15" fmla="*/ 0 h 30"/>
                <a:gd name="T16" fmla="*/ 0 w 113"/>
                <a:gd name="T17" fmla="*/ 0 h 30"/>
                <a:gd name="T18" fmla="*/ 0 w 113"/>
                <a:gd name="T19" fmla="*/ 0 h 30"/>
                <a:gd name="T20" fmla="*/ 0 w 113"/>
                <a:gd name="T21" fmla="*/ 0 h 30"/>
                <a:gd name="T22" fmla="*/ 0 w 113"/>
                <a:gd name="T23" fmla="*/ 0 h 30"/>
                <a:gd name="T24" fmla="*/ 0 w 113"/>
                <a:gd name="T25" fmla="*/ 0 h 30"/>
                <a:gd name="T26" fmla="*/ 0 w 113"/>
                <a:gd name="T27" fmla="*/ 0 h 30"/>
                <a:gd name="T28" fmla="*/ 0 w 113"/>
                <a:gd name="T29" fmla="*/ 0 h 30"/>
                <a:gd name="T30" fmla="*/ 0 w 113"/>
                <a:gd name="T31" fmla="*/ 0 h 30"/>
                <a:gd name="T32" fmla="*/ 0 w 113"/>
                <a:gd name="T33" fmla="*/ 0 h 30"/>
                <a:gd name="T34" fmla="*/ 0 w 113"/>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3"/>
                <a:gd name="T55" fmla="*/ 0 h 30"/>
                <a:gd name="T56" fmla="*/ 113 w 113"/>
                <a:gd name="T57" fmla="*/ 30 h 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3" h="30">
                  <a:moveTo>
                    <a:pt x="113" y="10"/>
                  </a:moveTo>
                  <a:lnTo>
                    <a:pt x="105" y="17"/>
                  </a:lnTo>
                  <a:lnTo>
                    <a:pt x="97" y="22"/>
                  </a:lnTo>
                  <a:lnTo>
                    <a:pt x="86" y="25"/>
                  </a:lnTo>
                  <a:lnTo>
                    <a:pt x="76" y="27"/>
                  </a:lnTo>
                  <a:lnTo>
                    <a:pt x="64" y="28"/>
                  </a:lnTo>
                  <a:lnTo>
                    <a:pt x="53" y="28"/>
                  </a:lnTo>
                  <a:lnTo>
                    <a:pt x="43" y="29"/>
                  </a:lnTo>
                  <a:lnTo>
                    <a:pt x="34" y="30"/>
                  </a:lnTo>
                  <a:lnTo>
                    <a:pt x="0" y="17"/>
                  </a:lnTo>
                  <a:lnTo>
                    <a:pt x="12" y="10"/>
                  </a:lnTo>
                  <a:lnTo>
                    <a:pt x="26" y="4"/>
                  </a:lnTo>
                  <a:lnTo>
                    <a:pt x="40" y="2"/>
                  </a:lnTo>
                  <a:lnTo>
                    <a:pt x="53" y="0"/>
                  </a:lnTo>
                  <a:lnTo>
                    <a:pt x="67" y="1"/>
                  </a:lnTo>
                  <a:lnTo>
                    <a:pt x="82" y="2"/>
                  </a:lnTo>
                  <a:lnTo>
                    <a:pt x="98" y="5"/>
                  </a:lnTo>
                  <a:lnTo>
                    <a:pt x="113" y="10"/>
                  </a:lnTo>
                  <a:close/>
                </a:path>
              </a:pathLst>
            </a:custGeom>
            <a:solidFill>
              <a:srgbClr val="FFFFFF"/>
            </a:solidFill>
            <a:ln w="9525">
              <a:noFill/>
              <a:round/>
              <a:headEnd/>
              <a:tailEnd/>
            </a:ln>
          </p:spPr>
          <p:txBody>
            <a:bodyPr/>
            <a:lstStyle/>
            <a:p>
              <a:endParaRPr lang="en-US" sz="1350"/>
            </a:p>
          </p:txBody>
        </p:sp>
        <p:sp>
          <p:nvSpPr>
            <p:cNvPr id="9282" name="Freeform 443"/>
            <p:cNvSpPr>
              <a:spLocks/>
            </p:cNvSpPr>
            <p:nvPr/>
          </p:nvSpPr>
          <p:spPr bwMode="auto">
            <a:xfrm>
              <a:off x="5013" y="3663"/>
              <a:ext cx="238" cy="206"/>
            </a:xfrm>
            <a:custGeom>
              <a:avLst/>
              <a:gdLst>
                <a:gd name="T0" fmla="*/ 0 w 1900"/>
                <a:gd name="T1" fmla="*/ 0 h 1647"/>
                <a:gd name="T2" fmla="*/ 0 w 1900"/>
                <a:gd name="T3" fmla="*/ 0 h 1647"/>
                <a:gd name="T4" fmla="*/ 0 w 1900"/>
                <a:gd name="T5" fmla="*/ 0 h 1647"/>
                <a:gd name="T6" fmla="*/ 0 w 1900"/>
                <a:gd name="T7" fmla="*/ 0 h 1647"/>
                <a:gd name="T8" fmla="*/ 0 w 1900"/>
                <a:gd name="T9" fmla="*/ 0 h 1647"/>
                <a:gd name="T10" fmla="*/ 0 w 1900"/>
                <a:gd name="T11" fmla="*/ 0 h 1647"/>
                <a:gd name="T12" fmla="*/ 0 w 1900"/>
                <a:gd name="T13" fmla="*/ 0 h 1647"/>
                <a:gd name="T14" fmla="*/ 0 w 1900"/>
                <a:gd name="T15" fmla="*/ 0 h 1647"/>
                <a:gd name="T16" fmla="*/ 0 w 1900"/>
                <a:gd name="T17" fmla="*/ 0 h 1647"/>
                <a:gd name="T18" fmla="*/ 0 w 1900"/>
                <a:gd name="T19" fmla="*/ 0 h 1647"/>
                <a:gd name="T20" fmla="*/ 0 w 1900"/>
                <a:gd name="T21" fmla="*/ 0 h 1647"/>
                <a:gd name="T22" fmla="*/ 0 w 1900"/>
                <a:gd name="T23" fmla="*/ 0 h 1647"/>
                <a:gd name="T24" fmla="*/ 0 w 1900"/>
                <a:gd name="T25" fmla="*/ 0 h 1647"/>
                <a:gd name="T26" fmla="*/ 0 w 1900"/>
                <a:gd name="T27" fmla="*/ 0 h 1647"/>
                <a:gd name="T28" fmla="*/ 0 w 1900"/>
                <a:gd name="T29" fmla="*/ 0 h 1647"/>
                <a:gd name="T30" fmla="*/ 0 w 1900"/>
                <a:gd name="T31" fmla="*/ 0 h 1647"/>
                <a:gd name="T32" fmla="*/ 0 w 1900"/>
                <a:gd name="T33" fmla="*/ 0 h 1647"/>
                <a:gd name="T34" fmla="*/ 0 w 1900"/>
                <a:gd name="T35" fmla="*/ 0 h 1647"/>
                <a:gd name="T36" fmla="*/ 0 w 1900"/>
                <a:gd name="T37" fmla="*/ 0 h 1647"/>
                <a:gd name="T38" fmla="*/ 0 w 1900"/>
                <a:gd name="T39" fmla="*/ 0 h 1647"/>
                <a:gd name="T40" fmla="*/ 0 w 1900"/>
                <a:gd name="T41" fmla="*/ 0 h 1647"/>
                <a:gd name="T42" fmla="*/ 0 w 1900"/>
                <a:gd name="T43" fmla="*/ 0 h 1647"/>
                <a:gd name="T44" fmla="*/ 0 w 1900"/>
                <a:gd name="T45" fmla="*/ 0 h 1647"/>
                <a:gd name="T46" fmla="*/ 0 w 1900"/>
                <a:gd name="T47" fmla="*/ 0 h 1647"/>
                <a:gd name="T48" fmla="*/ 0 w 1900"/>
                <a:gd name="T49" fmla="*/ 0 h 1647"/>
                <a:gd name="T50" fmla="*/ 0 w 1900"/>
                <a:gd name="T51" fmla="*/ 0 h 1647"/>
                <a:gd name="T52" fmla="*/ 0 w 1900"/>
                <a:gd name="T53" fmla="*/ 0 h 1647"/>
                <a:gd name="T54" fmla="*/ 0 w 1900"/>
                <a:gd name="T55" fmla="*/ 0 h 1647"/>
                <a:gd name="T56" fmla="*/ 0 w 1900"/>
                <a:gd name="T57" fmla="*/ 0 h 1647"/>
                <a:gd name="T58" fmla="*/ 0 w 1900"/>
                <a:gd name="T59" fmla="*/ 0 h 1647"/>
                <a:gd name="T60" fmla="*/ 0 w 1900"/>
                <a:gd name="T61" fmla="*/ 0 h 1647"/>
                <a:gd name="T62" fmla="*/ 0 w 1900"/>
                <a:gd name="T63" fmla="*/ 0 h 1647"/>
                <a:gd name="T64" fmla="*/ 0 w 1900"/>
                <a:gd name="T65" fmla="*/ 0 h 1647"/>
                <a:gd name="T66" fmla="*/ 0 w 1900"/>
                <a:gd name="T67" fmla="*/ 0 h 1647"/>
                <a:gd name="T68" fmla="*/ 0 w 1900"/>
                <a:gd name="T69" fmla="*/ 0 h 1647"/>
                <a:gd name="T70" fmla="*/ 0 w 1900"/>
                <a:gd name="T71" fmla="*/ 0 h 1647"/>
                <a:gd name="T72" fmla="*/ 0 w 1900"/>
                <a:gd name="T73" fmla="*/ 0 h 1647"/>
                <a:gd name="T74" fmla="*/ 0 w 1900"/>
                <a:gd name="T75" fmla="*/ 0 h 1647"/>
                <a:gd name="T76" fmla="*/ 0 w 1900"/>
                <a:gd name="T77" fmla="*/ 0 h 1647"/>
                <a:gd name="T78" fmla="*/ 0 w 1900"/>
                <a:gd name="T79" fmla="*/ 0 h 1647"/>
                <a:gd name="T80" fmla="*/ 0 w 1900"/>
                <a:gd name="T81" fmla="*/ 0 h 1647"/>
                <a:gd name="T82" fmla="*/ 0 w 1900"/>
                <a:gd name="T83" fmla="*/ 0 h 1647"/>
                <a:gd name="T84" fmla="*/ 0 w 1900"/>
                <a:gd name="T85" fmla="*/ 0 h 1647"/>
                <a:gd name="T86" fmla="*/ 0 w 1900"/>
                <a:gd name="T87" fmla="*/ 0 h 1647"/>
                <a:gd name="T88" fmla="*/ 0 w 1900"/>
                <a:gd name="T89" fmla="*/ 0 h 1647"/>
                <a:gd name="T90" fmla="*/ 0 w 1900"/>
                <a:gd name="T91" fmla="*/ 0 h 1647"/>
                <a:gd name="T92" fmla="*/ 0 w 1900"/>
                <a:gd name="T93" fmla="*/ 0 h 1647"/>
                <a:gd name="T94" fmla="*/ 0 w 1900"/>
                <a:gd name="T95" fmla="*/ 0 h 1647"/>
                <a:gd name="T96" fmla="*/ 0 w 1900"/>
                <a:gd name="T97" fmla="*/ 0 h 1647"/>
                <a:gd name="T98" fmla="*/ 0 w 1900"/>
                <a:gd name="T99" fmla="*/ 0 h 1647"/>
                <a:gd name="T100" fmla="*/ 0 w 1900"/>
                <a:gd name="T101" fmla="*/ 0 h 1647"/>
                <a:gd name="T102" fmla="*/ 0 w 1900"/>
                <a:gd name="T103" fmla="*/ 0 h 1647"/>
                <a:gd name="T104" fmla="*/ 0 w 1900"/>
                <a:gd name="T105" fmla="*/ 0 h 1647"/>
                <a:gd name="T106" fmla="*/ 0 w 1900"/>
                <a:gd name="T107" fmla="*/ 0 h 1647"/>
                <a:gd name="T108" fmla="*/ 0 w 1900"/>
                <a:gd name="T109" fmla="*/ 0 h 1647"/>
                <a:gd name="T110" fmla="*/ 0 w 1900"/>
                <a:gd name="T111" fmla="*/ 0 h 1647"/>
                <a:gd name="T112" fmla="*/ 0 w 1900"/>
                <a:gd name="T113" fmla="*/ 0 h 1647"/>
                <a:gd name="T114" fmla="*/ 0 w 1900"/>
                <a:gd name="T115" fmla="*/ 0 h 1647"/>
                <a:gd name="T116" fmla="*/ 0 w 1900"/>
                <a:gd name="T117" fmla="*/ 0 h 1647"/>
                <a:gd name="T118" fmla="*/ 0 w 1900"/>
                <a:gd name="T119" fmla="*/ 0 h 1647"/>
                <a:gd name="T120" fmla="*/ 0 w 1900"/>
                <a:gd name="T121" fmla="*/ 0 h 1647"/>
                <a:gd name="T122" fmla="*/ 0 w 1900"/>
                <a:gd name="T123" fmla="*/ 0 h 164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00"/>
                <a:gd name="T187" fmla="*/ 0 h 1647"/>
                <a:gd name="T188" fmla="*/ 1900 w 1900"/>
                <a:gd name="T189" fmla="*/ 1647 h 164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00" h="1647">
                  <a:moveTo>
                    <a:pt x="1810" y="268"/>
                  </a:moveTo>
                  <a:lnTo>
                    <a:pt x="1842" y="333"/>
                  </a:lnTo>
                  <a:lnTo>
                    <a:pt x="1867" y="407"/>
                  </a:lnTo>
                  <a:lnTo>
                    <a:pt x="1886" y="485"/>
                  </a:lnTo>
                  <a:lnTo>
                    <a:pt x="1897" y="565"/>
                  </a:lnTo>
                  <a:lnTo>
                    <a:pt x="1900" y="646"/>
                  </a:lnTo>
                  <a:lnTo>
                    <a:pt x="1895" y="725"/>
                  </a:lnTo>
                  <a:lnTo>
                    <a:pt x="1880" y="800"/>
                  </a:lnTo>
                  <a:lnTo>
                    <a:pt x="1857" y="869"/>
                  </a:lnTo>
                  <a:lnTo>
                    <a:pt x="1843" y="904"/>
                  </a:lnTo>
                  <a:lnTo>
                    <a:pt x="1828" y="938"/>
                  </a:lnTo>
                  <a:lnTo>
                    <a:pt x="1810" y="973"/>
                  </a:lnTo>
                  <a:lnTo>
                    <a:pt x="1791" y="1007"/>
                  </a:lnTo>
                  <a:lnTo>
                    <a:pt x="1769" y="1041"/>
                  </a:lnTo>
                  <a:lnTo>
                    <a:pt x="1747" y="1074"/>
                  </a:lnTo>
                  <a:lnTo>
                    <a:pt x="1722" y="1106"/>
                  </a:lnTo>
                  <a:lnTo>
                    <a:pt x="1696" y="1137"/>
                  </a:lnTo>
                  <a:lnTo>
                    <a:pt x="1669" y="1167"/>
                  </a:lnTo>
                  <a:lnTo>
                    <a:pt x="1641" y="1196"/>
                  </a:lnTo>
                  <a:lnTo>
                    <a:pt x="1612" y="1222"/>
                  </a:lnTo>
                  <a:lnTo>
                    <a:pt x="1582" y="1249"/>
                  </a:lnTo>
                  <a:lnTo>
                    <a:pt x="1551" y="1273"/>
                  </a:lnTo>
                  <a:lnTo>
                    <a:pt x="1521" y="1296"/>
                  </a:lnTo>
                  <a:lnTo>
                    <a:pt x="1490" y="1316"/>
                  </a:lnTo>
                  <a:lnTo>
                    <a:pt x="1458" y="1335"/>
                  </a:lnTo>
                  <a:lnTo>
                    <a:pt x="1454" y="1340"/>
                  </a:lnTo>
                  <a:lnTo>
                    <a:pt x="1449" y="1345"/>
                  </a:lnTo>
                  <a:lnTo>
                    <a:pt x="1444" y="1350"/>
                  </a:lnTo>
                  <a:lnTo>
                    <a:pt x="1439" y="1354"/>
                  </a:lnTo>
                  <a:lnTo>
                    <a:pt x="1435" y="1359"/>
                  </a:lnTo>
                  <a:lnTo>
                    <a:pt x="1432" y="1366"/>
                  </a:lnTo>
                  <a:lnTo>
                    <a:pt x="1430" y="1372"/>
                  </a:lnTo>
                  <a:lnTo>
                    <a:pt x="1430" y="1380"/>
                  </a:lnTo>
                  <a:lnTo>
                    <a:pt x="1425" y="1386"/>
                  </a:lnTo>
                  <a:lnTo>
                    <a:pt x="1421" y="1393"/>
                  </a:lnTo>
                  <a:lnTo>
                    <a:pt x="1418" y="1403"/>
                  </a:lnTo>
                  <a:lnTo>
                    <a:pt x="1413" y="1410"/>
                  </a:lnTo>
                  <a:lnTo>
                    <a:pt x="1416" y="1421"/>
                  </a:lnTo>
                  <a:lnTo>
                    <a:pt x="1420" y="1431"/>
                  </a:lnTo>
                  <a:lnTo>
                    <a:pt x="1425" y="1442"/>
                  </a:lnTo>
                  <a:lnTo>
                    <a:pt x="1429" y="1451"/>
                  </a:lnTo>
                  <a:lnTo>
                    <a:pt x="1434" y="1461"/>
                  </a:lnTo>
                  <a:lnTo>
                    <a:pt x="1437" y="1470"/>
                  </a:lnTo>
                  <a:lnTo>
                    <a:pt x="1441" y="1480"/>
                  </a:lnTo>
                  <a:lnTo>
                    <a:pt x="1445" y="1491"/>
                  </a:lnTo>
                  <a:lnTo>
                    <a:pt x="1433" y="1498"/>
                  </a:lnTo>
                  <a:lnTo>
                    <a:pt x="1422" y="1505"/>
                  </a:lnTo>
                  <a:lnTo>
                    <a:pt x="1410" y="1511"/>
                  </a:lnTo>
                  <a:lnTo>
                    <a:pt x="1398" y="1516"/>
                  </a:lnTo>
                  <a:lnTo>
                    <a:pt x="1385" y="1520"/>
                  </a:lnTo>
                  <a:lnTo>
                    <a:pt x="1372" y="1525"/>
                  </a:lnTo>
                  <a:lnTo>
                    <a:pt x="1359" y="1528"/>
                  </a:lnTo>
                  <a:lnTo>
                    <a:pt x="1345" y="1531"/>
                  </a:lnTo>
                  <a:lnTo>
                    <a:pt x="1333" y="1533"/>
                  </a:lnTo>
                  <a:lnTo>
                    <a:pt x="1319" y="1535"/>
                  </a:lnTo>
                  <a:lnTo>
                    <a:pt x="1305" y="1537"/>
                  </a:lnTo>
                  <a:lnTo>
                    <a:pt x="1291" y="1539"/>
                  </a:lnTo>
                  <a:lnTo>
                    <a:pt x="1278" y="1540"/>
                  </a:lnTo>
                  <a:lnTo>
                    <a:pt x="1264" y="1543"/>
                  </a:lnTo>
                  <a:lnTo>
                    <a:pt x="1250" y="1545"/>
                  </a:lnTo>
                  <a:lnTo>
                    <a:pt x="1236" y="1547"/>
                  </a:lnTo>
                  <a:lnTo>
                    <a:pt x="1211" y="1548"/>
                  </a:lnTo>
                  <a:lnTo>
                    <a:pt x="1187" y="1549"/>
                  </a:lnTo>
                  <a:lnTo>
                    <a:pt x="1162" y="1551"/>
                  </a:lnTo>
                  <a:lnTo>
                    <a:pt x="1138" y="1552"/>
                  </a:lnTo>
                  <a:lnTo>
                    <a:pt x="1114" y="1554"/>
                  </a:lnTo>
                  <a:lnTo>
                    <a:pt x="1089" y="1555"/>
                  </a:lnTo>
                  <a:lnTo>
                    <a:pt x="1065" y="1557"/>
                  </a:lnTo>
                  <a:lnTo>
                    <a:pt x="1041" y="1559"/>
                  </a:lnTo>
                  <a:lnTo>
                    <a:pt x="1018" y="1561"/>
                  </a:lnTo>
                  <a:lnTo>
                    <a:pt x="993" y="1563"/>
                  </a:lnTo>
                  <a:lnTo>
                    <a:pt x="970" y="1565"/>
                  </a:lnTo>
                  <a:lnTo>
                    <a:pt x="946" y="1566"/>
                  </a:lnTo>
                  <a:lnTo>
                    <a:pt x="922" y="1568"/>
                  </a:lnTo>
                  <a:lnTo>
                    <a:pt x="899" y="1569"/>
                  </a:lnTo>
                  <a:lnTo>
                    <a:pt x="876" y="1571"/>
                  </a:lnTo>
                  <a:lnTo>
                    <a:pt x="853" y="1572"/>
                  </a:lnTo>
                  <a:lnTo>
                    <a:pt x="817" y="1572"/>
                  </a:lnTo>
                  <a:lnTo>
                    <a:pt x="781" y="1573"/>
                  </a:lnTo>
                  <a:lnTo>
                    <a:pt x="745" y="1575"/>
                  </a:lnTo>
                  <a:lnTo>
                    <a:pt x="709" y="1577"/>
                  </a:lnTo>
                  <a:lnTo>
                    <a:pt x="673" y="1581"/>
                  </a:lnTo>
                  <a:lnTo>
                    <a:pt x="636" y="1585"/>
                  </a:lnTo>
                  <a:lnTo>
                    <a:pt x="600" y="1589"/>
                  </a:lnTo>
                  <a:lnTo>
                    <a:pt x="563" y="1594"/>
                  </a:lnTo>
                  <a:lnTo>
                    <a:pt x="527" y="1600"/>
                  </a:lnTo>
                  <a:lnTo>
                    <a:pt x="490" y="1605"/>
                  </a:lnTo>
                  <a:lnTo>
                    <a:pt x="454" y="1611"/>
                  </a:lnTo>
                  <a:lnTo>
                    <a:pt x="417" y="1618"/>
                  </a:lnTo>
                  <a:lnTo>
                    <a:pt x="381" y="1624"/>
                  </a:lnTo>
                  <a:lnTo>
                    <a:pt x="345" y="1629"/>
                  </a:lnTo>
                  <a:lnTo>
                    <a:pt x="310" y="1636"/>
                  </a:lnTo>
                  <a:lnTo>
                    <a:pt x="274" y="1642"/>
                  </a:lnTo>
                  <a:lnTo>
                    <a:pt x="267" y="1643"/>
                  </a:lnTo>
                  <a:lnTo>
                    <a:pt x="259" y="1645"/>
                  </a:lnTo>
                  <a:lnTo>
                    <a:pt x="249" y="1646"/>
                  </a:lnTo>
                  <a:lnTo>
                    <a:pt x="239" y="1647"/>
                  </a:lnTo>
                  <a:lnTo>
                    <a:pt x="228" y="1646"/>
                  </a:lnTo>
                  <a:lnTo>
                    <a:pt x="218" y="1644"/>
                  </a:lnTo>
                  <a:lnTo>
                    <a:pt x="210" y="1640"/>
                  </a:lnTo>
                  <a:lnTo>
                    <a:pt x="204" y="1633"/>
                  </a:lnTo>
                  <a:lnTo>
                    <a:pt x="206" y="1616"/>
                  </a:lnTo>
                  <a:lnTo>
                    <a:pt x="211" y="1602"/>
                  </a:lnTo>
                  <a:lnTo>
                    <a:pt x="221" y="1590"/>
                  </a:lnTo>
                  <a:lnTo>
                    <a:pt x="232" y="1580"/>
                  </a:lnTo>
                  <a:lnTo>
                    <a:pt x="246" y="1571"/>
                  </a:lnTo>
                  <a:lnTo>
                    <a:pt x="261" y="1564"/>
                  </a:lnTo>
                  <a:lnTo>
                    <a:pt x="276" y="1557"/>
                  </a:lnTo>
                  <a:lnTo>
                    <a:pt x="289" y="1551"/>
                  </a:lnTo>
                  <a:lnTo>
                    <a:pt x="302" y="1547"/>
                  </a:lnTo>
                  <a:lnTo>
                    <a:pt x="315" y="1544"/>
                  </a:lnTo>
                  <a:lnTo>
                    <a:pt x="328" y="1543"/>
                  </a:lnTo>
                  <a:lnTo>
                    <a:pt x="343" y="1541"/>
                  </a:lnTo>
                  <a:lnTo>
                    <a:pt x="356" y="1540"/>
                  </a:lnTo>
                  <a:lnTo>
                    <a:pt x="369" y="1536"/>
                  </a:lnTo>
                  <a:lnTo>
                    <a:pt x="379" y="1530"/>
                  </a:lnTo>
                  <a:lnTo>
                    <a:pt x="388" y="1519"/>
                  </a:lnTo>
                  <a:lnTo>
                    <a:pt x="394" y="1517"/>
                  </a:lnTo>
                  <a:lnTo>
                    <a:pt x="400" y="1518"/>
                  </a:lnTo>
                  <a:lnTo>
                    <a:pt x="407" y="1519"/>
                  </a:lnTo>
                  <a:lnTo>
                    <a:pt x="413" y="1521"/>
                  </a:lnTo>
                  <a:lnTo>
                    <a:pt x="419" y="1522"/>
                  </a:lnTo>
                  <a:lnTo>
                    <a:pt x="423" y="1521"/>
                  </a:lnTo>
                  <a:lnTo>
                    <a:pt x="426" y="1517"/>
                  </a:lnTo>
                  <a:lnTo>
                    <a:pt x="426" y="1509"/>
                  </a:lnTo>
                  <a:lnTo>
                    <a:pt x="408" y="1503"/>
                  </a:lnTo>
                  <a:lnTo>
                    <a:pt x="389" y="1501"/>
                  </a:lnTo>
                  <a:lnTo>
                    <a:pt x="369" y="1502"/>
                  </a:lnTo>
                  <a:lnTo>
                    <a:pt x="347" y="1505"/>
                  </a:lnTo>
                  <a:lnTo>
                    <a:pt x="327" y="1511"/>
                  </a:lnTo>
                  <a:lnTo>
                    <a:pt x="306" y="1516"/>
                  </a:lnTo>
                  <a:lnTo>
                    <a:pt x="286" y="1523"/>
                  </a:lnTo>
                  <a:lnTo>
                    <a:pt x="267" y="1530"/>
                  </a:lnTo>
                  <a:lnTo>
                    <a:pt x="250" y="1539"/>
                  </a:lnTo>
                  <a:lnTo>
                    <a:pt x="233" y="1549"/>
                  </a:lnTo>
                  <a:lnTo>
                    <a:pt x="216" y="1559"/>
                  </a:lnTo>
                  <a:lnTo>
                    <a:pt x="200" y="1570"/>
                  </a:lnTo>
                  <a:lnTo>
                    <a:pt x="185" y="1582"/>
                  </a:lnTo>
                  <a:lnTo>
                    <a:pt x="171" y="1594"/>
                  </a:lnTo>
                  <a:lnTo>
                    <a:pt x="157" y="1608"/>
                  </a:lnTo>
                  <a:lnTo>
                    <a:pt x="144" y="1622"/>
                  </a:lnTo>
                  <a:lnTo>
                    <a:pt x="138" y="1620"/>
                  </a:lnTo>
                  <a:lnTo>
                    <a:pt x="132" y="1617"/>
                  </a:lnTo>
                  <a:lnTo>
                    <a:pt x="126" y="1612"/>
                  </a:lnTo>
                  <a:lnTo>
                    <a:pt x="123" y="1607"/>
                  </a:lnTo>
                  <a:lnTo>
                    <a:pt x="120" y="1601"/>
                  </a:lnTo>
                  <a:lnTo>
                    <a:pt x="119" y="1594"/>
                  </a:lnTo>
                  <a:lnTo>
                    <a:pt x="120" y="1587"/>
                  </a:lnTo>
                  <a:lnTo>
                    <a:pt x="123" y="1580"/>
                  </a:lnTo>
                  <a:lnTo>
                    <a:pt x="131" y="1561"/>
                  </a:lnTo>
                  <a:lnTo>
                    <a:pt x="141" y="1545"/>
                  </a:lnTo>
                  <a:lnTo>
                    <a:pt x="154" y="1531"/>
                  </a:lnTo>
                  <a:lnTo>
                    <a:pt x="169" y="1520"/>
                  </a:lnTo>
                  <a:lnTo>
                    <a:pt x="185" y="1511"/>
                  </a:lnTo>
                  <a:lnTo>
                    <a:pt x="203" y="1502"/>
                  </a:lnTo>
                  <a:lnTo>
                    <a:pt x="219" y="1495"/>
                  </a:lnTo>
                  <a:lnTo>
                    <a:pt x="236" y="1486"/>
                  </a:lnTo>
                  <a:lnTo>
                    <a:pt x="245" y="1486"/>
                  </a:lnTo>
                  <a:lnTo>
                    <a:pt x="253" y="1488"/>
                  </a:lnTo>
                  <a:lnTo>
                    <a:pt x="262" y="1487"/>
                  </a:lnTo>
                  <a:lnTo>
                    <a:pt x="267" y="1481"/>
                  </a:lnTo>
                  <a:lnTo>
                    <a:pt x="267" y="1456"/>
                  </a:lnTo>
                  <a:lnTo>
                    <a:pt x="256" y="1458"/>
                  </a:lnTo>
                  <a:lnTo>
                    <a:pt x="247" y="1461"/>
                  </a:lnTo>
                  <a:lnTo>
                    <a:pt x="236" y="1464"/>
                  </a:lnTo>
                  <a:lnTo>
                    <a:pt x="225" y="1468"/>
                  </a:lnTo>
                  <a:lnTo>
                    <a:pt x="214" y="1473"/>
                  </a:lnTo>
                  <a:lnTo>
                    <a:pt x="203" y="1476"/>
                  </a:lnTo>
                  <a:lnTo>
                    <a:pt x="191" y="1479"/>
                  </a:lnTo>
                  <a:lnTo>
                    <a:pt x="179" y="1481"/>
                  </a:lnTo>
                  <a:lnTo>
                    <a:pt x="159" y="1491"/>
                  </a:lnTo>
                  <a:lnTo>
                    <a:pt x="140" y="1502"/>
                  </a:lnTo>
                  <a:lnTo>
                    <a:pt x="122" y="1515"/>
                  </a:lnTo>
                  <a:lnTo>
                    <a:pt x="107" y="1530"/>
                  </a:lnTo>
                  <a:lnTo>
                    <a:pt x="93" y="1547"/>
                  </a:lnTo>
                  <a:lnTo>
                    <a:pt x="81" y="1565"/>
                  </a:lnTo>
                  <a:lnTo>
                    <a:pt x="71" y="1585"/>
                  </a:lnTo>
                  <a:lnTo>
                    <a:pt x="63" y="1607"/>
                  </a:lnTo>
                  <a:lnTo>
                    <a:pt x="58" y="1614"/>
                  </a:lnTo>
                  <a:lnTo>
                    <a:pt x="51" y="1617"/>
                  </a:lnTo>
                  <a:lnTo>
                    <a:pt x="44" y="1617"/>
                  </a:lnTo>
                  <a:lnTo>
                    <a:pt x="37" y="1616"/>
                  </a:lnTo>
                  <a:lnTo>
                    <a:pt x="29" y="1614"/>
                  </a:lnTo>
                  <a:lnTo>
                    <a:pt x="22" y="1610"/>
                  </a:lnTo>
                  <a:lnTo>
                    <a:pt x="14" y="1607"/>
                  </a:lnTo>
                  <a:lnTo>
                    <a:pt x="7" y="1604"/>
                  </a:lnTo>
                  <a:lnTo>
                    <a:pt x="0" y="1581"/>
                  </a:lnTo>
                  <a:lnTo>
                    <a:pt x="0" y="1558"/>
                  </a:lnTo>
                  <a:lnTo>
                    <a:pt x="6" y="1537"/>
                  </a:lnTo>
                  <a:lnTo>
                    <a:pt x="17" y="1518"/>
                  </a:lnTo>
                  <a:lnTo>
                    <a:pt x="30" y="1500"/>
                  </a:lnTo>
                  <a:lnTo>
                    <a:pt x="45" y="1483"/>
                  </a:lnTo>
                  <a:lnTo>
                    <a:pt x="59" y="1466"/>
                  </a:lnTo>
                  <a:lnTo>
                    <a:pt x="70" y="1451"/>
                  </a:lnTo>
                  <a:lnTo>
                    <a:pt x="99" y="1437"/>
                  </a:lnTo>
                  <a:lnTo>
                    <a:pt x="128" y="1423"/>
                  </a:lnTo>
                  <a:lnTo>
                    <a:pt x="157" y="1411"/>
                  </a:lnTo>
                  <a:lnTo>
                    <a:pt x="188" y="1401"/>
                  </a:lnTo>
                  <a:lnTo>
                    <a:pt x="217" y="1391"/>
                  </a:lnTo>
                  <a:lnTo>
                    <a:pt x="249" y="1383"/>
                  </a:lnTo>
                  <a:lnTo>
                    <a:pt x="280" y="1376"/>
                  </a:lnTo>
                  <a:lnTo>
                    <a:pt x="311" y="1370"/>
                  </a:lnTo>
                  <a:lnTo>
                    <a:pt x="343" y="1364"/>
                  </a:lnTo>
                  <a:lnTo>
                    <a:pt x="376" y="1359"/>
                  </a:lnTo>
                  <a:lnTo>
                    <a:pt x="409" y="1355"/>
                  </a:lnTo>
                  <a:lnTo>
                    <a:pt x="441" y="1352"/>
                  </a:lnTo>
                  <a:lnTo>
                    <a:pt x="474" y="1349"/>
                  </a:lnTo>
                  <a:lnTo>
                    <a:pt x="508" y="1346"/>
                  </a:lnTo>
                  <a:lnTo>
                    <a:pt x="541" y="1344"/>
                  </a:lnTo>
                  <a:lnTo>
                    <a:pt x="575" y="1342"/>
                  </a:lnTo>
                  <a:lnTo>
                    <a:pt x="597" y="1342"/>
                  </a:lnTo>
                  <a:lnTo>
                    <a:pt x="618" y="1341"/>
                  </a:lnTo>
                  <a:lnTo>
                    <a:pt x="639" y="1340"/>
                  </a:lnTo>
                  <a:lnTo>
                    <a:pt x="660" y="1340"/>
                  </a:lnTo>
                  <a:lnTo>
                    <a:pt x="680" y="1339"/>
                  </a:lnTo>
                  <a:lnTo>
                    <a:pt x="700" y="1339"/>
                  </a:lnTo>
                  <a:lnTo>
                    <a:pt x="721" y="1339"/>
                  </a:lnTo>
                  <a:lnTo>
                    <a:pt x="741" y="1339"/>
                  </a:lnTo>
                  <a:lnTo>
                    <a:pt x="761" y="1341"/>
                  </a:lnTo>
                  <a:lnTo>
                    <a:pt x="781" y="1342"/>
                  </a:lnTo>
                  <a:lnTo>
                    <a:pt x="800" y="1345"/>
                  </a:lnTo>
                  <a:lnTo>
                    <a:pt x="820" y="1349"/>
                  </a:lnTo>
                  <a:lnTo>
                    <a:pt x="839" y="1354"/>
                  </a:lnTo>
                  <a:lnTo>
                    <a:pt x="859" y="1359"/>
                  </a:lnTo>
                  <a:lnTo>
                    <a:pt x="878" y="1367"/>
                  </a:lnTo>
                  <a:lnTo>
                    <a:pt x="898" y="1375"/>
                  </a:lnTo>
                  <a:lnTo>
                    <a:pt x="962" y="1385"/>
                  </a:lnTo>
                  <a:lnTo>
                    <a:pt x="967" y="1388"/>
                  </a:lnTo>
                  <a:lnTo>
                    <a:pt x="973" y="1390"/>
                  </a:lnTo>
                  <a:lnTo>
                    <a:pt x="980" y="1393"/>
                  </a:lnTo>
                  <a:lnTo>
                    <a:pt x="987" y="1396"/>
                  </a:lnTo>
                  <a:lnTo>
                    <a:pt x="993" y="1399"/>
                  </a:lnTo>
                  <a:lnTo>
                    <a:pt x="1000" y="1404"/>
                  </a:lnTo>
                  <a:lnTo>
                    <a:pt x="1006" y="1408"/>
                  </a:lnTo>
                  <a:lnTo>
                    <a:pt x="1011" y="1413"/>
                  </a:lnTo>
                  <a:lnTo>
                    <a:pt x="1024" y="1416"/>
                  </a:lnTo>
                  <a:lnTo>
                    <a:pt x="1037" y="1420"/>
                  </a:lnTo>
                  <a:lnTo>
                    <a:pt x="1049" y="1424"/>
                  </a:lnTo>
                  <a:lnTo>
                    <a:pt x="1062" y="1427"/>
                  </a:lnTo>
                  <a:lnTo>
                    <a:pt x="1076" y="1430"/>
                  </a:lnTo>
                  <a:lnTo>
                    <a:pt x="1088" y="1432"/>
                  </a:lnTo>
                  <a:lnTo>
                    <a:pt x="1101" y="1431"/>
                  </a:lnTo>
                  <a:lnTo>
                    <a:pt x="1113" y="1428"/>
                  </a:lnTo>
                  <a:lnTo>
                    <a:pt x="1119" y="1428"/>
                  </a:lnTo>
                  <a:lnTo>
                    <a:pt x="1125" y="1428"/>
                  </a:lnTo>
                  <a:lnTo>
                    <a:pt x="1132" y="1428"/>
                  </a:lnTo>
                  <a:lnTo>
                    <a:pt x="1139" y="1427"/>
                  </a:lnTo>
                  <a:lnTo>
                    <a:pt x="1145" y="1425"/>
                  </a:lnTo>
                  <a:lnTo>
                    <a:pt x="1152" y="1423"/>
                  </a:lnTo>
                  <a:lnTo>
                    <a:pt x="1157" y="1419"/>
                  </a:lnTo>
                  <a:lnTo>
                    <a:pt x="1162" y="1413"/>
                  </a:lnTo>
                  <a:lnTo>
                    <a:pt x="1159" y="1362"/>
                  </a:lnTo>
                  <a:lnTo>
                    <a:pt x="1151" y="1314"/>
                  </a:lnTo>
                  <a:lnTo>
                    <a:pt x="1137" y="1267"/>
                  </a:lnTo>
                  <a:lnTo>
                    <a:pt x="1120" y="1220"/>
                  </a:lnTo>
                  <a:lnTo>
                    <a:pt x="1102" y="1175"/>
                  </a:lnTo>
                  <a:lnTo>
                    <a:pt x="1086" y="1128"/>
                  </a:lnTo>
                  <a:lnTo>
                    <a:pt x="1073" y="1082"/>
                  </a:lnTo>
                  <a:lnTo>
                    <a:pt x="1064" y="1032"/>
                  </a:lnTo>
                  <a:lnTo>
                    <a:pt x="1054" y="1009"/>
                  </a:lnTo>
                  <a:lnTo>
                    <a:pt x="1048" y="987"/>
                  </a:lnTo>
                  <a:lnTo>
                    <a:pt x="1046" y="963"/>
                  </a:lnTo>
                  <a:lnTo>
                    <a:pt x="1048" y="938"/>
                  </a:lnTo>
                  <a:lnTo>
                    <a:pt x="1051" y="914"/>
                  </a:lnTo>
                  <a:lnTo>
                    <a:pt x="1057" y="891"/>
                  </a:lnTo>
                  <a:lnTo>
                    <a:pt x="1062" y="867"/>
                  </a:lnTo>
                  <a:lnTo>
                    <a:pt x="1067" y="845"/>
                  </a:lnTo>
                  <a:lnTo>
                    <a:pt x="1077" y="841"/>
                  </a:lnTo>
                  <a:lnTo>
                    <a:pt x="1079" y="831"/>
                  </a:lnTo>
                  <a:lnTo>
                    <a:pt x="1078" y="821"/>
                  </a:lnTo>
                  <a:lnTo>
                    <a:pt x="1082" y="812"/>
                  </a:lnTo>
                  <a:lnTo>
                    <a:pt x="1096" y="792"/>
                  </a:lnTo>
                  <a:lnTo>
                    <a:pt x="1111" y="774"/>
                  </a:lnTo>
                  <a:lnTo>
                    <a:pt x="1126" y="756"/>
                  </a:lnTo>
                  <a:lnTo>
                    <a:pt x="1143" y="740"/>
                  </a:lnTo>
                  <a:lnTo>
                    <a:pt x="1161" y="727"/>
                  </a:lnTo>
                  <a:lnTo>
                    <a:pt x="1181" y="716"/>
                  </a:lnTo>
                  <a:lnTo>
                    <a:pt x="1204" y="710"/>
                  </a:lnTo>
                  <a:lnTo>
                    <a:pt x="1229" y="706"/>
                  </a:lnTo>
                  <a:lnTo>
                    <a:pt x="1253" y="706"/>
                  </a:lnTo>
                  <a:lnTo>
                    <a:pt x="1277" y="707"/>
                  </a:lnTo>
                  <a:lnTo>
                    <a:pt x="1299" y="711"/>
                  </a:lnTo>
                  <a:lnTo>
                    <a:pt x="1320" y="716"/>
                  </a:lnTo>
                  <a:lnTo>
                    <a:pt x="1341" y="721"/>
                  </a:lnTo>
                  <a:lnTo>
                    <a:pt x="1360" y="729"/>
                  </a:lnTo>
                  <a:lnTo>
                    <a:pt x="1379" y="737"/>
                  </a:lnTo>
                  <a:lnTo>
                    <a:pt x="1398" y="747"/>
                  </a:lnTo>
                  <a:lnTo>
                    <a:pt x="1416" y="757"/>
                  </a:lnTo>
                  <a:lnTo>
                    <a:pt x="1433" y="769"/>
                  </a:lnTo>
                  <a:lnTo>
                    <a:pt x="1450" y="781"/>
                  </a:lnTo>
                  <a:lnTo>
                    <a:pt x="1466" y="793"/>
                  </a:lnTo>
                  <a:lnTo>
                    <a:pt x="1482" y="807"/>
                  </a:lnTo>
                  <a:lnTo>
                    <a:pt x="1497" y="821"/>
                  </a:lnTo>
                  <a:lnTo>
                    <a:pt x="1513" y="836"/>
                  </a:lnTo>
                  <a:lnTo>
                    <a:pt x="1528" y="851"/>
                  </a:lnTo>
                  <a:lnTo>
                    <a:pt x="1543" y="876"/>
                  </a:lnTo>
                  <a:lnTo>
                    <a:pt x="1551" y="906"/>
                  </a:lnTo>
                  <a:lnTo>
                    <a:pt x="1554" y="935"/>
                  </a:lnTo>
                  <a:lnTo>
                    <a:pt x="1550" y="964"/>
                  </a:lnTo>
                  <a:lnTo>
                    <a:pt x="1550" y="975"/>
                  </a:lnTo>
                  <a:lnTo>
                    <a:pt x="1548" y="985"/>
                  </a:lnTo>
                  <a:lnTo>
                    <a:pt x="1546" y="996"/>
                  </a:lnTo>
                  <a:lnTo>
                    <a:pt x="1544" y="1007"/>
                  </a:lnTo>
                  <a:lnTo>
                    <a:pt x="1543" y="1017"/>
                  </a:lnTo>
                  <a:lnTo>
                    <a:pt x="1545" y="1026"/>
                  </a:lnTo>
                  <a:lnTo>
                    <a:pt x="1550" y="1034"/>
                  </a:lnTo>
                  <a:lnTo>
                    <a:pt x="1561" y="1039"/>
                  </a:lnTo>
                  <a:lnTo>
                    <a:pt x="1563" y="1021"/>
                  </a:lnTo>
                  <a:lnTo>
                    <a:pt x="1566" y="1002"/>
                  </a:lnTo>
                  <a:lnTo>
                    <a:pt x="1570" y="985"/>
                  </a:lnTo>
                  <a:lnTo>
                    <a:pt x="1578" y="971"/>
                  </a:lnTo>
                  <a:lnTo>
                    <a:pt x="1579" y="936"/>
                  </a:lnTo>
                  <a:lnTo>
                    <a:pt x="1576" y="902"/>
                  </a:lnTo>
                  <a:lnTo>
                    <a:pt x="1569" y="870"/>
                  </a:lnTo>
                  <a:lnTo>
                    <a:pt x="1559" y="839"/>
                  </a:lnTo>
                  <a:lnTo>
                    <a:pt x="1546" y="809"/>
                  </a:lnTo>
                  <a:lnTo>
                    <a:pt x="1528" y="782"/>
                  </a:lnTo>
                  <a:lnTo>
                    <a:pt x="1507" y="755"/>
                  </a:lnTo>
                  <a:lnTo>
                    <a:pt x="1483" y="732"/>
                  </a:lnTo>
                  <a:lnTo>
                    <a:pt x="1462" y="720"/>
                  </a:lnTo>
                  <a:lnTo>
                    <a:pt x="1440" y="709"/>
                  </a:lnTo>
                  <a:lnTo>
                    <a:pt x="1419" y="698"/>
                  </a:lnTo>
                  <a:lnTo>
                    <a:pt x="1397" y="687"/>
                  </a:lnTo>
                  <a:lnTo>
                    <a:pt x="1375" y="678"/>
                  </a:lnTo>
                  <a:lnTo>
                    <a:pt x="1352" y="669"/>
                  </a:lnTo>
                  <a:lnTo>
                    <a:pt x="1329" y="662"/>
                  </a:lnTo>
                  <a:lnTo>
                    <a:pt x="1306" y="656"/>
                  </a:lnTo>
                  <a:lnTo>
                    <a:pt x="1283" y="650"/>
                  </a:lnTo>
                  <a:lnTo>
                    <a:pt x="1260" y="647"/>
                  </a:lnTo>
                  <a:lnTo>
                    <a:pt x="1237" y="645"/>
                  </a:lnTo>
                  <a:lnTo>
                    <a:pt x="1214" y="644"/>
                  </a:lnTo>
                  <a:lnTo>
                    <a:pt x="1191" y="645"/>
                  </a:lnTo>
                  <a:lnTo>
                    <a:pt x="1169" y="648"/>
                  </a:lnTo>
                  <a:lnTo>
                    <a:pt x="1145" y="653"/>
                  </a:lnTo>
                  <a:lnTo>
                    <a:pt x="1123" y="661"/>
                  </a:lnTo>
                  <a:lnTo>
                    <a:pt x="1099" y="670"/>
                  </a:lnTo>
                  <a:lnTo>
                    <a:pt x="1077" y="683"/>
                  </a:lnTo>
                  <a:lnTo>
                    <a:pt x="1057" y="698"/>
                  </a:lnTo>
                  <a:lnTo>
                    <a:pt x="1040" y="715"/>
                  </a:lnTo>
                  <a:lnTo>
                    <a:pt x="1024" y="735"/>
                  </a:lnTo>
                  <a:lnTo>
                    <a:pt x="1012" y="756"/>
                  </a:lnTo>
                  <a:lnTo>
                    <a:pt x="1004" y="780"/>
                  </a:lnTo>
                  <a:lnTo>
                    <a:pt x="1000" y="805"/>
                  </a:lnTo>
                  <a:lnTo>
                    <a:pt x="994" y="811"/>
                  </a:lnTo>
                  <a:lnTo>
                    <a:pt x="994" y="818"/>
                  </a:lnTo>
                  <a:lnTo>
                    <a:pt x="995" y="825"/>
                  </a:lnTo>
                  <a:lnTo>
                    <a:pt x="994" y="834"/>
                  </a:lnTo>
                  <a:lnTo>
                    <a:pt x="985" y="895"/>
                  </a:lnTo>
                  <a:lnTo>
                    <a:pt x="985" y="952"/>
                  </a:lnTo>
                  <a:lnTo>
                    <a:pt x="993" y="1007"/>
                  </a:lnTo>
                  <a:lnTo>
                    <a:pt x="1008" y="1060"/>
                  </a:lnTo>
                  <a:lnTo>
                    <a:pt x="1026" y="1112"/>
                  </a:lnTo>
                  <a:lnTo>
                    <a:pt x="1045" y="1164"/>
                  </a:lnTo>
                  <a:lnTo>
                    <a:pt x="1063" y="1216"/>
                  </a:lnTo>
                  <a:lnTo>
                    <a:pt x="1078" y="1269"/>
                  </a:lnTo>
                  <a:lnTo>
                    <a:pt x="1086" y="1285"/>
                  </a:lnTo>
                  <a:lnTo>
                    <a:pt x="1095" y="1302"/>
                  </a:lnTo>
                  <a:lnTo>
                    <a:pt x="1101" y="1318"/>
                  </a:lnTo>
                  <a:lnTo>
                    <a:pt x="1100" y="1335"/>
                  </a:lnTo>
                  <a:lnTo>
                    <a:pt x="1113" y="1350"/>
                  </a:lnTo>
                  <a:lnTo>
                    <a:pt x="1104" y="1360"/>
                  </a:lnTo>
                  <a:lnTo>
                    <a:pt x="1095" y="1366"/>
                  </a:lnTo>
                  <a:lnTo>
                    <a:pt x="1085" y="1367"/>
                  </a:lnTo>
                  <a:lnTo>
                    <a:pt x="1076" y="1364"/>
                  </a:lnTo>
                  <a:lnTo>
                    <a:pt x="1065" y="1361"/>
                  </a:lnTo>
                  <a:lnTo>
                    <a:pt x="1054" y="1358"/>
                  </a:lnTo>
                  <a:lnTo>
                    <a:pt x="1042" y="1356"/>
                  </a:lnTo>
                  <a:lnTo>
                    <a:pt x="1029" y="1357"/>
                  </a:lnTo>
                  <a:lnTo>
                    <a:pt x="1015" y="1353"/>
                  </a:lnTo>
                  <a:lnTo>
                    <a:pt x="1002" y="1349"/>
                  </a:lnTo>
                  <a:lnTo>
                    <a:pt x="988" y="1345"/>
                  </a:lnTo>
                  <a:lnTo>
                    <a:pt x="974" y="1342"/>
                  </a:lnTo>
                  <a:lnTo>
                    <a:pt x="962" y="1340"/>
                  </a:lnTo>
                  <a:lnTo>
                    <a:pt x="948" y="1338"/>
                  </a:lnTo>
                  <a:lnTo>
                    <a:pt x="934" y="1337"/>
                  </a:lnTo>
                  <a:lnTo>
                    <a:pt x="920" y="1335"/>
                  </a:lnTo>
                  <a:lnTo>
                    <a:pt x="907" y="1334"/>
                  </a:lnTo>
                  <a:lnTo>
                    <a:pt x="893" y="1333"/>
                  </a:lnTo>
                  <a:lnTo>
                    <a:pt x="878" y="1331"/>
                  </a:lnTo>
                  <a:lnTo>
                    <a:pt x="864" y="1330"/>
                  </a:lnTo>
                  <a:lnTo>
                    <a:pt x="849" y="1327"/>
                  </a:lnTo>
                  <a:lnTo>
                    <a:pt x="836" y="1324"/>
                  </a:lnTo>
                  <a:lnTo>
                    <a:pt x="821" y="1321"/>
                  </a:lnTo>
                  <a:lnTo>
                    <a:pt x="806" y="1318"/>
                  </a:lnTo>
                  <a:lnTo>
                    <a:pt x="818" y="1260"/>
                  </a:lnTo>
                  <a:lnTo>
                    <a:pt x="832" y="1201"/>
                  </a:lnTo>
                  <a:lnTo>
                    <a:pt x="846" y="1145"/>
                  </a:lnTo>
                  <a:lnTo>
                    <a:pt x="862" y="1088"/>
                  </a:lnTo>
                  <a:lnTo>
                    <a:pt x="879" y="1032"/>
                  </a:lnTo>
                  <a:lnTo>
                    <a:pt x="896" y="977"/>
                  </a:lnTo>
                  <a:lnTo>
                    <a:pt x="915" y="920"/>
                  </a:lnTo>
                  <a:lnTo>
                    <a:pt x="934" y="865"/>
                  </a:lnTo>
                  <a:lnTo>
                    <a:pt x="940" y="837"/>
                  </a:lnTo>
                  <a:lnTo>
                    <a:pt x="947" y="808"/>
                  </a:lnTo>
                  <a:lnTo>
                    <a:pt x="954" y="780"/>
                  </a:lnTo>
                  <a:lnTo>
                    <a:pt x="962" y="751"/>
                  </a:lnTo>
                  <a:lnTo>
                    <a:pt x="970" y="722"/>
                  </a:lnTo>
                  <a:lnTo>
                    <a:pt x="978" y="694"/>
                  </a:lnTo>
                  <a:lnTo>
                    <a:pt x="986" y="665"/>
                  </a:lnTo>
                  <a:lnTo>
                    <a:pt x="994" y="636"/>
                  </a:lnTo>
                  <a:lnTo>
                    <a:pt x="1006" y="642"/>
                  </a:lnTo>
                  <a:lnTo>
                    <a:pt x="1018" y="647"/>
                  </a:lnTo>
                  <a:lnTo>
                    <a:pt x="1029" y="652"/>
                  </a:lnTo>
                  <a:lnTo>
                    <a:pt x="1042" y="657"/>
                  </a:lnTo>
                  <a:lnTo>
                    <a:pt x="1055" y="660"/>
                  </a:lnTo>
                  <a:lnTo>
                    <a:pt x="1067" y="661"/>
                  </a:lnTo>
                  <a:lnTo>
                    <a:pt x="1081" y="661"/>
                  </a:lnTo>
                  <a:lnTo>
                    <a:pt x="1096" y="657"/>
                  </a:lnTo>
                  <a:lnTo>
                    <a:pt x="1108" y="651"/>
                  </a:lnTo>
                  <a:lnTo>
                    <a:pt x="1120" y="644"/>
                  </a:lnTo>
                  <a:lnTo>
                    <a:pt x="1132" y="635"/>
                  </a:lnTo>
                  <a:lnTo>
                    <a:pt x="1141" y="626"/>
                  </a:lnTo>
                  <a:lnTo>
                    <a:pt x="1150" y="614"/>
                  </a:lnTo>
                  <a:lnTo>
                    <a:pt x="1156" y="603"/>
                  </a:lnTo>
                  <a:lnTo>
                    <a:pt x="1162" y="590"/>
                  </a:lnTo>
                  <a:lnTo>
                    <a:pt x="1166" y="576"/>
                  </a:lnTo>
                  <a:lnTo>
                    <a:pt x="1185" y="576"/>
                  </a:lnTo>
                  <a:lnTo>
                    <a:pt x="1205" y="576"/>
                  </a:lnTo>
                  <a:lnTo>
                    <a:pt x="1226" y="575"/>
                  </a:lnTo>
                  <a:lnTo>
                    <a:pt x="1246" y="573"/>
                  </a:lnTo>
                  <a:lnTo>
                    <a:pt x="1265" y="568"/>
                  </a:lnTo>
                  <a:lnTo>
                    <a:pt x="1283" y="560"/>
                  </a:lnTo>
                  <a:lnTo>
                    <a:pt x="1299" y="549"/>
                  </a:lnTo>
                  <a:lnTo>
                    <a:pt x="1311" y="533"/>
                  </a:lnTo>
                  <a:lnTo>
                    <a:pt x="1316" y="530"/>
                  </a:lnTo>
                  <a:lnTo>
                    <a:pt x="1321" y="526"/>
                  </a:lnTo>
                  <a:lnTo>
                    <a:pt x="1325" y="521"/>
                  </a:lnTo>
                  <a:lnTo>
                    <a:pt x="1329" y="515"/>
                  </a:lnTo>
                  <a:lnTo>
                    <a:pt x="1334" y="509"/>
                  </a:lnTo>
                  <a:lnTo>
                    <a:pt x="1338" y="503"/>
                  </a:lnTo>
                  <a:lnTo>
                    <a:pt x="1342" y="497"/>
                  </a:lnTo>
                  <a:lnTo>
                    <a:pt x="1346" y="491"/>
                  </a:lnTo>
                  <a:lnTo>
                    <a:pt x="1360" y="462"/>
                  </a:lnTo>
                  <a:lnTo>
                    <a:pt x="1365" y="428"/>
                  </a:lnTo>
                  <a:lnTo>
                    <a:pt x="1361" y="394"/>
                  </a:lnTo>
                  <a:lnTo>
                    <a:pt x="1349" y="364"/>
                  </a:lnTo>
                  <a:lnTo>
                    <a:pt x="1343" y="360"/>
                  </a:lnTo>
                  <a:lnTo>
                    <a:pt x="1337" y="359"/>
                  </a:lnTo>
                  <a:lnTo>
                    <a:pt x="1332" y="361"/>
                  </a:lnTo>
                  <a:lnTo>
                    <a:pt x="1328" y="368"/>
                  </a:lnTo>
                  <a:lnTo>
                    <a:pt x="1335" y="386"/>
                  </a:lnTo>
                  <a:lnTo>
                    <a:pt x="1336" y="405"/>
                  </a:lnTo>
                  <a:lnTo>
                    <a:pt x="1334" y="425"/>
                  </a:lnTo>
                  <a:lnTo>
                    <a:pt x="1328" y="443"/>
                  </a:lnTo>
                  <a:lnTo>
                    <a:pt x="1321" y="461"/>
                  </a:lnTo>
                  <a:lnTo>
                    <a:pt x="1311" y="478"/>
                  </a:lnTo>
                  <a:lnTo>
                    <a:pt x="1300" y="494"/>
                  </a:lnTo>
                  <a:lnTo>
                    <a:pt x="1289" y="509"/>
                  </a:lnTo>
                  <a:lnTo>
                    <a:pt x="1278" y="519"/>
                  </a:lnTo>
                  <a:lnTo>
                    <a:pt x="1265" y="526"/>
                  </a:lnTo>
                  <a:lnTo>
                    <a:pt x="1252" y="533"/>
                  </a:lnTo>
                  <a:lnTo>
                    <a:pt x="1240" y="537"/>
                  </a:lnTo>
                  <a:lnTo>
                    <a:pt x="1226" y="540"/>
                  </a:lnTo>
                  <a:lnTo>
                    <a:pt x="1211" y="542"/>
                  </a:lnTo>
                  <a:lnTo>
                    <a:pt x="1197" y="542"/>
                  </a:lnTo>
                  <a:lnTo>
                    <a:pt x="1184" y="540"/>
                  </a:lnTo>
                  <a:lnTo>
                    <a:pt x="1169" y="535"/>
                  </a:lnTo>
                  <a:lnTo>
                    <a:pt x="1155" y="528"/>
                  </a:lnTo>
                  <a:lnTo>
                    <a:pt x="1142" y="521"/>
                  </a:lnTo>
                  <a:lnTo>
                    <a:pt x="1130" y="514"/>
                  </a:lnTo>
                  <a:lnTo>
                    <a:pt x="1117" y="507"/>
                  </a:lnTo>
                  <a:lnTo>
                    <a:pt x="1104" y="501"/>
                  </a:lnTo>
                  <a:lnTo>
                    <a:pt x="1092" y="496"/>
                  </a:lnTo>
                  <a:lnTo>
                    <a:pt x="1078" y="491"/>
                  </a:lnTo>
                  <a:lnTo>
                    <a:pt x="1075" y="499"/>
                  </a:lnTo>
                  <a:lnTo>
                    <a:pt x="1068" y="502"/>
                  </a:lnTo>
                  <a:lnTo>
                    <a:pt x="1063" y="506"/>
                  </a:lnTo>
                  <a:lnTo>
                    <a:pt x="1064" y="516"/>
                  </a:lnTo>
                  <a:lnTo>
                    <a:pt x="1075" y="521"/>
                  </a:lnTo>
                  <a:lnTo>
                    <a:pt x="1083" y="528"/>
                  </a:lnTo>
                  <a:lnTo>
                    <a:pt x="1091" y="537"/>
                  </a:lnTo>
                  <a:lnTo>
                    <a:pt x="1097" y="547"/>
                  </a:lnTo>
                  <a:lnTo>
                    <a:pt x="1101" y="558"/>
                  </a:lnTo>
                  <a:lnTo>
                    <a:pt x="1104" y="570"/>
                  </a:lnTo>
                  <a:lnTo>
                    <a:pt x="1105" y="581"/>
                  </a:lnTo>
                  <a:lnTo>
                    <a:pt x="1105" y="593"/>
                  </a:lnTo>
                  <a:lnTo>
                    <a:pt x="1100" y="604"/>
                  </a:lnTo>
                  <a:lnTo>
                    <a:pt x="1093" y="611"/>
                  </a:lnTo>
                  <a:lnTo>
                    <a:pt x="1082" y="615"/>
                  </a:lnTo>
                  <a:lnTo>
                    <a:pt x="1070" y="618"/>
                  </a:lnTo>
                  <a:lnTo>
                    <a:pt x="1058" y="618"/>
                  </a:lnTo>
                  <a:lnTo>
                    <a:pt x="1045" y="617"/>
                  </a:lnTo>
                  <a:lnTo>
                    <a:pt x="1032" y="616"/>
                  </a:lnTo>
                  <a:lnTo>
                    <a:pt x="1022" y="615"/>
                  </a:lnTo>
                  <a:lnTo>
                    <a:pt x="1002" y="610"/>
                  </a:lnTo>
                  <a:lnTo>
                    <a:pt x="984" y="600"/>
                  </a:lnTo>
                  <a:lnTo>
                    <a:pt x="967" y="589"/>
                  </a:lnTo>
                  <a:lnTo>
                    <a:pt x="952" y="575"/>
                  </a:lnTo>
                  <a:lnTo>
                    <a:pt x="938" y="560"/>
                  </a:lnTo>
                  <a:lnTo>
                    <a:pt x="925" y="543"/>
                  </a:lnTo>
                  <a:lnTo>
                    <a:pt x="912" y="526"/>
                  </a:lnTo>
                  <a:lnTo>
                    <a:pt x="898" y="509"/>
                  </a:lnTo>
                  <a:lnTo>
                    <a:pt x="885" y="509"/>
                  </a:lnTo>
                  <a:lnTo>
                    <a:pt x="878" y="512"/>
                  </a:lnTo>
                  <a:lnTo>
                    <a:pt x="873" y="520"/>
                  </a:lnTo>
                  <a:lnTo>
                    <a:pt x="870" y="528"/>
                  </a:lnTo>
                  <a:lnTo>
                    <a:pt x="866" y="539"/>
                  </a:lnTo>
                  <a:lnTo>
                    <a:pt x="863" y="549"/>
                  </a:lnTo>
                  <a:lnTo>
                    <a:pt x="859" y="558"/>
                  </a:lnTo>
                  <a:lnTo>
                    <a:pt x="853" y="565"/>
                  </a:lnTo>
                  <a:lnTo>
                    <a:pt x="844" y="588"/>
                  </a:lnTo>
                  <a:lnTo>
                    <a:pt x="832" y="607"/>
                  </a:lnTo>
                  <a:lnTo>
                    <a:pt x="815" y="624"/>
                  </a:lnTo>
                  <a:lnTo>
                    <a:pt x="797" y="638"/>
                  </a:lnTo>
                  <a:lnTo>
                    <a:pt x="777" y="651"/>
                  </a:lnTo>
                  <a:lnTo>
                    <a:pt x="755" y="664"/>
                  </a:lnTo>
                  <a:lnTo>
                    <a:pt x="735" y="676"/>
                  </a:lnTo>
                  <a:lnTo>
                    <a:pt x="715" y="689"/>
                  </a:lnTo>
                  <a:lnTo>
                    <a:pt x="702" y="692"/>
                  </a:lnTo>
                  <a:lnTo>
                    <a:pt x="687" y="693"/>
                  </a:lnTo>
                  <a:lnTo>
                    <a:pt x="673" y="694"/>
                  </a:lnTo>
                  <a:lnTo>
                    <a:pt x="658" y="693"/>
                  </a:lnTo>
                  <a:lnTo>
                    <a:pt x="644" y="689"/>
                  </a:lnTo>
                  <a:lnTo>
                    <a:pt x="632" y="685"/>
                  </a:lnTo>
                  <a:lnTo>
                    <a:pt x="620" y="678"/>
                  </a:lnTo>
                  <a:lnTo>
                    <a:pt x="610" y="668"/>
                  </a:lnTo>
                  <a:lnTo>
                    <a:pt x="598" y="646"/>
                  </a:lnTo>
                  <a:lnTo>
                    <a:pt x="591" y="623"/>
                  </a:lnTo>
                  <a:lnTo>
                    <a:pt x="586" y="599"/>
                  </a:lnTo>
                  <a:lnTo>
                    <a:pt x="584" y="574"/>
                  </a:lnTo>
                  <a:lnTo>
                    <a:pt x="584" y="550"/>
                  </a:lnTo>
                  <a:lnTo>
                    <a:pt x="585" y="524"/>
                  </a:lnTo>
                  <a:lnTo>
                    <a:pt x="585" y="499"/>
                  </a:lnTo>
                  <a:lnTo>
                    <a:pt x="584" y="474"/>
                  </a:lnTo>
                  <a:lnTo>
                    <a:pt x="563" y="478"/>
                  </a:lnTo>
                  <a:lnTo>
                    <a:pt x="544" y="484"/>
                  </a:lnTo>
                  <a:lnTo>
                    <a:pt x="524" y="492"/>
                  </a:lnTo>
                  <a:lnTo>
                    <a:pt x="505" y="502"/>
                  </a:lnTo>
                  <a:lnTo>
                    <a:pt x="485" y="512"/>
                  </a:lnTo>
                  <a:lnTo>
                    <a:pt x="466" y="523"/>
                  </a:lnTo>
                  <a:lnTo>
                    <a:pt x="446" y="533"/>
                  </a:lnTo>
                  <a:lnTo>
                    <a:pt x="426" y="540"/>
                  </a:lnTo>
                  <a:lnTo>
                    <a:pt x="412" y="547"/>
                  </a:lnTo>
                  <a:lnTo>
                    <a:pt x="397" y="554"/>
                  </a:lnTo>
                  <a:lnTo>
                    <a:pt x="381" y="560"/>
                  </a:lnTo>
                  <a:lnTo>
                    <a:pt x="364" y="565"/>
                  </a:lnTo>
                  <a:lnTo>
                    <a:pt x="347" y="571"/>
                  </a:lnTo>
                  <a:lnTo>
                    <a:pt x="330" y="575"/>
                  </a:lnTo>
                  <a:lnTo>
                    <a:pt x="313" y="578"/>
                  </a:lnTo>
                  <a:lnTo>
                    <a:pt x="296" y="580"/>
                  </a:lnTo>
                  <a:lnTo>
                    <a:pt x="278" y="582"/>
                  </a:lnTo>
                  <a:lnTo>
                    <a:pt x="260" y="582"/>
                  </a:lnTo>
                  <a:lnTo>
                    <a:pt x="242" y="582"/>
                  </a:lnTo>
                  <a:lnTo>
                    <a:pt x="225" y="580"/>
                  </a:lnTo>
                  <a:lnTo>
                    <a:pt x="208" y="577"/>
                  </a:lnTo>
                  <a:lnTo>
                    <a:pt x="192" y="572"/>
                  </a:lnTo>
                  <a:lnTo>
                    <a:pt x="176" y="565"/>
                  </a:lnTo>
                  <a:lnTo>
                    <a:pt x="161" y="558"/>
                  </a:lnTo>
                  <a:lnTo>
                    <a:pt x="154" y="542"/>
                  </a:lnTo>
                  <a:lnTo>
                    <a:pt x="151" y="526"/>
                  </a:lnTo>
                  <a:lnTo>
                    <a:pt x="152" y="510"/>
                  </a:lnTo>
                  <a:lnTo>
                    <a:pt x="155" y="494"/>
                  </a:lnTo>
                  <a:lnTo>
                    <a:pt x="160" y="479"/>
                  </a:lnTo>
                  <a:lnTo>
                    <a:pt x="167" y="464"/>
                  </a:lnTo>
                  <a:lnTo>
                    <a:pt x="175" y="450"/>
                  </a:lnTo>
                  <a:lnTo>
                    <a:pt x="184" y="438"/>
                  </a:lnTo>
                  <a:lnTo>
                    <a:pt x="195" y="427"/>
                  </a:lnTo>
                  <a:lnTo>
                    <a:pt x="208" y="416"/>
                  </a:lnTo>
                  <a:lnTo>
                    <a:pt x="221" y="405"/>
                  </a:lnTo>
                  <a:lnTo>
                    <a:pt x="233" y="395"/>
                  </a:lnTo>
                  <a:lnTo>
                    <a:pt x="247" y="384"/>
                  </a:lnTo>
                  <a:lnTo>
                    <a:pt x="261" y="374"/>
                  </a:lnTo>
                  <a:lnTo>
                    <a:pt x="274" y="364"/>
                  </a:lnTo>
                  <a:lnTo>
                    <a:pt x="288" y="355"/>
                  </a:lnTo>
                  <a:lnTo>
                    <a:pt x="302" y="344"/>
                  </a:lnTo>
                  <a:lnTo>
                    <a:pt x="316" y="334"/>
                  </a:lnTo>
                  <a:lnTo>
                    <a:pt x="329" y="325"/>
                  </a:lnTo>
                  <a:lnTo>
                    <a:pt x="343" y="315"/>
                  </a:lnTo>
                  <a:lnTo>
                    <a:pt x="357" y="306"/>
                  </a:lnTo>
                  <a:lnTo>
                    <a:pt x="370" y="295"/>
                  </a:lnTo>
                  <a:lnTo>
                    <a:pt x="382" y="286"/>
                  </a:lnTo>
                  <a:lnTo>
                    <a:pt x="395" y="275"/>
                  </a:lnTo>
                  <a:lnTo>
                    <a:pt x="391" y="267"/>
                  </a:lnTo>
                  <a:lnTo>
                    <a:pt x="383" y="265"/>
                  </a:lnTo>
                  <a:lnTo>
                    <a:pt x="374" y="265"/>
                  </a:lnTo>
                  <a:lnTo>
                    <a:pt x="365" y="268"/>
                  </a:lnTo>
                  <a:lnTo>
                    <a:pt x="357" y="272"/>
                  </a:lnTo>
                  <a:lnTo>
                    <a:pt x="347" y="276"/>
                  </a:lnTo>
                  <a:lnTo>
                    <a:pt x="338" y="279"/>
                  </a:lnTo>
                  <a:lnTo>
                    <a:pt x="329" y="283"/>
                  </a:lnTo>
                  <a:lnTo>
                    <a:pt x="319" y="286"/>
                  </a:lnTo>
                  <a:lnTo>
                    <a:pt x="309" y="288"/>
                  </a:lnTo>
                  <a:lnTo>
                    <a:pt x="300" y="289"/>
                  </a:lnTo>
                  <a:lnTo>
                    <a:pt x="289" y="290"/>
                  </a:lnTo>
                  <a:lnTo>
                    <a:pt x="274" y="292"/>
                  </a:lnTo>
                  <a:lnTo>
                    <a:pt x="259" y="294"/>
                  </a:lnTo>
                  <a:lnTo>
                    <a:pt x="243" y="296"/>
                  </a:lnTo>
                  <a:lnTo>
                    <a:pt x="227" y="297"/>
                  </a:lnTo>
                  <a:lnTo>
                    <a:pt x="210" y="297"/>
                  </a:lnTo>
                  <a:lnTo>
                    <a:pt x="195" y="295"/>
                  </a:lnTo>
                  <a:lnTo>
                    <a:pt x="179" y="292"/>
                  </a:lnTo>
                  <a:lnTo>
                    <a:pt x="166" y="286"/>
                  </a:lnTo>
                  <a:lnTo>
                    <a:pt x="174" y="265"/>
                  </a:lnTo>
                  <a:lnTo>
                    <a:pt x="185" y="245"/>
                  </a:lnTo>
                  <a:lnTo>
                    <a:pt x="197" y="226"/>
                  </a:lnTo>
                  <a:lnTo>
                    <a:pt x="212" y="207"/>
                  </a:lnTo>
                  <a:lnTo>
                    <a:pt x="228" y="191"/>
                  </a:lnTo>
                  <a:lnTo>
                    <a:pt x="246" y="175"/>
                  </a:lnTo>
                  <a:lnTo>
                    <a:pt x="264" y="162"/>
                  </a:lnTo>
                  <a:lnTo>
                    <a:pt x="282" y="149"/>
                  </a:lnTo>
                  <a:lnTo>
                    <a:pt x="297" y="144"/>
                  </a:lnTo>
                  <a:lnTo>
                    <a:pt x="313" y="139"/>
                  </a:lnTo>
                  <a:lnTo>
                    <a:pt x="327" y="136"/>
                  </a:lnTo>
                  <a:lnTo>
                    <a:pt x="342" y="135"/>
                  </a:lnTo>
                  <a:lnTo>
                    <a:pt x="357" y="136"/>
                  </a:lnTo>
                  <a:lnTo>
                    <a:pt x="372" y="141"/>
                  </a:lnTo>
                  <a:lnTo>
                    <a:pt x="385" y="148"/>
                  </a:lnTo>
                  <a:lnTo>
                    <a:pt x="398" y="160"/>
                  </a:lnTo>
                  <a:lnTo>
                    <a:pt x="411" y="167"/>
                  </a:lnTo>
                  <a:lnTo>
                    <a:pt x="425" y="173"/>
                  </a:lnTo>
                  <a:lnTo>
                    <a:pt x="439" y="179"/>
                  </a:lnTo>
                  <a:lnTo>
                    <a:pt x="454" y="183"/>
                  </a:lnTo>
                  <a:lnTo>
                    <a:pt x="469" y="186"/>
                  </a:lnTo>
                  <a:lnTo>
                    <a:pt x="484" y="189"/>
                  </a:lnTo>
                  <a:lnTo>
                    <a:pt x="499" y="192"/>
                  </a:lnTo>
                  <a:lnTo>
                    <a:pt x="514" y="195"/>
                  </a:lnTo>
                  <a:lnTo>
                    <a:pt x="529" y="197"/>
                  </a:lnTo>
                  <a:lnTo>
                    <a:pt x="545" y="200"/>
                  </a:lnTo>
                  <a:lnTo>
                    <a:pt x="560" y="202"/>
                  </a:lnTo>
                  <a:lnTo>
                    <a:pt x="575" y="206"/>
                  </a:lnTo>
                  <a:lnTo>
                    <a:pt x="589" y="209"/>
                  </a:lnTo>
                  <a:lnTo>
                    <a:pt x="603" y="215"/>
                  </a:lnTo>
                  <a:lnTo>
                    <a:pt x="617" y="220"/>
                  </a:lnTo>
                  <a:lnTo>
                    <a:pt x="630" y="226"/>
                  </a:lnTo>
                  <a:lnTo>
                    <a:pt x="643" y="226"/>
                  </a:lnTo>
                  <a:lnTo>
                    <a:pt x="656" y="226"/>
                  </a:lnTo>
                  <a:lnTo>
                    <a:pt x="669" y="226"/>
                  </a:lnTo>
                  <a:lnTo>
                    <a:pt x="681" y="227"/>
                  </a:lnTo>
                  <a:lnTo>
                    <a:pt x="694" y="230"/>
                  </a:lnTo>
                  <a:lnTo>
                    <a:pt x="707" y="232"/>
                  </a:lnTo>
                  <a:lnTo>
                    <a:pt x="718" y="234"/>
                  </a:lnTo>
                  <a:lnTo>
                    <a:pt x="730" y="237"/>
                  </a:lnTo>
                  <a:lnTo>
                    <a:pt x="746" y="237"/>
                  </a:lnTo>
                  <a:lnTo>
                    <a:pt x="762" y="236"/>
                  </a:lnTo>
                  <a:lnTo>
                    <a:pt x="779" y="237"/>
                  </a:lnTo>
                  <a:lnTo>
                    <a:pt x="795" y="237"/>
                  </a:lnTo>
                  <a:lnTo>
                    <a:pt x="811" y="238"/>
                  </a:lnTo>
                  <a:lnTo>
                    <a:pt x="828" y="238"/>
                  </a:lnTo>
                  <a:lnTo>
                    <a:pt x="844" y="238"/>
                  </a:lnTo>
                  <a:lnTo>
                    <a:pt x="861" y="238"/>
                  </a:lnTo>
                  <a:lnTo>
                    <a:pt x="877" y="238"/>
                  </a:lnTo>
                  <a:lnTo>
                    <a:pt x="893" y="237"/>
                  </a:lnTo>
                  <a:lnTo>
                    <a:pt x="909" y="236"/>
                  </a:lnTo>
                  <a:lnTo>
                    <a:pt x="923" y="234"/>
                  </a:lnTo>
                  <a:lnTo>
                    <a:pt x="938" y="231"/>
                  </a:lnTo>
                  <a:lnTo>
                    <a:pt x="953" y="226"/>
                  </a:lnTo>
                  <a:lnTo>
                    <a:pt x="967" y="221"/>
                  </a:lnTo>
                  <a:lnTo>
                    <a:pt x="980" y="215"/>
                  </a:lnTo>
                  <a:lnTo>
                    <a:pt x="986" y="222"/>
                  </a:lnTo>
                  <a:lnTo>
                    <a:pt x="992" y="219"/>
                  </a:lnTo>
                  <a:lnTo>
                    <a:pt x="997" y="214"/>
                  </a:lnTo>
                  <a:lnTo>
                    <a:pt x="1007" y="212"/>
                  </a:lnTo>
                  <a:lnTo>
                    <a:pt x="1038" y="206"/>
                  </a:lnTo>
                  <a:lnTo>
                    <a:pt x="1067" y="201"/>
                  </a:lnTo>
                  <a:lnTo>
                    <a:pt x="1096" y="196"/>
                  </a:lnTo>
                  <a:lnTo>
                    <a:pt x="1125" y="189"/>
                  </a:lnTo>
                  <a:lnTo>
                    <a:pt x="1154" y="183"/>
                  </a:lnTo>
                  <a:lnTo>
                    <a:pt x="1181" y="175"/>
                  </a:lnTo>
                  <a:lnTo>
                    <a:pt x="1210" y="167"/>
                  </a:lnTo>
                  <a:lnTo>
                    <a:pt x="1237" y="159"/>
                  </a:lnTo>
                  <a:lnTo>
                    <a:pt x="1265" y="150"/>
                  </a:lnTo>
                  <a:lnTo>
                    <a:pt x="1292" y="141"/>
                  </a:lnTo>
                  <a:lnTo>
                    <a:pt x="1320" y="131"/>
                  </a:lnTo>
                  <a:lnTo>
                    <a:pt x="1346" y="120"/>
                  </a:lnTo>
                  <a:lnTo>
                    <a:pt x="1374" y="110"/>
                  </a:lnTo>
                  <a:lnTo>
                    <a:pt x="1400" y="98"/>
                  </a:lnTo>
                  <a:lnTo>
                    <a:pt x="1428" y="86"/>
                  </a:lnTo>
                  <a:lnTo>
                    <a:pt x="1455" y="74"/>
                  </a:lnTo>
                  <a:lnTo>
                    <a:pt x="1471" y="65"/>
                  </a:lnTo>
                  <a:lnTo>
                    <a:pt x="1487" y="57"/>
                  </a:lnTo>
                  <a:lnTo>
                    <a:pt x="1503" y="47"/>
                  </a:lnTo>
                  <a:lnTo>
                    <a:pt x="1518" y="38"/>
                  </a:lnTo>
                  <a:lnTo>
                    <a:pt x="1531" y="28"/>
                  </a:lnTo>
                  <a:lnTo>
                    <a:pt x="1546" y="19"/>
                  </a:lnTo>
                  <a:lnTo>
                    <a:pt x="1561" y="9"/>
                  </a:lnTo>
                  <a:lnTo>
                    <a:pt x="1576" y="0"/>
                  </a:lnTo>
                  <a:lnTo>
                    <a:pt x="1594" y="12"/>
                  </a:lnTo>
                  <a:lnTo>
                    <a:pt x="1612" y="26"/>
                  </a:lnTo>
                  <a:lnTo>
                    <a:pt x="1630" y="40"/>
                  </a:lnTo>
                  <a:lnTo>
                    <a:pt x="1648" y="55"/>
                  </a:lnTo>
                  <a:lnTo>
                    <a:pt x="1664" y="70"/>
                  </a:lnTo>
                  <a:lnTo>
                    <a:pt x="1681" y="84"/>
                  </a:lnTo>
                  <a:lnTo>
                    <a:pt x="1697" y="99"/>
                  </a:lnTo>
                  <a:lnTo>
                    <a:pt x="1713" y="116"/>
                  </a:lnTo>
                  <a:lnTo>
                    <a:pt x="1728" y="132"/>
                  </a:lnTo>
                  <a:lnTo>
                    <a:pt x="1742" y="150"/>
                  </a:lnTo>
                  <a:lnTo>
                    <a:pt x="1755" y="167"/>
                  </a:lnTo>
                  <a:lnTo>
                    <a:pt x="1768" y="186"/>
                  </a:lnTo>
                  <a:lnTo>
                    <a:pt x="1781" y="205"/>
                  </a:lnTo>
                  <a:lnTo>
                    <a:pt x="1791" y="225"/>
                  </a:lnTo>
                  <a:lnTo>
                    <a:pt x="1801" y="246"/>
                  </a:lnTo>
                  <a:lnTo>
                    <a:pt x="1810" y="268"/>
                  </a:lnTo>
                  <a:close/>
                </a:path>
              </a:pathLst>
            </a:custGeom>
            <a:solidFill>
              <a:srgbClr val="FCF4FC"/>
            </a:solidFill>
            <a:ln w="9525">
              <a:noFill/>
              <a:round/>
              <a:headEnd/>
              <a:tailEnd/>
            </a:ln>
          </p:spPr>
          <p:txBody>
            <a:bodyPr/>
            <a:lstStyle/>
            <a:p>
              <a:endParaRPr lang="en-US" sz="1350"/>
            </a:p>
          </p:txBody>
        </p:sp>
        <p:sp>
          <p:nvSpPr>
            <p:cNvPr id="9283" name="Freeform 444"/>
            <p:cNvSpPr>
              <a:spLocks/>
            </p:cNvSpPr>
            <p:nvPr/>
          </p:nvSpPr>
          <p:spPr bwMode="auto">
            <a:xfrm>
              <a:off x="5105" y="3669"/>
              <a:ext cx="7" cy="12"/>
            </a:xfrm>
            <a:custGeom>
              <a:avLst/>
              <a:gdLst>
                <a:gd name="T0" fmla="*/ 0 w 55"/>
                <a:gd name="T1" fmla="*/ 0 h 102"/>
                <a:gd name="T2" fmla="*/ 0 w 55"/>
                <a:gd name="T3" fmla="*/ 0 h 102"/>
                <a:gd name="T4" fmla="*/ 0 w 55"/>
                <a:gd name="T5" fmla="*/ 0 h 102"/>
                <a:gd name="T6" fmla="*/ 0 w 55"/>
                <a:gd name="T7" fmla="*/ 0 h 102"/>
                <a:gd name="T8" fmla="*/ 0 w 55"/>
                <a:gd name="T9" fmla="*/ 0 h 102"/>
                <a:gd name="T10" fmla="*/ 0 w 55"/>
                <a:gd name="T11" fmla="*/ 0 h 102"/>
                <a:gd name="T12" fmla="*/ 0 w 55"/>
                <a:gd name="T13" fmla="*/ 0 h 102"/>
                <a:gd name="T14" fmla="*/ 0 w 55"/>
                <a:gd name="T15" fmla="*/ 0 h 102"/>
                <a:gd name="T16" fmla="*/ 0 w 55"/>
                <a:gd name="T17" fmla="*/ 0 h 102"/>
                <a:gd name="T18" fmla="*/ 0 w 55"/>
                <a:gd name="T19" fmla="*/ 0 h 102"/>
                <a:gd name="T20" fmla="*/ 0 w 55"/>
                <a:gd name="T21" fmla="*/ 0 h 102"/>
                <a:gd name="T22" fmla="*/ 0 w 55"/>
                <a:gd name="T23" fmla="*/ 0 h 102"/>
                <a:gd name="T24" fmla="*/ 0 w 55"/>
                <a:gd name="T25" fmla="*/ 0 h 102"/>
                <a:gd name="T26" fmla="*/ 0 w 55"/>
                <a:gd name="T27" fmla="*/ 0 h 102"/>
                <a:gd name="T28" fmla="*/ 0 w 55"/>
                <a:gd name="T29" fmla="*/ 0 h 102"/>
                <a:gd name="T30" fmla="*/ 0 w 55"/>
                <a:gd name="T31" fmla="*/ 0 h 102"/>
                <a:gd name="T32" fmla="*/ 0 w 55"/>
                <a:gd name="T33" fmla="*/ 0 h 102"/>
                <a:gd name="T34" fmla="*/ 0 w 55"/>
                <a:gd name="T35" fmla="*/ 0 h 102"/>
                <a:gd name="T36" fmla="*/ 0 w 55"/>
                <a:gd name="T37" fmla="*/ 0 h 102"/>
                <a:gd name="T38" fmla="*/ 0 w 55"/>
                <a:gd name="T39" fmla="*/ 0 h 102"/>
                <a:gd name="T40" fmla="*/ 0 w 55"/>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
                <a:gd name="T64" fmla="*/ 0 h 102"/>
                <a:gd name="T65" fmla="*/ 55 w 55"/>
                <a:gd name="T66" fmla="*/ 102 h 10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 h="102">
                  <a:moveTo>
                    <a:pt x="52" y="99"/>
                  </a:moveTo>
                  <a:lnTo>
                    <a:pt x="47" y="101"/>
                  </a:lnTo>
                  <a:lnTo>
                    <a:pt x="40" y="102"/>
                  </a:lnTo>
                  <a:lnTo>
                    <a:pt x="35" y="100"/>
                  </a:lnTo>
                  <a:lnTo>
                    <a:pt x="30" y="98"/>
                  </a:lnTo>
                  <a:lnTo>
                    <a:pt x="25" y="94"/>
                  </a:lnTo>
                  <a:lnTo>
                    <a:pt x="18" y="91"/>
                  </a:lnTo>
                  <a:lnTo>
                    <a:pt x="13" y="89"/>
                  </a:lnTo>
                  <a:lnTo>
                    <a:pt x="7" y="88"/>
                  </a:lnTo>
                  <a:lnTo>
                    <a:pt x="0" y="70"/>
                  </a:lnTo>
                  <a:lnTo>
                    <a:pt x="0" y="56"/>
                  </a:lnTo>
                  <a:lnTo>
                    <a:pt x="6" y="46"/>
                  </a:lnTo>
                  <a:lnTo>
                    <a:pt x="15" y="36"/>
                  </a:lnTo>
                  <a:lnTo>
                    <a:pt x="26" y="28"/>
                  </a:lnTo>
                  <a:lnTo>
                    <a:pt x="37" y="20"/>
                  </a:lnTo>
                  <a:lnTo>
                    <a:pt x="48" y="11"/>
                  </a:lnTo>
                  <a:lnTo>
                    <a:pt x="55" y="0"/>
                  </a:lnTo>
                  <a:lnTo>
                    <a:pt x="53" y="22"/>
                  </a:lnTo>
                  <a:lnTo>
                    <a:pt x="50" y="48"/>
                  </a:lnTo>
                  <a:lnTo>
                    <a:pt x="49" y="73"/>
                  </a:lnTo>
                  <a:lnTo>
                    <a:pt x="52" y="99"/>
                  </a:lnTo>
                  <a:close/>
                </a:path>
              </a:pathLst>
            </a:custGeom>
            <a:solidFill>
              <a:srgbClr val="FFFFFF"/>
            </a:solidFill>
            <a:ln w="9525">
              <a:noFill/>
              <a:round/>
              <a:headEnd/>
              <a:tailEnd/>
            </a:ln>
          </p:spPr>
          <p:txBody>
            <a:bodyPr/>
            <a:lstStyle/>
            <a:p>
              <a:endParaRPr lang="en-US" sz="1350"/>
            </a:p>
          </p:txBody>
        </p:sp>
        <p:sp>
          <p:nvSpPr>
            <p:cNvPr id="9284" name="Freeform 445"/>
            <p:cNvSpPr>
              <a:spLocks/>
            </p:cNvSpPr>
            <p:nvPr/>
          </p:nvSpPr>
          <p:spPr bwMode="auto">
            <a:xfrm>
              <a:off x="5114" y="3670"/>
              <a:ext cx="7" cy="13"/>
            </a:xfrm>
            <a:custGeom>
              <a:avLst/>
              <a:gdLst>
                <a:gd name="T0" fmla="*/ 0 w 53"/>
                <a:gd name="T1" fmla="*/ 0 h 102"/>
                <a:gd name="T2" fmla="*/ 0 w 53"/>
                <a:gd name="T3" fmla="*/ 0 h 102"/>
                <a:gd name="T4" fmla="*/ 0 w 53"/>
                <a:gd name="T5" fmla="*/ 0 h 102"/>
                <a:gd name="T6" fmla="*/ 0 w 53"/>
                <a:gd name="T7" fmla="*/ 0 h 102"/>
                <a:gd name="T8" fmla="*/ 0 w 53"/>
                <a:gd name="T9" fmla="*/ 0 h 102"/>
                <a:gd name="T10" fmla="*/ 0 w 53"/>
                <a:gd name="T11" fmla="*/ 0 h 102"/>
                <a:gd name="T12" fmla="*/ 0 w 53"/>
                <a:gd name="T13" fmla="*/ 0 h 102"/>
                <a:gd name="T14" fmla="*/ 0 w 53"/>
                <a:gd name="T15" fmla="*/ 0 h 102"/>
                <a:gd name="T16" fmla="*/ 0 w 53"/>
                <a:gd name="T17" fmla="*/ 0 h 102"/>
                <a:gd name="T18" fmla="*/ 0 w 53"/>
                <a:gd name="T19" fmla="*/ 0 h 102"/>
                <a:gd name="T20" fmla="*/ 0 w 53"/>
                <a:gd name="T21" fmla="*/ 0 h 102"/>
                <a:gd name="T22" fmla="*/ 0 w 53"/>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3"/>
                <a:gd name="T37" fmla="*/ 0 h 102"/>
                <a:gd name="T38" fmla="*/ 53 w 53"/>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3" h="102">
                  <a:moveTo>
                    <a:pt x="53" y="102"/>
                  </a:moveTo>
                  <a:lnTo>
                    <a:pt x="46" y="102"/>
                  </a:lnTo>
                  <a:lnTo>
                    <a:pt x="38" y="102"/>
                  </a:lnTo>
                  <a:lnTo>
                    <a:pt x="31" y="101"/>
                  </a:lnTo>
                  <a:lnTo>
                    <a:pt x="23" y="100"/>
                  </a:lnTo>
                  <a:lnTo>
                    <a:pt x="17" y="98"/>
                  </a:lnTo>
                  <a:lnTo>
                    <a:pt x="11" y="95"/>
                  </a:lnTo>
                  <a:lnTo>
                    <a:pt x="5" y="91"/>
                  </a:lnTo>
                  <a:lnTo>
                    <a:pt x="0" y="84"/>
                  </a:lnTo>
                  <a:lnTo>
                    <a:pt x="4" y="0"/>
                  </a:lnTo>
                  <a:lnTo>
                    <a:pt x="47" y="35"/>
                  </a:lnTo>
                  <a:lnTo>
                    <a:pt x="53" y="102"/>
                  </a:lnTo>
                  <a:close/>
                </a:path>
              </a:pathLst>
            </a:custGeom>
            <a:solidFill>
              <a:srgbClr val="FFFFFF"/>
            </a:solidFill>
            <a:ln w="9525">
              <a:noFill/>
              <a:round/>
              <a:headEnd/>
              <a:tailEnd/>
            </a:ln>
          </p:spPr>
          <p:txBody>
            <a:bodyPr/>
            <a:lstStyle/>
            <a:p>
              <a:endParaRPr lang="en-US" sz="1350"/>
            </a:p>
          </p:txBody>
        </p:sp>
        <p:sp>
          <p:nvSpPr>
            <p:cNvPr id="9285" name="Freeform 446"/>
            <p:cNvSpPr>
              <a:spLocks/>
            </p:cNvSpPr>
            <p:nvPr/>
          </p:nvSpPr>
          <p:spPr bwMode="auto">
            <a:xfrm>
              <a:off x="5075" y="3727"/>
              <a:ext cx="28" cy="97"/>
            </a:xfrm>
            <a:custGeom>
              <a:avLst/>
              <a:gdLst>
                <a:gd name="T0" fmla="*/ 0 w 225"/>
                <a:gd name="T1" fmla="*/ 0 h 777"/>
                <a:gd name="T2" fmla="*/ 0 w 225"/>
                <a:gd name="T3" fmla="*/ 0 h 777"/>
                <a:gd name="T4" fmla="*/ 0 w 225"/>
                <a:gd name="T5" fmla="*/ 0 h 777"/>
                <a:gd name="T6" fmla="*/ 0 w 225"/>
                <a:gd name="T7" fmla="*/ 0 h 777"/>
                <a:gd name="T8" fmla="*/ 0 w 225"/>
                <a:gd name="T9" fmla="*/ 0 h 777"/>
                <a:gd name="T10" fmla="*/ 0 w 225"/>
                <a:gd name="T11" fmla="*/ 0 h 777"/>
                <a:gd name="T12" fmla="*/ 0 w 225"/>
                <a:gd name="T13" fmla="*/ 0 h 777"/>
                <a:gd name="T14" fmla="*/ 0 w 225"/>
                <a:gd name="T15" fmla="*/ 0 h 777"/>
                <a:gd name="T16" fmla="*/ 0 w 225"/>
                <a:gd name="T17" fmla="*/ 0 h 777"/>
                <a:gd name="T18" fmla="*/ 0 w 225"/>
                <a:gd name="T19" fmla="*/ 0 h 777"/>
                <a:gd name="T20" fmla="*/ 0 w 225"/>
                <a:gd name="T21" fmla="*/ 0 h 777"/>
                <a:gd name="T22" fmla="*/ 0 w 225"/>
                <a:gd name="T23" fmla="*/ 0 h 777"/>
                <a:gd name="T24" fmla="*/ 0 w 225"/>
                <a:gd name="T25" fmla="*/ 0 h 777"/>
                <a:gd name="T26" fmla="*/ 0 w 225"/>
                <a:gd name="T27" fmla="*/ 0 h 777"/>
                <a:gd name="T28" fmla="*/ 0 w 225"/>
                <a:gd name="T29" fmla="*/ 0 h 777"/>
                <a:gd name="T30" fmla="*/ 0 w 225"/>
                <a:gd name="T31" fmla="*/ 0 h 777"/>
                <a:gd name="T32" fmla="*/ 0 w 225"/>
                <a:gd name="T33" fmla="*/ 0 h 777"/>
                <a:gd name="T34" fmla="*/ 0 w 225"/>
                <a:gd name="T35" fmla="*/ 0 h 777"/>
                <a:gd name="T36" fmla="*/ 0 w 225"/>
                <a:gd name="T37" fmla="*/ 0 h 777"/>
                <a:gd name="T38" fmla="*/ 0 w 225"/>
                <a:gd name="T39" fmla="*/ 0 h 777"/>
                <a:gd name="T40" fmla="*/ 0 w 225"/>
                <a:gd name="T41" fmla="*/ 0 h 777"/>
                <a:gd name="T42" fmla="*/ 0 w 225"/>
                <a:gd name="T43" fmla="*/ 0 h 777"/>
                <a:gd name="T44" fmla="*/ 0 w 225"/>
                <a:gd name="T45" fmla="*/ 0 h 777"/>
                <a:gd name="T46" fmla="*/ 0 w 225"/>
                <a:gd name="T47" fmla="*/ 0 h 777"/>
                <a:gd name="T48" fmla="*/ 0 w 225"/>
                <a:gd name="T49" fmla="*/ 0 h 777"/>
                <a:gd name="T50" fmla="*/ 0 w 225"/>
                <a:gd name="T51" fmla="*/ 0 h 777"/>
                <a:gd name="T52" fmla="*/ 0 w 225"/>
                <a:gd name="T53" fmla="*/ 0 h 777"/>
                <a:gd name="T54" fmla="*/ 0 w 225"/>
                <a:gd name="T55" fmla="*/ 0 h 777"/>
                <a:gd name="T56" fmla="*/ 0 w 225"/>
                <a:gd name="T57" fmla="*/ 0 h 777"/>
                <a:gd name="T58" fmla="*/ 0 w 225"/>
                <a:gd name="T59" fmla="*/ 0 h 777"/>
                <a:gd name="T60" fmla="*/ 0 w 225"/>
                <a:gd name="T61" fmla="*/ 0 h 777"/>
                <a:gd name="T62" fmla="*/ 0 w 225"/>
                <a:gd name="T63" fmla="*/ 0 h 777"/>
                <a:gd name="T64" fmla="*/ 0 w 225"/>
                <a:gd name="T65" fmla="*/ 0 h 777"/>
                <a:gd name="T66" fmla="*/ 0 w 225"/>
                <a:gd name="T67" fmla="*/ 0 h 777"/>
                <a:gd name="T68" fmla="*/ 0 w 225"/>
                <a:gd name="T69" fmla="*/ 0 h 777"/>
                <a:gd name="T70" fmla="*/ 0 w 225"/>
                <a:gd name="T71" fmla="*/ 0 h 777"/>
                <a:gd name="T72" fmla="*/ 0 w 225"/>
                <a:gd name="T73" fmla="*/ 0 h 777"/>
                <a:gd name="T74" fmla="*/ 0 w 225"/>
                <a:gd name="T75" fmla="*/ 0 h 777"/>
                <a:gd name="T76" fmla="*/ 0 w 225"/>
                <a:gd name="T77" fmla="*/ 0 h 777"/>
                <a:gd name="T78" fmla="*/ 0 w 225"/>
                <a:gd name="T79" fmla="*/ 0 h 777"/>
                <a:gd name="T80" fmla="*/ 0 w 225"/>
                <a:gd name="T81" fmla="*/ 0 h 777"/>
                <a:gd name="T82" fmla="*/ 0 w 225"/>
                <a:gd name="T83" fmla="*/ 0 h 777"/>
                <a:gd name="T84" fmla="*/ 0 w 225"/>
                <a:gd name="T85" fmla="*/ 0 h 777"/>
                <a:gd name="T86" fmla="*/ 0 w 225"/>
                <a:gd name="T87" fmla="*/ 0 h 777"/>
                <a:gd name="T88" fmla="*/ 0 w 225"/>
                <a:gd name="T89" fmla="*/ 0 h 777"/>
                <a:gd name="T90" fmla="*/ 0 w 225"/>
                <a:gd name="T91" fmla="*/ 0 h 7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777"/>
                <a:gd name="T140" fmla="*/ 225 w 225"/>
                <a:gd name="T141" fmla="*/ 777 h 7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777">
                  <a:moveTo>
                    <a:pt x="141" y="215"/>
                  </a:moveTo>
                  <a:lnTo>
                    <a:pt x="162" y="216"/>
                  </a:lnTo>
                  <a:lnTo>
                    <a:pt x="177" y="223"/>
                  </a:lnTo>
                  <a:lnTo>
                    <a:pt x="185" y="236"/>
                  </a:lnTo>
                  <a:lnTo>
                    <a:pt x="191" y="251"/>
                  </a:lnTo>
                  <a:lnTo>
                    <a:pt x="193" y="269"/>
                  </a:lnTo>
                  <a:lnTo>
                    <a:pt x="195" y="287"/>
                  </a:lnTo>
                  <a:lnTo>
                    <a:pt x="197" y="305"/>
                  </a:lnTo>
                  <a:lnTo>
                    <a:pt x="201" y="321"/>
                  </a:lnTo>
                  <a:lnTo>
                    <a:pt x="212" y="378"/>
                  </a:lnTo>
                  <a:lnTo>
                    <a:pt x="219" y="433"/>
                  </a:lnTo>
                  <a:lnTo>
                    <a:pt x="223" y="489"/>
                  </a:lnTo>
                  <a:lnTo>
                    <a:pt x="225" y="544"/>
                  </a:lnTo>
                  <a:lnTo>
                    <a:pt x="225" y="601"/>
                  </a:lnTo>
                  <a:lnTo>
                    <a:pt x="225" y="658"/>
                  </a:lnTo>
                  <a:lnTo>
                    <a:pt x="225" y="717"/>
                  </a:lnTo>
                  <a:lnTo>
                    <a:pt x="225" y="777"/>
                  </a:lnTo>
                  <a:lnTo>
                    <a:pt x="217" y="746"/>
                  </a:lnTo>
                  <a:lnTo>
                    <a:pt x="210" y="716"/>
                  </a:lnTo>
                  <a:lnTo>
                    <a:pt x="203" y="685"/>
                  </a:lnTo>
                  <a:lnTo>
                    <a:pt x="197" y="653"/>
                  </a:lnTo>
                  <a:lnTo>
                    <a:pt x="189" y="622"/>
                  </a:lnTo>
                  <a:lnTo>
                    <a:pt x="182" y="592"/>
                  </a:lnTo>
                  <a:lnTo>
                    <a:pt x="172" y="562"/>
                  </a:lnTo>
                  <a:lnTo>
                    <a:pt x="159" y="533"/>
                  </a:lnTo>
                  <a:lnTo>
                    <a:pt x="142" y="482"/>
                  </a:lnTo>
                  <a:lnTo>
                    <a:pt x="126" y="431"/>
                  </a:lnTo>
                  <a:lnTo>
                    <a:pt x="111" y="379"/>
                  </a:lnTo>
                  <a:lnTo>
                    <a:pt x="98" y="327"/>
                  </a:lnTo>
                  <a:lnTo>
                    <a:pt x="83" y="275"/>
                  </a:lnTo>
                  <a:lnTo>
                    <a:pt x="67" y="224"/>
                  </a:lnTo>
                  <a:lnTo>
                    <a:pt x="49" y="173"/>
                  </a:lnTo>
                  <a:lnTo>
                    <a:pt x="28" y="124"/>
                  </a:lnTo>
                  <a:lnTo>
                    <a:pt x="27" y="100"/>
                  </a:lnTo>
                  <a:lnTo>
                    <a:pt x="20" y="79"/>
                  </a:lnTo>
                  <a:lnTo>
                    <a:pt x="11" y="59"/>
                  </a:lnTo>
                  <a:lnTo>
                    <a:pt x="0" y="38"/>
                  </a:lnTo>
                  <a:lnTo>
                    <a:pt x="64" y="0"/>
                  </a:lnTo>
                  <a:lnTo>
                    <a:pt x="61" y="29"/>
                  </a:lnTo>
                  <a:lnTo>
                    <a:pt x="61" y="60"/>
                  </a:lnTo>
                  <a:lnTo>
                    <a:pt x="64" y="90"/>
                  </a:lnTo>
                  <a:lnTo>
                    <a:pt x="72" y="120"/>
                  </a:lnTo>
                  <a:lnTo>
                    <a:pt x="84" y="149"/>
                  </a:lnTo>
                  <a:lnTo>
                    <a:pt x="99" y="174"/>
                  </a:lnTo>
                  <a:lnTo>
                    <a:pt x="118" y="197"/>
                  </a:lnTo>
                  <a:lnTo>
                    <a:pt x="141" y="215"/>
                  </a:lnTo>
                  <a:close/>
                </a:path>
              </a:pathLst>
            </a:custGeom>
            <a:solidFill>
              <a:srgbClr val="FCF4FC"/>
            </a:solidFill>
            <a:ln w="9525">
              <a:noFill/>
              <a:round/>
              <a:headEnd/>
              <a:tailEnd/>
            </a:ln>
          </p:spPr>
          <p:txBody>
            <a:bodyPr/>
            <a:lstStyle/>
            <a:p>
              <a:endParaRPr lang="en-US" sz="1350"/>
            </a:p>
          </p:txBody>
        </p:sp>
        <p:sp>
          <p:nvSpPr>
            <p:cNvPr id="9286" name="Freeform 447"/>
            <p:cNvSpPr>
              <a:spLocks/>
            </p:cNvSpPr>
            <p:nvPr/>
          </p:nvSpPr>
          <p:spPr bwMode="auto">
            <a:xfrm>
              <a:off x="5106" y="3734"/>
              <a:ext cx="27" cy="94"/>
            </a:xfrm>
            <a:custGeom>
              <a:avLst/>
              <a:gdLst>
                <a:gd name="T0" fmla="*/ 0 w 209"/>
                <a:gd name="T1" fmla="*/ 0 h 750"/>
                <a:gd name="T2" fmla="*/ 0 w 209"/>
                <a:gd name="T3" fmla="*/ 0 h 750"/>
                <a:gd name="T4" fmla="*/ 0 w 209"/>
                <a:gd name="T5" fmla="*/ 0 h 750"/>
                <a:gd name="T6" fmla="*/ 0 w 209"/>
                <a:gd name="T7" fmla="*/ 0 h 750"/>
                <a:gd name="T8" fmla="*/ 0 w 209"/>
                <a:gd name="T9" fmla="*/ 0 h 750"/>
                <a:gd name="T10" fmla="*/ 0 w 209"/>
                <a:gd name="T11" fmla="*/ 0 h 750"/>
                <a:gd name="T12" fmla="*/ 0 w 209"/>
                <a:gd name="T13" fmla="*/ 0 h 750"/>
                <a:gd name="T14" fmla="*/ 0 w 209"/>
                <a:gd name="T15" fmla="*/ 0 h 750"/>
                <a:gd name="T16" fmla="*/ 0 w 209"/>
                <a:gd name="T17" fmla="*/ 0 h 750"/>
                <a:gd name="T18" fmla="*/ 0 w 209"/>
                <a:gd name="T19" fmla="*/ 0 h 750"/>
                <a:gd name="T20" fmla="*/ 0 w 209"/>
                <a:gd name="T21" fmla="*/ 0 h 750"/>
                <a:gd name="T22" fmla="*/ 0 w 209"/>
                <a:gd name="T23" fmla="*/ 0 h 750"/>
                <a:gd name="T24" fmla="*/ 0 w 209"/>
                <a:gd name="T25" fmla="*/ 0 h 750"/>
                <a:gd name="T26" fmla="*/ 0 w 209"/>
                <a:gd name="T27" fmla="*/ 0 h 750"/>
                <a:gd name="T28" fmla="*/ 0 w 209"/>
                <a:gd name="T29" fmla="*/ 0 h 750"/>
                <a:gd name="T30" fmla="*/ 0 w 209"/>
                <a:gd name="T31" fmla="*/ 0 h 750"/>
                <a:gd name="T32" fmla="*/ 0 w 209"/>
                <a:gd name="T33" fmla="*/ 0 h 750"/>
                <a:gd name="T34" fmla="*/ 0 w 209"/>
                <a:gd name="T35" fmla="*/ 0 h 750"/>
                <a:gd name="T36" fmla="*/ 0 w 209"/>
                <a:gd name="T37" fmla="*/ 0 h 750"/>
                <a:gd name="T38" fmla="*/ 0 w 209"/>
                <a:gd name="T39" fmla="*/ 0 h 750"/>
                <a:gd name="T40" fmla="*/ 0 w 209"/>
                <a:gd name="T41" fmla="*/ 0 h 750"/>
                <a:gd name="T42" fmla="*/ 0 w 209"/>
                <a:gd name="T43" fmla="*/ 0 h 750"/>
                <a:gd name="T44" fmla="*/ 0 w 209"/>
                <a:gd name="T45" fmla="*/ 0 h 750"/>
                <a:gd name="T46" fmla="*/ 0 w 209"/>
                <a:gd name="T47" fmla="*/ 0 h 750"/>
                <a:gd name="T48" fmla="*/ 0 w 209"/>
                <a:gd name="T49" fmla="*/ 0 h 750"/>
                <a:gd name="T50" fmla="*/ 0 w 209"/>
                <a:gd name="T51" fmla="*/ 0 h 750"/>
                <a:gd name="T52" fmla="*/ 0 w 209"/>
                <a:gd name="T53" fmla="*/ 0 h 750"/>
                <a:gd name="T54" fmla="*/ 0 w 209"/>
                <a:gd name="T55" fmla="*/ 0 h 750"/>
                <a:gd name="T56" fmla="*/ 0 w 209"/>
                <a:gd name="T57" fmla="*/ 0 h 750"/>
                <a:gd name="T58" fmla="*/ 0 w 209"/>
                <a:gd name="T59" fmla="*/ 0 h 750"/>
                <a:gd name="T60" fmla="*/ 0 w 209"/>
                <a:gd name="T61" fmla="*/ 0 h 750"/>
                <a:gd name="T62" fmla="*/ 0 w 209"/>
                <a:gd name="T63" fmla="*/ 0 h 7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9"/>
                <a:gd name="T97" fmla="*/ 0 h 750"/>
                <a:gd name="T98" fmla="*/ 209 w 209"/>
                <a:gd name="T99" fmla="*/ 750 h 7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9" h="750">
                  <a:moveTo>
                    <a:pt x="209" y="46"/>
                  </a:moveTo>
                  <a:lnTo>
                    <a:pt x="195" y="122"/>
                  </a:lnTo>
                  <a:lnTo>
                    <a:pt x="176" y="197"/>
                  </a:lnTo>
                  <a:lnTo>
                    <a:pt x="154" y="271"/>
                  </a:lnTo>
                  <a:lnTo>
                    <a:pt x="131" y="345"/>
                  </a:lnTo>
                  <a:lnTo>
                    <a:pt x="108" y="420"/>
                  </a:lnTo>
                  <a:lnTo>
                    <a:pt x="87" y="496"/>
                  </a:lnTo>
                  <a:lnTo>
                    <a:pt x="69" y="574"/>
                  </a:lnTo>
                  <a:lnTo>
                    <a:pt x="55" y="654"/>
                  </a:lnTo>
                  <a:lnTo>
                    <a:pt x="51" y="654"/>
                  </a:lnTo>
                  <a:lnTo>
                    <a:pt x="38" y="750"/>
                  </a:lnTo>
                  <a:lnTo>
                    <a:pt x="5" y="750"/>
                  </a:lnTo>
                  <a:lnTo>
                    <a:pt x="0" y="595"/>
                  </a:lnTo>
                  <a:lnTo>
                    <a:pt x="2" y="449"/>
                  </a:lnTo>
                  <a:lnTo>
                    <a:pt x="7" y="304"/>
                  </a:lnTo>
                  <a:lnTo>
                    <a:pt x="13" y="152"/>
                  </a:lnTo>
                  <a:lnTo>
                    <a:pt x="34" y="139"/>
                  </a:lnTo>
                  <a:lnTo>
                    <a:pt x="54" y="123"/>
                  </a:lnTo>
                  <a:lnTo>
                    <a:pt x="74" y="104"/>
                  </a:lnTo>
                  <a:lnTo>
                    <a:pt x="92" y="85"/>
                  </a:lnTo>
                  <a:lnTo>
                    <a:pt x="109" y="64"/>
                  </a:lnTo>
                  <a:lnTo>
                    <a:pt x="125" y="43"/>
                  </a:lnTo>
                  <a:lnTo>
                    <a:pt x="137" y="22"/>
                  </a:lnTo>
                  <a:lnTo>
                    <a:pt x="149" y="0"/>
                  </a:lnTo>
                  <a:lnTo>
                    <a:pt x="155" y="7"/>
                  </a:lnTo>
                  <a:lnTo>
                    <a:pt x="163" y="13"/>
                  </a:lnTo>
                  <a:lnTo>
                    <a:pt x="170" y="20"/>
                  </a:lnTo>
                  <a:lnTo>
                    <a:pt x="178" y="25"/>
                  </a:lnTo>
                  <a:lnTo>
                    <a:pt x="187" y="30"/>
                  </a:lnTo>
                  <a:lnTo>
                    <a:pt x="194" y="35"/>
                  </a:lnTo>
                  <a:lnTo>
                    <a:pt x="203" y="41"/>
                  </a:lnTo>
                  <a:lnTo>
                    <a:pt x="209" y="46"/>
                  </a:lnTo>
                  <a:close/>
                </a:path>
              </a:pathLst>
            </a:custGeom>
            <a:solidFill>
              <a:srgbClr val="FCF4FC"/>
            </a:solidFill>
            <a:ln w="9525">
              <a:noFill/>
              <a:round/>
              <a:headEnd/>
              <a:tailEnd/>
            </a:ln>
          </p:spPr>
          <p:txBody>
            <a:bodyPr/>
            <a:lstStyle/>
            <a:p>
              <a:endParaRPr lang="en-US" sz="1350"/>
            </a:p>
          </p:txBody>
        </p:sp>
        <p:sp>
          <p:nvSpPr>
            <p:cNvPr id="9287" name="Freeform 448"/>
            <p:cNvSpPr>
              <a:spLocks/>
            </p:cNvSpPr>
            <p:nvPr/>
          </p:nvSpPr>
          <p:spPr bwMode="auto">
            <a:xfrm>
              <a:off x="4987" y="3735"/>
              <a:ext cx="112" cy="120"/>
            </a:xfrm>
            <a:custGeom>
              <a:avLst/>
              <a:gdLst>
                <a:gd name="T0" fmla="*/ 0 w 899"/>
                <a:gd name="T1" fmla="*/ 0 h 960"/>
                <a:gd name="T2" fmla="*/ 0 w 899"/>
                <a:gd name="T3" fmla="*/ 0 h 960"/>
                <a:gd name="T4" fmla="*/ 0 w 899"/>
                <a:gd name="T5" fmla="*/ 0 h 960"/>
                <a:gd name="T6" fmla="*/ 0 w 899"/>
                <a:gd name="T7" fmla="*/ 0 h 960"/>
                <a:gd name="T8" fmla="*/ 0 w 899"/>
                <a:gd name="T9" fmla="*/ 0 h 960"/>
                <a:gd name="T10" fmla="*/ 0 w 899"/>
                <a:gd name="T11" fmla="*/ 0 h 960"/>
                <a:gd name="T12" fmla="*/ 0 w 899"/>
                <a:gd name="T13" fmla="*/ 0 h 960"/>
                <a:gd name="T14" fmla="*/ 0 w 899"/>
                <a:gd name="T15" fmla="*/ 0 h 960"/>
                <a:gd name="T16" fmla="*/ 0 w 899"/>
                <a:gd name="T17" fmla="*/ 0 h 960"/>
                <a:gd name="T18" fmla="*/ 0 w 899"/>
                <a:gd name="T19" fmla="*/ 0 h 960"/>
                <a:gd name="T20" fmla="*/ 0 w 899"/>
                <a:gd name="T21" fmla="*/ 0 h 960"/>
                <a:gd name="T22" fmla="*/ 0 w 899"/>
                <a:gd name="T23" fmla="*/ 0 h 960"/>
                <a:gd name="T24" fmla="*/ 0 w 899"/>
                <a:gd name="T25" fmla="*/ 0 h 960"/>
                <a:gd name="T26" fmla="*/ 0 w 899"/>
                <a:gd name="T27" fmla="*/ 0 h 960"/>
                <a:gd name="T28" fmla="*/ 0 w 899"/>
                <a:gd name="T29" fmla="*/ 0 h 960"/>
                <a:gd name="T30" fmla="*/ 0 w 899"/>
                <a:gd name="T31" fmla="*/ 0 h 960"/>
                <a:gd name="T32" fmla="*/ 0 w 899"/>
                <a:gd name="T33" fmla="*/ 0 h 960"/>
                <a:gd name="T34" fmla="*/ 0 w 899"/>
                <a:gd name="T35" fmla="*/ 0 h 960"/>
                <a:gd name="T36" fmla="*/ 0 w 899"/>
                <a:gd name="T37" fmla="*/ 0 h 960"/>
                <a:gd name="T38" fmla="*/ 0 w 899"/>
                <a:gd name="T39" fmla="*/ 0 h 960"/>
                <a:gd name="T40" fmla="*/ 0 w 899"/>
                <a:gd name="T41" fmla="*/ 0 h 960"/>
                <a:gd name="T42" fmla="*/ 0 w 899"/>
                <a:gd name="T43" fmla="*/ 0 h 960"/>
                <a:gd name="T44" fmla="*/ 0 w 899"/>
                <a:gd name="T45" fmla="*/ 0 h 960"/>
                <a:gd name="T46" fmla="*/ 0 w 899"/>
                <a:gd name="T47" fmla="*/ 0 h 960"/>
                <a:gd name="T48" fmla="*/ 0 w 899"/>
                <a:gd name="T49" fmla="*/ 0 h 960"/>
                <a:gd name="T50" fmla="*/ 0 w 899"/>
                <a:gd name="T51" fmla="*/ 0 h 960"/>
                <a:gd name="T52" fmla="*/ 0 w 899"/>
                <a:gd name="T53" fmla="*/ 0 h 960"/>
                <a:gd name="T54" fmla="*/ 0 w 899"/>
                <a:gd name="T55" fmla="*/ 0 h 960"/>
                <a:gd name="T56" fmla="*/ 0 w 899"/>
                <a:gd name="T57" fmla="*/ 0 h 960"/>
                <a:gd name="T58" fmla="*/ 0 w 899"/>
                <a:gd name="T59" fmla="*/ 0 h 960"/>
                <a:gd name="T60" fmla="*/ 0 w 899"/>
                <a:gd name="T61" fmla="*/ 0 h 960"/>
                <a:gd name="T62" fmla="*/ 0 w 899"/>
                <a:gd name="T63" fmla="*/ 0 h 960"/>
                <a:gd name="T64" fmla="*/ 0 w 899"/>
                <a:gd name="T65" fmla="*/ 0 h 960"/>
                <a:gd name="T66" fmla="*/ 0 w 899"/>
                <a:gd name="T67" fmla="*/ 0 h 960"/>
                <a:gd name="T68" fmla="*/ 0 w 899"/>
                <a:gd name="T69" fmla="*/ 0 h 960"/>
                <a:gd name="T70" fmla="*/ 0 w 899"/>
                <a:gd name="T71" fmla="*/ 0 h 960"/>
                <a:gd name="T72" fmla="*/ 0 w 899"/>
                <a:gd name="T73" fmla="*/ 0 h 960"/>
                <a:gd name="T74" fmla="*/ 0 w 899"/>
                <a:gd name="T75" fmla="*/ 0 h 960"/>
                <a:gd name="T76" fmla="*/ 0 w 899"/>
                <a:gd name="T77" fmla="*/ 0 h 960"/>
                <a:gd name="T78" fmla="*/ 0 w 899"/>
                <a:gd name="T79" fmla="*/ 0 h 960"/>
                <a:gd name="T80" fmla="*/ 0 w 899"/>
                <a:gd name="T81" fmla="*/ 0 h 960"/>
                <a:gd name="T82" fmla="*/ 0 w 899"/>
                <a:gd name="T83" fmla="*/ 0 h 960"/>
                <a:gd name="T84" fmla="*/ 0 w 899"/>
                <a:gd name="T85" fmla="*/ 0 h 960"/>
                <a:gd name="T86" fmla="*/ 0 w 899"/>
                <a:gd name="T87" fmla="*/ 0 h 960"/>
                <a:gd name="T88" fmla="*/ 0 w 899"/>
                <a:gd name="T89" fmla="*/ 0 h 960"/>
                <a:gd name="T90" fmla="*/ 0 w 899"/>
                <a:gd name="T91" fmla="*/ 0 h 960"/>
                <a:gd name="T92" fmla="*/ 0 w 899"/>
                <a:gd name="T93" fmla="*/ 0 h 960"/>
                <a:gd name="T94" fmla="*/ 0 w 899"/>
                <a:gd name="T95" fmla="*/ 0 h 960"/>
                <a:gd name="T96" fmla="*/ 0 w 899"/>
                <a:gd name="T97" fmla="*/ 0 h 960"/>
                <a:gd name="T98" fmla="*/ 0 w 899"/>
                <a:gd name="T99" fmla="*/ 0 h 960"/>
                <a:gd name="T100" fmla="*/ 0 w 899"/>
                <a:gd name="T101" fmla="*/ 0 h 960"/>
                <a:gd name="T102" fmla="*/ 0 w 899"/>
                <a:gd name="T103" fmla="*/ 0 h 9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9"/>
                <a:gd name="T157" fmla="*/ 0 h 960"/>
                <a:gd name="T158" fmla="*/ 899 w 899"/>
                <a:gd name="T159" fmla="*/ 960 h 9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9" h="960">
                  <a:moveTo>
                    <a:pt x="687" y="56"/>
                  </a:moveTo>
                  <a:lnTo>
                    <a:pt x="701" y="87"/>
                  </a:lnTo>
                  <a:lnTo>
                    <a:pt x="714" y="118"/>
                  </a:lnTo>
                  <a:lnTo>
                    <a:pt x="725" y="149"/>
                  </a:lnTo>
                  <a:lnTo>
                    <a:pt x="737" y="181"/>
                  </a:lnTo>
                  <a:lnTo>
                    <a:pt x="748" y="213"/>
                  </a:lnTo>
                  <a:lnTo>
                    <a:pt x="757" y="246"/>
                  </a:lnTo>
                  <a:lnTo>
                    <a:pt x="768" y="279"/>
                  </a:lnTo>
                  <a:lnTo>
                    <a:pt x="777" y="311"/>
                  </a:lnTo>
                  <a:lnTo>
                    <a:pt x="787" y="344"/>
                  </a:lnTo>
                  <a:lnTo>
                    <a:pt x="797" y="378"/>
                  </a:lnTo>
                  <a:lnTo>
                    <a:pt x="807" y="411"/>
                  </a:lnTo>
                  <a:lnTo>
                    <a:pt x="817" y="444"/>
                  </a:lnTo>
                  <a:lnTo>
                    <a:pt x="829" y="477"/>
                  </a:lnTo>
                  <a:lnTo>
                    <a:pt x="841" y="509"/>
                  </a:lnTo>
                  <a:lnTo>
                    <a:pt x="853" y="540"/>
                  </a:lnTo>
                  <a:lnTo>
                    <a:pt x="867" y="572"/>
                  </a:lnTo>
                  <a:lnTo>
                    <a:pt x="872" y="593"/>
                  </a:lnTo>
                  <a:lnTo>
                    <a:pt x="878" y="615"/>
                  </a:lnTo>
                  <a:lnTo>
                    <a:pt x="883" y="635"/>
                  </a:lnTo>
                  <a:lnTo>
                    <a:pt x="888" y="655"/>
                  </a:lnTo>
                  <a:lnTo>
                    <a:pt x="891" y="675"/>
                  </a:lnTo>
                  <a:lnTo>
                    <a:pt x="894" y="696"/>
                  </a:lnTo>
                  <a:lnTo>
                    <a:pt x="898" y="718"/>
                  </a:lnTo>
                  <a:lnTo>
                    <a:pt x="899" y="742"/>
                  </a:lnTo>
                  <a:lnTo>
                    <a:pt x="865" y="743"/>
                  </a:lnTo>
                  <a:lnTo>
                    <a:pt x="832" y="744"/>
                  </a:lnTo>
                  <a:lnTo>
                    <a:pt x="798" y="745"/>
                  </a:lnTo>
                  <a:lnTo>
                    <a:pt x="766" y="745"/>
                  </a:lnTo>
                  <a:lnTo>
                    <a:pt x="733" y="746"/>
                  </a:lnTo>
                  <a:lnTo>
                    <a:pt x="700" y="747"/>
                  </a:lnTo>
                  <a:lnTo>
                    <a:pt x="667" y="748"/>
                  </a:lnTo>
                  <a:lnTo>
                    <a:pt x="635" y="750"/>
                  </a:lnTo>
                  <a:lnTo>
                    <a:pt x="603" y="753"/>
                  </a:lnTo>
                  <a:lnTo>
                    <a:pt x="571" y="757"/>
                  </a:lnTo>
                  <a:lnTo>
                    <a:pt x="539" y="761"/>
                  </a:lnTo>
                  <a:lnTo>
                    <a:pt x="508" y="766"/>
                  </a:lnTo>
                  <a:lnTo>
                    <a:pt x="477" y="773"/>
                  </a:lnTo>
                  <a:lnTo>
                    <a:pt x="445" y="781"/>
                  </a:lnTo>
                  <a:lnTo>
                    <a:pt x="415" y="790"/>
                  </a:lnTo>
                  <a:lnTo>
                    <a:pt x="384" y="802"/>
                  </a:lnTo>
                  <a:lnTo>
                    <a:pt x="370" y="807"/>
                  </a:lnTo>
                  <a:lnTo>
                    <a:pt x="355" y="813"/>
                  </a:lnTo>
                  <a:lnTo>
                    <a:pt x="342" y="819"/>
                  </a:lnTo>
                  <a:lnTo>
                    <a:pt x="328" y="824"/>
                  </a:lnTo>
                  <a:lnTo>
                    <a:pt x="314" y="831"/>
                  </a:lnTo>
                  <a:lnTo>
                    <a:pt x="300" y="838"/>
                  </a:lnTo>
                  <a:lnTo>
                    <a:pt x="287" y="846"/>
                  </a:lnTo>
                  <a:lnTo>
                    <a:pt x="274" y="853"/>
                  </a:lnTo>
                  <a:lnTo>
                    <a:pt x="261" y="861"/>
                  </a:lnTo>
                  <a:lnTo>
                    <a:pt x="250" y="870"/>
                  </a:lnTo>
                  <a:lnTo>
                    <a:pt x="238" y="879"/>
                  </a:lnTo>
                  <a:lnTo>
                    <a:pt x="227" y="890"/>
                  </a:lnTo>
                  <a:lnTo>
                    <a:pt x="217" y="901"/>
                  </a:lnTo>
                  <a:lnTo>
                    <a:pt x="207" y="912"/>
                  </a:lnTo>
                  <a:lnTo>
                    <a:pt x="199" y="925"/>
                  </a:lnTo>
                  <a:lnTo>
                    <a:pt x="190" y="939"/>
                  </a:lnTo>
                  <a:lnTo>
                    <a:pt x="181" y="938"/>
                  </a:lnTo>
                  <a:lnTo>
                    <a:pt x="171" y="940"/>
                  </a:lnTo>
                  <a:lnTo>
                    <a:pt x="163" y="944"/>
                  </a:lnTo>
                  <a:lnTo>
                    <a:pt x="155" y="948"/>
                  </a:lnTo>
                  <a:lnTo>
                    <a:pt x="146" y="953"/>
                  </a:lnTo>
                  <a:lnTo>
                    <a:pt x="139" y="954"/>
                  </a:lnTo>
                  <a:lnTo>
                    <a:pt x="131" y="952"/>
                  </a:lnTo>
                  <a:lnTo>
                    <a:pt x="124" y="943"/>
                  </a:lnTo>
                  <a:lnTo>
                    <a:pt x="118" y="931"/>
                  </a:lnTo>
                  <a:lnTo>
                    <a:pt x="115" y="920"/>
                  </a:lnTo>
                  <a:lnTo>
                    <a:pt x="118" y="909"/>
                  </a:lnTo>
                  <a:lnTo>
                    <a:pt x="120" y="896"/>
                  </a:lnTo>
                  <a:lnTo>
                    <a:pt x="127" y="882"/>
                  </a:lnTo>
                  <a:lnTo>
                    <a:pt x="137" y="870"/>
                  </a:lnTo>
                  <a:lnTo>
                    <a:pt x="147" y="859"/>
                  </a:lnTo>
                  <a:lnTo>
                    <a:pt x="160" y="850"/>
                  </a:lnTo>
                  <a:lnTo>
                    <a:pt x="173" y="842"/>
                  </a:lnTo>
                  <a:lnTo>
                    <a:pt x="186" y="836"/>
                  </a:lnTo>
                  <a:lnTo>
                    <a:pt x="200" y="830"/>
                  </a:lnTo>
                  <a:lnTo>
                    <a:pt x="215" y="825"/>
                  </a:lnTo>
                  <a:lnTo>
                    <a:pt x="210" y="822"/>
                  </a:lnTo>
                  <a:lnTo>
                    <a:pt x="203" y="819"/>
                  </a:lnTo>
                  <a:lnTo>
                    <a:pt x="197" y="818"/>
                  </a:lnTo>
                  <a:lnTo>
                    <a:pt x="190" y="817"/>
                  </a:lnTo>
                  <a:lnTo>
                    <a:pt x="184" y="816"/>
                  </a:lnTo>
                  <a:lnTo>
                    <a:pt x="178" y="816"/>
                  </a:lnTo>
                  <a:lnTo>
                    <a:pt x="171" y="816"/>
                  </a:lnTo>
                  <a:lnTo>
                    <a:pt x="166" y="815"/>
                  </a:lnTo>
                  <a:lnTo>
                    <a:pt x="149" y="826"/>
                  </a:lnTo>
                  <a:lnTo>
                    <a:pt x="133" y="839"/>
                  </a:lnTo>
                  <a:lnTo>
                    <a:pt x="118" y="853"/>
                  </a:lnTo>
                  <a:lnTo>
                    <a:pt x="104" y="868"/>
                  </a:lnTo>
                  <a:lnTo>
                    <a:pt x="91" y="885"/>
                  </a:lnTo>
                  <a:lnTo>
                    <a:pt x="81" y="903"/>
                  </a:lnTo>
                  <a:lnTo>
                    <a:pt x="72" y="922"/>
                  </a:lnTo>
                  <a:lnTo>
                    <a:pt x="67" y="943"/>
                  </a:lnTo>
                  <a:lnTo>
                    <a:pt x="63" y="946"/>
                  </a:lnTo>
                  <a:lnTo>
                    <a:pt x="57" y="950"/>
                  </a:lnTo>
                  <a:lnTo>
                    <a:pt x="52" y="955"/>
                  </a:lnTo>
                  <a:lnTo>
                    <a:pt x="47" y="958"/>
                  </a:lnTo>
                  <a:lnTo>
                    <a:pt x="41" y="960"/>
                  </a:lnTo>
                  <a:lnTo>
                    <a:pt x="36" y="960"/>
                  </a:lnTo>
                  <a:lnTo>
                    <a:pt x="31" y="958"/>
                  </a:lnTo>
                  <a:lnTo>
                    <a:pt x="26" y="954"/>
                  </a:lnTo>
                  <a:lnTo>
                    <a:pt x="20" y="931"/>
                  </a:lnTo>
                  <a:lnTo>
                    <a:pt x="22" y="912"/>
                  </a:lnTo>
                  <a:lnTo>
                    <a:pt x="31" y="896"/>
                  </a:lnTo>
                  <a:lnTo>
                    <a:pt x="42" y="881"/>
                  </a:lnTo>
                  <a:lnTo>
                    <a:pt x="56" y="867"/>
                  </a:lnTo>
                  <a:lnTo>
                    <a:pt x="71" y="852"/>
                  </a:lnTo>
                  <a:lnTo>
                    <a:pt x="83" y="836"/>
                  </a:lnTo>
                  <a:lnTo>
                    <a:pt x="92" y="819"/>
                  </a:lnTo>
                  <a:lnTo>
                    <a:pt x="99" y="818"/>
                  </a:lnTo>
                  <a:lnTo>
                    <a:pt x="106" y="817"/>
                  </a:lnTo>
                  <a:lnTo>
                    <a:pt x="112" y="815"/>
                  </a:lnTo>
                  <a:lnTo>
                    <a:pt x="119" y="813"/>
                  </a:lnTo>
                  <a:lnTo>
                    <a:pt x="125" y="810"/>
                  </a:lnTo>
                  <a:lnTo>
                    <a:pt x="130" y="806"/>
                  </a:lnTo>
                  <a:lnTo>
                    <a:pt x="134" y="802"/>
                  </a:lnTo>
                  <a:lnTo>
                    <a:pt x="138" y="798"/>
                  </a:lnTo>
                  <a:lnTo>
                    <a:pt x="122" y="794"/>
                  </a:lnTo>
                  <a:lnTo>
                    <a:pt x="107" y="794"/>
                  </a:lnTo>
                  <a:lnTo>
                    <a:pt x="93" y="798"/>
                  </a:lnTo>
                  <a:lnTo>
                    <a:pt x="79" y="804"/>
                  </a:lnTo>
                  <a:lnTo>
                    <a:pt x="67" y="813"/>
                  </a:lnTo>
                  <a:lnTo>
                    <a:pt x="55" y="822"/>
                  </a:lnTo>
                  <a:lnTo>
                    <a:pt x="44" y="833"/>
                  </a:lnTo>
                  <a:lnTo>
                    <a:pt x="32" y="843"/>
                  </a:lnTo>
                  <a:lnTo>
                    <a:pt x="30" y="849"/>
                  </a:lnTo>
                  <a:lnTo>
                    <a:pt x="27" y="854"/>
                  </a:lnTo>
                  <a:lnTo>
                    <a:pt x="23" y="860"/>
                  </a:lnTo>
                  <a:lnTo>
                    <a:pt x="19" y="866"/>
                  </a:lnTo>
                  <a:lnTo>
                    <a:pt x="15" y="871"/>
                  </a:lnTo>
                  <a:lnTo>
                    <a:pt x="11" y="875"/>
                  </a:lnTo>
                  <a:lnTo>
                    <a:pt x="5" y="877"/>
                  </a:lnTo>
                  <a:lnTo>
                    <a:pt x="0" y="878"/>
                  </a:lnTo>
                  <a:lnTo>
                    <a:pt x="3" y="859"/>
                  </a:lnTo>
                  <a:lnTo>
                    <a:pt x="9" y="841"/>
                  </a:lnTo>
                  <a:lnTo>
                    <a:pt x="16" y="825"/>
                  </a:lnTo>
                  <a:lnTo>
                    <a:pt x="26" y="808"/>
                  </a:lnTo>
                  <a:lnTo>
                    <a:pt x="37" y="794"/>
                  </a:lnTo>
                  <a:lnTo>
                    <a:pt x="50" y="780"/>
                  </a:lnTo>
                  <a:lnTo>
                    <a:pt x="64" y="766"/>
                  </a:lnTo>
                  <a:lnTo>
                    <a:pt x="78" y="753"/>
                  </a:lnTo>
                  <a:lnTo>
                    <a:pt x="94" y="742"/>
                  </a:lnTo>
                  <a:lnTo>
                    <a:pt x="111" y="731"/>
                  </a:lnTo>
                  <a:lnTo>
                    <a:pt x="128" y="720"/>
                  </a:lnTo>
                  <a:lnTo>
                    <a:pt x="146" y="711"/>
                  </a:lnTo>
                  <a:lnTo>
                    <a:pt x="164" y="701"/>
                  </a:lnTo>
                  <a:lnTo>
                    <a:pt x="181" y="693"/>
                  </a:lnTo>
                  <a:lnTo>
                    <a:pt x="198" y="686"/>
                  </a:lnTo>
                  <a:lnTo>
                    <a:pt x="215" y="678"/>
                  </a:lnTo>
                  <a:lnTo>
                    <a:pt x="246" y="674"/>
                  </a:lnTo>
                  <a:lnTo>
                    <a:pt x="277" y="671"/>
                  </a:lnTo>
                  <a:lnTo>
                    <a:pt x="307" y="668"/>
                  </a:lnTo>
                  <a:lnTo>
                    <a:pt x="336" y="664"/>
                  </a:lnTo>
                  <a:lnTo>
                    <a:pt x="367" y="661"/>
                  </a:lnTo>
                  <a:lnTo>
                    <a:pt x="396" y="658"/>
                  </a:lnTo>
                  <a:lnTo>
                    <a:pt x="425" y="656"/>
                  </a:lnTo>
                  <a:lnTo>
                    <a:pt x="455" y="654"/>
                  </a:lnTo>
                  <a:lnTo>
                    <a:pt x="484" y="652"/>
                  </a:lnTo>
                  <a:lnTo>
                    <a:pt x="514" y="651"/>
                  </a:lnTo>
                  <a:lnTo>
                    <a:pt x="544" y="648"/>
                  </a:lnTo>
                  <a:lnTo>
                    <a:pt x="574" y="648"/>
                  </a:lnTo>
                  <a:lnTo>
                    <a:pt x="605" y="647"/>
                  </a:lnTo>
                  <a:lnTo>
                    <a:pt x="637" y="647"/>
                  </a:lnTo>
                  <a:lnTo>
                    <a:pt x="668" y="647"/>
                  </a:lnTo>
                  <a:lnTo>
                    <a:pt x="701" y="648"/>
                  </a:lnTo>
                  <a:lnTo>
                    <a:pt x="717" y="643"/>
                  </a:lnTo>
                  <a:lnTo>
                    <a:pt x="733" y="640"/>
                  </a:lnTo>
                  <a:lnTo>
                    <a:pt x="750" y="638"/>
                  </a:lnTo>
                  <a:lnTo>
                    <a:pt x="767" y="635"/>
                  </a:lnTo>
                  <a:lnTo>
                    <a:pt x="781" y="631"/>
                  </a:lnTo>
                  <a:lnTo>
                    <a:pt x="795" y="624"/>
                  </a:lnTo>
                  <a:lnTo>
                    <a:pt x="807" y="615"/>
                  </a:lnTo>
                  <a:lnTo>
                    <a:pt x="814" y="600"/>
                  </a:lnTo>
                  <a:lnTo>
                    <a:pt x="825" y="578"/>
                  </a:lnTo>
                  <a:lnTo>
                    <a:pt x="813" y="544"/>
                  </a:lnTo>
                  <a:lnTo>
                    <a:pt x="799" y="510"/>
                  </a:lnTo>
                  <a:lnTo>
                    <a:pt x="786" y="477"/>
                  </a:lnTo>
                  <a:lnTo>
                    <a:pt x="771" y="444"/>
                  </a:lnTo>
                  <a:lnTo>
                    <a:pt x="754" y="412"/>
                  </a:lnTo>
                  <a:lnTo>
                    <a:pt x="735" y="382"/>
                  </a:lnTo>
                  <a:lnTo>
                    <a:pt x="714" y="355"/>
                  </a:lnTo>
                  <a:lnTo>
                    <a:pt x="690" y="328"/>
                  </a:lnTo>
                  <a:lnTo>
                    <a:pt x="680" y="311"/>
                  </a:lnTo>
                  <a:lnTo>
                    <a:pt x="670" y="293"/>
                  </a:lnTo>
                  <a:lnTo>
                    <a:pt x="660" y="276"/>
                  </a:lnTo>
                  <a:lnTo>
                    <a:pt x="648" y="258"/>
                  </a:lnTo>
                  <a:lnTo>
                    <a:pt x="638" y="241"/>
                  </a:lnTo>
                  <a:lnTo>
                    <a:pt x="626" y="225"/>
                  </a:lnTo>
                  <a:lnTo>
                    <a:pt x="614" y="208"/>
                  </a:lnTo>
                  <a:lnTo>
                    <a:pt x="603" y="191"/>
                  </a:lnTo>
                  <a:lnTo>
                    <a:pt x="591" y="174"/>
                  </a:lnTo>
                  <a:lnTo>
                    <a:pt x="579" y="158"/>
                  </a:lnTo>
                  <a:lnTo>
                    <a:pt x="568" y="141"/>
                  </a:lnTo>
                  <a:lnTo>
                    <a:pt x="557" y="124"/>
                  </a:lnTo>
                  <a:lnTo>
                    <a:pt x="546" y="108"/>
                  </a:lnTo>
                  <a:lnTo>
                    <a:pt x="534" y="92"/>
                  </a:lnTo>
                  <a:lnTo>
                    <a:pt x="522" y="76"/>
                  </a:lnTo>
                  <a:lnTo>
                    <a:pt x="512" y="60"/>
                  </a:lnTo>
                  <a:lnTo>
                    <a:pt x="512" y="53"/>
                  </a:lnTo>
                  <a:lnTo>
                    <a:pt x="531" y="47"/>
                  </a:lnTo>
                  <a:lnTo>
                    <a:pt x="550" y="39"/>
                  </a:lnTo>
                  <a:lnTo>
                    <a:pt x="569" y="32"/>
                  </a:lnTo>
                  <a:lnTo>
                    <a:pt x="588" y="25"/>
                  </a:lnTo>
                  <a:lnTo>
                    <a:pt x="607" y="18"/>
                  </a:lnTo>
                  <a:lnTo>
                    <a:pt x="627" y="12"/>
                  </a:lnTo>
                  <a:lnTo>
                    <a:pt x="646" y="5"/>
                  </a:lnTo>
                  <a:lnTo>
                    <a:pt x="666" y="0"/>
                  </a:lnTo>
                  <a:lnTo>
                    <a:pt x="687" y="56"/>
                  </a:lnTo>
                  <a:close/>
                </a:path>
              </a:pathLst>
            </a:custGeom>
            <a:solidFill>
              <a:srgbClr val="FCF4FC"/>
            </a:solidFill>
            <a:ln w="9525">
              <a:noFill/>
              <a:round/>
              <a:headEnd/>
              <a:tailEnd/>
            </a:ln>
          </p:spPr>
          <p:txBody>
            <a:bodyPr/>
            <a:lstStyle/>
            <a:p>
              <a:endParaRPr lang="en-US" sz="1350"/>
            </a:p>
          </p:txBody>
        </p:sp>
        <p:sp>
          <p:nvSpPr>
            <p:cNvPr id="9288" name="Freeform 449"/>
            <p:cNvSpPr>
              <a:spLocks/>
            </p:cNvSpPr>
            <p:nvPr/>
          </p:nvSpPr>
          <p:spPr bwMode="auto">
            <a:xfrm>
              <a:off x="5211" y="3795"/>
              <a:ext cx="60" cy="40"/>
            </a:xfrm>
            <a:custGeom>
              <a:avLst/>
              <a:gdLst>
                <a:gd name="T0" fmla="*/ 0 w 475"/>
                <a:gd name="T1" fmla="*/ 0 h 321"/>
                <a:gd name="T2" fmla="*/ 0 w 475"/>
                <a:gd name="T3" fmla="*/ 0 h 321"/>
                <a:gd name="T4" fmla="*/ 0 w 475"/>
                <a:gd name="T5" fmla="*/ 0 h 321"/>
                <a:gd name="T6" fmla="*/ 0 w 475"/>
                <a:gd name="T7" fmla="*/ 0 h 321"/>
                <a:gd name="T8" fmla="*/ 0 w 475"/>
                <a:gd name="T9" fmla="*/ 0 h 321"/>
                <a:gd name="T10" fmla="*/ 0 w 475"/>
                <a:gd name="T11" fmla="*/ 0 h 321"/>
                <a:gd name="T12" fmla="*/ 0 w 475"/>
                <a:gd name="T13" fmla="*/ 0 h 321"/>
                <a:gd name="T14" fmla="*/ 0 w 475"/>
                <a:gd name="T15" fmla="*/ 0 h 321"/>
                <a:gd name="T16" fmla="*/ 0 w 475"/>
                <a:gd name="T17" fmla="*/ 0 h 321"/>
                <a:gd name="T18" fmla="*/ 0 w 475"/>
                <a:gd name="T19" fmla="*/ 0 h 321"/>
                <a:gd name="T20" fmla="*/ 0 w 475"/>
                <a:gd name="T21" fmla="*/ 0 h 321"/>
                <a:gd name="T22" fmla="*/ 0 w 475"/>
                <a:gd name="T23" fmla="*/ 0 h 321"/>
                <a:gd name="T24" fmla="*/ 0 w 475"/>
                <a:gd name="T25" fmla="*/ 0 h 321"/>
                <a:gd name="T26" fmla="*/ 0 w 475"/>
                <a:gd name="T27" fmla="*/ 0 h 321"/>
                <a:gd name="T28" fmla="*/ 0 w 475"/>
                <a:gd name="T29" fmla="*/ 0 h 321"/>
                <a:gd name="T30" fmla="*/ 0 w 475"/>
                <a:gd name="T31" fmla="*/ 0 h 321"/>
                <a:gd name="T32" fmla="*/ 0 w 475"/>
                <a:gd name="T33" fmla="*/ 0 h 321"/>
                <a:gd name="T34" fmla="*/ 0 w 475"/>
                <a:gd name="T35" fmla="*/ 0 h 321"/>
                <a:gd name="T36" fmla="*/ 0 w 475"/>
                <a:gd name="T37" fmla="*/ 0 h 321"/>
                <a:gd name="T38" fmla="*/ 0 w 475"/>
                <a:gd name="T39" fmla="*/ 0 h 321"/>
                <a:gd name="T40" fmla="*/ 0 w 475"/>
                <a:gd name="T41" fmla="*/ 0 h 321"/>
                <a:gd name="T42" fmla="*/ 0 w 475"/>
                <a:gd name="T43" fmla="*/ 0 h 321"/>
                <a:gd name="T44" fmla="*/ 0 w 475"/>
                <a:gd name="T45" fmla="*/ 0 h 321"/>
                <a:gd name="T46" fmla="*/ 0 w 475"/>
                <a:gd name="T47" fmla="*/ 0 h 321"/>
                <a:gd name="T48" fmla="*/ 0 w 475"/>
                <a:gd name="T49" fmla="*/ 0 h 321"/>
                <a:gd name="T50" fmla="*/ 0 w 475"/>
                <a:gd name="T51" fmla="*/ 0 h 321"/>
                <a:gd name="T52" fmla="*/ 0 w 475"/>
                <a:gd name="T53" fmla="*/ 0 h 321"/>
                <a:gd name="T54" fmla="*/ 0 w 475"/>
                <a:gd name="T55" fmla="*/ 0 h 321"/>
                <a:gd name="T56" fmla="*/ 0 w 475"/>
                <a:gd name="T57" fmla="*/ 0 h 321"/>
                <a:gd name="T58" fmla="*/ 0 w 475"/>
                <a:gd name="T59" fmla="*/ 0 h 321"/>
                <a:gd name="T60" fmla="*/ 0 w 475"/>
                <a:gd name="T61" fmla="*/ 0 h 321"/>
                <a:gd name="T62" fmla="*/ 0 w 475"/>
                <a:gd name="T63" fmla="*/ 0 h 321"/>
                <a:gd name="T64" fmla="*/ 0 w 475"/>
                <a:gd name="T65" fmla="*/ 0 h 321"/>
                <a:gd name="T66" fmla="*/ 0 w 475"/>
                <a:gd name="T67" fmla="*/ 0 h 321"/>
                <a:gd name="T68" fmla="*/ 0 w 475"/>
                <a:gd name="T69" fmla="*/ 0 h 321"/>
                <a:gd name="T70" fmla="*/ 0 w 475"/>
                <a:gd name="T71" fmla="*/ 0 h 321"/>
                <a:gd name="T72" fmla="*/ 0 w 475"/>
                <a:gd name="T73" fmla="*/ 0 h 321"/>
                <a:gd name="T74" fmla="*/ 0 w 475"/>
                <a:gd name="T75" fmla="*/ 0 h 321"/>
                <a:gd name="T76" fmla="*/ 0 w 475"/>
                <a:gd name="T77" fmla="*/ 0 h 321"/>
                <a:gd name="T78" fmla="*/ 0 w 475"/>
                <a:gd name="T79" fmla="*/ 0 h 321"/>
                <a:gd name="T80" fmla="*/ 0 w 475"/>
                <a:gd name="T81" fmla="*/ 0 h 321"/>
                <a:gd name="T82" fmla="*/ 0 w 475"/>
                <a:gd name="T83" fmla="*/ 0 h 321"/>
                <a:gd name="T84" fmla="*/ 0 w 475"/>
                <a:gd name="T85" fmla="*/ 0 h 321"/>
                <a:gd name="T86" fmla="*/ 0 w 475"/>
                <a:gd name="T87" fmla="*/ 0 h 321"/>
                <a:gd name="T88" fmla="*/ 0 w 475"/>
                <a:gd name="T89" fmla="*/ 0 h 321"/>
                <a:gd name="T90" fmla="*/ 0 w 475"/>
                <a:gd name="T91" fmla="*/ 0 h 321"/>
                <a:gd name="T92" fmla="*/ 0 w 475"/>
                <a:gd name="T93" fmla="*/ 0 h 321"/>
                <a:gd name="T94" fmla="*/ 0 w 475"/>
                <a:gd name="T95" fmla="*/ 0 h 321"/>
                <a:gd name="T96" fmla="*/ 0 w 475"/>
                <a:gd name="T97" fmla="*/ 0 h 321"/>
                <a:gd name="T98" fmla="*/ 0 w 475"/>
                <a:gd name="T99" fmla="*/ 0 h 321"/>
                <a:gd name="T100" fmla="*/ 0 w 475"/>
                <a:gd name="T101" fmla="*/ 0 h 321"/>
                <a:gd name="T102" fmla="*/ 0 w 475"/>
                <a:gd name="T103" fmla="*/ 0 h 321"/>
                <a:gd name="T104" fmla="*/ 0 w 475"/>
                <a:gd name="T105" fmla="*/ 0 h 321"/>
                <a:gd name="T106" fmla="*/ 0 w 475"/>
                <a:gd name="T107" fmla="*/ 0 h 321"/>
                <a:gd name="T108" fmla="*/ 0 w 475"/>
                <a:gd name="T109" fmla="*/ 0 h 321"/>
                <a:gd name="T110" fmla="*/ 0 w 475"/>
                <a:gd name="T111" fmla="*/ 0 h 321"/>
                <a:gd name="T112" fmla="*/ 0 w 475"/>
                <a:gd name="T113" fmla="*/ 0 h 3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5"/>
                <a:gd name="T172" fmla="*/ 0 h 321"/>
                <a:gd name="T173" fmla="*/ 475 w 475"/>
                <a:gd name="T174" fmla="*/ 321 h 3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5" h="321">
                  <a:moveTo>
                    <a:pt x="225" y="91"/>
                  </a:moveTo>
                  <a:lnTo>
                    <a:pt x="227" y="99"/>
                  </a:lnTo>
                  <a:lnTo>
                    <a:pt x="234" y="106"/>
                  </a:lnTo>
                  <a:lnTo>
                    <a:pt x="241" y="109"/>
                  </a:lnTo>
                  <a:lnTo>
                    <a:pt x="251" y="106"/>
                  </a:lnTo>
                  <a:lnTo>
                    <a:pt x="263" y="100"/>
                  </a:lnTo>
                  <a:lnTo>
                    <a:pt x="276" y="95"/>
                  </a:lnTo>
                  <a:lnTo>
                    <a:pt x="289" y="89"/>
                  </a:lnTo>
                  <a:lnTo>
                    <a:pt x="301" y="83"/>
                  </a:lnTo>
                  <a:lnTo>
                    <a:pt x="314" y="78"/>
                  </a:lnTo>
                  <a:lnTo>
                    <a:pt x="328" y="74"/>
                  </a:lnTo>
                  <a:lnTo>
                    <a:pt x="341" y="70"/>
                  </a:lnTo>
                  <a:lnTo>
                    <a:pt x="353" y="65"/>
                  </a:lnTo>
                  <a:lnTo>
                    <a:pt x="367" y="62"/>
                  </a:lnTo>
                  <a:lnTo>
                    <a:pt x="381" y="60"/>
                  </a:lnTo>
                  <a:lnTo>
                    <a:pt x="393" y="59"/>
                  </a:lnTo>
                  <a:lnTo>
                    <a:pt x="407" y="58"/>
                  </a:lnTo>
                  <a:lnTo>
                    <a:pt x="421" y="59"/>
                  </a:lnTo>
                  <a:lnTo>
                    <a:pt x="435" y="61"/>
                  </a:lnTo>
                  <a:lnTo>
                    <a:pt x="448" y="64"/>
                  </a:lnTo>
                  <a:lnTo>
                    <a:pt x="462" y="70"/>
                  </a:lnTo>
                  <a:lnTo>
                    <a:pt x="471" y="75"/>
                  </a:lnTo>
                  <a:lnTo>
                    <a:pt x="475" y="82"/>
                  </a:lnTo>
                  <a:lnTo>
                    <a:pt x="475" y="93"/>
                  </a:lnTo>
                  <a:lnTo>
                    <a:pt x="472" y="101"/>
                  </a:lnTo>
                  <a:lnTo>
                    <a:pt x="460" y="113"/>
                  </a:lnTo>
                  <a:lnTo>
                    <a:pt x="448" y="123"/>
                  </a:lnTo>
                  <a:lnTo>
                    <a:pt x="436" y="131"/>
                  </a:lnTo>
                  <a:lnTo>
                    <a:pt x="422" y="139"/>
                  </a:lnTo>
                  <a:lnTo>
                    <a:pt x="407" y="145"/>
                  </a:lnTo>
                  <a:lnTo>
                    <a:pt x="393" y="151"/>
                  </a:lnTo>
                  <a:lnTo>
                    <a:pt x="378" y="156"/>
                  </a:lnTo>
                  <a:lnTo>
                    <a:pt x="363" y="160"/>
                  </a:lnTo>
                  <a:lnTo>
                    <a:pt x="347" y="163"/>
                  </a:lnTo>
                  <a:lnTo>
                    <a:pt x="331" y="167"/>
                  </a:lnTo>
                  <a:lnTo>
                    <a:pt x="314" y="170"/>
                  </a:lnTo>
                  <a:lnTo>
                    <a:pt x="298" y="174"/>
                  </a:lnTo>
                  <a:lnTo>
                    <a:pt x="282" y="177"/>
                  </a:lnTo>
                  <a:lnTo>
                    <a:pt x="268" y="181"/>
                  </a:lnTo>
                  <a:lnTo>
                    <a:pt x="252" y="184"/>
                  </a:lnTo>
                  <a:lnTo>
                    <a:pt x="237" y="189"/>
                  </a:lnTo>
                  <a:lnTo>
                    <a:pt x="229" y="189"/>
                  </a:lnTo>
                  <a:lnTo>
                    <a:pt x="220" y="189"/>
                  </a:lnTo>
                  <a:lnTo>
                    <a:pt x="213" y="191"/>
                  </a:lnTo>
                  <a:lnTo>
                    <a:pt x="204" y="192"/>
                  </a:lnTo>
                  <a:lnTo>
                    <a:pt x="197" y="193"/>
                  </a:lnTo>
                  <a:lnTo>
                    <a:pt x="189" y="196"/>
                  </a:lnTo>
                  <a:lnTo>
                    <a:pt x="183" y="199"/>
                  </a:lnTo>
                  <a:lnTo>
                    <a:pt x="177" y="204"/>
                  </a:lnTo>
                  <a:lnTo>
                    <a:pt x="177" y="215"/>
                  </a:lnTo>
                  <a:lnTo>
                    <a:pt x="196" y="219"/>
                  </a:lnTo>
                  <a:lnTo>
                    <a:pt x="216" y="219"/>
                  </a:lnTo>
                  <a:lnTo>
                    <a:pt x="237" y="218"/>
                  </a:lnTo>
                  <a:lnTo>
                    <a:pt x="258" y="216"/>
                  </a:lnTo>
                  <a:lnTo>
                    <a:pt x="278" y="215"/>
                  </a:lnTo>
                  <a:lnTo>
                    <a:pt x="298" y="217"/>
                  </a:lnTo>
                  <a:lnTo>
                    <a:pt x="316" y="223"/>
                  </a:lnTo>
                  <a:lnTo>
                    <a:pt x="331" y="236"/>
                  </a:lnTo>
                  <a:lnTo>
                    <a:pt x="335" y="249"/>
                  </a:lnTo>
                  <a:lnTo>
                    <a:pt x="335" y="259"/>
                  </a:lnTo>
                  <a:lnTo>
                    <a:pt x="332" y="268"/>
                  </a:lnTo>
                  <a:lnTo>
                    <a:pt x="327" y="276"/>
                  </a:lnTo>
                  <a:lnTo>
                    <a:pt x="319" y="284"/>
                  </a:lnTo>
                  <a:lnTo>
                    <a:pt x="311" y="290"/>
                  </a:lnTo>
                  <a:lnTo>
                    <a:pt x="301" y="296"/>
                  </a:lnTo>
                  <a:lnTo>
                    <a:pt x="293" y="303"/>
                  </a:lnTo>
                  <a:lnTo>
                    <a:pt x="276" y="309"/>
                  </a:lnTo>
                  <a:lnTo>
                    <a:pt x="257" y="313"/>
                  </a:lnTo>
                  <a:lnTo>
                    <a:pt x="239" y="318"/>
                  </a:lnTo>
                  <a:lnTo>
                    <a:pt x="220" y="320"/>
                  </a:lnTo>
                  <a:lnTo>
                    <a:pt x="201" y="321"/>
                  </a:lnTo>
                  <a:lnTo>
                    <a:pt x="181" y="321"/>
                  </a:lnTo>
                  <a:lnTo>
                    <a:pt x="162" y="320"/>
                  </a:lnTo>
                  <a:lnTo>
                    <a:pt x="142" y="317"/>
                  </a:lnTo>
                  <a:lnTo>
                    <a:pt x="123" y="313"/>
                  </a:lnTo>
                  <a:lnTo>
                    <a:pt x="104" y="309"/>
                  </a:lnTo>
                  <a:lnTo>
                    <a:pt x="85" y="305"/>
                  </a:lnTo>
                  <a:lnTo>
                    <a:pt x="67" y="299"/>
                  </a:lnTo>
                  <a:lnTo>
                    <a:pt x="49" y="292"/>
                  </a:lnTo>
                  <a:lnTo>
                    <a:pt x="32" y="285"/>
                  </a:lnTo>
                  <a:lnTo>
                    <a:pt x="16" y="276"/>
                  </a:lnTo>
                  <a:lnTo>
                    <a:pt x="0" y="268"/>
                  </a:lnTo>
                  <a:lnTo>
                    <a:pt x="17" y="255"/>
                  </a:lnTo>
                  <a:lnTo>
                    <a:pt x="33" y="242"/>
                  </a:lnTo>
                  <a:lnTo>
                    <a:pt x="49" y="230"/>
                  </a:lnTo>
                  <a:lnTo>
                    <a:pt x="65" y="216"/>
                  </a:lnTo>
                  <a:lnTo>
                    <a:pt x="79" y="202"/>
                  </a:lnTo>
                  <a:lnTo>
                    <a:pt x="94" y="188"/>
                  </a:lnTo>
                  <a:lnTo>
                    <a:pt x="108" y="174"/>
                  </a:lnTo>
                  <a:lnTo>
                    <a:pt x="123" y="159"/>
                  </a:lnTo>
                  <a:lnTo>
                    <a:pt x="137" y="145"/>
                  </a:lnTo>
                  <a:lnTo>
                    <a:pt x="150" y="129"/>
                  </a:lnTo>
                  <a:lnTo>
                    <a:pt x="164" y="114"/>
                  </a:lnTo>
                  <a:lnTo>
                    <a:pt x="177" y="98"/>
                  </a:lnTo>
                  <a:lnTo>
                    <a:pt x="190" y="82"/>
                  </a:lnTo>
                  <a:lnTo>
                    <a:pt x="204" y="67"/>
                  </a:lnTo>
                  <a:lnTo>
                    <a:pt x="219" y="51"/>
                  </a:lnTo>
                  <a:lnTo>
                    <a:pt x="233" y="35"/>
                  </a:lnTo>
                  <a:lnTo>
                    <a:pt x="242" y="29"/>
                  </a:lnTo>
                  <a:lnTo>
                    <a:pt x="252" y="23"/>
                  </a:lnTo>
                  <a:lnTo>
                    <a:pt x="261" y="18"/>
                  </a:lnTo>
                  <a:lnTo>
                    <a:pt x="272" y="12"/>
                  </a:lnTo>
                  <a:lnTo>
                    <a:pt x="281" y="8"/>
                  </a:lnTo>
                  <a:lnTo>
                    <a:pt x="291" y="4"/>
                  </a:lnTo>
                  <a:lnTo>
                    <a:pt x="301" y="2"/>
                  </a:lnTo>
                  <a:lnTo>
                    <a:pt x="313" y="0"/>
                  </a:lnTo>
                  <a:lnTo>
                    <a:pt x="310" y="16"/>
                  </a:lnTo>
                  <a:lnTo>
                    <a:pt x="304" y="29"/>
                  </a:lnTo>
                  <a:lnTo>
                    <a:pt x="294" y="41"/>
                  </a:lnTo>
                  <a:lnTo>
                    <a:pt x="281" y="52"/>
                  </a:lnTo>
                  <a:lnTo>
                    <a:pt x="268" y="61"/>
                  </a:lnTo>
                  <a:lnTo>
                    <a:pt x="253" y="71"/>
                  </a:lnTo>
                  <a:lnTo>
                    <a:pt x="239" y="80"/>
                  </a:lnTo>
                  <a:lnTo>
                    <a:pt x="225" y="91"/>
                  </a:lnTo>
                  <a:close/>
                </a:path>
              </a:pathLst>
            </a:custGeom>
            <a:solidFill>
              <a:srgbClr val="FFFFFF"/>
            </a:solidFill>
            <a:ln w="9525">
              <a:noFill/>
              <a:round/>
              <a:headEnd/>
              <a:tailEnd/>
            </a:ln>
          </p:spPr>
          <p:txBody>
            <a:bodyPr/>
            <a:lstStyle/>
            <a:p>
              <a:endParaRPr lang="en-US" sz="1350"/>
            </a:p>
          </p:txBody>
        </p:sp>
      </p:grpSp>
      <p:sp>
        <p:nvSpPr>
          <p:cNvPr id="7619" name="Text Box 451"/>
          <p:cNvSpPr txBox="1">
            <a:spLocks noChangeArrowheads="1"/>
          </p:cNvSpPr>
          <p:nvPr/>
        </p:nvSpPr>
        <p:spPr bwMode="auto">
          <a:xfrm>
            <a:off x="2695087" y="3452819"/>
            <a:ext cx="571649" cy="276999"/>
          </a:xfrm>
          <a:prstGeom prst="rect">
            <a:avLst/>
          </a:prstGeom>
          <a:noFill/>
          <a:ln w="9525">
            <a:noFill/>
            <a:miter lim="800000"/>
            <a:headEnd/>
            <a:tailEnd/>
          </a:ln>
        </p:spPr>
        <p:txBody>
          <a:bodyPr>
            <a:spAutoFit/>
          </a:bodyPr>
          <a:lstStyle/>
          <a:p>
            <a:pPr eaLnBrk="1" hangingPunct="1">
              <a:spcBef>
                <a:spcPct val="50000"/>
              </a:spcBef>
            </a:pPr>
            <a:r>
              <a:rPr lang="en-US" altLang="en-US" sz="1050"/>
              <a:t>  </a:t>
            </a:r>
            <a:r>
              <a:rPr lang="en-US" altLang="en-US" sz="1200">
                <a:latin typeface="Tahoma" pitchFamily="34" charset="0"/>
                <a:cs typeface="Tahoma" pitchFamily="34" charset="0"/>
              </a:rPr>
              <a:t>+1</a:t>
            </a:r>
          </a:p>
        </p:txBody>
      </p:sp>
      <p:sp>
        <p:nvSpPr>
          <p:cNvPr id="7620" name="Text Box 452"/>
          <p:cNvSpPr txBox="1">
            <a:spLocks noChangeArrowheads="1"/>
          </p:cNvSpPr>
          <p:nvPr/>
        </p:nvSpPr>
        <p:spPr bwMode="auto">
          <a:xfrm>
            <a:off x="2321134" y="3450437"/>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F(3)=2</a:t>
            </a:r>
            <a:endParaRPr lang="en-GB" altLang="en-US" sz="1200">
              <a:latin typeface="Tahoma" pitchFamily="34" charset="0"/>
            </a:endParaRPr>
          </a:p>
        </p:txBody>
      </p:sp>
      <p:sp>
        <p:nvSpPr>
          <p:cNvPr id="7621" name="Text Box 453"/>
          <p:cNvSpPr txBox="1">
            <a:spLocks noChangeArrowheads="1"/>
          </p:cNvSpPr>
          <p:nvPr/>
        </p:nvSpPr>
        <p:spPr bwMode="auto">
          <a:xfrm>
            <a:off x="3142879" y="3452819"/>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F(4)=2</a:t>
            </a:r>
            <a:endParaRPr lang="en-GB" altLang="en-US" sz="1200">
              <a:latin typeface="Tahoma" pitchFamily="34" charset="0"/>
            </a:endParaRPr>
          </a:p>
        </p:txBody>
      </p:sp>
      <p:sp>
        <p:nvSpPr>
          <p:cNvPr id="7622" name="Text Box 454"/>
          <p:cNvSpPr txBox="1">
            <a:spLocks noChangeArrowheads="1"/>
          </p:cNvSpPr>
          <p:nvPr/>
        </p:nvSpPr>
        <p:spPr bwMode="auto">
          <a:xfrm>
            <a:off x="3619253" y="3455201"/>
            <a:ext cx="400154" cy="276999"/>
          </a:xfrm>
          <a:prstGeom prst="rect">
            <a:avLst/>
          </a:prstGeom>
          <a:noFill/>
          <a:ln w="9525">
            <a:noFill/>
            <a:miter lim="800000"/>
            <a:headEnd/>
            <a:tailEnd/>
          </a:ln>
        </p:spPr>
        <p:txBody>
          <a:bodyPr>
            <a:spAutoFit/>
          </a:bodyPr>
          <a:lstStyle/>
          <a:p>
            <a:pPr eaLnBrk="1" hangingPunct="1">
              <a:spcBef>
                <a:spcPct val="50000"/>
              </a:spcBef>
            </a:pPr>
            <a:r>
              <a:rPr lang="en-US" altLang="en-US" sz="1200">
                <a:latin typeface="Tahoma" pitchFamily="34" charset="0"/>
                <a:cs typeface="Tahoma" pitchFamily="34" charset="0"/>
              </a:rPr>
              <a:t>+1</a:t>
            </a:r>
          </a:p>
        </p:txBody>
      </p:sp>
      <p:sp>
        <p:nvSpPr>
          <p:cNvPr id="7623" name="Text Box 455"/>
          <p:cNvSpPr txBox="1">
            <a:spLocks noChangeArrowheads="1"/>
          </p:cNvSpPr>
          <p:nvPr/>
        </p:nvSpPr>
        <p:spPr bwMode="auto">
          <a:xfrm>
            <a:off x="4600584" y="3452819"/>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F(5)=3</a:t>
            </a:r>
            <a:endParaRPr lang="en-GB" altLang="en-US" sz="1200">
              <a:latin typeface="Tahoma" pitchFamily="34" charset="0"/>
            </a:endParaRPr>
          </a:p>
        </p:txBody>
      </p:sp>
      <p:sp>
        <p:nvSpPr>
          <p:cNvPr id="7624" name="Text Box 456"/>
          <p:cNvSpPr txBox="1">
            <a:spLocks noChangeArrowheads="1"/>
          </p:cNvSpPr>
          <p:nvPr/>
        </p:nvSpPr>
        <p:spPr bwMode="auto">
          <a:xfrm>
            <a:off x="5072194" y="3452819"/>
            <a:ext cx="457319" cy="276999"/>
          </a:xfrm>
          <a:prstGeom prst="rect">
            <a:avLst/>
          </a:prstGeom>
          <a:noFill/>
          <a:ln w="9525">
            <a:noFill/>
            <a:miter lim="800000"/>
            <a:headEnd/>
            <a:tailEnd/>
          </a:ln>
        </p:spPr>
        <p:txBody>
          <a:bodyPr>
            <a:spAutoFit/>
          </a:bodyPr>
          <a:lstStyle/>
          <a:p>
            <a:pPr eaLnBrk="1" hangingPunct="1">
              <a:spcBef>
                <a:spcPct val="50000"/>
              </a:spcBef>
            </a:pPr>
            <a:r>
              <a:rPr lang="en-US" altLang="en-US" sz="1200">
                <a:latin typeface="Tahoma" pitchFamily="34" charset="0"/>
                <a:cs typeface="Tahoma" pitchFamily="34" charset="0"/>
              </a:rPr>
              <a:t>+2</a:t>
            </a:r>
          </a:p>
        </p:txBody>
      </p:sp>
      <p:sp>
        <p:nvSpPr>
          <p:cNvPr id="7625" name="Text Box 457"/>
          <p:cNvSpPr txBox="1">
            <a:spLocks noChangeArrowheads="1"/>
          </p:cNvSpPr>
          <p:nvPr/>
        </p:nvSpPr>
        <p:spPr bwMode="auto">
          <a:xfrm>
            <a:off x="6429860" y="3452819"/>
            <a:ext cx="662361" cy="276999"/>
          </a:xfrm>
          <a:prstGeom prst="rect">
            <a:avLst/>
          </a:prstGeom>
          <a:noFill/>
          <a:ln w="9525">
            <a:noFill/>
            <a:miter lim="800000"/>
            <a:headEnd/>
            <a:tailEnd/>
          </a:ln>
        </p:spPr>
        <p:txBody>
          <a:bodyPr wrap="none">
            <a:spAutoFit/>
          </a:bodyPr>
          <a:lstStyle/>
          <a:p>
            <a:pPr eaLnBrk="1" hangingPunct="1"/>
            <a:r>
              <a:rPr lang="en-US" altLang="en-US" sz="1200">
                <a:latin typeface="Tahoma" pitchFamily="34" charset="0"/>
              </a:rPr>
              <a:t>F(6)=5</a:t>
            </a:r>
            <a:endParaRPr lang="en-GB" altLang="en-US" sz="1200">
              <a:latin typeface="Tahoma" pitchFamily="34" charset="0"/>
            </a:endParaRPr>
          </a:p>
        </p:txBody>
      </p:sp>
      <p:sp>
        <p:nvSpPr>
          <p:cNvPr id="7626" name="Text Box 458"/>
          <p:cNvSpPr txBox="1">
            <a:spLocks noChangeArrowheads="1"/>
          </p:cNvSpPr>
          <p:nvPr/>
        </p:nvSpPr>
        <p:spPr bwMode="auto">
          <a:xfrm>
            <a:off x="6915761" y="3452819"/>
            <a:ext cx="457319" cy="276999"/>
          </a:xfrm>
          <a:prstGeom prst="rect">
            <a:avLst/>
          </a:prstGeom>
          <a:noFill/>
          <a:ln w="9525">
            <a:noFill/>
            <a:miter lim="800000"/>
            <a:headEnd/>
            <a:tailEnd/>
          </a:ln>
        </p:spPr>
        <p:txBody>
          <a:bodyPr>
            <a:spAutoFit/>
          </a:bodyPr>
          <a:lstStyle/>
          <a:p>
            <a:pPr eaLnBrk="1" hangingPunct="1">
              <a:spcBef>
                <a:spcPct val="50000"/>
              </a:spcBef>
            </a:pPr>
            <a:r>
              <a:rPr lang="en-US" altLang="en-US" sz="1200">
                <a:latin typeface="Tahoma" pitchFamily="34" charset="0"/>
                <a:cs typeface="Tahoma" pitchFamily="34" charset="0"/>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719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198"/>
                                        </p:tgtEl>
                                        <p:attrNameLst>
                                          <p:attrName>style.visibility</p:attrName>
                                        </p:attrNameLst>
                                      </p:cBhvr>
                                      <p:to>
                                        <p:strVal val="visible"/>
                                      </p:to>
                                    </p:set>
                                    <p:animEffect transition="in" filter="blinds(horizontal)">
                                      <p:cBhvr>
                                        <p:cTn id="21" dur="500"/>
                                        <p:tgtEl>
                                          <p:spTgt spid="7198"/>
                                        </p:tgtEl>
                                      </p:cBhvr>
                                    </p:animEffect>
                                  </p:childTnLst>
                                </p:cTn>
                              </p:par>
                              <p:par>
                                <p:cTn id="22" presetID="3" presetClass="entr" presetSubtype="1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par>
                                <p:cTn id="25" presetID="1" presetClass="entr" presetSubtype="0" fill="hold" nodeType="withEffect">
                                  <p:stCondLst>
                                    <p:cond delay="0"/>
                                  </p:stCondLst>
                                  <p:childTnLst>
                                    <p:set>
                                      <p:cBhvr>
                                        <p:cTn id="26" dur="1" fill="hold">
                                          <p:stCondLst>
                                            <p:cond delay="0"/>
                                          </p:stCondLst>
                                        </p:cTn>
                                        <p:tgtEl>
                                          <p:spTgt spid="7619">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xit" presetSubtype="10" fill="hold" grpId="0" nodeType="clickEffect">
                                  <p:stCondLst>
                                    <p:cond delay="0"/>
                                  </p:stCondLst>
                                  <p:childTnLst>
                                    <p:animEffect transition="out" filter="blinds(horizontal)">
                                      <p:cBhvr>
                                        <p:cTn id="30" dur="500"/>
                                        <p:tgtEl>
                                          <p:spTgt spid="7619">
                                            <p:txEl>
                                              <p:pRg st="0" end="0"/>
                                            </p:txEl>
                                          </p:spTgt>
                                        </p:tgtEl>
                                      </p:cBhvr>
                                    </p:animEffect>
                                    <p:set>
                                      <p:cBhvr>
                                        <p:cTn id="31" dur="1" fill="hold">
                                          <p:stCondLst>
                                            <p:cond delay="499"/>
                                          </p:stCondLst>
                                        </p:cTn>
                                        <p:tgtEl>
                                          <p:spTgt spid="7619">
                                            <p:txEl>
                                              <p:pRg st="0" end="0"/>
                                            </p:txEl>
                                          </p:spTgt>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7199"/>
                                        </p:tgtEl>
                                      </p:cBhvr>
                                    </p:animEffect>
                                    <p:set>
                                      <p:cBhvr>
                                        <p:cTn id="34" dur="1" fill="hold">
                                          <p:stCondLst>
                                            <p:cond delay="499"/>
                                          </p:stCondLst>
                                        </p:cTn>
                                        <p:tgtEl>
                                          <p:spTgt spid="7199"/>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76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7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62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202"/>
                                        </p:tgtEl>
                                        <p:attrNameLst>
                                          <p:attrName>style.visibility</p:attrName>
                                        </p:attrNameLst>
                                      </p:cBhvr>
                                      <p:to>
                                        <p:strVal val="visible"/>
                                      </p:to>
                                    </p:set>
                                    <p:animEffect transition="in" filter="blinds(horizontal)">
                                      <p:cBhvr>
                                        <p:cTn id="51" dur="500"/>
                                        <p:tgtEl>
                                          <p:spTgt spid="7202"/>
                                        </p:tgtEl>
                                      </p:cBhvr>
                                    </p:animEffect>
                                  </p:childTnLst>
                                </p:cTn>
                              </p:par>
                              <p:par>
                                <p:cTn id="52" presetID="3" presetClass="entr" presetSubtype="10" fill="hold"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linds(horizontal)">
                                      <p:cBhvr>
                                        <p:cTn id="54" dur="500"/>
                                        <p:tgtEl>
                                          <p:spTgt spid="7"/>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762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xit" presetSubtype="10" fill="hold" grpId="1" nodeType="clickEffect">
                                  <p:stCondLst>
                                    <p:cond delay="0"/>
                                  </p:stCondLst>
                                  <p:childTnLst>
                                    <p:animEffect transition="out" filter="blinds(horizontal)">
                                      <p:cBhvr>
                                        <p:cTn id="60" dur="500"/>
                                        <p:tgtEl>
                                          <p:spTgt spid="7621"/>
                                        </p:tgtEl>
                                      </p:cBhvr>
                                    </p:animEffect>
                                    <p:set>
                                      <p:cBhvr>
                                        <p:cTn id="61" dur="1" fill="hold">
                                          <p:stCondLst>
                                            <p:cond delay="499"/>
                                          </p:stCondLst>
                                        </p:cTn>
                                        <p:tgtEl>
                                          <p:spTgt spid="7621"/>
                                        </p:tgtEl>
                                        <p:attrNameLst>
                                          <p:attrName>style.visibility</p:attrName>
                                        </p:attrNameLst>
                                      </p:cBhvr>
                                      <p:to>
                                        <p:strVal val="hidden"/>
                                      </p:to>
                                    </p:set>
                                  </p:childTnLst>
                                </p:cTn>
                              </p:par>
                              <p:par>
                                <p:cTn id="62" presetID="3" presetClass="exit" presetSubtype="10" fill="hold" grpId="1" nodeType="withEffect">
                                  <p:stCondLst>
                                    <p:cond delay="0"/>
                                  </p:stCondLst>
                                  <p:childTnLst>
                                    <p:animEffect transition="out" filter="blinds(horizontal)">
                                      <p:cBhvr>
                                        <p:cTn id="63" dur="500"/>
                                        <p:tgtEl>
                                          <p:spTgt spid="7622"/>
                                        </p:tgtEl>
                                      </p:cBhvr>
                                    </p:animEffect>
                                    <p:set>
                                      <p:cBhvr>
                                        <p:cTn id="64" dur="1" fill="hold">
                                          <p:stCondLst>
                                            <p:cond delay="499"/>
                                          </p:stCondLst>
                                        </p:cTn>
                                        <p:tgtEl>
                                          <p:spTgt spid="7622"/>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720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180"/>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62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624"/>
                                        </p:tgtEl>
                                        <p:attrNameLst>
                                          <p:attrName>style.visibility</p:attrName>
                                        </p:attrNameLst>
                                      </p:cBhvr>
                                      <p:to>
                                        <p:strVal val="visible"/>
                                      </p:to>
                                    </p:set>
                                  </p:childTnLst>
                                </p:cTn>
                              </p:par>
                              <p:par>
                                <p:cTn id="83" presetID="3" presetClass="entr" presetSubtype="10" fill="hold" grpId="0" nodeType="withEffect">
                                  <p:stCondLst>
                                    <p:cond delay="0"/>
                                  </p:stCondLst>
                                  <p:childTnLst>
                                    <p:set>
                                      <p:cBhvr>
                                        <p:cTn id="84" dur="1" fill="hold">
                                          <p:stCondLst>
                                            <p:cond delay="0"/>
                                          </p:stCondLst>
                                        </p:cTn>
                                        <p:tgtEl>
                                          <p:spTgt spid="7208"/>
                                        </p:tgtEl>
                                        <p:attrNameLst>
                                          <p:attrName>style.visibility</p:attrName>
                                        </p:attrNameLst>
                                      </p:cBhvr>
                                      <p:to>
                                        <p:strVal val="visible"/>
                                      </p:to>
                                    </p:set>
                                    <p:animEffect transition="in" filter="blinds(horizontal)">
                                      <p:cBhvr>
                                        <p:cTn id="85" dur="500"/>
                                        <p:tgtEl>
                                          <p:spTgt spid="7208"/>
                                        </p:tgtEl>
                                      </p:cBhvr>
                                    </p:animEffect>
                                  </p:childTnLst>
                                </p:cTn>
                              </p:par>
                              <p:par>
                                <p:cTn id="86" presetID="3" presetClass="entr" presetSubtype="10" fill="hold" nodeType="with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blinds(horizontal)">
                                      <p:cBhvr>
                                        <p:cTn id="88" dur="500"/>
                                        <p:tgtEl>
                                          <p:spTgt spid="13"/>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7207"/>
                                        </p:tgtEl>
                                        <p:attrNameLst>
                                          <p:attrName>style.visibility</p:attrName>
                                        </p:attrNameLst>
                                      </p:cBhvr>
                                      <p:to>
                                        <p:strVal val="visible"/>
                                      </p:to>
                                    </p:set>
                                    <p:animEffect transition="in" filter="blinds(horizontal)">
                                      <p:cBhvr>
                                        <p:cTn id="91" dur="500"/>
                                        <p:tgtEl>
                                          <p:spTgt spid="7207"/>
                                        </p:tgtEl>
                                      </p:cBhvr>
                                    </p:animEffect>
                                  </p:childTnLst>
                                </p:cTn>
                              </p:par>
                              <p:par>
                                <p:cTn id="92" presetID="3" presetClass="entr" presetSubtype="10" fill="hold" nodeType="with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blinds(horizontal)">
                                      <p:cBhvr>
                                        <p:cTn id="94" dur="500"/>
                                        <p:tgtEl>
                                          <p:spTgt spid="11"/>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3" presetClass="exit" presetSubtype="10" fill="hold" grpId="1" nodeType="clickEffect">
                                  <p:stCondLst>
                                    <p:cond delay="0"/>
                                  </p:stCondLst>
                                  <p:childTnLst>
                                    <p:animEffect transition="out" filter="blinds(horizontal)">
                                      <p:cBhvr>
                                        <p:cTn id="98" dur="500"/>
                                        <p:tgtEl>
                                          <p:spTgt spid="7623"/>
                                        </p:tgtEl>
                                      </p:cBhvr>
                                    </p:animEffect>
                                    <p:set>
                                      <p:cBhvr>
                                        <p:cTn id="99" dur="1" fill="hold">
                                          <p:stCondLst>
                                            <p:cond delay="499"/>
                                          </p:stCondLst>
                                        </p:cTn>
                                        <p:tgtEl>
                                          <p:spTgt spid="7623"/>
                                        </p:tgtEl>
                                        <p:attrNameLst>
                                          <p:attrName>style.visibility</p:attrName>
                                        </p:attrNameLst>
                                      </p:cBhvr>
                                      <p:to>
                                        <p:strVal val="hidden"/>
                                      </p:to>
                                    </p:set>
                                  </p:childTnLst>
                                </p:cTn>
                              </p:par>
                              <p:par>
                                <p:cTn id="100" presetID="3" presetClass="exit" presetSubtype="10" fill="hold" grpId="1" nodeType="withEffect">
                                  <p:stCondLst>
                                    <p:cond delay="0"/>
                                  </p:stCondLst>
                                  <p:childTnLst>
                                    <p:animEffect transition="out" filter="blinds(horizontal)">
                                      <p:cBhvr>
                                        <p:cTn id="101" dur="500"/>
                                        <p:tgtEl>
                                          <p:spTgt spid="7624"/>
                                        </p:tgtEl>
                                      </p:cBhvr>
                                    </p:animEffect>
                                    <p:set>
                                      <p:cBhvr>
                                        <p:cTn id="102" dur="1" fill="hold">
                                          <p:stCondLst>
                                            <p:cond delay="499"/>
                                          </p:stCondLst>
                                        </p:cTn>
                                        <p:tgtEl>
                                          <p:spTgt spid="7624"/>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720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185"/>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1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5"/>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625"/>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7212"/>
                                        </p:tgtEl>
                                        <p:attrNameLst>
                                          <p:attrName>style.visibility</p:attrName>
                                        </p:attrNameLst>
                                      </p:cBhvr>
                                      <p:to>
                                        <p:strVal val="visible"/>
                                      </p:to>
                                    </p:set>
                                    <p:animEffect transition="in" filter="blinds(horizontal)">
                                      <p:cBhvr>
                                        <p:cTn id="125" dur="500"/>
                                        <p:tgtEl>
                                          <p:spTgt spid="7212"/>
                                        </p:tgtEl>
                                      </p:cBhvr>
                                    </p:animEffect>
                                  </p:childTnLst>
                                </p:cTn>
                              </p:par>
                              <p:par>
                                <p:cTn id="126" presetID="3" presetClass="entr" presetSubtype="10" fill="hold" nodeType="withEffect">
                                  <p:stCondLst>
                                    <p:cond delay="0"/>
                                  </p:stCondLst>
                                  <p:childTnLst>
                                    <p:set>
                                      <p:cBhvr>
                                        <p:cTn id="127" dur="1" fill="hold">
                                          <p:stCondLst>
                                            <p:cond delay="0"/>
                                          </p:stCondLst>
                                        </p:cTn>
                                        <p:tgtEl>
                                          <p:spTgt spid="18"/>
                                        </p:tgtEl>
                                        <p:attrNameLst>
                                          <p:attrName>style.visibility</p:attrName>
                                        </p:attrNameLst>
                                      </p:cBhvr>
                                      <p:to>
                                        <p:strVal val="visible"/>
                                      </p:to>
                                    </p:set>
                                    <p:animEffect transition="in" filter="blinds(horizontal)">
                                      <p:cBhvr>
                                        <p:cTn id="128" dur="500"/>
                                        <p:tgtEl>
                                          <p:spTgt spid="18"/>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7216"/>
                                        </p:tgtEl>
                                        <p:attrNameLst>
                                          <p:attrName>style.visibility</p:attrName>
                                        </p:attrNameLst>
                                      </p:cBhvr>
                                      <p:to>
                                        <p:strVal val="visible"/>
                                      </p:to>
                                    </p:set>
                                    <p:animEffect transition="in" filter="blinds(horizontal)">
                                      <p:cBhvr>
                                        <p:cTn id="131" dur="500"/>
                                        <p:tgtEl>
                                          <p:spTgt spid="7216"/>
                                        </p:tgtEl>
                                      </p:cBhvr>
                                    </p:animEffect>
                                  </p:childTnLst>
                                </p:cTn>
                              </p:par>
                              <p:par>
                                <p:cTn id="132" presetID="3" presetClass="entr" presetSubtype="10" fill="hold" nodeType="with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blinds(horizontal)">
                                      <p:cBhvr>
                                        <p:cTn id="134" dur="500"/>
                                        <p:tgtEl>
                                          <p:spTgt spid="21"/>
                                        </p:tgtEl>
                                      </p:cBhvr>
                                    </p:animEffect>
                                  </p:childTnLst>
                                </p:cTn>
                              </p:par>
                              <p:par>
                                <p:cTn id="135" presetID="3" presetClass="entr" presetSubtype="10" fill="hold" nodeType="withEffect">
                                  <p:stCondLst>
                                    <p:cond delay="0"/>
                                  </p:stCondLst>
                                  <p:childTnLst>
                                    <p:set>
                                      <p:cBhvr>
                                        <p:cTn id="136" dur="1" fill="hold">
                                          <p:stCondLst>
                                            <p:cond delay="0"/>
                                          </p:stCondLst>
                                        </p:cTn>
                                        <p:tgtEl>
                                          <p:spTgt spid="20"/>
                                        </p:tgtEl>
                                        <p:attrNameLst>
                                          <p:attrName>style.visibility</p:attrName>
                                        </p:attrNameLst>
                                      </p:cBhvr>
                                      <p:to>
                                        <p:strVal val="visible"/>
                                      </p:to>
                                    </p:set>
                                    <p:animEffect transition="in" filter="blinds(horizontal)">
                                      <p:cBhvr>
                                        <p:cTn id="137" dur="500"/>
                                        <p:tgtEl>
                                          <p:spTgt spid="20"/>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7215"/>
                                        </p:tgtEl>
                                        <p:attrNameLst>
                                          <p:attrName>style.visibility</p:attrName>
                                        </p:attrNameLst>
                                      </p:cBhvr>
                                      <p:to>
                                        <p:strVal val="visible"/>
                                      </p:to>
                                    </p:set>
                                    <p:animEffect transition="in" filter="blinds(horizontal)">
                                      <p:cBhvr>
                                        <p:cTn id="140" dur="500"/>
                                        <p:tgtEl>
                                          <p:spTgt spid="7215"/>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7626"/>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 presetClass="exit" presetSubtype="10" fill="hold" grpId="1" nodeType="clickEffect">
                                  <p:stCondLst>
                                    <p:cond delay="0"/>
                                  </p:stCondLst>
                                  <p:childTnLst>
                                    <p:animEffect transition="out" filter="blinds(horizontal)">
                                      <p:cBhvr>
                                        <p:cTn id="146" dur="500"/>
                                        <p:tgtEl>
                                          <p:spTgt spid="7625"/>
                                        </p:tgtEl>
                                      </p:cBhvr>
                                    </p:animEffect>
                                    <p:set>
                                      <p:cBhvr>
                                        <p:cTn id="147" dur="1" fill="hold">
                                          <p:stCondLst>
                                            <p:cond delay="499"/>
                                          </p:stCondLst>
                                        </p:cTn>
                                        <p:tgtEl>
                                          <p:spTgt spid="7625"/>
                                        </p:tgtEl>
                                        <p:attrNameLst>
                                          <p:attrName>style.visibility</p:attrName>
                                        </p:attrNameLst>
                                      </p:cBhvr>
                                      <p:to>
                                        <p:strVal val="hidden"/>
                                      </p:to>
                                    </p:set>
                                  </p:childTnLst>
                                </p:cTn>
                              </p:par>
                              <p:par>
                                <p:cTn id="148" presetID="3" presetClass="exit" presetSubtype="10" fill="hold" grpId="1" nodeType="withEffect">
                                  <p:stCondLst>
                                    <p:cond delay="0"/>
                                  </p:stCondLst>
                                  <p:childTnLst>
                                    <p:animEffect transition="out" filter="blinds(horizontal)">
                                      <p:cBhvr>
                                        <p:cTn id="149" dur="500"/>
                                        <p:tgtEl>
                                          <p:spTgt spid="7626"/>
                                        </p:tgtEl>
                                      </p:cBhvr>
                                    </p:animEffect>
                                    <p:set>
                                      <p:cBhvr>
                                        <p:cTn id="150" dur="1" fill="hold">
                                          <p:stCondLst>
                                            <p:cond delay="499"/>
                                          </p:stCondLst>
                                        </p:cTn>
                                        <p:tgtEl>
                                          <p:spTgt spid="7626"/>
                                        </p:tgtEl>
                                        <p:attrNameLst>
                                          <p:attrName>style.visibility</p:attrName>
                                        </p:attrNameLst>
                                      </p:cBhvr>
                                      <p:to>
                                        <p:strVal val="hidden"/>
                                      </p:to>
                                    </p:set>
                                  </p:childTnLst>
                                </p:cTn>
                              </p:par>
                              <p:par>
                                <p:cTn id="151" presetID="1" presetClass="entr" presetSubtype="0" fill="hold" grpId="0" nodeType="withEffect">
                                  <p:stCondLst>
                                    <p:cond delay="0"/>
                                  </p:stCondLst>
                                  <p:childTnLst>
                                    <p:set>
                                      <p:cBhvr>
                                        <p:cTn id="152" dur="1" fill="hold">
                                          <p:stCondLst>
                                            <p:cond delay="0"/>
                                          </p:stCondLst>
                                        </p:cTn>
                                        <p:tgtEl>
                                          <p:spTgt spid="7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P spid="7179" grpId="0" animBg="1"/>
      <p:bldP spid="7180" grpId="0" animBg="1"/>
      <p:bldP spid="7185" grpId="0" animBg="1"/>
      <p:bldP spid="7194" grpId="0"/>
      <p:bldP spid="7198" grpId="0" animBg="1"/>
      <p:bldP spid="7199" grpId="0"/>
      <p:bldP spid="7199" grpId="1"/>
      <p:bldP spid="7202" grpId="0" animBg="1"/>
      <p:bldP spid="7203" grpId="0"/>
      <p:bldP spid="7207" grpId="0" animBg="1"/>
      <p:bldP spid="7208" grpId="0" animBg="1"/>
      <p:bldP spid="7209" grpId="0"/>
      <p:bldP spid="7212" grpId="0" animBg="1"/>
      <p:bldP spid="7215" grpId="0" animBg="1"/>
      <p:bldP spid="7216" grpId="0" animBg="1"/>
      <p:bldP spid="7217" grpId="0"/>
      <p:bldP spid="7619" grpId="0" build="allAtOnce"/>
      <p:bldP spid="7620" grpId="0"/>
      <p:bldP spid="7621" grpId="0"/>
      <p:bldP spid="7621" grpId="1"/>
      <p:bldP spid="7622" grpId="0"/>
      <p:bldP spid="7622" grpId="1"/>
      <p:bldP spid="7623" grpId="0"/>
      <p:bldP spid="7623" grpId="1"/>
      <p:bldP spid="7624" grpId="0"/>
      <p:bldP spid="7624" grpId="1"/>
      <p:bldP spid="7625" grpId="0"/>
      <p:bldP spid="7625" grpId="1"/>
      <p:bldP spid="7626" grpId="0"/>
      <p:bldP spid="762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46083"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84"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if </a:t>
            </a:r>
            <a:r>
              <a:rPr kumimoji="0" lang="en-US" altLang="zh-CN" sz="2000" b="0" i="0" u="none" strike="noStrike" kern="1200" cap="none" spc="0" normalizeH="0" baseline="0" noProof="0" dirty="0" err="1">
                <a:ln>
                  <a:noFill/>
                </a:ln>
                <a:solidFill>
                  <a:prstClr val="black"/>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dirty="0" err="1">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&lt;= w </a:t>
            </a:r>
            <a:r>
              <a:rPr kumimoji="0" lang="en-US" altLang="zh-CN" sz="2000" b="0" i="0" u="none" strike="noStrike" kern="1200" cap="none" spc="0" normalizeH="0" baseline="0" noProof="0" dirty="0">
                <a:ln>
                  <a:noFill/>
                </a:ln>
                <a:solidFill>
                  <a:srgbClr val="008000"/>
                </a:solidFill>
                <a:effectLst/>
                <a:uLnTx/>
                <a:uFillTx/>
                <a:latin typeface="Calibri" panose="020F0502020204030204"/>
                <a:ea typeface="宋体" pitchFamily="2" charset="-122"/>
                <a:cs typeface="+mn-cs"/>
              </a:rPr>
              <a:t>// item </a:t>
            </a:r>
            <a:r>
              <a:rPr kumimoji="0" lang="en-US" altLang="zh-CN" sz="2000" b="0" i="0" u="none" strike="noStrike" kern="1200" cap="none" spc="0" normalizeH="0" baseline="0" noProof="0" dirty="0" err="1">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dirty="0">
                <a:ln>
                  <a:noFill/>
                </a:ln>
                <a:solidFill>
                  <a:srgbClr val="008000"/>
                </a:solidFill>
                <a:effectLst/>
                <a:uLnTx/>
                <a:uFillTx/>
                <a:latin typeface="Calibri" panose="020F0502020204030204"/>
                <a:ea typeface="宋体" pitchFamily="2" charset="-122"/>
                <a:cs typeface="+mn-cs"/>
              </a:rPr>
              <a:t> can be part of the solution</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endParaRPr>
          </a:p>
          <a:p>
            <a:pPr lvl="0">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if b</a:t>
            </a:r>
            <a:r>
              <a:rPr kumimoji="0" lang="en-US" altLang="zh-CN" sz="2000" b="0" i="0" u="none" strike="noStrike" kern="1200" cap="none" spc="0" normalizeH="0" baseline="-25000" noProof="0" dirty="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 </a:t>
            </a:r>
            <a:r>
              <a:rPr lang="en-US" altLang="zh-CN" sz="2000" dirty="0">
                <a:solidFill>
                  <a:prstClr val="black"/>
                </a:solidFill>
                <a:ea typeface="宋体" pitchFamily="2" charset="-122"/>
              </a:rPr>
              <a:t>B[w-</a:t>
            </a:r>
            <a:r>
              <a:rPr lang="en-US" altLang="zh-CN" sz="2000" dirty="0" err="1">
                <a:solidFill>
                  <a:prstClr val="black"/>
                </a:solidFill>
                <a:ea typeface="宋体" pitchFamily="2" charset="-122"/>
              </a:rPr>
              <a:t>w</a:t>
            </a:r>
            <a:r>
              <a:rPr lang="en-US" altLang="zh-CN" sz="2000" baseline="-25000" dirty="0" err="1">
                <a:solidFill>
                  <a:prstClr val="black"/>
                </a:solidFill>
                <a:ea typeface="宋体" pitchFamily="2" charset="-122"/>
              </a:rPr>
              <a:t>i</a:t>
            </a:r>
            <a:r>
              <a:rPr kumimoji="0" lang="en-US" altLang="zh-CN" sz="2000" b="0"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rPr>
              <a:t>][i-1] </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&gt; </a:t>
            </a:r>
            <a:r>
              <a:rPr kumimoji="0" lang="en-US" altLang="zh-CN" sz="2000" b="0"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rPr>
              <a:t>B[w][i-1]</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endParaRPr>
          </a:p>
          <a:p>
            <a:pPr lvl="0">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rPr>
              <a:t>B[w][</a:t>
            </a:r>
            <a:r>
              <a:rPr kumimoji="0" lang="en-US" altLang="zh-CN" sz="2000" b="0" i="0" u="none" strike="noStrike" kern="1200" cap="none" spc="0" normalizeH="0" baseline="0" noProof="0" dirty="0" err="1" smtClean="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b</a:t>
            </a:r>
            <a:r>
              <a:rPr kumimoji="0" lang="en-US" altLang="zh-CN" sz="2000" b="0" i="0" u="none" strike="noStrike" kern="1200" cap="none" spc="0" normalizeH="0" baseline="-25000" noProof="0" dirty="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 </a:t>
            </a:r>
            <a:r>
              <a:rPr lang="en-US" altLang="zh-CN" sz="2000" dirty="0">
                <a:solidFill>
                  <a:prstClr val="black"/>
                </a:solidFill>
                <a:ea typeface="宋体" pitchFamily="2" charset="-122"/>
              </a:rPr>
              <a:t>B[w- </a:t>
            </a:r>
            <a:r>
              <a:rPr lang="en-US" altLang="zh-CN" sz="2000" dirty="0" err="1">
                <a:solidFill>
                  <a:prstClr val="black"/>
                </a:solidFill>
                <a:ea typeface="宋体" pitchFamily="2" charset="-122"/>
              </a:rPr>
              <a:t>w</a:t>
            </a:r>
            <a:r>
              <a:rPr lang="en-US" altLang="zh-CN" sz="2000" baseline="-25000" dirty="0" err="1">
                <a:solidFill>
                  <a:prstClr val="black"/>
                </a:solidFill>
                <a:ea typeface="宋体" pitchFamily="2" charset="-122"/>
              </a:rPr>
              <a:t>i</a:t>
            </a:r>
            <a:r>
              <a:rPr kumimoji="0" lang="en-US" altLang="zh-CN" sz="2000" b="0"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rPr>
              <a:t>][i-1]</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rPr>
              <a:t>B[w</a:t>
            </a:r>
            <a:r>
              <a:rPr lang="en-US" altLang="zh-CN" sz="2000" dirty="0" smtClean="0">
                <a:solidFill>
                  <a:prstClr val="black"/>
                </a:solidFill>
                <a:latin typeface="Calibri" panose="020F0502020204030204"/>
                <a:ea typeface="宋体" pitchFamily="2" charset="-122"/>
              </a:rPr>
              <a:t>][</a:t>
            </a:r>
            <a:r>
              <a:rPr kumimoji="0" lang="en-US" altLang="zh-CN" sz="2000" b="0" i="0" u="none" strike="noStrike" kern="1200" cap="none" spc="0" normalizeH="0" baseline="0" noProof="0" dirty="0" err="1" smtClean="0">
                <a:ln>
                  <a:noFill/>
                </a:ln>
                <a:solidFill>
                  <a:prstClr val="black"/>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rPr>
              <a:t>B[w][i-1]</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dirty="0">
                <a:ln>
                  <a:noFill/>
                </a:ln>
                <a:solidFill>
                  <a:srgbClr val="FF0000"/>
                </a:solidFill>
                <a:effectLst/>
                <a:uLnTx/>
                <a:uFillTx/>
                <a:latin typeface="Calibri" panose="020F0502020204030204"/>
                <a:ea typeface="宋体" pitchFamily="2" charset="-122"/>
                <a:cs typeface="+mn-cs"/>
              </a:rPr>
              <a:t>else </a:t>
            </a:r>
            <a:r>
              <a:rPr kumimoji="0" lang="en-US" altLang="zh-CN" sz="2000" b="1"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rPr>
              <a:t>B[w][</a:t>
            </a:r>
            <a:r>
              <a:rPr kumimoji="0" lang="en-US" altLang="zh-CN" sz="2000" b="1" i="0" u="none" strike="noStrike" kern="1200" cap="none" spc="0" normalizeH="0" baseline="0" noProof="0" dirty="0" err="1" smtClean="0">
                <a:ln>
                  <a:noFill/>
                </a:ln>
                <a:solidFill>
                  <a:prstClr val="black"/>
                </a:solidFill>
                <a:effectLst/>
                <a:uLnTx/>
                <a:uFillTx/>
                <a:latin typeface="Calibri" panose="020F0502020204030204"/>
                <a:ea typeface="宋体" pitchFamily="2" charset="-122"/>
                <a:cs typeface="+mn-cs"/>
              </a:rPr>
              <a:t>i</a:t>
            </a:r>
            <a:r>
              <a:rPr kumimoji="0" lang="en-US" altLang="zh-CN" sz="2000" b="1"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 </a:t>
            </a:r>
            <a:r>
              <a:rPr kumimoji="0" lang="en-US" altLang="zh-CN" sz="2000" b="1"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rPr>
              <a:t>B[w][i-1]</a:t>
            </a:r>
            <a:r>
              <a:rPr kumimoji="0" lang="en-US" altLang="zh-CN" sz="2000" b="0"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dirty="0">
                <a:ln>
                  <a:noFill/>
                </a:ln>
                <a:solidFill>
                  <a:srgbClr val="008000"/>
                </a:solidFill>
                <a:effectLst/>
                <a:uLnTx/>
                <a:uFillTx/>
                <a:latin typeface="Calibri" panose="020F0502020204030204"/>
                <a:ea typeface="宋体" pitchFamily="2" charset="-122"/>
                <a:cs typeface="+mn-cs"/>
              </a:rPr>
              <a:t>// </a:t>
            </a:r>
            <a:r>
              <a:rPr kumimoji="0" lang="en-US" altLang="zh-CN" sz="2000" b="0" i="0" u="none" strike="noStrike" kern="1200" cap="none" spc="0" normalizeH="0" baseline="0" noProof="0" dirty="0" err="1">
                <a:ln>
                  <a:noFill/>
                </a:ln>
                <a:solidFill>
                  <a:srgbClr val="008000"/>
                </a:solidFill>
                <a:effectLst/>
                <a:uLnTx/>
                <a:uFillTx/>
                <a:latin typeface="Calibri" panose="020F0502020204030204"/>
                <a:ea typeface="宋体" pitchFamily="2" charset="-122"/>
                <a:cs typeface="+mn-cs"/>
              </a:rPr>
              <a:t>w</a:t>
            </a:r>
            <a:r>
              <a:rPr kumimoji="0" lang="en-US" altLang="zh-CN" sz="2000" b="0" i="0" u="none" strike="noStrike" kern="1200" cap="none" spc="0" normalizeH="0" baseline="-25000" noProof="0" dirty="0" err="1">
                <a:ln>
                  <a:noFill/>
                </a:ln>
                <a:solidFill>
                  <a:srgbClr val="008000"/>
                </a:solidFill>
                <a:effectLst/>
                <a:uLnTx/>
                <a:uFillTx/>
                <a:latin typeface="Calibri" panose="020F0502020204030204"/>
                <a:ea typeface="宋体" pitchFamily="2" charset="-122"/>
                <a:cs typeface="+mn-cs"/>
              </a:rPr>
              <a:t>i</a:t>
            </a:r>
            <a:r>
              <a:rPr kumimoji="0" lang="en-US" altLang="zh-CN" sz="2000" b="0" i="0" u="none" strike="noStrike" kern="1200" cap="none" spc="0" normalizeH="0" baseline="0" noProof="0" dirty="0">
                <a:ln>
                  <a:noFill/>
                </a:ln>
                <a:solidFill>
                  <a:srgbClr val="008000"/>
                </a:solidFill>
                <a:effectLst/>
                <a:uLnTx/>
                <a:uFillTx/>
                <a:latin typeface="Calibri" panose="020F0502020204030204"/>
                <a:ea typeface="宋体" pitchFamily="2" charset="-122"/>
                <a:cs typeface="+mn-cs"/>
              </a:rPr>
              <a:t> &gt; w </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endParaRPr>
          </a:p>
        </p:txBody>
      </p:sp>
      <p:sp>
        <p:nvSpPr>
          <p:cNvPr id="46085"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86"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87"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88"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89"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0"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1"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2"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3"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4"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5"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6"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7"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098"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099"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00"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01"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02"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03"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04"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46105"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06"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6107"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6108"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6109"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6110"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46111"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46112"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13"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6114"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6115"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6116"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17"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18"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19"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6120" name="Text Box 40"/>
          <p:cNvSpPr txBox="1">
            <a:spLocks noChangeArrowheads="1"/>
          </p:cNvSpPr>
          <p:nvPr/>
        </p:nvSpPr>
        <p:spPr bwMode="auto">
          <a:xfrm>
            <a:off x="6172200" y="1752600"/>
            <a:ext cx="1470025"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i=1</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1</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=-1</a:t>
            </a:r>
          </a:p>
        </p:txBody>
      </p:sp>
      <p:sp>
        <p:nvSpPr>
          <p:cNvPr id="46121"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46122"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138283"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0</a:t>
            </a:r>
          </a:p>
        </p:txBody>
      </p:sp>
      <p:sp>
        <p:nvSpPr>
          <p:cNvPr id="46124" name="Rectangle 44"/>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38285" name="Line 45"/>
          <p:cNvSpPr>
            <a:spLocks noChangeShapeType="1"/>
          </p:cNvSpPr>
          <p:nvPr/>
        </p:nvSpPr>
        <p:spPr bwMode="auto">
          <a:xfrm>
            <a:off x="2362200" y="2209800"/>
            <a:ext cx="3048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83" grpId="0" autoUpdateAnimBg="0"/>
      <p:bldP spid="13828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47107"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08"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lvl="0">
              <a:defRPr/>
            </a:pPr>
            <a:r>
              <a:rPr lang="en-US" altLang="zh-CN" sz="2000" b="1" dirty="0" smtClean="0">
                <a:solidFill>
                  <a:srgbClr val="FF0000"/>
                </a:solidFill>
                <a:ea typeface="宋体" pitchFamily="2" charset="-122"/>
              </a:rPr>
              <a:t>    if </a:t>
            </a:r>
            <a:r>
              <a:rPr lang="en-US" altLang="zh-CN" sz="2000" b="1" dirty="0" err="1" smtClean="0">
                <a:ea typeface="宋体" pitchFamily="2" charset="-122"/>
              </a:rPr>
              <a:t>w</a:t>
            </a:r>
            <a:r>
              <a:rPr lang="en-US" altLang="zh-CN" sz="2000" b="1" baseline="-25000" dirty="0" err="1" smtClean="0">
                <a:ea typeface="宋体" pitchFamily="2" charset="-122"/>
              </a:rPr>
              <a:t>i</a:t>
            </a:r>
            <a:r>
              <a:rPr lang="en-US" altLang="zh-CN" sz="2000" b="1" dirty="0" smtClean="0">
                <a:ea typeface="宋体" pitchFamily="2" charset="-122"/>
              </a:rPr>
              <a:t> &lt;= w </a:t>
            </a:r>
            <a:r>
              <a:rPr lang="en-US" altLang="zh-CN" sz="2000" dirty="0" smtClean="0">
                <a:solidFill>
                  <a:srgbClr val="00B050"/>
                </a:solidFill>
                <a:ea typeface="宋体" pitchFamily="2" charset="-122"/>
              </a:rPr>
              <a:t>// item </a:t>
            </a:r>
            <a:r>
              <a:rPr lang="en-US" altLang="zh-CN" sz="2000" dirty="0" err="1" smtClean="0">
                <a:solidFill>
                  <a:srgbClr val="00B050"/>
                </a:solidFill>
                <a:ea typeface="宋体" pitchFamily="2" charset="-122"/>
              </a:rPr>
              <a:t>i</a:t>
            </a:r>
            <a:r>
              <a:rPr lang="en-US" altLang="zh-CN" sz="2000" dirty="0" smtClean="0">
                <a:solidFill>
                  <a:srgbClr val="00B050"/>
                </a:solidFill>
                <a:ea typeface="宋体" pitchFamily="2" charset="-122"/>
              </a:rPr>
              <a:t> can be part of the solution</a:t>
            </a:r>
          </a:p>
          <a:p>
            <a:pPr lvl="0">
              <a:defRPr/>
            </a:pPr>
            <a:r>
              <a:rPr lang="en-US" altLang="zh-CN" sz="2000" b="1" dirty="0" smtClean="0">
                <a:solidFill>
                  <a:srgbClr val="FF0000"/>
                </a:solidFill>
                <a:ea typeface="宋体" pitchFamily="2" charset="-122"/>
              </a:rPr>
              <a:t>        if </a:t>
            </a:r>
            <a:r>
              <a:rPr lang="en-US" altLang="zh-CN" sz="2000" b="1" dirty="0" smtClean="0">
                <a:ea typeface="宋体" pitchFamily="2" charset="-122"/>
              </a:rPr>
              <a:t>b</a:t>
            </a:r>
            <a:r>
              <a:rPr lang="en-US" altLang="zh-CN" sz="2000" b="1" baseline="-25000" dirty="0" smtClean="0">
                <a:ea typeface="宋体" pitchFamily="2" charset="-122"/>
              </a:rPr>
              <a:t>i</a:t>
            </a:r>
            <a:r>
              <a:rPr lang="en-US" altLang="zh-CN" sz="2000" b="1" dirty="0" smtClean="0">
                <a:ea typeface="宋体" pitchFamily="2" charset="-122"/>
              </a:rPr>
              <a:t> + B[w-</a:t>
            </a:r>
            <a:r>
              <a:rPr lang="en-US" altLang="zh-CN" sz="2000" b="1" dirty="0" err="1" smtClean="0">
                <a:ea typeface="宋体" pitchFamily="2" charset="-122"/>
              </a:rPr>
              <a:t>w</a:t>
            </a:r>
            <a:r>
              <a:rPr lang="en-US" altLang="zh-CN" sz="2000" b="1" baseline="-25000" dirty="0" err="1" smtClean="0">
                <a:ea typeface="宋体" pitchFamily="2" charset="-122"/>
              </a:rPr>
              <a:t>i</a:t>
            </a:r>
            <a:r>
              <a:rPr lang="en-US" altLang="zh-CN" sz="2000" b="1" dirty="0" smtClean="0">
                <a:ea typeface="宋体" pitchFamily="2" charset="-122"/>
              </a:rPr>
              <a:t>][i-1] &gt; B[w][i-1]</a:t>
            </a:r>
          </a:p>
          <a:p>
            <a:pPr lvl="0">
              <a:defRPr/>
            </a:pPr>
            <a:r>
              <a:rPr lang="en-US" altLang="zh-CN" sz="2000" dirty="0" smtClean="0">
                <a:solidFill>
                  <a:prstClr val="black"/>
                </a:solidFill>
                <a:ea typeface="宋体" pitchFamily="2" charset="-122"/>
              </a:rPr>
              <a:t>            </a:t>
            </a:r>
            <a:r>
              <a:rPr lang="en-US" altLang="zh-CN" sz="2000" b="1" dirty="0" smtClean="0">
                <a:solidFill>
                  <a:prstClr val="black"/>
                </a:solidFill>
                <a:ea typeface="宋体" pitchFamily="2" charset="-122"/>
              </a:rPr>
              <a:t>B[w][</a:t>
            </a:r>
            <a:r>
              <a:rPr lang="en-US" altLang="zh-CN" sz="2000" b="1" dirty="0" err="1" smtClean="0">
                <a:solidFill>
                  <a:prstClr val="black"/>
                </a:solidFill>
                <a:ea typeface="宋体" pitchFamily="2" charset="-122"/>
              </a:rPr>
              <a:t>i</a:t>
            </a:r>
            <a:r>
              <a:rPr lang="en-US" altLang="zh-CN" sz="2000" b="1" dirty="0" smtClean="0">
                <a:solidFill>
                  <a:prstClr val="black"/>
                </a:solidFill>
                <a:ea typeface="宋体" pitchFamily="2" charset="-122"/>
              </a:rPr>
              <a:t>] = b</a:t>
            </a:r>
            <a:r>
              <a:rPr lang="en-US" altLang="zh-CN" sz="2000" b="1" baseline="-25000" dirty="0" smtClean="0">
                <a:solidFill>
                  <a:prstClr val="black"/>
                </a:solidFill>
                <a:ea typeface="宋体" pitchFamily="2" charset="-122"/>
              </a:rPr>
              <a:t>i</a:t>
            </a:r>
            <a:r>
              <a:rPr lang="en-US" altLang="zh-CN" sz="2000" b="1" dirty="0" smtClean="0">
                <a:solidFill>
                  <a:prstClr val="black"/>
                </a:solidFill>
                <a:ea typeface="宋体" pitchFamily="2" charset="-122"/>
              </a:rPr>
              <a:t> + B[w- </a:t>
            </a:r>
            <a:r>
              <a:rPr lang="en-US" altLang="zh-CN" sz="2000" b="1" dirty="0" err="1" smtClean="0">
                <a:solidFill>
                  <a:prstClr val="black"/>
                </a:solidFill>
                <a:ea typeface="宋体" pitchFamily="2" charset="-122"/>
              </a:rPr>
              <a:t>w</a:t>
            </a:r>
            <a:r>
              <a:rPr lang="en-US" altLang="zh-CN" sz="2000" b="1" baseline="-25000" dirty="0" err="1" smtClean="0">
                <a:solidFill>
                  <a:prstClr val="black"/>
                </a:solidFill>
                <a:ea typeface="宋体" pitchFamily="2" charset="-122"/>
              </a:rPr>
              <a:t>i</a:t>
            </a:r>
            <a:r>
              <a:rPr lang="en-US" altLang="zh-CN" sz="2000" b="1" dirty="0" smtClean="0">
                <a:solidFill>
                  <a:prstClr val="black"/>
                </a:solidFill>
                <a:ea typeface="宋体" pitchFamily="2" charset="-122"/>
              </a:rPr>
              <a:t>][i-1]</a:t>
            </a:r>
          </a:p>
          <a:p>
            <a:pPr lvl="0">
              <a:defRPr/>
            </a:pPr>
            <a:r>
              <a:rPr lang="en-US" altLang="zh-CN" sz="2000" dirty="0" smtClean="0">
                <a:solidFill>
                  <a:prstClr val="black"/>
                </a:solidFill>
                <a:ea typeface="宋体" pitchFamily="2" charset="-122"/>
              </a:rPr>
              <a:t>        else</a:t>
            </a:r>
          </a:p>
          <a:p>
            <a:pPr lvl="0">
              <a:defRPr/>
            </a:pPr>
            <a:r>
              <a:rPr lang="en-US" altLang="zh-CN" sz="2000" dirty="0" smtClean="0">
                <a:solidFill>
                  <a:prstClr val="black"/>
                </a:solidFill>
                <a:ea typeface="宋体" pitchFamily="2" charset="-122"/>
              </a:rPr>
              <a:t>            B[w][</a:t>
            </a:r>
            <a:r>
              <a:rPr lang="en-US" altLang="zh-CN" sz="2000" dirty="0" err="1" smtClean="0">
                <a:solidFill>
                  <a:prstClr val="black"/>
                </a:solidFill>
                <a:ea typeface="宋体" pitchFamily="2" charset="-122"/>
              </a:rPr>
              <a:t>i</a:t>
            </a:r>
            <a:r>
              <a:rPr lang="en-US" altLang="zh-CN" sz="2000" dirty="0" smtClean="0">
                <a:solidFill>
                  <a:prstClr val="black"/>
                </a:solidFill>
                <a:ea typeface="宋体" pitchFamily="2" charset="-122"/>
              </a:rPr>
              <a:t>] = B[w][i-1]</a:t>
            </a:r>
          </a:p>
          <a:p>
            <a:pPr lvl="0">
              <a:defRPr/>
            </a:pPr>
            <a:r>
              <a:rPr lang="en-US" altLang="zh-CN" sz="2000" dirty="0" smtClean="0">
                <a:ea typeface="宋体" pitchFamily="2" charset="-122"/>
              </a:rPr>
              <a:t>    else B[w][</a:t>
            </a:r>
            <a:r>
              <a:rPr lang="en-US" altLang="zh-CN" sz="2000" dirty="0" err="1" smtClean="0">
                <a:ea typeface="宋体" pitchFamily="2" charset="-122"/>
              </a:rPr>
              <a:t>i</a:t>
            </a:r>
            <a:r>
              <a:rPr lang="en-US" altLang="zh-CN" sz="2000" dirty="0" smtClean="0">
                <a:ea typeface="宋体" pitchFamily="2" charset="-122"/>
              </a:rPr>
              <a:t>] = B[w][i-1]  // </a:t>
            </a:r>
            <a:r>
              <a:rPr lang="en-US" altLang="zh-CN" sz="2000" dirty="0" err="1" smtClean="0">
                <a:ea typeface="宋体" pitchFamily="2" charset="-122"/>
              </a:rPr>
              <a:t>w</a:t>
            </a:r>
            <a:r>
              <a:rPr lang="en-US" altLang="zh-CN" sz="2000" baseline="-25000" dirty="0" err="1" smtClean="0">
                <a:ea typeface="宋体" pitchFamily="2" charset="-122"/>
              </a:rPr>
              <a:t>i</a:t>
            </a:r>
            <a:r>
              <a:rPr lang="en-US" altLang="zh-CN" sz="2000" dirty="0" smtClean="0">
                <a:ea typeface="宋体" pitchFamily="2" charset="-122"/>
              </a:rPr>
              <a:t> &gt; w</a:t>
            </a:r>
            <a:endParaRPr kumimoji="0" lang="en-US" altLang="zh-CN" sz="2800" i="0" u="none" strike="noStrike" kern="1200" cap="none" spc="0" normalizeH="0" baseline="0" noProof="0" dirty="0">
              <a:ln>
                <a:noFill/>
              </a:ln>
              <a:effectLst/>
              <a:uLnTx/>
              <a:uFillTx/>
              <a:latin typeface="Calibri" panose="020F0502020204030204"/>
              <a:ea typeface="宋体" pitchFamily="2" charset="-122"/>
            </a:endParaRPr>
          </a:p>
        </p:txBody>
      </p:sp>
      <p:sp>
        <p:nvSpPr>
          <p:cNvPr id="47109"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0"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1"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2"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3"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4"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5"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6"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7"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8"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19"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20"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21"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22"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23"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24"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25"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26"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27"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28"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47129"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30"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7131"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7132"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7133"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7134"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47135"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47136"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37"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7138"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7139"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7140"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41"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42"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43"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7144" name="Text Box 40"/>
          <p:cNvSpPr txBox="1">
            <a:spLocks noChangeArrowheads="1"/>
          </p:cNvSpPr>
          <p:nvPr/>
        </p:nvSpPr>
        <p:spPr bwMode="auto">
          <a:xfrm>
            <a:off x="6172200" y="1752600"/>
            <a:ext cx="1350963"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i=1</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2</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 =0</a:t>
            </a:r>
          </a:p>
        </p:txBody>
      </p:sp>
      <p:sp>
        <p:nvSpPr>
          <p:cNvPr id="47145"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47146"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7147"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49548"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Calibri" panose="020F0502020204030204"/>
                <a:ea typeface="宋体" pitchFamily="2" charset="-122"/>
                <a:cs typeface="+mn-cs"/>
              </a:rPr>
              <a:t>3</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endParaRPr>
          </a:p>
        </p:txBody>
      </p:sp>
      <p:sp>
        <p:nvSpPr>
          <p:cNvPr id="149549" name="Line 45"/>
          <p:cNvSpPr>
            <a:spLocks noChangeShapeType="1"/>
          </p:cNvSpPr>
          <p:nvPr/>
        </p:nvSpPr>
        <p:spPr bwMode="auto">
          <a:xfrm>
            <a:off x="2362200" y="1828800"/>
            <a:ext cx="381000" cy="7620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50" name="Rectangle 46"/>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5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9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48" grpId="0" autoUpdateAnimBg="0"/>
      <p:bldP spid="14954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48131"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2"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lvl="0">
              <a:defRPr/>
            </a:pPr>
            <a:r>
              <a:rPr lang="en-US" altLang="zh-CN" sz="2000" b="1" dirty="0" smtClean="0">
                <a:solidFill>
                  <a:srgbClr val="FF0000"/>
                </a:solidFill>
                <a:ea typeface="宋体" pitchFamily="2" charset="-122"/>
              </a:rPr>
              <a:t>    if </a:t>
            </a:r>
            <a:r>
              <a:rPr lang="en-US" altLang="zh-CN" sz="2000" b="1" dirty="0" err="1">
                <a:ea typeface="宋体" pitchFamily="2" charset="-122"/>
              </a:rPr>
              <a:t>w</a:t>
            </a:r>
            <a:r>
              <a:rPr lang="en-US" altLang="zh-CN" sz="2000" b="1" baseline="-25000" dirty="0" err="1">
                <a:ea typeface="宋体" pitchFamily="2" charset="-122"/>
              </a:rPr>
              <a:t>i</a:t>
            </a:r>
            <a:r>
              <a:rPr lang="en-US" altLang="zh-CN" sz="2000" b="1" dirty="0">
                <a:ea typeface="宋体" pitchFamily="2" charset="-122"/>
              </a:rPr>
              <a:t> &lt;= w </a:t>
            </a:r>
            <a:r>
              <a:rPr lang="en-US" altLang="zh-CN" sz="2000" dirty="0">
                <a:solidFill>
                  <a:srgbClr val="00B050"/>
                </a:solidFill>
                <a:ea typeface="宋体" pitchFamily="2" charset="-122"/>
              </a:rPr>
              <a:t>// item </a:t>
            </a:r>
            <a:r>
              <a:rPr lang="en-US" altLang="zh-CN" sz="2000" dirty="0" err="1">
                <a:solidFill>
                  <a:srgbClr val="00B050"/>
                </a:solidFill>
                <a:ea typeface="宋体" pitchFamily="2" charset="-122"/>
              </a:rPr>
              <a:t>i</a:t>
            </a:r>
            <a:r>
              <a:rPr lang="en-US" altLang="zh-CN" sz="2000" dirty="0">
                <a:solidFill>
                  <a:srgbClr val="00B050"/>
                </a:solidFill>
                <a:ea typeface="宋体" pitchFamily="2" charset="-122"/>
              </a:rPr>
              <a:t> can be part of the solution</a:t>
            </a:r>
          </a:p>
          <a:p>
            <a:pPr lvl="0">
              <a:defRPr/>
            </a:pPr>
            <a:r>
              <a:rPr lang="en-US" altLang="zh-CN" sz="2000" b="1" dirty="0">
                <a:solidFill>
                  <a:srgbClr val="FF0000"/>
                </a:solidFill>
                <a:ea typeface="宋体" pitchFamily="2" charset="-122"/>
              </a:rPr>
              <a:t>        if </a:t>
            </a:r>
            <a:r>
              <a:rPr lang="en-US" altLang="zh-CN" sz="2000" b="1" dirty="0">
                <a:ea typeface="宋体" pitchFamily="2" charset="-122"/>
              </a:rPr>
              <a:t>b</a:t>
            </a:r>
            <a:r>
              <a:rPr lang="en-US" altLang="zh-CN" sz="2000" b="1" baseline="-25000" dirty="0">
                <a:ea typeface="宋体" pitchFamily="2" charset="-122"/>
              </a:rPr>
              <a:t>i</a:t>
            </a:r>
            <a:r>
              <a:rPr lang="en-US" altLang="zh-CN" sz="2000" b="1" dirty="0">
                <a:ea typeface="宋体" pitchFamily="2" charset="-122"/>
              </a:rPr>
              <a:t> + B[w-</a:t>
            </a:r>
            <a:r>
              <a:rPr lang="en-US" altLang="zh-CN" sz="2000" b="1" dirty="0" err="1">
                <a:ea typeface="宋体" pitchFamily="2" charset="-122"/>
              </a:rPr>
              <a:t>w</a:t>
            </a:r>
            <a:r>
              <a:rPr lang="en-US" altLang="zh-CN" sz="2000" b="1" baseline="-25000" dirty="0" err="1">
                <a:ea typeface="宋体" pitchFamily="2" charset="-122"/>
              </a:rPr>
              <a:t>i</a:t>
            </a:r>
            <a:r>
              <a:rPr lang="en-US" altLang="zh-CN" sz="2000" b="1" dirty="0">
                <a:ea typeface="宋体" pitchFamily="2" charset="-122"/>
              </a:rPr>
              <a:t>][i-1] &gt; B[w][i-1]</a:t>
            </a:r>
          </a:p>
          <a:p>
            <a:pPr lvl="0">
              <a:defRPr/>
            </a:pPr>
            <a:r>
              <a:rPr lang="en-US" altLang="zh-CN" sz="2000" dirty="0">
                <a:solidFill>
                  <a:prstClr val="black"/>
                </a:solidFill>
                <a:ea typeface="宋体" pitchFamily="2" charset="-122"/>
              </a:rPr>
              <a:t>            </a:t>
            </a:r>
            <a:r>
              <a:rPr lang="en-US" altLang="zh-CN" sz="2000" b="1" dirty="0">
                <a:solidFill>
                  <a:prstClr val="black"/>
                </a:solidFill>
                <a:ea typeface="宋体" pitchFamily="2" charset="-122"/>
              </a:rPr>
              <a:t>B[w][</a:t>
            </a:r>
            <a:r>
              <a:rPr lang="en-US" altLang="zh-CN" sz="2000" b="1" dirty="0" err="1">
                <a:solidFill>
                  <a:prstClr val="black"/>
                </a:solidFill>
                <a:ea typeface="宋体" pitchFamily="2" charset="-122"/>
              </a:rPr>
              <a:t>i</a:t>
            </a:r>
            <a:r>
              <a:rPr lang="en-US" altLang="zh-CN" sz="2000" b="1" dirty="0">
                <a:solidFill>
                  <a:prstClr val="black"/>
                </a:solidFill>
                <a:ea typeface="宋体" pitchFamily="2" charset="-122"/>
              </a:rPr>
              <a:t>] = b</a:t>
            </a:r>
            <a:r>
              <a:rPr lang="en-US" altLang="zh-CN" sz="2000" b="1" baseline="-25000" dirty="0">
                <a:solidFill>
                  <a:prstClr val="black"/>
                </a:solidFill>
                <a:ea typeface="宋体" pitchFamily="2" charset="-122"/>
              </a:rPr>
              <a:t>i</a:t>
            </a:r>
            <a:r>
              <a:rPr lang="en-US" altLang="zh-CN" sz="2000" b="1" dirty="0">
                <a:solidFill>
                  <a:prstClr val="black"/>
                </a:solidFill>
                <a:ea typeface="宋体" pitchFamily="2" charset="-122"/>
              </a:rPr>
              <a:t> + B[w- </a:t>
            </a:r>
            <a:r>
              <a:rPr lang="en-US" altLang="zh-CN" sz="2000" b="1" dirty="0" err="1">
                <a:solidFill>
                  <a:prstClr val="black"/>
                </a:solidFill>
                <a:ea typeface="宋体" pitchFamily="2" charset="-122"/>
              </a:rPr>
              <a:t>w</a:t>
            </a:r>
            <a:r>
              <a:rPr lang="en-US" altLang="zh-CN" sz="2000" b="1" baseline="-25000" dirty="0" err="1">
                <a:solidFill>
                  <a:prstClr val="black"/>
                </a:solidFill>
                <a:ea typeface="宋体" pitchFamily="2" charset="-122"/>
              </a:rPr>
              <a:t>i</a:t>
            </a:r>
            <a:r>
              <a:rPr lang="en-US" altLang="zh-CN" sz="2000" b="1" dirty="0">
                <a:solidFill>
                  <a:prstClr val="black"/>
                </a:solidFill>
                <a:ea typeface="宋体" pitchFamily="2" charset="-122"/>
              </a:rPr>
              <a:t>][i-1]</a:t>
            </a:r>
          </a:p>
          <a:p>
            <a:pPr lvl="0">
              <a:defRPr/>
            </a:pPr>
            <a:r>
              <a:rPr lang="en-US" altLang="zh-CN" sz="2000" dirty="0">
                <a:solidFill>
                  <a:prstClr val="black"/>
                </a:solidFill>
                <a:ea typeface="宋体" pitchFamily="2" charset="-122"/>
              </a:rPr>
              <a:t>        else</a:t>
            </a:r>
          </a:p>
          <a:p>
            <a:pPr lvl="0">
              <a:defRPr/>
            </a:pPr>
            <a:r>
              <a:rPr lang="en-US" altLang="zh-CN" sz="2000" dirty="0">
                <a:solidFill>
                  <a:prstClr val="black"/>
                </a:solidFill>
                <a:ea typeface="宋体" pitchFamily="2" charset="-122"/>
              </a:rPr>
              <a:t>            B[w][</a:t>
            </a:r>
            <a:r>
              <a:rPr lang="en-US" altLang="zh-CN" sz="2000" dirty="0" err="1">
                <a:solidFill>
                  <a:prstClr val="black"/>
                </a:solidFill>
                <a:ea typeface="宋体" pitchFamily="2" charset="-122"/>
              </a:rPr>
              <a:t>i</a:t>
            </a:r>
            <a:r>
              <a:rPr lang="en-US" altLang="zh-CN" sz="2000" dirty="0">
                <a:solidFill>
                  <a:prstClr val="black"/>
                </a:solidFill>
                <a:ea typeface="宋体" pitchFamily="2" charset="-122"/>
              </a:rPr>
              <a:t>] = B[w][i-1]</a:t>
            </a:r>
          </a:p>
          <a:p>
            <a:pPr lvl="0">
              <a:defRPr/>
            </a:pPr>
            <a:r>
              <a:rPr lang="en-US" altLang="zh-CN" sz="2000" dirty="0">
                <a:ea typeface="宋体" pitchFamily="2" charset="-122"/>
              </a:rPr>
              <a:t>    else B[w][</a:t>
            </a:r>
            <a:r>
              <a:rPr lang="en-US" altLang="zh-CN" sz="2000" dirty="0" err="1">
                <a:ea typeface="宋体" pitchFamily="2" charset="-122"/>
              </a:rPr>
              <a:t>i</a:t>
            </a:r>
            <a:r>
              <a:rPr lang="en-US" altLang="zh-CN" sz="2000" dirty="0">
                <a:ea typeface="宋体" pitchFamily="2" charset="-122"/>
              </a:rPr>
              <a:t>] = B[w][i-1]  // </a:t>
            </a:r>
            <a:r>
              <a:rPr lang="en-US" altLang="zh-CN" sz="2000" dirty="0" err="1">
                <a:ea typeface="宋体" pitchFamily="2" charset="-122"/>
              </a:rPr>
              <a:t>w</a:t>
            </a:r>
            <a:r>
              <a:rPr lang="en-US" altLang="zh-CN" sz="2000" baseline="-25000" dirty="0" err="1">
                <a:ea typeface="宋体" pitchFamily="2" charset="-122"/>
              </a:rPr>
              <a:t>i</a:t>
            </a:r>
            <a:r>
              <a:rPr lang="en-US" altLang="zh-CN" sz="2000" dirty="0">
                <a:ea typeface="宋体" pitchFamily="2" charset="-122"/>
              </a:rPr>
              <a:t> &gt; w</a:t>
            </a:r>
            <a:endParaRPr lang="en-US" altLang="zh-CN" sz="2800" dirty="0">
              <a:ea typeface="宋体" pitchFamily="2" charset="-122"/>
            </a:endParaRPr>
          </a:p>
        </p:txBody>
      </p:sp>
      <p:sp>
        <p:nvSpPr>
          <p:cNvPr id="48133"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4"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5"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6"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7"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8"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39"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0"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1"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2"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3"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4"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5"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46"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47"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48"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49"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50"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51"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52"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48153"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54"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8155"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8156"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8157"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8158"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48159"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48160"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61"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8162"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8163"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8164"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65"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66"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67"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68" name="Text Box 40"/>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i=1</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8169"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48170"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8171"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8172"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150573"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50574" name="Line 46"/>
          <p:cNvSpPr>
            <a:spLocks noChangeShapeType="1"/>
          </p:cNvSpPr>
          <p:nvPr/>
        </p:nvSpPr>
        <p:spPr bwMode="auto">
          <a:xfrm>
            <a:off x="2286000" y="2286000"/>
            <a:ext cx="457200" cy="7620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175" name="Rectangle 47"/>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73" grpId="0" autoUpdateAnimBg="0"/>
      <p:bldP spid="15057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49155"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56"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lvl="0">
              <a:defRPr/>
            </a:pPr>
            <a:r>
              <a:rPr lang="en-US" altLang="zh-CN" sz="2000" b="1" dirty="0" smtClean="0">
                <a:solidFill>
                  <a:srgbClr val="FF0000"/>
                </a:solidFill>
                <a:ea typeface="宋体" pitchFamily="2" charset="-122"/>
              </a:rPr>
              <a:t>    if </a:t>
            </a:r>
            <a:r>
              <a:rPr lang="en-US" altLang="zh-CN" sz="2000" b="1" dirty="0" err="1">
                <a:ea typeface="宋体" pitchFamily="2" charset="-122"/>
              </a:rPr>
              <a:t>w</a:t>
            </a:r>
            <a:r>
              <a:rPr lang="en-US" altLang="zh-CN" sz="2000" b="1" baseline="-25000" dirty="0" err="1">
                <a:ea typeface="宋体" pitchFamily="2" charset="-122"/>
              </a:rPr>
              <a:t>i</a:t>
            </a:r>
            <a:r>
              <a:rPr lang="en-US" altLang="zh-CN" sz="2000" b="1" dirty="0">
                <a:ea typeface="宋体" pitchFamily="2" charset="-122"/>
              </a:rPr>
              <a:t> &lt;= w </a:t>
            </a:r>
            <a:r>
              <a:rPr lang="en-US" altLang="zh-CN" sz="2000" dirty="0">
                <a:solidFill>
                  <a:srgbClr val="00B050"/>
                </a:solidFill>
                <a:ea typeface="宋体" pitchFamily="2" charset="-122"/>
              </a:rPr>
              <a:t>// item </a:t>
            </a:r>
            <a:r>
              <a:rPr lang="en-US" altLang="zh-CN" sz="2000" dirty="0" err="1">
                <a:solidFill>
                  <a:srgbClr val="00B050"/>
                </a:solidFill>
                <a:ea typeface="宋体" pitchFamily="2" charset="-122"/>
              </a:rPr>
              <a:t>i</a:t>
            </a:r>
            <a:r>
              <a:rPr lang="en-US" altLang="zh-CN" sz="2000" dirty="0">
                <a:solidFill>
                  <a:srgbClr val="00B050"/>
                </a:solidFill>
                <a:ea typeface="宋体" pitchFamily="2" charset="-122"/>
              </a:rPr>
              <a:t> can be part of the solution</a:t>
            </a:r>
          </a:p>
          <a:p>
            <a:pPr lvl="0">
              <a:defRPr/>
            </a:pPr>
            <a:r>
              <a:rPr lang="en-US" altLang="zh-CN" sz="2000" b="1" dirty="0">
                <a:solidFill>
                  <a:srgbClr val="FF0000"/>
                </a:solidFill>
                <a:ea typeface="宋体" pitchFamily="2" charset="-122"/>
              </a:rPr>
              <a:t>        if </a:t>
            </a:r>
            <a:r>
              <a:rPr lang="en-US" altLang="zh-CN" sz="2000" b="1" dirty="0">
                <a:ea typeface="宋体" pitchFamily="2" charset="-122"/>
              </a:rPr>
              <a:t>b</a:t>
            </a:r>
            <a:r>
              <a:rPr lang="en-US" altLang="zh-CN" sz="2000" b="1" baseline="-25000" dirty="0">
                <a:ea typeface="宋体" pitchFamily="2" charset="-122"/>
              </a:rPr>
              <a:t>i</a:t>
            </a:r>
            <a:r>
              <a:rPr lang="en-US" altLang="zh-CN" sz="2000" b="1" dirty="0">
                <a:ea typeface="宋体" pitchFamily="2" charset="-122"/>
              </a:rPr>
              <a:t> + B[w-</a:t>
            </a:r>
            <a:r>
              <a:rPr lang="en-US" altLang="zh-CN" sz="2000" b="1" dirty="0" err="1">
                <a:ea typeface="宋体" pitchFamily="2" charset="-122"/>
              </a:rPr>
              <a:t>w</a:t>
            </a:r>
            <a:r>
              <a:rPr lang="en-US" altLang="zh-CN" sz="2000" b="1" baseline="-25000" dirty="0" err="1">
                <a:ea typeface="宋体" pitchFamily="2" charset="-122"/>
              </a:rPr>
              <a:t>i</a:t>
            </a:r>
            <a:r>
              <a:rPr lang="en-US" altLang="zh-CN" sz="2000" b="1" dirty="0">
                <a:ea typeface="宋体" pitchFamily="2" charset="-122"/>
              </a:rPr>
              <a:t>][i-1] &gt; B[w][i-1]</a:t>
            </a:r>
          </a:p>
          <a:p>
            <a:pPr lvl="0">
              <a:defRPr/>
            </a:pPr>
            <a:r>
              <a:rPr lang="en-US" altLang="zh-CN" sz="2000" dirty="0">
                <a:solidFill>
                  <a:prstClr val="black"/>
                </a:solidFill>
                <a:ea typeface="宋体" pitchFamily="2" charset="-122"/>
              </a:rPr>
              <a:t>            </a:t>
            </a:r>
            <a:r>
              <a:rPr lang="en-US" altLang="zh-CN" sz="2000" b="1" dirty="0">
                <a:solidFill>
                  <a:prstClr val="black"/>
                </a:solidFill>
                <a:ea typeface="宋体" pitchFamily="2" charset="-122"/>
              </a:rPr>
              <a:t>B[w][</a:t>
            </a:r>
            <a:r>
              <a:rPr lang="en-US" altLang="zh-CN" sz="2000" b="1" dirty="0" err="1">
                <a:solidFill>
                  <a:prstClr val="black"/>
                </a:solidFill>
                <a:ea typeface="宋体" pitchFamily="2" charset="-122"/>
              </a:rPr>
              <a:t>i</a:t>
            </a:r>
            <a:r>
              <a:rPr lang="en-US" altLang="zh-CN" sz="2000" b="1" dirty="0">
                <a:solidFill>
                  <a:prstClr val="black"/>
                </a:solidFill>
                <a:ea typeface="宋体" pitchFamily="2" charset="-122"/>
              </a:rPr>
              <a:t>] = b</a:t>
            </a:r>
            <a:r>
              <a:rPr lang="en-US" altLang="zh-CN" sz="2000" b="1" baseline="-25000" dirty="0">
                <a:solidFill>
                  <a:prstClr val="black"/>
                </a:solidFill>
                <a:ea typeface="宋体" pitchFamily="2" charset="-122"/>
              </a:rPr>
              <a:t>i</a:t>
            </a:r>
            <a:r>
              <a:rPr lang="en-US" altLang="zh-CN" sz="2000" b="1" dirty="0">
                <a:solidFill>
                  <a:prstClr val="black"/>
                </a:solidFill>
                <a:ea typeface="宋体" pitchFamily="2" charset="-122"/>
              </a:rPr>
              <a:t> + B[w- </a:t>
            </a:r>
            <a:r>
              <a:rPr lang="en-US" altLang="zh-CN" sz="2000" b="1" dirty="0" err="1">
                <a:solidFill>
                  <a:prstClr val="black"/>
                </a:solidFill>
                <a:ea typeface="宋体" pitchFamily="2" charset="-122"/>
              </a:rPr>
              <a:t>w</a:t>
            </a:r>
            <a:r>
              <a:rPr lang="en-US" altLang="zh-CN" sz="2000" b="1" baseline="-25000" dirty="0" err="1">
                <a:solidFill>
                  <a:prstClr val="black"/>
                </a:solidFill>
                <a:ea typeface="宋体" pitchFamily="2" charset="-122"/>
              </a:rPr>
              <a:t>i</a:t>
            </a:r>
            <a:r>
              <a:rPr lang="en-US" altLang="zh-CN" sz="2000" b="1" dirty="0">
                <a:solidFill>
                  <a:prstClr val="black"/>
                </a:solidFill>
                <a:ea typeface="宋体" pitchFamily="2" charset="-122"/>
              </a:rPr>
              <a:t>][i-1]</a:t>
            </a:r>
          </a:p>
          <a:p>
            <a:pPr lvl="0">
              <a:defRPr/>
            </a:pPr>
            <a:r>
              <a:rPr lang="en-US" altLang="zh-CN" sz="2000" dirty="0">
                <a:solidFill>
                  <a:prstClr val="black"/>
                </a:solidFill>
                <a:ea typeface="宋体" pitchFamily="2" charset="-122"/>
              </a:rPr>
              <a:t>        else</a:t>
            </a:r>
          </a:p>
          <a:p>
            <a:pPr lvl="0">
              <a:defRPr/>
            </a:pPr>
            <a:r>
              <a:rPr lang="en-US" altLang="zh-CN" sz="2000" dirty="0">
                <a:solidFill>
                  <a:prstClr val="black"/>
                </a:solidFill>
                <a:ea typeface="宋体" pitchFamily="2" charset="-122"/>
              </a:rPr>
              <a:t>            B[w][</a:t>
            </a:r>
            <a:r>
              <a:rPr lang="en-US" altLang="zh-CN" sz="2000" dirty="0" err="1">
                <a:solidFill>
                  <a:prstClr val="black"/>
                </a:solidFill>
                <a:ea typeface="宋体" pitchFamily="2" charset="-122"/>
              </a:rPr>
              <a:t>i</a:t>
            </a:r>
            <a:r>
              <a:rPr lang="en-US" altLang="zh-CN" sz="2000" dirty="0">
                <a:solidFill>
                  <a:prstClr val="black"/>
                </a:solidFill>
                <a:ea typeface="宋体" pitchFamily="2" charset="-122"/>
              </a:rPr>
              <a:t>] = B[w][i-1]</a:t>
            </a:r>
          </a:p>
          <a:p>
            <a:pPr lvl="0">
              <a:defRPr/>
            </a:pPr>
            <a:r>
              <a:rPr lang="en-US" altLang="zh-CN" sz="2000" dirty="0">
                <a:ea typeface="宋体" pitchFamily="2" charset="-122"/>
              </a:rPr>
              <a:t>    else B[w][</a:t>
            </a:r>
            <a:r>
              <a:rPr lang="en-US" altLang="zh-CN" sz="2000" dirty="0" err="1">
                <a:ea typeface="宋体" pitchFamily="2" charset="-122"/>
              </a:rPr>
              <a:t>i</a:t>
            </a:r>
            <a:r>
              <a:rPr lang="en-US" altLang="zh-CN" sz="2000" dirty="0">
                <a:ea typeface="宋体" pitchFamily="2" charset="-122"/>
              </a:rPr>
              <a:t>] = B[w][i-1]  // </a:t>
            </a:r>
            <a:r>
              <a:rPr lang="en-US" altLang="zh-CN" sz="2000" dirty="0" err="1">
                <a:ea typeface="宋体" pitchFamily="2" charset="-122"/>
              </a:rPr>
              <a:t>w</a:t>
            </a:r>
            <a:r>
              <a:rPr lang="en-US" altLang="zh-CN" sz="2000" baseline="-25000" dirty="0" err="1">
                <a:ea typeface="宋体" pitchFamily="2" charset="-122"/>
              </a:rPr>
              <a:t>i</a:t>
            </a:r>
            <a:r>
              <a:rPr lang="en-US" altLang="zh-CN" sz="2000" dirty="0">
                <a:ea typeface="宋体" pitchFamily="2" charset="-122"/>
              </a:rPr>
              <a:t> &gt; w</a:t>
            </a:r>
            <a:endParaRPr lang="en-US" altLang="zh-CN" sz="2800" dirty="0">
              <a:ea typeface="宋体" pitchFamily="2" charset="-122"/>
            </a:endParaRPr>
          </a:p>
        </p:txBody>
      </p:sp>
      <p:sp>
        <p:nvSpPr>
          <p:cNvPr id="49157"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58"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59"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0"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1"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2"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3"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4"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5"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6"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7"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8"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69"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170"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1"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2"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3"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4"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5"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6"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49177"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78"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9179"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9180"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9181"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9182"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49183"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49184"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85"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49186"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9187"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9188"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89"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90"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91"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92" name="Text Box 40"/>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i=1</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49193"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49194"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49195"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49196"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49197"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152622" name="Line 46"/>
          <p:cNvSpPr>
            <a:spLocks noChangeShapeType="1"/>
          </p:cNvSpPr>
          <p:nvPr/>
        </p:nvSpPr>
        <p:spPr bwMode="auto">
          <a:xfrm>
            <a:off x="2362200" y="2667000"/>
            <a:ext cx="304800" cy="8382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2623"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49200" name="Rectangle 48"/>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6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22" grpId="0" animBg="1"/>
      <p:bldP spid="15262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5017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0"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lvl="0">
              <a:defRPr/>
            </a:pPr>
            <a:r>
              <a:rPr lang="en-US" altLang="zh-CN" sz="2000" b="1" dirty="0" smtClean="0">
                <a:solidFill>
                  <a:srgbClr val="FF0000"/>
                </a:solidFill>
                <a:ea typeface="宋体" pitchFamily="2" charset="-122"/>
              </a:rPr>
              <a:t>    if </a:t>
            </a:r>
            <a:r>
              <a:rPr lang="en-US" altLang="zh-CN" sz="2000" b="1" dirty="0" err="1">
                <a:ea typeface="宋体" pitchFamily="2" charset="-122"/>
              </a:rPr>
              <a:t>w</a:t>
            </a:r>
            <a:r>
              <a:rPr lang="en-US" altLang="zh-CN" sz="2000" b="1" baseline="-25000" dirty="0" err="1">
                <a:ea typeface="宋体" pitchFamily="2" charset="-122"/>
              </a:rPr>
              <a:t>i</a:t>
            </a:r>
            <a:r>
              <a:rPr lang="en-US" altLang="zh-CN" sz="2000" b="1" dirty="0">
                <a:ea typeface="宋体" pitchFamily="2" charset="-122"/>
              </a:rPr>
              <a:t> &lt;= w </a:t>
            </a:r>
            <a:r>
              <a:rPr lang="en-US" altLang="zh-CN" sz="2000" dirty="0">
                <a:solidFill>
                  <a:srgbClr val="00B050"/>
                </a:solidFill>
                <a:ea typeface="宋体" pitchFamily="2" charset="-122"/>
              </a:rPr>
              <a:t>// item </a:t>
            </a:r>
            <a:r>
              <a:rPr lang="en-US" altLang="zh-CN" sz="2000" dirty="0" err="1">
                <a:solidFill>
                  <a:srgbClr val="00B050"/>
                </a:solidFill>
                <a:ea typeface="宋体" pitchFamily="2" charset="-122"/>
              </a:rPr>
              <a:t>i</a:t>
            </a:r>
            <a:r>
              <a:rPr lang="en-US" altLang="zh-CN" sz="2000" dirty="0">
                <a:solidFill>
                  <a:srgbClr val="00B050"/>
                </a:solidFill>
                <a:ea typeface="宋体" pitchFamily="2" charset="-122"/>
              </a:rPr>
              <a:t> can be part of the solution</a:t>
            </a:r>
          </a:p>
          <a:p>
            <a:pPr lvl="0">
              <a:defRPr/>
            </a:pPr>
            <a:r>
              <a:rPr lang="en-US" altLang="zh-CN" sz="2000" b="1" dirty="0">
                <a:solidFill>
                  <a:srgbClr val="FF0000"/>
                </a:solidFill>
                <a:ea typeface="宋体" pitchFamily="2" charset="-122"/>
              </a:rPr>
              <a:t>        if </a:t>
            </a:r>
            <a:r>
              <a:rPr lang="en-US" altLang="zh-CN" sz="2000" b="1" dirty="0">
                <a:ea typeface="宋体" pitchFamily="2" charset="-122"/>
              </a:rPr>
              <a:t>b</a:t>
            </a:r>
            <a:r>
              <a:rPr lang="en-US" altLang="zh-CN" sz="2000" b="1" baseline="-25000" dirty="0">
                <a:ea typeface="宋体" pitchFamily="2" charset="-122"/>
              </a:rPr>
              <a:t>i</a:t>
            </a:r>
            <a:r>
              <a:rPr lang="en-US" altLang="zh-CN" sz="2000" b="1" dirty="0">
                <a:ea typeface="宋体" pitchFamily="2" charset="-122"/>
              </a:rPr>
              <a:t> + B[w-</a:t>
            </a:r>
            <a:r>
              <a:rPr lang="en-US" altLang="zh-CN" sz="2000" b="1" dirty="0" err="1">
                <a:ea typeface="宋体" pitchFamily="2" charset="-122"/>
              </a:rPr>
              <a:t>w</a:t>
            </a:r>
            <a:r>
              <a:rPr lang="en-US" altLang="zh-CN" sz="2000" b="1" baseline="-25000" dirty="0" err="1">
                <a:ea typeface="宋体" pitchFamily="2" charset="-122"/>
              </a:rPr>
              <a:t>i</a:t>
            </a:r>
            <a:r>
              <a:rPr lang="en-US" altLang="zh-CN" sz="2000" b="1" dirty="0">
                <a:ea typeface="宋体" pitchFamily="2" charset="-122"/>
              </a:rPr>
              <a:t>][i-1] &gt; B[w][i-1]</a:t>
            </a:r>
          </a:p>
          <a:p>
            <a:pPr lvl="0">
              <a:defRPr/>
            </a:pPr>
            <a:r>
              <a:rPr lang="en-US" altLang="zh-CN" sz="2000" dirty="0">
                <a:solidFill>
                  <a:prstClr val="black"/>
                </a:solidFill>
                <a:ea typeface="宋体" pitchFamily="2" charset="-122"/>
              </a:rPr>
              <a:t>            </a:t>
            </a:r>
            <a:r>
              <a:rPr lang="en-US" altLang="zh-CN" sz="2000" b="1" dirty="0">
                <a:solidFill>
                  <a:prstClr val="black"/>
                </a:solidFill>
                <a:ea typeface="宋体" pitchFamily="2" charset="-122"/>
              </a:rPr>
              <a:t>B[w][</a:t>
            </a:r>
            <a:r>
              <a:rPr lang="en-US" altLang="zh-CN" sz="2000" b="1" dirty="0" err="1">
                <a:solidFill>
                  <a:prstClr val="black"/>
                </a:solidFill>
                <a:ea typeface="宋体" pitchFamily="2" charset="-122"/>
              </a:rPr>
              <a:t>i</a:t>
            </a:r>
            <a:r>
              <a:rPr lang="en-US" altLang="zh-CN" sz="2000" b="1" dirty="0">
                <a:solidFill>
                  <a:prstClr val="black"/>
                </a:solidFill>
                <a:ea typeface="宋体" pitchFamily="2" charset="-122"/>
              </a:rPr>
              <a:t>] = b</a:t>
            </a:r>
            <a:r>
              <a:rPr lang="en-US" altLang="zh-CN" sz="2000" b="1" baseline="-25000" dirty="0">
                <a:solidFill>
                  <a:prstClr val="black"/>
                </a:solidFill>
                <a:ea typeface="宋体" pitchFamily="2" charset="-122"/>
              </a:rPr>
              <a:t>i</a:t>
            </a:r>
            <a:r>
              <a:rPr lang="en-US" altLang="zh-CN" sz="2000" b="1" dirty="0">
                <a:solidFill>
                  <a:prstClr val="black"/>
                </a:solidFill>
                <a:ea typeface="宋体" pitchFamily="2" charset="-122"/>
              </a:rPr>
              <a:t> + B[w- </a:t>
            </a:r>
            <a:r>
              <a:rPr lang="en-US" altLang="zh-CN" sz="2000" b="1" dirty="0" err="1">
                <a:solidFill>
                  <a:prstClr val="black"/>
                </a:solidFill>
                <a:ea typeface="宋体" pitchFamily="2" charset="-122"/>
              </a:rPr>
              <a:t>w</a:t>
            </a:r>
            <a:r>
              <a:rPr lang="en-US" altLang="zh-CN" sz="2000" b="1" baseline="-25000" dirty="0" err="1">
                <a:solidFill>
                  <a:prstClr val="black"/>
                </a:solidFill>
                <a:ea typeface="宋体" pitchFamily="2" charset="-122"/>
              </a:rPr>
              <a:t>i</a:t>
            </a:r>
            <a:r>
              <a:rPr lang="en-US" altLang="zh-CN" sz="2000" b="1" dirty="0">
                <a:solidFill>
                  <a:prstClr val="black"/>
                </a:solidFill>
                <a:ea typeface="宋体" pitchFamily="2" charset="-122"/>
              </a:rPr>
              <a:t>][i-1]</a:t>
            </a:r>
          </a:p>
          <a:p>
            <a:pPr lvl="0">
              <a:defRPr/>
            </a:pPr>
            <a:r>
              <a:rPr lang="en-US" altLang="zh-CN" sz="2000" dirty="0">
                <a:solidFill>
                  <a:prstClr val="black"/>
                </a:solidFill>
                <a:ea typeface="宋体" pitchFamily="2" charset="-122"/>
              </a:rPr>
              <a:t>        else</a:t>
            </a:r>
          </a:p>
          <a:p>
            <a:pPr lvl="0">
              <a:defRPr/>
            </a:pPr>
            <a:r>
              <a:rPr lang="en-US" altLang="zh-CN" sz="2000" dirty="0">
                <a:solidFill>
                  <a:prstClr val="black"/>
                </a:solidFill>
                <a:ea typeface="宋体" pitchFamily="2" charset="-122"/>
              </a:rPr>
              <a:t>            B[w][</a:t>
            </a:r>
            <a:r>
              <a:rPr lang="en-US" altLang="zh-CN" sz="2000" dirty="0" err="1">
                <a:solidFill>
                  <a:prstClr val="black"/>
                </a:solidFill>
                <a:ea typeface="宋体" pitchFamily="2" charset="-122"/>
              </a:rPr>
              <a:t>i</a:t>
            </a:r>
            <a:r>
              <a:rPr lang="en-US" altLang="zh-CN" sz="2000" dirty="0">
                <a:solidFill>
                  <a:prstClr val="black"/>
                </a:solidFill>
                <a:ea typeface="宋体" pitchFamily="2" charset="-122"/>
              </a:rPr>
              <a:t>] = B[w][i-1]</a:t>
            </a:r>
          </a:p>
          <a:p>
            <a:pPr lvl="0">
              <a:defRPr/>
            </a:pPr>
            <a:r>
              <a:rPr lang="en-US" altLang="zh-CN" sz="2000" dirty="0">
                <a:ea typeface="宋体" pitchFamily="2" charset="-122"/>
              </a:rPr>
              <a:t>    else B[w][</a:t>
            </a:r>
            <a:r>
              <a:rPr lang="en-US" altLang="zh-CN" sz="2000" dirty="0" err="1">
                <a:ea typeface="宋体" pitchFamily="2" charset="-122"/>
              </a:rPr>
              <a:t>i</a:t>
            </a:r>
            <a:r>
              <a:rPr lang="en-US" altLang="zh-CN" sz="2000" dirty="0">
                <a:ea typeface="宋体" pitchFamily="2" charset="-122"/>
              </a:rPr>
              <a:t>] = B[w][i-1]  // </a:t>
            </a:r>
            <a:r>
              <a:rPr lang="en-US" altLang="zh-CN" sz="2000" dirty="0" err="1">
                <a:ea typeface="宋体" pitchFamily="2" charset="-122"/>
              </a:rPr>
              <a:t>w</a:t>
            </a:r>
            <a:r>
              <a:rPr lang="en-US" altLang="zh-CN" sz="2000" baseline="-25000" dirty="0" err="1">
                <a:ea typeface="宋体" pitchFamily="2" charset="-122"/>
              </a:rPr>
              <a:t>i</a:t>
            </a:r>
            <a:r>
              <a:rPr lang="en-US" altLang="zh-CN" sz="2000" dirty="0">
                <a:ea typeface="宋体" pitchFamily="2" charset="-122"/>
              </a:rPr>
              <a:t> &gt; w</a:t>
            </a:r>
            <a:endParaRPr lang="en-US" altLang="zh-CN" sz="2800" dirty="0">
              <a:ea typeface="宋体" pitchFamily="2" charset="-122"/>
            </a:endParaRPr>
          </a:p>
        </p:txBody>
      </p:sp>
      <p:sp>
        <p:nvSpPr>
          <p:cNvPr id="5018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8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9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9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9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9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9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19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19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19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19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19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0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020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0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020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020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020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020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020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020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09"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0210"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021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021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1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1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1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16" name="Text Box 40"/>
          <p:cNvSpPr txBox="1">
            <a:spLocks noChangeArrowheads="1"/>
          </p:cNvSpPr>
          <p:nvPr/>
        </p:nvSpPr>
        <p:spPr bwMode="auto">
          <a:xfrm>
            <a:off x="6172200" y="1752600"/>
            <a:ext cx="1262063"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i=1</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5</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0217"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0218"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0219"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0220"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0221"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153646" name="Line 46"/>
          <p:cNvSpPr>
            <a:spLocks noChangeShapeType="1"/>
          </p:cNvSpPr>
          <p:nvPr/>
        </p:nvSpPr>
        <p:spPr bwMode="auto">
          <a:xfrm>
            <a:off x="2362200" y="3124200"/>
            <a:ext cx="304800" cy="8382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223"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0224" name="Rectangle 48"/>
          <p:cNvSpPr>
            <a:spLocks noChangeArrowheads="1"/>
          </p:cNvSpPr>
          <p:nvPr/>
        </p:nvSpPr>
        <p:spPr bwMode="auto">
          <a:xfrm>
            <a:off x="7239000" y="685800"/>
            <a:ext cx="1676400" cy="4572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53649" name="Text Box 49"/>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6" grpId="0" animBg="1"/>
      <p:bldP spid="15364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51203"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04"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lvl="0">
              <a:defRPr/>
            </a:pPr>
            <a:r>
              <a:rPr lang="en-US" altLang="zh-CN" sz="2000" dirty="0">
                <a:solidFill>
                  <a:prstClr val="black"/>
                </a:solidFill>
                <a:ea typeface="宋体" pitchFamily="2" charset="-122"/>
              </a:rPr>
              <a:t> </a:t>
            </a:r>
            <a:r>
              <a:rPr lang="en-US" altLang="zh-CN" sz="2000" dirty="0" smtClean="0">
                <a:solidFill>
                  <a:prstClr val="black"/>
                </a:solidFill>
                <a:ea typeface="宋体" pitchFamily="2" charset="-122"/>
              </a:rPr>
              <a:t>   if </a:t>
            </a:r>
            <a:r>
              <a:rPr lang="en-US" altLang="zh-CN" sz="2000" dirty="0" err="1">
                <a:solidFill>
                  <a:prstClr val="black"/>
                </a:solidFill>
                <a:ea typeface="宋体" pitchFamily="2" charset="-122"/>
              </a:rPr>
              <a:t>w</a:t>
            </a:r>
            <a:r>
              <a:rPr lang="en-US" altLang="zh-CN" sz="2000" baseline="-25000" dirty="0" err="1">
                <a:solidFill>
                  <a:prstClr val="black"/>
                </a:solidFill>
                <a:ea typeface="宋体" pitchFamily="2" charset="-122"/>
              </a:rPr>
              <a:t>i</a:t>
            </a:r>
            <a:r>
              <a:rPr lang="en-US" altLang="zh-CN" sz="2000" dirty="0">
                <a:solidFill>
                  <a:prstClr val="black"/>
                </a:solidFill>
                <a:ea typeface="宋体" pitchFamily="2" charset="-122"/>
              </a:rPr>
              <a:t> &lt;= w </a:t>
            </a:r>
            <a:r>
              <a:rPr lang="en-US" altLang="zh-CN" sz="2000" dirty="0">
                <a:solidFill>
                  <a:srgbClr val="008000"/>
                </a:solidFill>
                <a:ea typeface="宋体" pitchFamily="2" charset="-122"/>
              </a:rPr>
              <a:t>// item </a:t>
            </a:r>
            <a:r>
              <a:rPr lang="en-US" altLang="zh-CN" sz="2000" dirty="0" err="1">
                <a:solidFill>
                  <a:srgbClr val="008000"/>
                </a:solidFill>
                <a:ea typeface="宋体" pitchFamily="2" charset="-122"/>
              </a:rPr>
              <a:t>i</a:t>
            </a:r>
            <a:r>
              <a:rPr lang="en-US" altLang="zh-CN" sz="2000" dirty="0">
                <a:solidFill>
                  <a:srgbClr val="008000"/>
                </a:solidFill>
                <a:ea typeface="宋体" pitchFamily="2" charset="-122"/>
              </a:rPr>
              <a:t> can be part of the solution</a:t>
            </a:r>
            <a:endParaRPr lang="en-US" altLang="zh-CN" sz="2000" dirty="0">
              <a:solidFill>
                <a:prstClr val="black"/>
              </a:solidFill>
              <a:ea typeface="宋体" pitchFamily="2" charset="-122"/>
            </a:endParaRPr>
          </a:p>
          <a:p>
            <a:pPr lvl="0">
              <a:defRPr/>
            </a:pPr>
            <a:r>
              <a:rPr lang="en-US" altLang="zh-CN" sz="2000" dirty="0">
                <a:solidFill>
                  <a:prstClr val="black"/>
                </a:solidFill>
                <a:ea typeface="宋体" pitchFamily="2" charset="-122"/>
              </a:rPr>
              <a:t>        if b</a:t>
            </a:r>
            <a:r>
              <a:rPr lang="en-US" altLang="zh-CN" sz="2000" baseline="-25000" dirty="0">
                <a:solidFill>
                  <a:prstClr val="black"/>
                </a:solidFill>
                <a:ea typeface="宋体" pitchFamily="2" charset="-122"/>
              </a:rPr>
              <a:t>i</a:t>
            </a:r>
            <a:r>
              <a:rPr lang="en-US" altLang="zh-CN" sz="2000" dirty="0">
                <a:solidFill>
                  <a:prstClr val="black"/>
                </a:solidFill>
                <a:ea typeface="宋体" pitchFamily="2" charset="-122"/>
              </a:rPr>
              <a:t> + B[w-</a:t>
            </a:r>
            <a:r>
              <a:rPr lang="en-US" altLang="zh-CN" sz="2000" dirty="0" err="1">
                <a:solidFill>
                  <a:prstClr val="black"/>
                </a:solidFill>
                <a:ea typeface="宋体" pitchFamily="2" charset="-122"/>
              </a:rPr>
              <a:t>w</a:t>
            </a:r>
            <a:r>
              <a:rPr lang="en-US" altLang="zh-CN" sz="2000" baseline="-25000" dirty="0" err="1">
                <a:solidFill>
                  <a:prstClr val="black"/>
                </a:solidFill>
                <a:ea typeface="宋体" pitchFamily="2" charset="-122"/>
              </a:rPr>
              <a:t>i</a:t>
            </a:r>
            <a:r>
              <a:rPr lang="en-US" altLang="zh-CN" sz="2000" dirty="0">
                <a:solidFill>
                  <a:prstClr val="black"/>
                </a:solidFill>
                <a:ea typeface="宋体" pitchFamily="2" charset="-122"/>
              </a:rPr>
              <a:t>][i-1] &gt; B[w][i-1]</a:t>
            </a:r>
          </a:p>
          <a:p>
            <a:pPr lvl="0">
              <a:defRPr/>
            </a:pPr>
            <a:r>
              <a:rPr lang="en-US" altLang="zh-CN" sz="2000" dirty="0">
                <a:solidFill>
                  <a:prstClr val="black"/>
                </a:solidFill>
                <a:ea typeface="宋体" pitchFamily="2" charset="-122"/>
              </a:rPr>
              <a:t>            B[w][</a:t>
            </a:r>
            <a:r>
              <a:rPr lang="en-US" altLang="zh-CN" sz="2000" dirty="0" err="1">
                <a:solidFill>
                  <a:prstClr val="black"/>
                </a:solidFill>
                <a:ea typeface="宋体" pitchFamily="2" charset="-122"/>
              </a:rPr>
              <a:t>i</a:t>
            </a:r>
            <a:r>
              <a:rPr lang="en-US" altLang="zh-CN" sz="2000" dirty="0">
                <a:solidFill>
                  <a:prstClr val="black"/>
                </a:solidFill>
                <a:ea typeface="宋体" pitchFamily="2" charset="-122"/>
              </a:rPr>
              <a:t>] = b</a:t>
            </a:r>
            <a:r>
              <a:rPr lang="en-US" altLang="zh-CN" sz="2000" baseline="-25000" dirty="0">
                <a:solidFill>
                  <a:prstClr val="black"/>
                </a:solidFill>
                <a:ea typeface="宋体" pitchFamily="2" charset="-122"/>
              </a:rPr>
              <a:t>i</a:t>
            </a:r>
            <a:r>
              <a:rPr lang="en-US" altLang="zh-CN" sz="2000" dirty="0">
                <a:solidFill>
                  <a:prstClr val="black"/>
                </a:solidFill>
                <a:ea typeface="宋体" pitchFamily="2" charset="-122"/>
              </a:rPr>
              <a:t> + B[w- </a:t>
            </a:r>
            <a:r>
              <a:rPr lang="en-US" altLang="zh-CN" sz="2000" dirty="0" err="1">
                <a:solidFill>
                  <a:prstClr val="black"/>
                </a:solidFill>
                <a:ea typeface="宋体" pitchFamily="2" charset="-122"/>
              </a:rPr>
              <a:t>w</a:t>
            </a:r>
            <a:r>
              <a:rPr lang="en-US" altLang="zh-CN" sz="2000" baseline="-25000" dirty="0" err="1">
                <a:solidFill>
                  <a:prstClr val="black"/>
                </a:solidFill>
                <a:ea typeface="宋体" pitchFamily="2" charset="-122"/>
              </a:rPr>
              <a:t>i</a:t>
            </a:r>
            <a:r>
              <a:rPr lang="en-US" altLang="zh-CN" sz="2000" dirty="0">
                <a:solidFill>
                  <a:prstClr val="black"/>
                </a:solidFill>
                <a:ea typeface="宋体" pitchFamily="2" charset="-122"/>
              </a:rPr>
              <a:t>][i-1]</a:t>
            </a:r>
          </a:p>
          <a:p>
            <a:pPr lvl="0">
              <a:defRPr/>
            </a:pPr>
            <a:r>
              <a:rPr lang="en-US" altLang="zh-CN" sz="2000" dirty="0">
                <a:solidFill>
                  <a:prstClr val="black"/>
                </a:solidFill>
                <a:ea typeface="宋体" pitchFamily="2" charset="-122"/>
              </a:rPr>
              <a:t>        else</a:t>
            </a:r>
          </a:p>
          <a:p>
            <a:pPr lvl="0">
              <a:defRPr/>
            </a:pPr>
            <a:r>
              <a:rPr lang="en-US" altLang="zh-CN" sz="2000" dirty="0">
                <a:solidFill>
                  <a:prstClr val="black"/>
                </a:solidFill>
                <a:ea typeface="宋体" pitchFamily="2" charset="-122"/>
              </a:rPr>
              <a:t>            B[w][</a:t>
            </a:r>
            <a:r>
              <a:rPr lang="en-US" altLang="zh-CN" sz="2000" dirty="0" err="1">
                <a:solidFill>
                  <a:prstClr val="black"/>
                </a:solidFill>
                <a:ea typeface="宋体" pitchFamily="2" charset="-122"/>
              </a:rPr>
              <a:t>i</a:t>
            </a:r>
            <a:r>
              <a:rPr lang="en-US" altLang="zh-CN" sz="2000" dirty="0">
                <a:solidFill>
                  <a:prstClr val="black"/>
                </a:solidFill>
                <a:ea typeface="宋体" pitchFamily="2" charset="-122"/>
              </a:rPr>
              <a:t>] = B[w][i-1]</a:t>
            </a:r>
          </a:p>
          <a:p>
            <a:pPr lvl="0">
              <a:defRPr/>
            </a:pPr>
            <a:r>
              <a:rPr lang="en-US" altLang="zh-CN" sz="2000" dirty="0">
                <a:solidFill>
                  <a:prstClr val="black"/>
                </a:solidFill>
                <a:ea typeface="宋体" pitchFamily="2" charset="-122"/>
              </a:rPr>
              <a:t>    </a:t>
            </a:r>
            <a:r>
              <a:rPr lang="en-US" altLang="zh-CN" sz="2000" dirty="0">
                <a:solidFill>
                  <a:srgbClr val="FF0000"/>
                </a:solidFill>
                <a:ea typeface="宋体" pitchFamily="2" charset="-122"/>
              </a:rPr>
              <a:t>else </a:t>
            </a:r>
            <a:r>
              <a:rPr lang="en-US" altLang="zh-CN" sz="2000" b="1" dirty="0">
                <a:solidFill>
                  <a:prstClr val="black"/>
                </a:solidFill>
                <a:ea typeface="宋体" pitchFamily="2" charset="-122"/>
              </a:rPr>
              <a:t>B[w][</a:t>
            </a:r>
            <a:r>
              <a:rPr lang="en-US" altLang="zh-CN" sz="2000" b="1" dirty="0" err="1">
                <a:solidFill>
                  <a:prstClr val="black"/>
                </a:solidFill>
                <a:ea typeface="宋体" pitchFamily="2" charset="-122"/>
              </a:rPr>
              <a:t>i</a:t>
            </a:r>
            <a:r>
              <a:rPr lang="en-US" altLang="zh-CN" sz="2000" b="1" dirty="0">
                <a:solidFill>
                  <a:prstClr val="black"/>
                </a:solidFill>
                <a:ea typeface="宋体" pitchFamily="2" charset="-122"/>
              </a:rPr>
              <a:t>] = B[w][i-1]</a:t>
            </a:r>
            <a:r>
              <a:rPr lang="en-US" altLang="zh-CN" sz="2000" dirty="0">
                <a:solidFill>
                  <a:prstClr val="black"/>
                </a:solidFill>
                <a:ea typeface="宋体" pitchFamily="2" charset="-122"/>
              </a:rPr>
              <a:t>  </a:t>
            </a:r>
            <a:r>
              <a:rPr lang="en-US" altLang="zh-CN" sz="2000" dirty="0">
                <a:solidFill>
                  <a:srgbClr val="008000"/>
                </a:solidFill>
                <a:ea typeface="宋体" pitchFamily="2" charset="-122"/>
              </a:rPr>
              <a:t>// </a:t>
            </a:r>
            <a:r>
              <a:rPr lang="en-US" altLang="zh-CN" sz="2000" dirty="0" err="1">
                <a:solidFill>
                  <a:srgbClr val="008000"/>
                </a:solidFill>
                <a:ea typeface="宋体" pitchFamily="2" charset="-122"/>
              </a:rPr>
              <a:t>w</a:t>
            </a:r>
            <a:r>
              <a:rPr lang="en-US" altLang="zh-CN" sz="2000" baseline="-25000" dirty="0" err="1">
                <a:solidFill>
                  <a:srgbClr val="008000"/>
                </a:solidFill>
                <a:ea typeface="宋体" pitchFamily="2" charset="-122"/>
              </a:rPr>
              <a:t>i</a:t>
            </a:r>
            <a:r>
              <a:rPr lang="en-US" altLang="zh-CN" sz="2000" dirty="0">
                <a:solidFill>
                  <a:srgbClr val="008000"/>
                </a:solidFill>
                <a:ea typeface="宋体" pitchFamily="2" charset="-122"/>
              </a:rPr>
              <a:t> &gt; w </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endParaRPr>
          </a:p>
        </p:txBody>
      </p:sp>
      <p:sp>
        <p:nvSpPr>
          <p:cNvPr id="51205"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06"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07"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08"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09"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0"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1"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2"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3"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4"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5"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6"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7"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218"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19"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20"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21"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22"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23"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24"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1225"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26"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1227"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1228"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1229"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1230"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1231"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1232"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33"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1234"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1235"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1236"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37"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38"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39"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40"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i=2</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1</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1241"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1242"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1243"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1244"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1245"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1246" name="Rectangle 48"/>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1247" name="Text Box 49"/>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1248" name="Text Box 50"/>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154675" name="Line 51"/>
          <p:cNvSpPr>
            <a:spLocks noChangeShapeType="1"/>
          </p:cNvSpPr>
          <p:nvPr/>
        </p:nvSpPr>
        <p:spPr bwMode="auto">
          <a:xfrm>
            <a:off x="3200400" y="2209800"/>
            <a:ext cx="3810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676" name="Text Box 52"/>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0</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75" grpId="0" animBg="1"/>
      <p:bldP spid="15467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52227"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28"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lvl="0">
              <a:defRPr/>
            </a:pPr>
            <a:r>
              <a:rPr lang="en-US" altLang="zh-CN" sz="2000" dirty="0">
                <a:solidFill>
                  <a:prstClr val="black"/>
                </a:solidFill>
                <a:ea typeface="宋体" pitchFamily="2" charset="-122"/>
              </a:rPr>
              <a:t> </a:t>
            </a:r>
            <a:r>
              <a:rPr lang="en-US" altLang="zh-CN" sz="2000" dirty="0" smtClean="0">
                <a:solidFill>
                  <a:prstClr val="black"/>
                </a:solidFill>
                <a:ea typeface="宋体" pitchFamily="2" charset="-122"/>
              </a:rPr>
              <a:t>   if </a:t>
            </a:r>
            <a:r>
              <a:rPr lang="en-US" altLang="zh-CN" sz="2000" dirty="0" err="1">
                <a:solidFill>
                  <a:prstClr val="black"/>
                </a:solidFill>
                <a:ea typeface="宋体" pitchFamily="2" charset="-122"/>
              </a:rPr>
              <a:t>w</a:t>
            </a:r>
            <a:r>
              <a:rPr lang="en-US" altLang="zh-CN" sz="2000" baseline="-25000" dirty="0" err="1">
                <a:solidFill>
                  <a:prstClr val="black"/>
                </a:solidFill>
                <a:ea typeface="宋体" pitchFamily="2" charset="-122"/>
              </a:rPr>
              <a:t>i</a:t>
            </a:r>
            <a:r>
              <a:rPr lang="en-US" altLang="zh-CN" sz="2000" dirty="0">
                <a:solidFill>
                  <a:prstClr val="black"/>
                </a:solidFill>
                <a:ea typeface="宋体" pitchFamily="2" charset="-122"/>
              </a:rPr>
              <a:t> &lt;= w </a:t>
            </a:r>
            <a:r>
              <a:rPr lang="en-US" altLang="zh-CN" sz="2000" dirty="0">
                <a:solidFill>
                  <a:srgbClr val="008000"/>
                </a:solidFill>
                <a:ea typeface="宋体" pitchFamily="2" charset="-122"/>
              </a:rPr>
              <a:t>// item </a:t>
            </a:r>
            <a:r>
              <a:rPr lang="en-US" altLang="zh-CN" sz="2000" dirty="0" err="1">
                <a:solidFill>
                  <a:srgbClr val="008000"/>
                </a:solidFill>
                <a:ea typeface="宋体" pitchFamily="2" charset="-122"/>
              </a:rPr>
              <a:t>i</a:t>
            </a:r>
            <a:r>
              <a:rPr lang="en-US" altLang="zh-CN" sz="2000" dirty="0">
                <a:solidFill>
                  <a:srgbClr val="008000"/>
                </a:solidFill>
                <a:ea typeface="宋体" pitchFamily="2" charset="-122"/>
              </a:rPr>
              <a:t> can be part of the solution</a:t>
            </a:r>
            <a:endParaRPr lang="en-US" altLang="zh-CN" sz="2000" dirty="0">
              <a:solidFill>
                <a:prstClr val="black"/>
              </a:solidFill>
              <a:ea typeface="宋体" pitchFamily="2" charset="-122"/>
            </a:endParaRPr>
          </a:p>
          <a:p>
            <a:pPr lvl="0">
              <a:defRPr/>
            </a:pPr>
            <a:r>
              <a:rPr lang="en-US" altLang="zh-CN" sz="2000" dirty="0">
                <a:solidFill>
                  <a:prstClr val="black"/>
                </a:solidFill>
                <a:ea typeface="宋体" pitchFamily="2" charset="-122"/>
              </a:rPr>
              <a:t>        if b</a:t>
            </a:r>
            <a:r>
              <a:rPr lang="en-US" altLang="zh-CN" sz="2000" baseline="-25000" dirty="0">
                <a:solidFill>
                  <a:prstClr val="black"/>
                </a:solidFill>
                <a:ea typeface="宋体" pitchFamily="2" charset="-122"/>
              </a:rPr>
              <a:t>i</a:t>
            </a:r>
            <a:r>
              <a:rPr lang="en-US" altLang="zh-CN" sz="2000" dirty="0">
                <a:solidFill>
                  <a:prstClr val="black"/>
                </a:solidFill>
                <a:ea typeface="宋体" pitchFamily="2" charset="-122"/>
              </a:rPr>
              <a:t> + B[w-</a:t>
            </a:r>
            <a:r>
              <a:rPr lang="en-US" altLang="zh-CN" sz="2000" dirty="0" err="1">
                <a:solidFill>
                  <a:prstClr val="black"/>
                </a:solidFill>
                <a:ea typeface="宋体" pitchFamily="2" charset="-122"/>
              </a:rPr>
              <a:t>w</a:t>
            </a:r>
            <a:r>
              <a:rPr lang="en-US" altLang="zh-CN" sz="2000" baseline="-25000" dirty="0" err="1">
                <a:solidFill>
                  <a:prstClr val="black"/>
                </a:solidFill>
                <a:ea typeface="宋体" pitchFamily="2" charset="-122"/>
              </a:rPr>
              <a:t>i</a:t>
            </a:r>
            <a:r>
              <a:rPr lang="en-US" altLang="zh-CN" sz="2000" dirty="0">
                <a:solidFill>
                  <a:prstClr val="black"/>
                </a:solidFill>
                <a:ea typeface="宋体" pitchFamily="2" charset="-122"/>
              </a:rPr>
              <a:t>][i-1] &gt; B[w][i-1]</a:t>
            </a:r>
          </a:p>
          <a:p>
            <a:pPr lvl="0">
              <a:defRPr/>
            </a:pPr>
            <a:r>
              <a:rPr lang="en-US" altLang="zh-CN" sz="2000" dirty="0">
                <a:solidFill>
                  <a:prstClr val="black"/>
                </a:solidFill>
                <a:ea typeface="宋体" pitchFamily="2" charset="-122"/>
              </a:rPr>
              <a:t>            B[w][</a:t>
            </a:r>
            <a:r>
              <a:rPr lang="en-US" altLang="zh-CN" sz="2000" dirty="0" err="1">
                <a:solidFill>
                  <a:prstClr val="black"/>
                </a:solidFill>
                <a:ea typeface="宋体" pitchFamily="2" charset="-122"/>
              </a:rPr>
              <a:t>i</a:t>
            </a:r>
            <a:r>
              <a:rPr lang="en-US" altLang="zh-CN" sz="2000" dirty="0">
                <a:solidFill>
                  <a:prstClr val="black"/>
                </a:solidFill>
                <a:ea typeface="宋体" pitchFamily="2" charset="-122"/>
              </a:rPr>
              <a:t>] = b</a:t>
            </a:r>
            <a:r>
              <a:rPr lang="en-US" altLang="zh-CN" sz="2000" baseline="-25000" dirty="0">
                <a:solidFill>
                  <a:prstClr val="black"/>
                </a:solidFill>
                <a:ea typeface="宋体" pitchFamily="2" charset="-122"/>
              </a:rPr>
              <a:t>i</a:t>
            </a:r>
            <a:r>
              <a:rPr lang="en-US" altLang="zh-CN" sz="2000" dirty="0">
                <a:solidFill>
                  <a:prstClr val="black"/>
                </a:solidFill>
                <a:ea typeface="宋体" pitchFamily="2" charset="-122"/>
              </a:rPr>
              <a:t> + B[w- </a:t>
            </a:r>
            <a:r>
              <a:rPr lang="en-US" altLang="zh-CN" sz="2000" dirty="0" err="1">
                <a:solidFill>
                  <a:prstClr val="black"/>
                </a:solidFill>
                <a:ea typeface="宋体" pitchFamily="2" charset="-122"/>
              </a:rPr>
              <a:t>w</a:t>
            </a:r>
            <a:r>
              <a:rPr lang="en-US" altLang="zh-CN" sz="2000" baseline="-25000" dirty="0" err="1">
                <a:solidFill>
                  <a:prstClr val="black"/>
                </a:solidFill>
                <a:ea typeface="宋体" pitchFamily="2" charset="-122"/>
              </a:rPr>
              <a:t>i</a:t>
            </a:r>
            <a:r>
              <a:rPr lang="en-US" altLang="zh-CN" sz="2000" dirty="0">
                <a:solidFill>
                  <a:prstClr val="black"/>
                </a:solidFill>
                <a:ea typeface="宋体" pitchFamily="2" charset="-122"/>
              </a:rPr>
              <a:t>][i-1]</a:t>
            </a:r>
          </a:p>
          <a:p>
            <a:pPr lvl="0">
              <a:defRPr/>
            </a:pPr>
            <a:r>
              <a:rPr lang="en-US" altLang="zh-CN" sz="2000" dirty="0">
                <a:solidFill>
                  <a:prstClr val="black"/>
                </a:solidFill>
                <a:ea typeface="宋体" pitchFamily="2" charset="-122"/>
              </a:rPr>
              <a:t>        else</a:t>
            </a:r>
          </a:p>
          <a:p>
            <a:pPr lvl="0">
              <a:defRPr/>
            </a:pPr>
            <a:r>
              <a:rPr lang="en-US" altLang="zh-CN" sz="2000" dirty="0">
                <a:solidFill>
                  <a:prstClr val="black"/>
                </a:solidFill>
                <a:ea typeface="宋体" pitchFamily="2" charset="-122"/>
              </a:rPr>
              <a:t>            B[w][</a:t>
            </a:r>
            <a:r>
              <a:rPr lang="en-US" altLang="zh-CN" sz="2000" dirty="0" err="1">
                <a:solidFill>
                  <a:prstClr val="black"/>
                </a:solidFill>
                <a:ea typeface="宋体" pitchFamily="2" charset="-122"/>
              </a:rPr>
              <a:t>i</a:t>
            </a:r>
            <a:r>
              <a:rPr lang="en-US" altLang="zh-CN" sz="2000" dirty="0">
                <a:solidFill>
                  <a:prstClr val="black"/>
                </a:solidFill>
                <a:ea typeface="宋体" pitchFamily="2" charset="-122"/>
              </a:rPr>
              <a:t>] = B[w][i-1]</a:t>
            </a:r>
          </a:p>
          <a:p>
            <a:pPr lvl="0">
              <a:defRPr/>
            </a:pPr>
            <a:r>
              <a:rPr lang="en-US" altLang="zh-CN" sz="2000" dirty="0">
                <a:solidFill>
                  <a:prstClr val="black"/>
                </a:solidFill>
                <a:ea typeface="宋体" pitchFamily="2" charset="-122"/>
              </a:rPr>
              <a:t>    </a:t>
            </a:r>
            <a:r>
              <a:rPr lang="en-US" altLang="zh-CN" sz="2000" dirty="0">
                <a:solidFill>
                  <a:srgbClr val="FF0000"/>
                </a:solidFill>
                <a:ea typeface="宋体" pitchFamily="2" charset="-122"/>
              </a:rPr>
              <a:t>else </a:t>
            </a:r>
            <a:r>
              <a:rPr lang="en-US" altLang="zh-CN" sz="2000" b="1" dirty="0">
                <a:solidFill>
                  <a:prstClr val="black"/>
                </a:solidFill>
                <a:ea typeface="宋体" pitchFamily="2" charset="-122"/>
              </a:rPr>
              <a:t>B[w][</a:t>
            </a:r>
            <a:r>
              <a:rPr lang="en-US" altLang="zh-CN" sz="2000" b="1" dirty="0" err="1">
                <a:solidFill>
                  <a:prstClr val="black"/>
                </a:solidFill>
                <a:ea typeface="宋体" pitchFamily="2" charset="-122"/>
              </a:rPr>
              <a:t>i</a:t>
            </a:r>
            <a:r>
              <a:rPr lang="en-US" altLang="zh-CN" sz="2000" b="1" dirty="0">
                <a:solidFill>
                  <a:prstClr val="black"/>
                </a:solidFill>
                <a:ea typeface="宋体" pitchFamily="2" charset="-122"/>
              </a:rPr>
              <a:t>] = B[w][i-1]</a:t>
            </a:r>
            <a:r>
              <a:rPr lang="en-US" altLang="zh-CN" sz="2000" dirty="0">
                <a:solidFill>
                  <a:prstClr val="black"/>
                </a:solidFill>
                <a:ea typeface="宋体" pitchFamily="2" charset="-122"/>
              </a:rPr>
              <a:t>  </a:t>
            </a:r>
            <a:r>
              <a:rPr lang="en-US" altLang="zh-CN" sz="2000" dirty="0">
                <a:solidFill>
                  <a:srgbClr val="008000"/>
                </a:solidFill>
                <a:ea typeface="宋体" pitchFamily="2" charset="-122"/>
              </a:rPr>
              <a:t>// </a:t>
            </a:r>
            <a:r>
              <a:rPr lang="en-US" altLang="zh-CN" sz="2000" dirty="0" err="1">
                <a:solidFill>
                  <a:srgbClr val="008000"/>
                </a:solidFill>
                <a:ea typeface="宋体" pitchFamily="2" charset="-122"/>
              </a:rPr>
              <a:t>w</a:t>
            </a:r>
            <a:r>
              <a:rPr lang="en-US" altLang="zh-CN" sz="2000" baseline="-25000" dirty="0" err="1">
                <a:solidFill>
                  <a:srgbClr val="008000"/>
                </a:solidFill>
                <a:ea typeface="宋体" pitchFamily="2" charset="-122"/>
              </a:rPr>
              <a:t>i</a:t>
            </a:r>
            <a:r>
              <a:rPr lang="en-US" altLang="zh-CN" sz="2000" dirty="0">
                <a:solidFill>
                  <a:srgbClr val="008000"/>
                </a:solidFill>
                <a:ea typeface="宋体" pitchFamily="2" charset="-122"/>
              </a:rPr>
              <a:t> &gt; w </a:t>
            </a:r>
            <a:endParaRPr lang="en-US" altLang="zh-CN" sz="2800" dirty="0">
              <a:solidFill>
                <a:prstClr val="black"/>
              </a:solidFill>
              <a:ea typeface="宋体" pitchFamily="2" charset="-122"/>
            </a:endParaRPr>
          </a:p>
        </p:txBody>
      </p:sp>
      <p:sp>
        <p:nvSpPr>
          <p:cNvPr id="52229"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0"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1"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2"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3"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4"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5"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6"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7"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8"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39"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40"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41"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242"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43"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44"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45"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46"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47"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48"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2249"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50"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2251"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2252"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2253"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2254"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2255"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2256"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57"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2258"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2259"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2260"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61"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62"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63"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64"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2</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2265"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2266"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2267"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2268"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2269"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2270"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2271"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2272"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2273"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156723" name="Line 51"/>
          <p:cNvSpPr>
            <a:spLocks noChangeShapeType="1"/>
          </p:cNvSpPr>
          <p:nvPr/>
        </p:nvSpPr>
        <p:spPr bwMode="auto">
          <a:xfrm>
            <a:off x="3124200" y="26670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724" name="Text Box 52"/>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6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6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23" grpId="0" animBg="1"/>
      <p:bldP spid="15672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53251"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2"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lvl="0">
              <a:defRPr/>
            </a:pPr>
            <a:r>
              <a:rPr lang="en-US" altLang="zh-CN" sz="2000" b="1" dirty="0" smtClean="0">
                <a:solidFill>
                  <a:srgbClr val="FF0000"/>
                </a:solidFill>
                <a:ea typeface="宋体" pitchFamily="2" charset="-122"/>
              </a:rPr>
              <a:t>    if </a:t>
            </a:r>
            <a:r>
              <a:rPr lang="en-US" altLang="zh-CN" sz="2000" b="1" dirty="0" err="1">
                <a:ea typeface="宋体" pitchFamily="2" charset="-122"/>
              </a:rPr>
              <a:t>w</a:t>
            </a:r>
            <a:r>
              <a:rPr lang="en-US" altLang="zh-CN" sz="2000" b="1" baseline="-25000" dirty="0" err="1">
                <a:ea typeface="宋体" pitchFamily="2" charset="-122"/>
              </a:rPr>
              <a:t>i</a:t>
            </a:r>
            <a:r>
              <a:rPr lang="en-US" altLang="zh-CN" sz="2000" b="1" dirty="0">
                <a:ea typeface="宋体" pitchFamily="2" charset="-122"/>
              </a:rPr>
              <a:t> &lt;= w </a:t>
            </a:r>
            <a:r>
              <a:rPr lang="en-US" altLang="zh-CN" sz="2000" dirty="0">
                <a:solidFill>
                  <a:srgbClr val="00B050"/>
                </a:solidFill>
                <a:ea typeface="宋体" pitchFamily="2" charset="-122"/>
              </a:rPr>
              <a:t>// item </a:t>
            </a:r>
            <a:r>
              <a:rPr lang="en-US" altLang="zh-CN" sz="2000" dirty="0" err="1">
                <a:solidFill>
                  <a:srgbClr val="00B050"/>
                </a:solidFill>
                <a:ea typeface="宋体" pitchFamily="2" charset="-122"/>
              </a:rPr>
              <a:t>i</a:t>
            </a:r>
            <a:r>
              <a:rPr lang="en-US" altLang="zh-CN" sz="2000" dirty="0">
                <a:solidFill>
                  <a:srgbClr val="00B050"/>
                </a:solidFill>
                <a:ea typeface="宋体" pitchFamily="2" charset="-122"/>
              </a:rPr>
              <a:t> can be part of the solution</a:t>
            </a:r>
          </a:p>
          <a:p>
            <a:pPr lvl="0">
              <a:defRPr/>
            </a:pPr>
            <a:r>
              <a:rPr lang="en-US" altLang="zh-CN" sz="2000" b="1" dirty="0">
                <a:solidFill>
                  <a:srgbClr val="FF0000"/>
                </a:solidFill>
                <a:ea typeface="宋体" pitchFamily="2" charset="-122"/>
              </a:rPr>
              <a:t>        if </a:t>
            </a:r>
            <a:r>
              <a:rPr lang="en-US" altLang="zh-CN" sz="2000" b="1" dirty="0">
                <a:ea typeface="宋体" pitchFamily="2" charset="-122"/>
              </a:rPr>
              <a:t>b</a:t>
            </a:r>
            <a:r>
              <a:rPr lang="en-US" altLang="zh-CN" sz="2000" b="1" baseline="-25000" dirty="0">
                <a:ea typeface="宋体" pitchFamily="2" charset="-122"/>
              </a:rPr>
              <a:t>i</a:t>
            </a:r>
            <a:r>
              <a:rPr lang="en-US" altLang="zh-CN" sz="2000" b="1" dirty="0">
                <a:ea typeface="宋体" pitchFamily="2" charset="-122"/>
              </a:rPr>
              <a:t> + B[w-</a:t>
            </a:r>
            <a:r>
              <a:rPr lang="en-US" altLang="zh-CN" sz="2000" b="1" dirty="0" err="1">
                <a:ea typeface="宋体" pitchFamily="2" charset="-122"/>
              </a:rPr>
              <a:t>w</a:t>
            </a:r>
            <a:r>
              <a:rPr lang="en-US" altLang="zh-CN" sz="2000" b="1" baseline="-25000" dirty="0" err="1">
                <a:ea typeface="宋体" pitchFamily="2" charset="-122"/>
              </a:rPr>
              <a:t>i</a:t>
            </a:r>
            <a:r>
              <a:rPr lang="en-US" altLang="zh-CN" sz="2000" b="1" dirty="0">
                <a:ea typeface="宋体" pitchFamily="2" charset="-122"/>
              </a:rPr>
              <a:t>][i-1] &gt; B[w][i-1]</a:t>
            </a:r>
          </a:p>
          <a:p>
            <a:pPr lvl="0">
              <a:defRPr/>
            </a:pPr>
            <a:r>
              <a:rPr lang="en-US" altLang="zh-CN" sz="2000" dirty="0">
                <a:solidFill>
                  <a:prstClr val="black"/>
                </a:solidFill>
                <a:ea typeface="宋体" pitchFamily="2" charset="-122"/>
              </a:rPr>
              <a:t>            </a:t>
            </a:r>
            <a:r>
              <a:rPr lang="en-US" altLang="zh-CN" sz="2000" b="1" dirty="0">
                <a:solidFill>
                  <a:prstClr val="black"/>
                </a:solidFill>
                <a:ea typeface="宋体" pitchFamily="2" charset="-122"/>
              </a:rPr>
              <a:t>B[w][</a:t>
            </a:r>
            <a:r>
              <a:rPr lang="en-US" altLang="zh-CN" sz="2000" b="1" dirty="0" err="1">
                <a:solidFill>
                  <a:prstClr val="black"/>
                </a:solidFill>
                <a:ea typeface="宋体" pitchFamily="2" charset="-122"/>
              </a:rPr>
              <a:t>i</a:t>
            </a:r>
            <a:r>
              <a:rPr lang="en-US" altLang="zh-CN" sz="2000" b="1" dirty="0">
                <a:solidFill>
                  <a:prstClr val="black"/>
                </a:solidFill>
                <a:ea typeface="宋体" pitchFamily="2" charset="-122"/>
              </a:rPr>
              <a:t>] = b</a:t>
            </a:r>
            <a:r>
              <a:rPr lang="en-US" altLang="zh-CN" sz="2000" b="1" baseline="-25000" dirty="0">
                <a:solidFill>
                  <a:prstClr val="black"/>
                </a:solidFill>
                <a:ea typeface="宋体" pitchFamily="2" charset="-122"/>
              </a:rPr>
              <a:t>i</a:t>
            </a:r>
            <a:r>
              <a:rPr lang="en-US" altLang="zh-CN" sz="2000" b="1" dirty="0">
                <a:solidFill>
                  <a:prstClr val="black"/>
                </a:solidFill>
                <a:ea typeface="宋体" pitchFamily="2" charset="-122"/>
              </a:rPr>
              <a:t> + B[w- </a:t>
            </a:r>
            <a:r>
              <a:rPr lang="en-US" altLang="zh-CN" sz="2000" b="1" dirty="0" err="1">
                <a:solidFill>
                  <a:prstClr val="black"/>
                </a:solidFill>
                <a:ea typeface="宋体" pitchFamily="2" charset="-122"/>
              </a:rPr>
              <a:t>w</a:t>
            </a:r>
            <a:r>
              <a:rPr lang="en-US" altLang="zh-CN" sz="2000" b="1" baseline="-25000" dirty="0" err="1">
                <a:solidFill>
                  <a:prstClr val="black"/>
                </a:solidFill>
                <a:ea typeface="宋体" pitchFamily="2" charset="-122"/>
              </a:rPr>
              <a:t>i</a:t>
            </a:r>
            <a:r>
              <a:rPr lang="en-US" altLang="zh-CN" sz="2000" b="1" dirty="0">
                <a:solidFill>
                  <a:prstClr val="black"/>
                </a:solidFill>
                <a:ea typeface="宋体" pitchFamily="2" charset="-122"/>
              </a:rPr>
              <a:t>][i-1]</a:t>
            </a:r>
          </a:p>
          <a:p>
            <a:pPr lvl="0">
              <a:defRPr/>
            </a:pPr>
            <a:r>
              <a:rPr lang="en-US" altLang="zh-CN" sz="2000" dirty="0">
                <a:solidFill>
                  <a:prstClr val="black"/>
                </a:solidFill>
                <a:ea typeface="宋体" pitchFamily="2" charset="-122"/>
              </a:rPr>
              <a:t>        else</a:t>
            </a:r>
          </a:p>
          <a:p>
            <a:pPr lvl="0">
              <a:defRPr/>
            </a:pPr>
            <a:r>
              <a:rPr lang="en-US" altLang="zh-CN" sz="2000" dirty="0">
                <a:solidFill>
                  <a:prstClr val="black"/>
                </a:solidFill>
                <a:ea typeface="宋体" pitchFamily="2" charset="-122"/>
              </a:rPr>
              <a:t>            B[w][</a:t>
            </a:r>
            <a:r>
              <a:rPr lang="en-US" altLang="zh-CN" sz="2000" dirty="0" err="1">
                <a:solidFill>
                  <a:prstClr val="black"/>
                </a:solidFill>
                <a:ea typeface="宋体" pitchFamily="2" charset="-122"/>
              </a:rPr>
              <a:t>i</a:t>
            </a:r>
            <a:r>
              <a:rPr lang="en-US" altLang="zh-CN" sz="2000" dirty="0">
                <a:solidFill>
                  <a:prstClr val="black"/>
                </a:solidFill>
                <a:ea typeface="宋体" pitchFamily="2" charset="-122"/>
              </a:rPr>
              <a:t>] = B[w][i-1]</a:t>
            </a:r>
          </a:p>
          <a:p>
            <a:pPr lvl="0">
              <a:defRPr/>
            </a:pPr>
            <a:r>
              <a:rPr lang="en-US" altLang="zh-CN" sz="2000" dirty="0">
                <a:ea typeface="宋体" pitchFamily="2" charset="-122"/>
              </a:rPr>
              <a:t>    else B[w][</a:t>
            </a:r>
            <a:r>
              <a:rPr lang="en-US" altLang="zh-CN" sz="2000" dirty="0" err="1">
                <a:ea typeface="宋体" pitchFamily="2" charset="-122"/>
              </a:rPr>
              <a:t>i</a:t>
            </a:r>
            <a:r>
              <a:rPr lang="en-US" altLang="zh-CN" sz="2000" dirty="0">
                <a:ea typeface="宋体" pitchFamily="2" charset="-122"/>
              </a:rPr>
              <a:t>] = B[w][i-1]  // </a:t>
            </a:r>
            <a:r>
              <a:rPr lang="en-US" altLang="zh-CN" sz="2000" dirty="0" err="1">
                <a:ea typeface="宋体" pitchFamily="2" charset="-122"/>
              </a:rPr>
              <a:t>w</a:t>
            </a:r>
            <a:r>
              <a:rPr lang="en-US" altLang="zh-CN" sz="2000" baseline="-25000" dirty="0" err="1">
                <a:ea typeface="宋体" pitchFamily="2" charset="-122"/>
              </a:rPr>
              <a:t>i</a:t>
            </a:r>
            <a:r>
              <a:rPr lang="en-US" altLang="zh-CN" sz="2000" dirty="0">
                <a:ea typeface="宋体" pitchFamily="2" charset="-122"/>
              </a:rPr>
              <a:t> &gt; w</a:t>
            </a:r>
            <a:endParaRPr lang="en-US" altLang="zh-CN" sz="2800" dirty="0">
              <a:ea typeface="宋体" pitchFamily="2" charset="-122"/>
            </a:endParaRPr>
          </a:p>
        </p:txBody>
      </p:sp>
      <p:sp>
        <p:nvSpPr>
          <p:cNvPr id="53253"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4"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5"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6"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7"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8"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59"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0"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1"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2"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3"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4"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5"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266"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67"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68"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69"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70"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71"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72"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3273"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74"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3275"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3276"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3277"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3278"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3279"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3280"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81"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3282"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3283"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3284"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85"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86"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87"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88"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89"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3290"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3291"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92"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3293"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3294"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3295"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3296"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3297"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3298" name="Text Box 50"/>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157747" name="Text Box 51"/>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57748" name="Line 52"/>
          <p:cNvSpPr>
            <a:spLocks noChangeShapeType="1"/>
          </p:cNvSpPr>
          <p:nvPr/>
        </p:nvSpPr>
        <p:spPr bwMode="auto">
          <a:xfrm>
            <a:off x="3048000" y="1905000"/>
            <a:ext cx="533400" cy="11430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7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7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47" grpId="0" autoUpdateAnimBg="0"/>
      <p:bldP spid="15774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54275"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76"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lvl="0">
              <a:defRPr/>
            </a:pPr>
            <a:r>
              <a:rPr lang="en-US" altLang="zh-CN" sz="2000" b="1" dirty="0" smtClean="0">
                <a:solidFill>
                  <a:srgbClr val="FF0000"/>
                </a:solidFill>
                <a:ea typeface="宋体" pitchFamily="2" charset="-122"/>
              </a:rPr>
              <a:t>    if </a:t>
            </a:r>
            <a:r>
              <a:rPr lang="en-US" altLang="zh-CN" sz="2000" b="1" dirty="0" err="1">
                <a:ea typeface="宋体" pitchFamily="2" charset="-122"/>
              </a:rPr>
              <a:t>w</a:t>
            </a:r>
            <a:r>
              <a:rPr lang="en-US" altLang="zh-CN" sz="2000" b="1" baseline="-25000" dirty="0" err="1">
                <a:ea typeface="宋体" pitchFamily="2" charset="-122"/>
              </a:rPr>
              <a:t>i</a:t>
            </a:r>
            <a:r>
              <a:rPr lang="en-US" altLang="zh-CN" sz="2000" b="1" dirty="0">
                <a:ea typeface="宋体" pitchFamily="2" charset="-122"/>
              </a:rPr>
              <a:t> &lt;= w </a:t>
            </a:r>
            <a:r>
              <a:rPr lang="en-US" altLang="zh-CN" sz="2000" dirty="0">
                <a:solidFill>
                  <a:srgbClr val="00B050"/>
                </a:solidFill>
                <a:ea typeface="宋体" pitchFamily="2" charset="-122"/>
              </a:rPr>
              <a:t>// item </a:t>
            </a:r>
            <a:r>
              <a:rPr lang="en-US" altLang="zh-CN" sz="2000" dirty="0" err="1">
                <a:solidFill>
                  <a:srgbClr val="00B050"/>
                </a:solidFill>
                <a:ea typeface="宋体" pitchFamily="2" charset="-122"/>
              </a:rPr>
              <a:t>i</a:t>
            </a:r>
            <a:r>
              <a:rPr lang="en-US" altLang="zh-CN" sz="2000" dirty="0">
                <a:solidFill>
                  <a:srgbClr val="00B050"/>
                </a:solidFill>
                <a:ea typeface="宋体" pitchFamily="2" charset="-122"/>
              </a:rPr>
              <a:t> can be part of the solution</a:t>
            </a:r>
          </a:p>
          <a:p>
            <a:pPr lvl="0">
              <a:defRPr/>
            </a:pPr>
            <a:r>
              <a:rPr lang="en-US" altLang="zh-CN" sz="2000" b="1" dirty="0">
                <a:solidFill>
                  <a:srgbClr val="FF0000"/>
                </a:solidFill>
                <a:ea typeface="宋体" pitchFamily="2" charset="-122"/>
              </a:rPr>
              <a:t>        if </a:t>
            </a:r>
            <a:r>
              <a:rPr lang="en-US" altLang="zh-CN" sz="2000" b="1" dirty="0">
                <a:ea typeface="宋体" pitchFamily="2" charset="-122"/>
              </a:rPr>
              <a:t>b</a:t>
            </a:r>
            <a:r>
              <a:rPr lang="en-US" altLang="zh-CN" sz="2000" b="1" baseline="-25000" dirty="0">
                <a:ea typeface="宋体" pitchFamily="2" charset="-122"/>
              </a:rPr>
              <a:t>i</a:t>
            </a:r>
            <a:r>
              <a:rPr lang="en-US" altLang="zh-CN" sz="2000" b="1" dirty="0">
                <a:ea typeface="宋体" pitchFamily="2" charset="-122"/>
              </a:rPr>
              <a:t> + B[w-</a:t>
            </a:r>
            <a:r>
              <a:rPr lang="en-US" altLang="zh-CN" sz="2000" b="1" dirty="0" err="1">
                <a:ea typeface="宋体" pitchFamily="2" charset="-122"/>
              </a:rPr>
              <a:t>w</a:t>
            </a:r>
            <a:r>
              <a:rPr lang="en-US" altLang="zh-CN" sz="2000" b="1" baseline="-25000" dirty="0" err="1">
                <a:ea typeface="宋体" pitchFamily="2" charset="-122"/>
              </a:rPr>
              <a:t>i</a:t>
            </a:r>
            <a:r>
              <a:rPr lang="en-US" altLang="zh-CN" sz="2000" b="1" dirty="0">
                <a:ea typeface="宋体" pitchFamily="2" charset="-122"/>
              </a:rPr>
              <a:t>][i-1] &gt; B[w][i-1]</a:t>
            </a:r>
          </a:p>
          <a:p>
            <a:pPr lvl="0">
              <a:defRPr/>
            </a:pPr>
            <a:r>
              <a:rPr lang="en-US" altLang="zh-CN" sz="2000" dirty="0">
                <a:solidFill>
                  <a:prstClr val="black"/>
                </a:solidFill>
                <a:ea typeface="宋体" pitchFamily="2" charset="-122"/>
              </a:rPr>
              <a:t>            </a:t>
            </a:r>
            <a:r>
              <a:rPr lang="en-US" altLang="zh-CN" sz="2000" b="1" dirty="0">
                <a:solidFill>
                  <a:prstClr val="black"/>
                </a:solidFill>
                <a:ea typeface="宋体" pitchFamily="2" charset="-122"/>
              </a:rPr>
              <a:t>B[w][</a:t>
            </a:r>
            <a:r>
              <a:rPr lang="en-US" altLang="zh-CN" sz="2000" b="1" dirty="0" err="1">
                <a:solidFill>
                  <a:prstClr val="black"/>
                </a:solidFill>
                <a:ea typeface="宋体" pitchFamily="2" charset="-122"/>
              </a:rPr>
              <a:t>i</a:t>
            </a:r>
            <a:r>
              <a:rPr lang="en-US" altLang="zh-CN" sz="2000" b="1" dirty="0">
                <a:solidFill>
                  <a:prstClr val="black"/>
                </a:solidFill>
                <a:ea typeface="宋体" pitchFamily="2" charset="-122"/>
              </a:rPr>
              <a:t>] = b</a:t>
            </a:r>
            <a:r>
              <a:rPr lang="en-US" altLang="zh-CN" sz="2000" b="1" baseline="-25000" dirty="0">
                <a:solidFill>
                  <a:prstClr val="black"/>
                </a:solidFill>
                <a:ea typeface="宋体" pitchFamily="2" charset="-122"/>
              </a:rPr>
              <a:t>i</a:t>
            </a:r>
            <a:r>
              <a:rPr lang="en-US" altLang="zh-CN" sz="2000" b="1" dirty="0">
                <a:solidFill>
                  <a:prstClr val="black"/>
                </a:solidFill>
                <a:ea typeface="宋体" pitchFamily="2" charset="-122"/>
              </a:rPr>
              <a:t> + B[w- </a:t>
            </a:r>
            <a:r>
              <a:rPr lang="en-US" altLang="zh-CN" sz="2000" b="1" dirty="0" err="1">
                <a:solidFill>
                  <a:prstClr val="black"/>
                </a:solidFill>
                <a:ea typeface="宋体" pitchFamily="2" charset="-122"/>
              </a:rPr>
              <a:t>w</a:t>
            </a:r>
            <a:r>
              <a:rPr lang="en-US" altLang="zh-CN" sz="2000" b="1" baseline="-25000" dirty="0" err="1">
                <a:solidFill>
                  <a:prstClr val="black"/>
                </a:solidFill>
                <a:ea typeface="宋体" pitchFamily="2" charset="-122"/>
              </a:rPr>
              <a:t>i</a:t>
            </a:r>
            <a:r>
              <a:rPr lang="en-US" altLang="zh-CN" sz="2000" b="1" dirty="0">
                <a:solidFill>
                  <a:prstClr val="black"/>
                </a:solidFill>
                <a:ea typeface="宋体" pitchFamily="2" charset="-122"/>
              </a:rPr>
              <a:t>][i-1]</a:t>
            </a:r>
          </a:p>
          <a:p>
            <a:pPr lvl="0">
              <a:defRPr/>
            </a:pPr>
            <a:r>
              <a:rPr lang="en-US" altLang="zh-CN" sz="2000" dirty="0">
                <a:solidFill>
                  <a:prstClr val="black"/>
                </a:solidFill>
                <a:ea typeface="宋体" pitchFamily="2" charset="-122"/>
              </a:rPr>
              <a:t>        else</a:t>
            </a:r>
          </a:p>
          <a:p>
            <a:pPr lvl="0">
              <a:defRPr/>
            </a:pPr>
            <a:r>
              <a:rPr lang="en-US" altLang="zh-CN" sz="2000" dirty="0">
                <a:solidFill>
                  <a:prstClr val="black"/>
                </a:solidFill>
                <a:ea typeface="宋体" pitchFamily="2" charset="-122"/>
              </a:rPr>
              <a:t>            B[w][</a:t>
            </a:r>
            <a:r>
              <a:rPr lang="en-US" altLang="zh-CN" sz="2000" dirty="0" err="1">
                <a:solidFill>
                  <a:prstClr val="black"/>
                </a:solidFill>
                <a:ea typeface="宋体" pitchFamily="2" charset="-122"/>
              </a:rPr>
              <a:t>i</a:t>
            </a:r>
            <a:r>
              <a:rPr lang="en-US" altLang="zh-CN" sz="2000" dirty="0">
                <a:solidFill>
                  <a:prstClr val="black"/>
                </a:solidFill>
                <a:ea typeface="宋体" pitchFamily="2" charset="-122"/>
              </a:rPr>
              <a:t>] = B[w][i-1]</a:t>
            </a:r>
          </a:p>
          <a:p>
            <a:pPr lvl="0">
              <a:defRPr/>
            </a:pPr>
            <a:r>
              <a:rPr lang="en-US" altLang="zh-CN" sz="2000" dirty="0">
                <a:ea typeface="宋体" pitchFamily="2" charset="-122"/>
              </a:rPr>
              <a:t>    else B[w][</a:t>
            </a:r>
            <a:r>
              <a:rPr lang="en-US" altLang="zh-CN" sz="2000" dirty="0" err="1">
                <a:ea typeface="宋体" pitchFamily="2" charset="-122"/>
              </a:rPr>
              <a:t>i</a:t>
            </a:r>
            <a:r>
              <a:rPr lang="en-US" altLang="zh-CN" sz="2000" dirty="0">
                <a:ea typeface="宋体" pitchFamily="2" charset="-122"/>
              </a:rPr>
              <a:t>] = B[w][i-1]  // </a:t>
            </a:r>
            <a:r>
              <a:rPr lang="en-US" altLang="zh-CN" sz="2000" dirty="0" err="1">
                <a:ea typeface="宋体" pitchFamily="2" charset="-122"/>
              </a:rPr>
              <a:t>w</a:t>
            </a:r>
            <a:r>
              <a:rPr lang="en-US" altLang="zh-CN" sz="2000" baseline="-25000" dirty="0" err="1">
                <a:ea typeface="宋体" pitchFamily="2" charset="-122"/>
              </a:rPr>
              <a:t>i</a:t>
            </a:r>
            <a:r>
              <a:rPr lang="en-US" altLang="zh-CN" sz="2000" dirty="0">
                <a:ea typeface="宋体" pitchFamily="2" charset="-122"/>
              </a:rPr>
              <a:t> &gt; w</a:t>
            </a:r>
            <a:endParaRPr lang="en-US" altLang="zh-CN" sz="2800" dirty="0">
              <a:ea typeface="宋体" pitchFamily="2" charset="-122"/>
            </a:endParaRPr>
          </a:p>
        </p:txBody>
      </p:sp>
      <p:sp>
        <p:nvSpPr>
          <p:cNvPr id="54277"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78"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79"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0"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1"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2"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3"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4"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5"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6"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7"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8"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89"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90"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1"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2"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3"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4"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5"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6"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4297"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298"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4299"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4300"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01"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4302"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4303"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4304"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05"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4306"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4307"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08"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09"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10"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11"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12"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4313"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4314"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4315"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16"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17"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18"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4319"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20"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21"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4322" name="Text Box 50"/>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4323" name="Text Box 51"/>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158772" name="Text Box 52"/>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58773" name="Line 53"/>
          <p:cNvSpPr>
            <a:spLocks noChangeShapeType="1"/>
          </p:cNvSpPr>
          <p:nvPr/>
        </p:nvSpPr>
        <p:spPr bwMode="auto">
          <a:xfrm>
            <a:off x="3048000" y="2362200"/>
            <a:ext cx="533400" cy="11430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72" grpId="0" autoUpdateAnimBg="0"/>
      <p:bldP spid="15877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5529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0"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lvl="0">
              <a:defRPr/>
            </a:pPr>
            <a:r>
              <a:rPr lang="en-US" altLang="zh-CN" sz="2000" b="1" dirty="0" smtClean="0">
                <a:solidFill>
                  <a:srgbClr val="FF0000"/>
                </a:solidFill>
                <a:ea typeface="宋体" pitchFamily="2" charset="-122"/>
              </a:rPr>
              <a:t>    if </a:t>
            </a:r>
            <a:r>
              <a:rPr lang="en-US" altLang="zh-CN" sz="2000" b="1" dirty="0" err="1">
                <a:ea typeface="宋体" pitchFamily="2" charset="-122"/>
              </a:rPr>
              <a:t>w</a:t>
            </a:r>
            <a:r>
              <a:rPr lang="en-US" altLang="zh-CN" sz="2000" b="1" baseline="-25000" dirty="0" err="1">
                <a:ea typeface="宋体" pitchFamily="2" charset="-122"/>
              </a:rPr>
              <a:t>i</a:t>
            </a:r>
            <a:r>
              <a:rPr lang="en-US" altLang="zh-CN" sz="2000" b="1" dirty="0">
                <a:ea typeface="宋体" pitchFamily="2" charset="-122"/>
              </a:rPr>
              <a:t> &lt;= w </a:t>
            </a:r>
            <a:r>
              <a:rPr lang="en-US" altLang="zh-CN" sz="2000" dirty="0">
                <a:solidFill>
                  <a:srgbClr val="00B050"/>
                </a:solidFill>
                <a:ea typeface="宋体" pitchFamily="2" charset="-122"/>
              </a:rPr>
              <a:t>// item </a:t>
            </a:r>
            <a:r>
              <a:rPr lang="en-US" altLang="zh-CN" sz="2000" dirty="0" err="1">
                <a:solidFill>
                  <a:srgbClr val="00B050"/>
                </a:solidFill>
                <a:ea typeface="宋体" pitchFamily="2" charset="-122"/>
              </a:rPr>
              <a:t>i</a:t>
            </a:r>
            <a:r>
              <a:rPr lang="en-US" altLang="zh-CN" sz="2000" dirty="0">
                <a:solidFill>
                  <a:srgbClr val="00B050"/>
                </a:solidFill>
                <a:ea typeface="宋体" pitchFamily="2" charset="-122"/>
              </a:rPr>
              <a:t> can be part of the solution</a:t>
            </a:r>
          </a:p>
          <a:p>
            <a:pPr lvl="0">
              <a:defRPr/>
            </a:pPr>
            <a:r>
              <a:rPr lang="en-US" altLang="zh-CN" sz="2000" b="1" dirty="0">
                <a:solidFill>
                  <a:srgbClr val="FF0000"/>
                </a:solidFill>
                <a:ea typeface="宋体" pitchFamily="2" charset="-122"/>
              </a:rPr>
              <a:t>        if </a:t>
            </a:r>
            <a:r>
              <a:rPr lang="en-US" altLang="zh-CN" sz="2000" b="1" dirty="0">
                <a:ea typeface="宋体" pitchFamily="2" charset="-122"/>
              </a:rPr>
              <a:t>b</a:t>
            </a:r>
            <a:r>
              <a:rPr lang="en-US" altLang="zh-CN" sz="2000" b="1" baseline="-25000" dirty="0">
                <a:ea typeface="宋体" pitchFamily="2" charset="-122"/>
              </a:rPr>
              <a:t>i</a:t>
            </a:r>
            <a:r>
              <a:rPr lang="en-US" altLang="zh-CN" sz="2000" b="1" dirty="0">
                <a:ea typeface="宋体" pitchFamily="2" charset="-122"/>
              </a:rPr>
              <a:t> + B[w-</a:t>
            </a:r>
            <a:r>
              <a:rPr lang="en-US" altLang="zh-CN" sz="2000" b="1" dirty="0" err="1">
                <a:ea typeface="宋体" pitchFamily="2" charset="-122"/>
              </a:rPr>
              <a:t>w</a:t>
            </a:r>
            <a:r>
              <a:rPr lang="en-US" altLang="zh-CN" sz="2000" b="1" baseline="-25000" dirty="0" err="1">
                <a:ea typeface="宋体" pitchFamily="2" charset="-122"/>
              </a:rPr>
              <a:t>i</a:t>
            </a:r>
            <a:r>
              <a:rPr lang="en-US" altLang="zh-CN" sz="2000" b="1" dirty="0">
                <a:ea typeface="宋体" pitchFamily="2" charset="-122"/>
              </a:rPr>
              <a:t>][i-1] &gt; B[w][i-1]</a:t>
            </a:r>
          </a:p>
          <a:p>
            <a:pPr lvl="0">
              <a:defRPr/>
            </a:pPr>
            <a:r>
              <a:rPr lang="en-US" altLang="zh-CN" sz="2000" dirty="0">
                <a:solidFill>
                  <a:prstClr val="black"/>
                </a:solidFill>
                <a:ea typeface="宋体" pitchFamily="2" charset="-122"/>
              </a:rPr>
              <a:t>            </a:t>
            </a:r>
            <a:r>
              <a:rPr lang="en-US" altLang="zh-CN" sz="2000" b="1" dirty="0">
                <a:solidFill>
                  <a:prstClr val="black"/>
                </a:solidFill>
                <a:ea typeface="宋体" pitchFamily="2" charset="-122"/>
              </a:rPr>
              <a:t>B[w][</a:t>
            </a:r>
            <a:r>
              <a:rPr lang="en-US" altLang="zh-CN" sz="2000" b="1" dirty="0" err="1">
                <a:solidFill>
                  <a:prstClr val="black"/>
                </a:solidFill>
                <a:ea typeface="宋体" pitchFamily="2" charset="-122"/>
              </a:rPr>
              <a:t>i</a:t>
            </a:r>
            <a:r>
              <a:rPr lang="en-US" altLang="zh-CN" sz="2000" b="1" dirty="0">
                <a:solidFill>
                  <a:prstClr val="black"/>
                </a:solidFill>
                <a:ea typeface="宋体" pitchFamily="2" charset="-122"/>
              </a:rPr>
              <a:t>] = b</a:t>
            </a:r>
            <a:r>
              <a:rPr lang="en-US" altLang="zh-CN" sz="2000" b="1" baseline="-25000" dirty="0">
                <a:solidFill>
                  <a:prstClr val="black"/>
                </a:solidFill>
                <a:ea typeface="宋体" pitchFamily="2" charset="-122"/>
              </a:rPr>
              <a:t>i</a:t>
            </a:r>
            <a:r>
              <a:rPr lang="en-US" altLang="zh-CN" sz="2000" b="1" dirty="0">
                <a:solidFill>
                  <a:prstClr val="black"/>
                </a:solidFill>
                <a:ea typeface="宋体" pitchFamily="2" charset="-122"/>
              </a:rPr>
              <a:t> + B[w- </a:t>
            </a:r>
            <a:r>
              <a:rPr lang="en-US" altLang="zh-CN" sz="2000" b="1" dirty="0" err="1">
                <a:solidFill>
                  <a:prstClr val="black"/>
                </a:solidFill>
                <a:ea typeface="宋体" pitchFamily="2" charset="-122"/>
              </a:rPr>
              <a:t>w</a:t>
            </a:r>
            <a:r>
              <a:rPr lang="en-US" altLang="zh-CN" sz="2000" b="1" baseline="-25000" dirty="0" err="1">
                <a:solidFill>
                  <a:prstClr val="black"/>
                </a:solidFill>
                <a:ea typeface="宋体" pitchFamily="2" charset="-122"/>
              </a:rPr>
              <a:t>i</a:t>
            </a:r>
            <a:r>
              <a:rPr lang="en-US" altLang="zh-CN" sz="2000" b="1" dirty="0">
                <a:solidFill>
                  <a:prstClr val="black"/>
                </a:solidFill>
                <a:ea typeface="宋体" pitchFamily="2" charset="-122"/>
              </a:rPr>
              <a:t>][i-1]</a:t>
            </a:r>
          </a:p>
          <a:p>
            <a:pPr lvl="0">
              <a:defRPr/>
            </a:pPr>
            <a:r>
              <a:rPr lang="en-US" altLang="zh-CN" sz="2000" dirty="0">
                <a:solidFill>
                  <a:prstClr val="black"/>
                </a:solidFill>
                <a:ea typeface="宋体" pitchFamily="2" charset="-122"/>
              </a:rPr>
              <a:t>        else</a:t>
            </a:r>
          </a:p>
          <a:p>
            <a:pPr lvl="0">
              <a:defRPr/>
            </a:pPr>
            <a:r>
              <a:rPr lang="en-US" altLang="zh-CN" sz="2000" dirty="0">
                <a:solidFill>
                  <a:prstClr val="black"/>
                </a:solidFill>
                <a:ea typeface="宋体" pitchFamily="2" charset="-122"/>
              </a:rPr>
              <a:t>            B[w][</a:t>
            </a:r>
            <a:r>
              <a:rPr lang="en-US" altLang="zh-CN" sz="2000" dirty="0" err="1">
                <a:solidFill>
                  <a:prstClr val="black"/>
                </a:solidFill>
                <a:ea typeface="宋体" pitchFamily="2" charset="-122"/>
              </a:rPr>
              <a:t>i</a:t>
            </a:r>
            <a:r>
              <a:rPr lang="en-US" altLang="zh-CN" sz="2000" dirty="0">
                <a:solidFill>
                  <a:prstClr val="black"/>
                </a:solidFill>
                <a:ea typeface="宋体" pitchFamily="2" charset="-122"/>
              </a:rPr>
              <a:t>] = B[w][i-1]</a:t>
            </a:r>
          </a:p>
          <a:p>
            <a:pPr lvl="0">
              <a:defRPr/>
            </a:pPr>
            <a:r>
              <a:rPr lang="en-US" altLang="zh-CN" sz="2000" dirty="0">
                <a:ea typeface="宋体" pitchFamily="2" charset="-122"/>
              </a:rPr>
              <a:t>    else B[w][</a:t>
            </a:r>
            <a:r>
              <a:rPr lang="en-US" altLang="zh-CN" sz="2000" dirty="0" err="1">
                <a:ea typeface="宋体" pitchFamily="2" charset="-122"/>
              </a:rPr>
              <a:t>i</a:t>
            </a:r>
            <a:r>
              <a:rPr lang="en-US" altLang="zh-CN" sz="2000" dirty="0">
                <a:ea typeface="宋体" pitchFamily="2" charset="-122"/>
              </a:rPr>
              <a:t>] = B[w][i-1]  // </a:t>
            </a:r>
            <a:r>
              <a:rPr lang="en-US" altLang="zh-CN" sz="2000" dirty="0" err="1">
                <a:ea typeface="宋体" pitchFamily="2" charset="-122"/>
              </a:rPr>
              <a:t>w</a:t>
            </a:r>
            <a:r>
              <a:rPr lang="en-US" altLang="zh-CN" sz="2000" baseline="-25000" dirty="0" err="1">
                <a:ea typeface="宋体" pitchFamily="2" charset="-122"/>
              </a:rPr>
              <a:t>i</a:t>
            </a:r>
            <a:r>
              <a:rPr lang="en-US" altLang="zh-CN" sz="2000" dirty="0">
                <a:ea typeface="宋体" pitchFamily="2" charset="-122"/>
              </a:rPr>
              <a:t> &gt; w</a:t>
            </a:r>
            <a:endParaRPr lang="en-US" altLang="zh-CN" sz="2800" dirty="0">
              <a:ea typeface="宋体" pitchFamily="2" charset="-122"/>
            </a:endParaRPr>
          </a:p>
        </p:txBody>
      </p:sp>
      <p:sp>
        <p:nvSpPr>
          <p:cNvPr id="5530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0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1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1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1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1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31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1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1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1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1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1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2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532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2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532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532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2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532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532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532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29"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5330"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533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3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3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3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3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36"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i=2</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5</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5337"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5338"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5339"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40"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41"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42" name="Rectangle 46"/>
          <p:cNvSpPr>
            <a:spLocks noChangeArrowheads="1"/>
          </p:cNvSpPr>
          <p:nvPr/>
        </p:nvSpPr>
        <p:spPr bwMode="auto">
          <a:xfrm>
            <a:off x="7239000" y="685800"/>
            <a:ext cx="1676400" cy="914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5343"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44"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45"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5346" name="Text Box 50"/>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5347" name="Text Box 51"/>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5348" name="Text Box 52"/>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159797" name="Text Box 53"/>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7</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159798" name="Line 54"/>
          <p:cNvSpPr>
            <a:spLocks noChangeShapeType="1"/>
          </p:cNvSpPr>
          <p:nvPr/>
        </p:nvSpPr>
        <p:spPr bwMode="auto">
          <a:xfrm>
            <a:off x="3048000" y="2819400"/>
            <a:ext cx="533400" cy="11430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9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97" grpId="0" autoUpdateAnimBg="0"/>
      <p:bldP spid="15979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…Fibonacci Numbers</a:t>
            </a:r>
          </a:p>
        </p:txBody>
      </p:sp>
      <p:sp>
        <p:nvSpPr>
          <p:cNvPr id="8195" name="Rectangle 3"/>
          <p:cNvSpPr>
            <a:spLocks noGrp="1" noChangeArrowheads="1"/>
          </p:cNvSpPr>
          <p:nvPr>
            <p:ph type="body" idx="4294967295"/>
          </p:nvPr>
        </p:nvSpPr>
        <p:spPr>
          <a:xfrm>
            <a:off x="1373981" y="2128838"/>
            <a:ext cx="6396037" cy="3586162"/>
          </a:xfrm>
        </p:spPr>
        <p:txBody>
          <a:bodyPr/>
          <a:lstStyle/>
          <a:p>
            <a:pPr eaLnBrk="1" hangingPunct="1">
              <a:defRPr/>
            </a:pPr>
            <a:r>
              <a:rPr lang="en-US" i="1" dirty="0"/>
              <a:t>F(n)= F(n-1)+ F(n-2)</a:t>
            </a:r>
            <a:endParaRPr lang="en-US" i="1" baseline="-25000" dirty="0"/>
          </a:p>
          <a:p>
            <a:pPr eaLnBrk="1" hangingPunct="1">
              <a:defRPr/>
            </a:pPr>
            <a:r>
              <a:rPr lang="en-US" i="1" dirty="0"/>
              <a:t>F(0)</a:t>
            </a:r>
            <a:r>
              <a:rPr lang="en-US" i="1" baseline="-25000" dirty="0"/>
              <a:t> </a:t>
            </a:r>
            <a:r>
              <a:rPr lang="en-US" i="1" dirty="0"/>
              <a:t>=0, F(1)</a:t>
            </a:r>
            <a:r>
              <a:rPr lang="en-US" i="1" baseline="-25000" dirty="0"/>
              <a:t> </a:t>
            </a:r>
            <a:r>
              <a:rPr lang="en-US" i="1" dirty="0"/>
              <a:t>=1</a:t>
            </a:r>
          </a:p>
          <a:p>
            <a:pPr lvl="1" eaLnBrk="1" hangingPunct="1">
              <a:defRPr/>
            </a:pPr>
            <a:r>
              <a:rPr lang="en-US" dirty="0"/>
              <a:t>0, 1, 1, 2, 3, 5, 8, 13, 21, 34 … </a:t>
            </a:r>
          </a:p>
          <a:p>
            <a:pPr lvl="1" eaLnBrk="1" hangingPunct="1">
              <a:defRPr/>
            </a:pPr>
            <a:endParaRPr lang="en-US" dirty="0"/>
          </a:p>
          <a:p>
            <a:pPr lvl="1" eaLnBrk="1" hangingPunct="1">
              <a:defRPr/>
            </a:pPr>
            <a:endParaRPr lang="en-US" dirty="0"/>
          </a:p>
          <a:p>
            <a:pPr lvl="1" eaLnBrk="1" hangingPunct="1">
              <a:defRPr/>
            </a:pPr>
            <a:endParaRPr lang="en-US" dirty="0"/>
          </a:p>
          <a:p>
            <a:pPr eaLnBrk="1" hangingPunct="1">
              <a:defRPr/>
            </a:pPr>
            <a:r>
              <a:rPr lang="en-US" dirty="0"/>
              <a:t>Straightforward recursive procedure is slow!</a:t>
            </a:r>
          </a:p>
        </p:txBody>
      </p:sp>
      <p:sp>
        <p:nvSpPr>
          <p:cNvPr id="11271" name="Text Box 4"/>
          <p:cNvSpPr txBox="1">
            <a:spLocks noChangeArrowheads="1"/>
          </p:cNvSpPr>
          <p:nvPr/>
        </p:nvSpPr>
        <p:spPr bwMode="auto">
          <a:xfrm>
            <a:off x="2274687" y="3741210"/>
            <a:ext cx="5263933" cy="715581"/>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a:spAutoFit/>
          </a:bodyPr>
          <a:lstStyle/>
          <a:p>
            <a:r>
              <a:rPr lang="en-US" altLang="en-US" sz="1350" b="1">
                <a:latin typeface="Courier New" pitchFamily="49" charset="0"/>
              </a:rPr>
              <a:t>FibonacciR</a:t>
            </a:r>
            <a:r>
              <a:rPr lang="en-US" altLang="en-US" sz="1350">
                <a:latin typeface="Courier New" pitchFamily="49" charset="0"/>
              </a:rPr>
              <a:t>(n)</a:t>
            </a:r>
          </a:p>
          <a:p>
            <a:r>
              <a:rPr lang="en-US" altLang="en-US" sz="1350">
                <a:latin typeface="Courier New" pitchFamily="49" charset="0"/>
              </a:rPr>
              <a:t>01 </a:t>
            </a:r>
            <a:r>
              <a:rPr lang="en-US" altLang="en-US" sz="1350" b="1">
                <a:latin typeface="Courier New" pitchFamily="49" charset="0"/>
              </a:rPr>
              <a:t>if</a:t>
            </a:r>
            <a:r>
              <a:rPr lang="en-US" altLang="en-US" sz="1350">
                <a:latin typeface="Courier New" pitchFamily="49" charset="0"/>
              </a:rPr>
              <a:t> n </a:t>
            </a:r>
            <a:r>
              <a:rPr lang="en-US" altLang="en-US" sz="1350">
                <a:latin typeface="Symbol" pitchFamily="18" charset="2"/>
              </a:rPr>
              <a:t>£</a:t>
            </a:r>
            <a:r>
              <a:rPr lang="en-US" altLang="en-US" sz="1350">
                <a:latin typeface="MS Shell Dlg" charset="0"/>
              </a:rPr>
              <a:t> </a:t>
            </a:r>
            <a:r>
              <a:rPr lang="en-US" altLang="en-US" sz="1350">
                <a:latin typeface="Courier New" pitchFamily="49" charset="0"/>
              </a:rPr>
              <a:t>1 </a:t>
            </a:r>
            <a:r>
              <a:rPr lang="en-US" altLang="en-US" sz="1350" b="1">
                <a:latin typeface="Courier New" pitchFamily="49" charset="0"/>
              </a:rPr>
              <a:t>then return </a:t>
            </a:r>
            <a:r>
              <a:rPr lang="en-US" altLang="en-US" sz="1350">
                <a:latin typeface="Courier New" pitchFamily="49" charset="0"/>
              </a:rPr>
              <a:t>n</a:t>
            </a:r>
          </a:p>
          <a:p>
            <a:r>
              <a:rPr lang="en-US" altLang="en-US" sz="1350">
                <a:latin typeface="Courier New" pitchFamily="49" charset="0"/>
              </a:rPr>
              <a:t>02 </a:t>
            </a:r>
            <a:r>
              <a:rPr lang="en-US" altLang="en-US" sz="1350" b="1">
                <a:latin typeface="Courier New" pitchFamily="49" charset="0"/>
              </a:rPr>
              <a:t>else </a:t>
            </a:r>
            <a:r>
              <a:rPr lang="en-GB" altLang="en-US" sz="1350" b="1">
                <a:latin typeface="Courier New" pitchFamily="49" charset="0"/>
              </a:rPr>
              <a:t>return </a:t>
            </a:r>
            <a:r>
              <a:rPr lang="en-GB" altLang="en-US" sz="1350" b="1" i="1">
                <a:latin typeface="Courier New" pitchFamily="49" charset="0"/>
              </a:rPr>
              <a:t>FibonacciR</a:t>
            </a:r>
            <a:r>
              <a:rPr lang="en-GB" altLang="en-US" sz="1350" b="1">
                <a:latin typeface="Courier New" pitchFamily="49" charset="0"/>
              </a:rPr>
              <a:t>(</a:t>
            </a:r>
            <a:r>
              <a:rPr lang="en-GB" altLang="en-US" sz="1350">
                <a:latin typeface="Courier New" pitchFamily="49" charset="0"/>
              </a:rPr>
              <a:t>n-1</a:t>
            </a:r>
            <a:r>
              <a:rPr lang="en-GB" altLang="en-US" sz="1350" b="1">
                <a:latin typeface="Courier New" pitchFamily="49" charset="0"/>
              </a:rPr>
              <a:t>) </a:t>
            </a:r>
            <a:r>
              <a:rPr lang="en-GB" altLang="en-US" sz="1350">
                <a:latin typeface="Courier New" pitchFamily="49" charset="0"/>
              </a:rPr>
              <a:t>+ </a:t>
            </a:r>
            <a:r>
              <a:rPr lang="en-GB" altLang="en-US" sz="1350" b="1" i="1">
                <a:latin typeface="Courier New" pitchFamily="49" charset="0"/>
              </a:rPr>
              <a:t>FibonacciR</a:t>
            </a:r>
            <a:r>
              <a:rPr lang="en-GB" altLang="en-US" sz="1350" b="1">
                <a:latin typeface="Courier New" pitchFamily="49" charset="0"/>
              </a:rPr>
              <a:t>(</a:t>
            </a:r>
            <a:r>
              <a:rPr lang="en-GB" altLang="en-US" sz="1350">
                <a:latin typeface="Courier New" pitchFamily="49" charset="0"/>
              </a:rPr>
              <a:t>n-2</a:t>
            </a:r>
            <a:r>
              <a:rPr lang="en-GB" altLang="en-US" sz="1350" b="1">
                <a:latin typeface="Courier New" pitchFamily="49" charset="0"/>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56323"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24"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lvl="0">
              <a:defRPr/>
            </a:pPr>
            <a:r>
              <a:rPr lang="en-US" altLang="zh-CN" sz="2000" dirty="0">
                <a:solidFill>
                  <a:prstClr val="black"/>
                </a:solidFill>
                <a:ea typeface="宋体" pitchFamily="2" charset="-122"/>
              </a:rPr>
              <a:t> </a:t>
            </a:r>
            <a:r>
              <a:rPr lang="en-US" altLang="zh-CN" sz="2000" dirty="0" smtClean="0">
                <a:solidFill>
                  <a:prstClr val="black"/>
                </a:solidFill>
                <a:ea typeface="宋体" pitchFamily="2" charset="-122"/>
              </a:rPr>
              <a:t>   if </a:t>
            </a:r>
            <a:r>
              <a:rPr lang="en-US" altLang="zh-CN" sz="2000" dirty="0" err="1">
                <a:solidFill>
                  <a:prstClr val="black"/>
                </a:solidFill>
                <a:ea typeface="宋体" pitchFamily="2" charset="-122"/>
              </a:rPr>
              <a:t>w</a:t>
            </a:r>
            <a:r>
              <a:rPr lang="en-US" altLang="zh-CN" sz="2000" baseline="-25000" dirty="0" err="1">
                <a:solidFill>
                  <a:prstClr val="black"/>
                </a:solidFill>
                <a:ea typeface="宋体" pitchFamily="2" charset="-122"/>
              </a:rPr>
              <a:t>i</a:t>
            </a:r>
            <a:r>
              <a:rPr lang="en-US" altLang="zh-CN" sz="2000" dirty="0">
                <a:solidFill>
                  <a:prstClr val="black"/>
                </a:solidFill>
                <a:ea typeface="宋体" pitchFamily="2" charset="-122"/>
              </a:rPr>
              <a:t> &lt;= w </a:t>
            </a:r>
            <a:r>
              <a:rPr lang="en-US" altLang="zh-CN" sz="2000" dirty="0">
                <a:solidFill>
                  <a:srgbClr val="008000"/>
                </a:solidFill>
                <a:ea typeface="宋体" pitchFamily="2" charset="-122"/>
              </a:rPr>
              <a:t>// item </a:t>
            </a:r>
            <a:r>
              <a:rPr lang="en-US" altLang="zh-CN" sz="2000" dirty="0" err="1">
                <a:solidFill>
                  <a:srgbClr val="008000"/>
                </a:solidFill>
                <a:ea typeface="宋体" pitchFamily="2" charset="-122"/>
              </a:rPr>
              <a:t>i</a:t>
            </a:r>
            <a:r>
              <a:rPr lang="en-US" altLang="zh-CN" sz="2000" dirty="0">
                <a:solidFill>
                  <a:srgbClr val="008000"/>
                </a:solidFill>
                <a:ea typeface="宋体" pitchFamily="2" charset="-122"/>
              </a:rPr>
              <a:t> can be part of the solution</a:t>
            </a:r>
            <a:endParaRPr lang="en-US" altLang="zh-CN" sz="2000" dirty="0">
              <a:solidFill>
                <a:prstClr val="black"/>
              </a:solidFill>
              <a:ea typeface="宋体" pitchFamily="2" charset="-122"/>
            </a:endParaRPr>
          </a:p>
          <a:p>
            <a:pPr lvl="0">
              <a:defRPr/>
            </a:pPr>
            <a:r>
              <a:rPr lang="en-US" altLang="zh-CN" sz="2000" dirty="0">
                <a:solidFill>
                  <a:prstClr val="black"/>
                </a:solidFill>
                <a:ea typeface="宋体" pitchFamily="2" charset="-122"/>
              </a:rPr>
              <a:t>        if b</a:t>
            </a:r>
            <a:r>
              <a:rPr lang="en-US" altLang="zh-CN" sz="2000" baseline="-25000" dirty="0">
                <a:solidFill>
                  <a:prstClr val="black"/>
                </a:solidFill>
                <a:ea typeface="宋体" pitchFamily="2" charset="-122"/>
              </a:rPr>
              <a:t>i</a:t>
            </a:r>
            <a:r>
              <a:rPr lang="en-US" altLang="zh-CN" sz="2000" dirty="0">
                <a:solidFill>
                  <a:prstClr val="black"/>
                </a:solidFill>
                <a:ea typeface="宋体" pitchFamily="2" charset="-122"/>
              </a:rPr>
              <a:t> + B[w-</a:t>
            </a:r>
            <a:r>
              <a:rPr lang="en-US" altLang="zh-CN" sz="2000" dirty="0" err="1">
                <a:solidFill>
                  <a:prstClr val="black"/>
                </a:solidFill>
                <a:ea typeface="宋体" pitchFamily="2" charset="-122"/>
              </a:rPr>
              <a:t>w</a:t>
            </a:r>
            <a:r>
              <a:rPr lang="en-US" altLang="zh-CN" sz="2000" baseline="-25000" dirty="0" err="1">
                <a:solidFill>
                  <a:prstClr val="black"/>
                </a:solidFill>
                <a:ea typeface="宋体" pitchFamily="2" charset="-122"/>
              </a:rPr>
              <a:t>i</a:t>
            </a:r>
            <a:r>
              <a:rPr lang="en-US" altLang="zh-CN" sz="2000" dirty="0">
                <a:solidFill>
                  <a:prstClr val="black"/>
                </a:solidFill>
                <a:ea typeface="宋体" pitchFamily="2" charset="-122"/>
              </a:rPr>
              <a:t>][i-1] &gt; B[w][i-1]</a:t>
            </a:r>
          </a:p>
          <a:p>
            <a:pPr lvl="0">
              <a:defRPr/>
            </a:pPr>
            <a:r>
              <a:rPr lang="en-US" altLang="zh-CN" sz="2000" dirty="0">
                <a:solidFill>
                  <a:prstClr val="black"/>
                </a:solidFill>
                <a:ea typeface="宋体" pitchFamily="2" charset="-122"/>
              </a:rPr>
              <a:t>            B[w][</a:t>
            </a:r>
            <a:r>
              <a:rPr lang="en-US" altLang="zh-CN" sz="2000" dirty="0" err="1">
                <a:solidFill>
                  <a:prstClr val="black"/>
                </a:solidFill>
                <a:ea typeface="宋体" pitchFamily="2" charset="-122"/>
              </a:rPr>
              <a:t>i</a:t>
            </a:r>
            <a:r>
              <a:rPr lang="en-US" altLang="zh-CN" sz="2000" dirty="0">
                <a:solidFill>
                  <a:prstClr val="black"/>
                </a:solidFill>
                <a:ea typeface="宋体" pitchFamily="2" charset="-122"/>
              </a:rPr>
              <a:t>] = b</a:t>
            </a:r>
            <a:r>
              <a:rPr lang="en-US" altLang="zh-CN" sz="2000" baseline="-25000" dirty="0">
                <a:solidFill>
                  <a:prstClr val="black"/>
                </a:solidFill>
                <a:ea typeface="宋体" pitchFamily="2" charset="-122"/>
              </a:rPr>
              <a:t>i</a:t>
            </a:r>
            <a:r>
              <a:rPr lang="en-US" altLang="zh-CN" sz="2000" dirty="0">
                <a:solidFill>
                  <a:prstClr val="black"/>
                </a:solidFill>
                <a:ea typeface="宋体" pitchFamily="2" charset="-122"/>
              </a:rPr>
              <a:t> + B[w- </a:t>
            </a:r>
            <a:r>
              <a:rPr lang="en-US" altLang="zh-CN" sz="2000" dirty="0" err="1">
                <a:solidFill>
                  <a:prstClr val="black"/>
                </a:solidFill>
                <a:ea typeface="宋体" pitchFamily="2" charset="-122"/>
              </a:rPr>
              <a:t>w</a:t>
            </a:r>
            <a:r>
              <a:rPr lang="en-US" altLang="zh-CN" sz="2000" baseline="-25000" dirty="0" err="1">
                <a:solidFill>
                  <a:prstClr val="black"/>
                </a:solidFill>
                <a:ea typeface="宋体" pitchFamily="2" charset="-122"/>
              </a:rPr>
              <a:t>i</a:t>
            </a:r>
            <a:r>
              <a:rPr lang="en-US" altLang="zh-CN" sz="2000" dirty="0">
                <a:solidFill>
                  <a:prstClr val="black"/>
                </a:solidFill>
                <a:ea typeface="宋体" pitchFamily="2" charset="-122"/>
              </a:rPr>
              <a:t>][i-1]</a:t>
            </a:r>
          </a:p>
          <a:p>
            <a:pPr lvl="0">
              <a:defRPr/>
            </a:pPr>
            <a:r>
              <a:rPr lang="en-US" altLang="zh-CN" sz="2000" dirty="0">
                <a:solidFill>
                  <a:prstClr val="black"/>
                </a:solidFill>
                <a:ea typeface="宋体" pitchFamily="2" charset="-122"/>
              </a:rPr>
              <a:t>        else</a:t>
            </a:r>
          </a:p>
          <a:p>
            <a:pPr lvl="0">
              <a:defRPr/>
            </a:pPr>
            <a:r>
              <a:rPr lang="en-US" altLang="zh-CN" sz="2000" dirty="0">
                <a:solidFill>
                  <a:prstClr val="black"/>
                </a:solidFill>
                <a:ea typeface="宋体" pitchFamily="2" charset="-122"/>
              </a:rPr>
              <a:t>            B[w][</a:t>
            </a:r>
            <a:r>
              <a:rPr lang="en-US" altLang="zh-CN" sz="2000" dirty="0" err="1">
                <a:solidFill>
                  <a:prstClr val="black"/>
                </a:solidFill>
                <a:ea typeface="宋体" pitchFamily="2" charset="-122"/>
              </a:rPr>
              <a:t>i</a:t>
            </a:r>
            <a:r>
              <a:rPr lang="en-US" altLang="zh-CN" sz="2000" dirty="0">
                <a:solidFill>
                  <a:prstClr val="black"/>
                </a:solidFill>
                <a:ea typeface="宋体" pitchFamily="2" charset="-122"/>
              </a:rPr>
              <a:t>] = B[w][i-1]</a:t>
            </a:r>
          </a:p>
          <a:p>
            <a:pPr lvl="0">
              <a:defRPr/>
            </a:pPr>
            <a:r>
              <a:rPr lang="en-US" altLang="zh-CN" sz="2000" dirty="0">
                <a:solidFill>
                  <a:prstClr val="black"/>
                </a:solidFill>
                <a:ea typeface="宋体" pitchFamily="2" charset="-122"/>
              </a:rPr>
              <a:t>    </a:t>
            </a:r>
            <a:r>
              <a:rPr lang="en-US" altLang="zh-CN" sz="2000" dirty="0">
                <a:solidFill>
                  <a:srgbClr val="FF0000"/>
                </a:solidFill>
                <a:ea typeface="宋体" pitchFamily="2" charset="-122"/>
              </a:rPr>
              <a:t>else </a:t>
            </a:r>
            <a:r>
              <a:rPr lang="en-US" altLang="zh-CN" sz="2000" b="1" dirty="0">
                <a:solidFill>
                  <a:prstClr val="black"/>
                </a:solidFill>
                <a:ea typeface="宋体" pitchFamily="2" charset="-122"/>
              </a:rPr>
              <a:t>B[w][</a:t>
            </a:r>
            <a:r>
              <a:rPr lang="en-US" altLang="zh-CN" sz="2000" b="1" dirty="0" err="1">
                <a:solidFill>
                  <a:prstClr val="black"/>
                </a:solidFill>
                <a:ea typeface="宋体" pitchFamily="2" charset="-122"/>
              </a:rPr>
              <a:t>i</a:t>
            </a:r>
            <a:r>
              <a:rPr lang="en-US" altLang="zh-CN" sz="2000" b="1" dirty="0">
                <a:solidFill>
                  <a:prstClr val="black"/>
                </a:solidFill>
                <a:ea typeface="宋体" pitchFamily="2" charset="-122"/>
              </a:rPr>
              <a:t>] = B[w][i-1]</a:t>
            </a:r>
            <a:r>
              <a:rPr lang="en-US" altLang="zh-CN" sz="2000" dirty="0">
                <a:solidFill>
                  <a:prstClr val="black"/>
                </a:solidFill>
                <a:ea typeface="宋体" pitchFamily="2" charset="-122"/>
              </a:rPr>
              <a:t>  </a:t>
            </a:r>
            <a:r>
              <a:rPr lang="en-US" altLang="zh-CN" sz="2000" dirty="0">
                <a:solidFill>
                  <a:srgbClr val="008000"/>
                </a:solidFill>
                <a:ea typeface="宋体" pitchFamily="2" charset="-122"/>
              </a:rPr>
              <a:t>// </a:t>
            </a:r>
            <a:r>
              <a:rPr lang="en-US" altLang="zh-CN" sz="2000" dirty="0" err="1">
                <a:solidFill>
                  <a:srgbClr val="008000"/>
                </a:solidFill>
                <a:ea typeface="宋体" pitchFamily="2" charset="-122"/>
              </a:rPr>
              <a:t>w</a:t>
            </a:r>
            <a:r>
              <a:rPr lang="en-US" altLang="zh-CN" sz="2000" baseline="-25000" dirty="0" err="1">
                <a:solidFill>
                  <a:srgbClr val="008000"/>
                </a:solidFill>
                <a:ea typeface="宋体" pitchFamily="2" charset="-122"/>
              </a:rPr>
              <a:t>i</a:t>
            </a:r>
            <a:r>
              <a:rPr lang="en-US" altLang="zh-CN" sz="2000" dirty="0">
                <a:solidFill>
                  <a:srgbClr val="008000"/>
                </a:solidFill>
                <a:ea typeface="宋体" pitchFamily="2" charset="-122"/>
              </a:rPr>
              <a:t> &gt; w </a:t>
            </a:r>
            <a:endParaRPr lang="en-US" altLang="zh-CN" sz="2800" dirty="0">
              <a:solidFill>
                <a:prstClr val="black"/>
              </a:solidFill>
              <a:ea typeface="宋体" pitchFamily="2" charset="-122"/>
            </a:endParaRPr>
          </a:p>
        </p:txBody>
      </p:sp>
      <p:sp>
        <p:nvSpPr>
          <p:cNvPr id="56325"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26"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27"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28"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29"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0"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1"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2"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3"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4"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5"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6"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7"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338"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39"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40"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41"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42"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43"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44"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6345"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46"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6347"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6348"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49"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6350"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6351"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6352"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53"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6354"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6355"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56"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57"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58"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59"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60" name="Text Box 40"/>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1..3</a:t>
            </a:r>
            <a:endPar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6361"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6362"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6363"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64" name="Text Box 44"/>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65" name="Text Box 45"/>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66" name="Rectangle 46"/>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6367" name="Text Box 47"/>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68" name="Text Box 48"/>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69"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70"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6371"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6372"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6373"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6374"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160823"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0</a:t>
            </a:r>
          </a:p>
        </p:txBody>
      </p:sp>
      <p:sp>
        <p:nvSpPr>
          <p:cNvPr id="160824"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p>
        </p:txBody>
      </p:sp>
      <p:sp>
        <p:nvSpPr>
          <p:cNvPr id="160825"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p>
        </p:txBody>
      </p:sp>
      <p:sp>
        <p:nvSpPr>
          <p:cNvPr id="160826" name="Line 58"/>
          <p:cNvSpPr>
            <a:spLocks noChangeShapeType="1"/>
          </p:cNvSpPr>
          <p:nvPr/>
        </p:nvSpPr>
        <p:spPr bwMode="auto">
          <a:xfrm>
            <a:off x="3962400" y="22098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827" name="Line 59"/>
          <p:cNvSpPr>
            <a:spLocks noChangeShapeType="1"/>
          </p:cNvSpPr>
          <p:nvPr/>
        </p:nvSpPr>
        <p:spPr bwMode="auto">
          <a:xfrm>
            <a:off x="3962400" y="26670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828" name="Line 60"/>
          <p:cNvSpPr>
            <a:spLocks noChangeShapeType="1"/>
          </p:cNvSpPr>
          <p:nvPr/>
        </p:nvSpPr>
        <p:spPr bwMode="auto">
          <a:xfrm>
            <a:off x="3962400" y="31242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8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8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8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8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08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0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23" grpId="0" autoUpdateAnimBg="0"/>
      <p:bldP spid="160824" grpId="0" autoUpdateAnimBg="0"/>
      <p:bldP spid="160825" grpId="0" autoUpdateAnimBg="0"/>
      <p:bldP spid="160826" grpId="0" animBg="1"/>
      <p:bldP spid="160827" grpId="0" animBg="1"/>
      <p:bldP spid="16082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57347"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48"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lvl="0">
              <a:defRPr/>
            </a:pPr>
            <a:r>
              <a:rPr lang="en-US" altLang="zh-CN" sz="2000" b="1" dirty="0" smtClean="0">
                <a:solidFill>
                  <a:srgbClr val="FF0000"/>
                </a:solidFill>
                <a:ea typeface="宋体" pitchFamily="2" charset="-122"/>
              </a:rPr>
              <a:t>    if </a:t>
            </a:r>
            <a:r>
              <a:rPr lang="en-US" altLang="zh-CN" sz="2000" b="1" dirty="0" err="1">
                <a:ea typeface="宋体" pitchFamily="2" charset="-122"/>
              </a:rPr>
              <a:t>w</a:t>
            </a:r>
            <a:r>
              <a:rPr lang="en-US" altLang="zh-CN" sz="2000" b="1" baseline="-25000" dirty="0" err="1">
                <a:ea typeface="宋体" pitchFamily="2" charset="-122"/>
              </a:rPr>
              <a:t>i</a:t>
            </a:r>
            <a:r>
              <a:rPr lang="en-US" altLang="zh-CN" sz="2000" b="1" dirty="0">
                <a:ea typeface="宋体" pitchFamily="2" charset="-122"/>
              </a:rPr>
              <a:t> &lt;= w </a:t>
            </a:r>
            <a:r>
              <a:rPr lang="en-US" altLang="zh-CN" sz="2000" dirty="0">
                <a:solidFill>
                  <a:srgbClr val="00B050"/>
                </a:solidFill>
                <a:ea typeface="宋体" pitchFamily="2" charset="-122"/>
              </a:rPr>
              <a:t>// item </a:t>
            </a:r>
            <a:r>
              <a:rPr lang="en-US" altLang="zh-CN" sz="2000" dirty="0" err="1">
                <a:solidFill>
                  <a:srgbClr val="00B050"/>
                </a:solidFill>
                <a:ea typeface="宋体" pitchFamily="2" charset="-122"/>
              </a:rPr>
              <a:t>i</a:t>
            </a:r>
            <a:r>
              <a:rPr lang="en-US" altLang="zh-CN" sz="2000" dirty="0">
                <a:solidFill>
                  <a:srgbClr val="00B050"/>
                </a:solidFill>
                <a:ea typeface="宋体" pitchFamily="2" charset="-122"/>
              </a:rPr>
              <a:t> can be part of the solution</a:t>
            </a:r>
          </a:p>
          <a:p>
            <a:pPr lvl="0">
              <a:defRPr/>
            </a:pPr>
            <a:r>
              <a:rPr lang="en-US" altLang="zh-CN" sz="2000" b="1" dirty="0">
                <a:solidFill>
                  <a:srgbClr val="FF0000"/>
                </a:solidFill>
                <a:ea typeface="宋体" pitchFamily="2" charset="-122"/>
              </a:rPr>
              <a:t>        if </a:t>
            </a:r>
            <a:r>
              <a:rPr lang="en-US" altLang="zh-CN" sz="2000" b="1" dirty="0">
                <a:ea typeface="宋体" pitchFamily="2" charset="-122"/>
              </a:rPr>
              <a:t>b</a:t>
            </a:r>
            <a:r>
              <a:rPr lang="en-US" altLang="zh-CN" sz="2000" b="1" baseline="-25000" dirty="0">
                <a:ea typeface="宋体" pitchFamily="2" charset="-122"/>
              </a:rPr>
              <a:t>i</a:t>
            </a:r>
            <a:r>
              <a:rPr lang="en-US" altLang="zh-CN" sz="2000" b="1" dirty="0">
                <a:ea typeface="宋体" pitchFamily="2" charset="-122"/>
              </a:rPr>
              <a:t> + B[w-</a:t>
            </a:r>
            <a:r>
              <a:rPr lang="en-US" altLang="zh-CN" sz="2000" b="1" dirty="0" err="1">
                <a:ea typeface="宋体" pitchFamily="2" charset="-122"/>
              </a:rPr>
              <a:t>w</a:t>
            </a:r>
            <a:r>
              <a:rPr lang="en-US" altLang="zh-CN" sz="2000" b="1" baseline="-25000" dirty="0" err="1">
                <a:ea typeface="宋体" pitchFamily="2" charset="-122"/>
              </a:rPr>
              <a:t>i</a:t>
            </a:r>
            <a:r>
              <a:rPr lang="en-US" altLang="zh-CN" sz="2000" b="1" dirty="0">
                <a:ea typeface="宋体" pitchFamily="2" charset="-122"/>
              </a:rPr>
              <a:t>][i-1] &gt; B[w][i-1]</a:t>
            </a:r>
          </a:p>
          <a:p>
            <a:pPr lvl="0">
              <a:defRPr/>
            </a:pPr>
            <a:r>
              <a:rPr lang="en-US" altLang="zh-CN" sz="2000" dirty="0">
                <a:solidFill>
                  <a:prstClr val="black"/>
                </a:solidFill>
                <a:ea typeface="宋体" pitchFamily="2" charset="-122"/>
              </a:rPr>
              <a:t>            </a:t>
            </a:r>
            <a:r>
              <a:rPr lang="en-US" altLang="zh-CN" sz="2000" b="1" dirty="0">
                <a:solidFill>
                  <a:prstClr val="black"/>
                </a:solidFill>
                <a:ea typeface="宋体" pitchFamily="2" charset="-122"/>
              </a:rPr>
              <a:t>B[w][</a:t>
            </a:r>
            <a:r>
              <a:rPr lang="en-US" altLang="zh-CN" sz="2000" b="1" dirty="0" err="1">
                <a:solidFill>
                  <a:prstClr val="black"/>
                </a:solidFill>
                <a:ea typeface="宋体" pitchFamily="2" charset="-122"/>
              </a:rPr>
              <a:t>i</a:t>
            </a:r>
            <a:r>
              <a:rPr lang="en-US" altLang="zh-CN" sz="2000" b="1" dirty="0">
                <a:solidFill>
                  <a:prstClr val="black"/>
                </a:solidFill>
                <a:ea typeface="宋体" pitchFamily="2" charset="-122"/>
              </a:rPr>
              <a:t>] = b</a:t>
            </a:r>
            <a:r>
              <a:rPr lang="en-US" altLang="zh-CN" sz="2000" b="1" baseline="-25000" dirty="0">
                <a:solidFill>
                  <a:prstClr val="black"/>
                </a:solidFill>
                <a:ea typeface="宋体" pitchFamily="2" charset="-122"/>
              </a:rPr>
              <a:t>i</a:t>
            </a:r>
            <a:r>
              <a:rPr lang="en-US" altLang="zh-CN" sz="2000" b="1" dirty="0">
                <a:solidFill>
                  <a:prstClr val="black"/>
                </a:solidFill>
                <a:ea typeface="宋体" pitchFamily="2" charset="-122"/>
              </a:rPr>
              <a:t> + B[w- </a:t>
            </a:r>
            <a:r>
              <a:rPr lang="en-US" altLang="zh-CN" sz="2000" b="1" dirty="0" err="1">
                <a:solidFill>
                  <a:prstClr val="black"/>
                </a:solidFill>
                <a:ea typeface="宋体" pitchFamily="2" charset="-122"/>
              </a:rPr>
              <a:t>w</a:t>
            </a:r>
            <a:r>
              <a:rPr lang="en-US" altLang="zh-CN" sz="2000" b="1" baseline="-25000" dirty="0" err="1">
                <a:solidFill>
                  <a:prstClr val="black"/>
                </a:solidFill>
                <a:ea typeface="宋体" pitchFamily="2" charset="-122"/>
              </a:rPr>
              <a:t>i</a:t>
            </a:r>
            <a:r>
              <a:rPr lang="en-US" altLang="zh-CN" sz="2000" b="1" dirty="0">
                <a:solidFill>
                  <a:prstClr val="black"/>
                </a:solidFill>
                <a:ea typeface="宋体" pitchFamily="2" charset="-122"/>
              </a:rPr>
              <a:t>][i-1]</a:t>
            </a:r>
          </a:p>
          <a:p>
            <a:pPr lvl="0">
              <a:defRPr/>
            </a:pPr>
            <a:r>
              <a:rPr lang="en-US" altLang="zh-CN" sz="2000" dirty="0">
                <a:solidFill>
                  <a:prstClr val="black"/>
                </a:solidFill>
                <a:ea typeface="宋体" pitchFamily="2" charset="-122"/>
              </a:rPr>
              <a:t>        else</a:t>
            </a:r>
          </a:p>
          <a:p>
            <a:pPr lvl="0">
              <a:defRPr/>
            </a:pPr>
            <a:r>
              <a:rPr lang="en-US" altLang="zh-CN" sz="2000" dirty="0">
                <a:solidFill>
                  <a:prstClr val="black"/>
                </a:solidFill>
                <a:ea typeface="宋体" pitchFamily="2" charset="-122"/>
              </a:rPr>
              <a:t>            B[w][</a:t>
            </a:r>
            <a:r>
              <a:rPr lang="en-US" altLang="zh-CN" sz="2000" dirty="0" err="1">
                <a:solidFill>
                  <a:prstClr val="black"/>
                </a:solidFill>
                <a:ea typeface="宋体" pitchFamily="2" charset="-122"/>
              </a:rPr>
              <a:t>i</a:t>
            </a:r>
            <a:r>
              <a:rPr lang="en-US" altLang="zh-CN" sz="2000" dirty="0">
                <a:solidFill>
                  <a:prstClr val="black"/>
                </a:solidFill>
                <a:ea typeface="宋体" pitchFamily="2" charset="-122"/>
              </a:rPr>
              <a:t>] = B[w][i-1]</a:t>
            </a:r>
          </a:p>
          <a:p>
            <a:pPr lvl="0">
              <a:defRPr/>
            </a:pPr>
            <a:r>
              <a:rPr lang="en-US" altLang="zh-CN" sz="2000" dirty="0">
                <a:ea typeface="宋体" pitchFamily="2" charset="-122"/>
              </a:rPr>
              <a:t>    else B[w][</a:t>
            </a:r>
            <a:r>
              <a:rPr lang="en-US" altLang="zh-CN" sz="2000" dirty="0" err="1">
                <a:ea typeface="宋体" pitchFamily="2" charset="-122"/>
              </a:rPr>
              <a:t>i</a:t>
            </a:r>
            <a:r>
              <a:rPr lang="en-US" altLang="zh-CN" sz="2000" dirty="0">
                <a:ea typeface="宋体" pitchFamily="2" charset="-122"/>
              </a:rPr>
              <a:t>] = B[w][i-1]  // </a:t>
            </a:r>
            <a:r>
              <a:rPr lang="en-US" altLang="zh-CN" sz="2000" dirty="0" err="1">
                <a:ea typeface="宋体" pitchFamily="2" charset="-122"/>
              </a:rPr>
              <a:t>w</a:t>
            </a:r>
            <a:r>
              <a:rPr lang="en-US" altLang="zh-CN" sz="2000" baseline="-25000" dirty="0" err="1">
                <a:ea typeface="宋体" pitchFamily="2" charset="-122"/>
              </a:rPr>
              <a:t>i</a:t>
            </a:r>
            <a:r>
              <a:rPr lang="en-US" altLang="zh-CN" sz="2000" dirty="0">
                <a:ea typeface="宋体" pitchFamily="2" charset="-122"/>
              </a:rPr>
              <a:t> &gt; w</a:t>
            </a:r>
            <a:endParaRPr lang="en-US" altLang="zh-CN" sz="2800" dirty="0">
              <a:ea typeface="宋体" pitchFamily="2" charset="-122"/>
            </a:endParaRPr>
          </a:p>
        </p:txBody>
      </p:sp>
      <p:sp>
        <p:nvSpPr>
          <p:cNvPr id="57349"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0"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1"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2"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3"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4"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5"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6"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7"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8"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59"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60"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61"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362"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63"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64"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65"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66"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67"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68"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7369"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70"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7371"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7372"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373"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7374"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7375"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7376"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77"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7378"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7379"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380"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81"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82"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83"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84"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 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85"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7386"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7387"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88" name="Rectangle 46"/>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7389"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90"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91"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392"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7393"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7394"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57395"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7396"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397"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161850" name="Line 58"/>
          <p:cNvSpPr>
            <a:spLocks noChangeShapeType="1"/>
          </p:cNvSpPr>
          <p:nvPr/>
        </p:nvSpPr>
        <p:spPr bwMode="auto">
          <a:xfrm>
            <a:off x="3886200" y="1905000"/>
            <a:ext cx="533400" cy="160020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1851" name="Text Box 5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5</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7400" name="Text Box 60"/>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401" name="Text Box 61"/>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402" name="Text Box 62"/>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7403" name="Text Box 63"/>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8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8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50" grpId="0" animBg="1"/>
      <p:bldP spid="161851"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58371"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2"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lvl="0">
              <a:defRPr/>
            </a:pPr>
            <a:r>
              <a:rPr lang="en-US" altLang="zh-CN" sz="2000" b="1" dirty="0" smtClean="0">
                <a:solidFill>
                  <a:srgbClr val="FF0000"/>
                </a:solidFill>
                <a:ea typeface="宋体" pitchFamily="2" charset="-122"/>
              </a:rPr>
              <a:t>    if </a:t>
            </a:r>
            <a:r>
              <a:rPr lang="en-US" altLang="zh-CN" sz="2000" b="1" dirty="0" err="1">
                <a:ea typeface="宋体" pitchFamily="2" charset="-122"/>
              </a:rPr>
              <a:t>w</a:t>
            </a:r>
            <a:r>
              <a:rPr lang="en-US" altLang="zh-CN" sz="2000" b="1" baseline="-25000" dirty="0" err="1">
                <a:ea typeface="宋体" pitchFamily="2" charset="-122"/>
              </a:rPr>
              <a:t>i</a:t>
            </a:r>
            <a:r>
              <a:rPr lang="en-US" altLang="zh-CN" sz="2000" b="1" dirty="0">
                <a:ea typeface="宋体" pitchFamily="2" charset="-122"/>
              </a:rPr>
              <a:t> &lt;= w </a:t>
            </a:r>
            <a:r>
              <a:rPr lang="en-US" altLang="zh-CN" sz="2000" dirty="0">
                <a:solidFill>
                  <a:srgbClr val="00B050"/>
                </a:solidFill>
                <a:ea typeface="宋体" pitchFamily="2" charset="-122"/>
              </a:rPr>
              <a:t>// item </a:t>
            </a:r>
            <a:r>
              <a:rPr lang="en-US" altLang="zh-CN" sz="2000" dirty="0" err="1">
                <a:solidFill>
                  <a:srgbClr val="00B050"/>
                </a:solidFill>
                <a:ea typeface="宋体" pitchFamily="2" charset="-122"/>
              </a:rPr>
              <a:t>i</a:t>
            </a:r>
            <a:r>
              <a:rPr lang="en-US" altLang="zh-CN" sz="2000" dirty="0">
                <a:solidFill>
                  <a:srgbClr val="00B050"/>
                </a:solidFill>
                <a:ea typeface="宋体" pitchFamily="2" charset="-122"/>
              </a:rPr>
              <a:t> can be part of the solution</a:t>
            </a:r>
          </a:p>
          <a:p>
            <a:pPr lvl="0">
              <a:defRPr/>
            </a:pPr>
            <a:r>
              <a:rPr lang="en-US" altLang="zh-CN" sz="2000" b="1" dirty="0">
                <a:ea typeface="宋体" pitchFamily="2" charset="-122"/>
              </a:rPr>
              <a:t>        </a:t>
            </a:r>
            <a:r>
              <a:rPr lang="en-US" altLang="zh-CN" sz="2000" dirty="0">
                <a:ea typeface="宋体" pitchFamily="2" charset="-122"/>
              </a:rPr>
              <a:t>if b</a:t>
            </a:r>
            <a:r>
              <a:rPr lang="en-US" altLang="zh-CN" sz="2000" baseline="-25000" dirty="0">
                <a:ea typeface="宋体" pitchFamily="2" charset="-122"/>
              </a:rPr>
              <a:t>i</a:t>
            </a:r>
            <a:r>
              <a:rPr lang="en-US" altLang="zh-CN" sz="2000" dirty="0">
                <a:ea typeface="宋体" pitchFamily="2" charset="-122"/>
              </a:rPr>
              <a:t> + B[w-</a:t>
            </a:r>
            <a:r>
              <a:rPr lang="en-US" altLang="zh-CN" sz="2000" dirty="0" err="1">
                <a:ea typeface="宋体" pitchFamily="2" charset="-122"/>
              </a:rPr>
              <a:t>w</a:t>
            </a:r>
            <a:r>
              <a:rPr lang="en-US" altLang="zh-CN" sz="2000" baseline="-25000" dirty="0" err="1">
                <a:ea typeface="宋体" pitchFamily="2" charset="-122"/>
              </a:rPr>
              <a:t>i</a:t>
            </a:r>
            <a:r>
              <a:rPr lang="en-US" altLang="zh-CN" sz="2000" dirty="0">
                <a:ea typeface="宋体" pitchFamily="2" charset="-122"/>
              </a:rPr>
              <a:t>][i-1] &gt; B[w][i-1]</a:t>
            </a:r>
          </a:p>
          <a:p>
            <a:pPr lvl="0">
              <a:defRPr/>
            </a:pPr>
            <a:r>
              <a:rPr lang="en-US" altLang="zh-CN" sz="2000" dirty="0">
                <a:solidFill>
                  <a:prstClr val="black"/>
                </a:solidFill>
                <a:ea typeface="宋体" pitchFamily="2" charset="-122"/>
              </a:rPr>
              <a:t>            B[w][</a:t>
            </a:r>
            <a:r>
              <a:rPr lang="en-US" altLang="zh-CN" sz="2000" dirty="0" err="1">
                <a:solidFill>
                  <a:prstClr val="black"/>
                </a:solidFill>
                <a:ea typeface="宋体" pitchFamily="2" charset="-122"/>
              </a:rPr>
              <a:t>i</a:t>
            </a:r>
            <a:r>
              <a:rPr lang="en-US" altLang="zh-CN" sz="2000" dirty="0">
                <a:solidFill>
                  <a:prstClr val="black"/>
                </a:solidFill>
                <a:ea typeface="宋体" pitchFamily="2" charset="-122"/>
              </a:rPr>
              <a:t>] = b</a:t>
            </a:r>
            <a:r>
              <a:rPr lang="en-US" altLang="zh-CN" sz="2000" baseline="-25000" dirty="0">
                <a:solidFill>
                  <a:prstClr val="black"/>
                </a:solidFill>
                <a:ea typeface="宋体" pitchFamily="2" charset="-122"/>
              </a:rPr>
              <a:t>i</a:t>
            </a:r>
            <a:r>
              <a:rPr lang="en-US" altLang="zh-CN" sz="2000" dirty="0">
                <a:solidFill>
                  <a:prstClr val="black"/>
                </a:solidFill>
                <a:ea typeface="宋体" pitchFamily="2" charset="-122"/>
              </a:rPr>
              <a:t> + B[w- </a:t>
            </a:r>
            <a:r>
              <a:rPr lang="en-US" altLang="zh-CN" sz="2000" dirty="0" err="1">
                <a:solidFill>
                  <a:prstClr val="black"/>
                </a:solidFill>
                <a:ea typeface="宋体" pitchFamily="2" charset="-122"/>
              </a:rPr>
              <a:t>w</a:t>
            </a:r>
            <a:r>
              <a:rPr lang="en-US" altLang="zh-CN" sz="2000" baseline="-25000" dirty="0" err="1">
                <a:solidFill>
                  <a:prstClr val="black"/>
                </a:solidFill>
                <a:ea typeface="宋体" pitchFamily="2" charset="-122"/>
              </a:rPr>
              <a:t>i</a:t>
            </a:r>
            <a:r>
              <a:rPr lang="en-US" altLang="zh-CN" sz="2000" dirty="0">
                <a:solidFill>
                  <a:prstClr val="black"/>
                </a:solidFill>
                <a:ea typeface="宋体" pitchFamily="2" charset="-122"/>
              </a:rPr>
              <a:t>][i-1]</a:t>
            </a:r>
          </a:p>
          <a:p>
            <a:pPr lvl="0">
              <a:defRPr/>
            </a:pPr>
            <a:r>
              <a:rPr lang="en-US" altLang="zh-CN" sz="2000" b="1" dirty="0">
                <a:solidFill>
                  <a:srgbClr val="FF0000"/>
                </a:solidFill>
                <a:ea typeface="宋体" pitchFamily="2" charset="-122"/>
              </a:rPr>
              <a:t>        else</a:t>
            </a:r>
          </a:p>
          <a:p>
            <a:pPr lvl="0">
              <a:defRPr/>
            </a:pPr>
            <a:r>
              <a:rPr lang="en-US" altLang="zh-CN" sz="2000" dirty="0">
                <a:solidFill>
                  <a:prstClr val="black"/>
                </a:solidFill>
                <a:ea typeface="宋体" pitchFamily="2" charset="-122"/>
              </a:rPr>
              <a:t>            </a:t>
            </a:r>
            <a:r>
              <a:rPr lang="en-US" altLang="zh-CN" sz="2000" b="1" dirty="0">
                <a:solidFill>
                  <a:prstClr val="black"/>
                </a:solidFill>
                <a:ea typeface="宋体" pitchFamily="2" charset="-122"/>
              </a:rPr>
              <a:t>B[w][</a:t>
            </a:r>
            <a:r>
              <a:rPr lang="en-US" altLang="zh-CN" sz="2000" b="1" dirty="0" err="1">
                <a:solidFill>
                  <a:prstClr val="black"/>
                </a:solidFill>
                <a:ea typeface="宋体" pitchFamily="2" charset="-122"/>
              </a:rPr>
              <a:t>i</a:t>
            </a:r>
            <a:r>
              <a:rPr lang="en-US" altLang="zh-CN" sz="2000" b="1" dirty="0">
                <a:solidFill>
                  <a:prstClr val="black"/>
                </a:solidFill>
                <a:ea typeface="宋体" pitchFamily="2" charset="-122"/>
              </a:rPr>
              <a:t>] = B[w][i-1]</a:t>
            </a:r>
          </a:p>
          <a:p>
            <a:pPr lvl="0">
              <a:defRPr/>
            </a:pPr>
            <a:r>
              <a:rPr lang="en-US" altLang="zh-CN" sz="2000" dirty="0">
                <a:ea typeface="宋体" pitchFamily="2" charset="-122"/>
              </a:rPr>
              <a:t>    else B[w][</a:t>
            </a:r>
            <a:r>
              <a:rPr lang="en-US" altLang="zh-CN" sz="2000" dirty="0" err="1">
                <a:ea typeface="宋体" pitchFamily="2" charset="-122"/>
              </a:rPr>
              <a:t>i</a:t>
            </a:r>
            <a:r>
              <a:rPr lang="en-US" altLang="zh-CN" sz="2000" dirty="0">
                <a:ea typeface="宋体" pitchFamily="2" charset="-122"/>
              </a:rPr>
              <a:t>] = B[w][i-1]  // </a:t>
            </a:r>
            <a:r>
              <a:rPr lang="en-US" altLang="zh-CN" sz="2000" dirty="0" err="1">
                <a:ea typeface="宋体" pitchFamily="2" charset="-122"/>
              </a:rPr>
              <a:t>w</a:t>
            </a:r>
            <a:r>
              <a:rPr lang="en-US" altLang="zh-CN" sz="2000" baseline="-25000" dirty="0" err="1">
                <a:ea typeface="宋体" pitchFamily="2" charset="-122"/>
              </a:rPr>
              <a:t>i</a:t>
            </a:r>
            <a:r>
              <a:rPr lang="en-US" altLang="zh-CN" sz="2000" dirty="0">
                <a:ea typeface="宋体" pitchFamily="2" charset="-122"/>
              </a:rPr>
              <a:t> &gt; w</a:t>
            </a:r>
            <a:endParaRPr lang="en-US" altLang="zh-CN" sz="2800" dirty="0">
              <a:ea typeface="宋体" pitchFamily="2" charset="-122"/>
            </a:endParaRPr>
          </a:p>
        </p:txBody>
      </p:sp>
      <p:sp>
        <p:nvSpPr>
          <p:cNvPr id="58373"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4"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5"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6"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7"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8"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79"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0"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1"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2"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3"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4"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5"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386"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87"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88"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89"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90"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91"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92"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8393"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394"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8395"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8396"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397"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8398"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8399"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8400"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01"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8402"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8403"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404"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05"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06"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07"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08" name="Text Box 40"/>
          <p:cNvSpPr txBox="1">
            <a:spLocks noChangeArrowheads="1"/>
          </p:cNvSpPr>
          <p:nvPr/>
        </p:nvSpPr>
        <p:spPr bwMode="auto">
          <a:xfrm>
            <a:off x="6172200" y="1752600"/>
            <a:ext cx="1447800" cy="24415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 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8409"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8410"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8411"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12" name="Rectangle 46"/>
          <p:cNvSpPr>
            <a:spLocks noChangeArrowheads="1"/>
          </p:cNvSpPr>
          <p:nvPr/>
        </p:nvSpPr>
        <p:spPr bwMode="auto">
          <a:xfrm>
            <a:off x="7239000" y="685800"/>
            <a:ext cx="1676400" cy="12954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8413"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14"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15"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416"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8417"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8418"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58419"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8420"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421"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162874" name="Line 58"/>
          <p:cNvSpPr>
            <a:spLocks noChangeShapeType="1"/>
          </p:cNvSpPr>
          <p:nvPr/>
        </p:nvSpPr>
        <p:spPr bwMode="auto">
          <a:xfrm>
            <a:off x="4038600" y="4038600"/>
            <a:ext cx="3810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423" name="Text Box 5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162876" name="Text Box 60"/>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7</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8425" name="Text Box 61"/>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426" name="Text Box 62"/>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427" name="Text Box 63"/>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8428" name="Text Box 64"/>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2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74" grpId="0" animBg="1"/>
      <p:bldP spid="16287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59395"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396"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lvl="0">
              <a:defRPr/>
            </a:pPr>
            <a:r>
              <a:rPr lang="en-US" altLang="zh-CN" sz="2000" dirty="0">
                <a:solidFill>
                  <a:prstClr val="black"/>
                </a:solidFill>
                <a:ea typeface="宋体" pitchFamily="2" charset="-122"/>
              </a:rPr>
              <a:t> </a:t>
            </a:r>
            <a:r>
              <a:rPr lang="en-US" altLang="zh-CN" sz="2000" dirty="0" smtClean="0">
                <a:solidFill>
                  <a:prstClr val="black"/>
                </a:solidFill>
                <a:ea typeface="宋体" pitchFamily="2" charset="-122"/>
              </a:rPr>
              <a:t>   if </a:t>
            </a:r>
            <a:r>
              <a:rPr lang="en-US" altLang="zh-CN" sz="2000" dirty="0" err="1">
                <a:solidFill>
                  <a:prstClr val="black"/>
                </a:solidFill>
                <a:ea typeface="宋体" pitchFamily="2" charset="-122"/>
              </a:rPr>
              <a:t>w</a:t>
            </a:r>
            <a:r>
              <a:rPr lang="en-US" altLang="zh-CN" sz="2000" baseline="-25000" dirty="0" err="1">
                <a:solidFill>
                  <a:prstClr val="black"/>
                </a:solidFill>
                <a:ea typeface="宋体" pitchFamily="2" charset="-122"/>
              </a:rPr>
              <a:t>i</a:t>
            </a:r>
            <a:r>
              <a:rPr lang="en-US" altLang="zh-CN" sz="2000" dirty="0">
                <a:solidFill>
                  <a:prstClr val="black"/>
                </a:solidFill>
                <a:ea typeface="宋体" pitchFamily="2" charset="-122"/>
              </a:rPr>
              <a:t> &lt;= w </a:t>
            </a:r>
            <a:r>
              <a:rPr lang="en-US" altLang="zh-CN" sz="2000" dirty="0">
                <a:solidFill>
                  <a:srgbClr val="008000"/>
                </a:solidFill>
                <a:ea typeface="宋体" pitchFamily="2" charset="-122"/>
              </a:rPr>
              <a:t>// item </a:t>
            </a:r>
            <a:r>
              <a:rPr lang="en-US" altLang="zh-CN" sz="2000" dirty="0" err="1">
                <a:solidFill>
                  <a:srgbClr val="008000"/>
                </a:solidFill>
                <a:ea typeface="宋体" pitchFamily="2" charset="-122"/>
              </a:rPr>
              <a:t>i</a:t>
            </a:r>
            <a:r>
              <a:rPr lang="en-US" altLang="zh-CN" sz="2000" dirty="0">
                <a:solidFill>
                  <a:srgbClr val="008000"/>
                </a:solidFill>
                <a:ea typeface="宋体" pitchFamily="2" charset="-122"/>
              </a:rPr>
              <a:t> can be part of the solution</a:t>
            </a:r>
            <a:endParaRPr lang="en-US" altLang="zh-CN" sz="2000" dirty="0">
              <a:solidFill>
                <a:prstClr val="black"/>
              </a:solidFill>
              <a:ea typeface="宋体" pitchFamily="2" charset="-122"/>
            </a:endParaRPr>
          </a:p>
          <a:p>
            <a:pPr lvl="0">
              <a:defRPr/>
            </a:pPr>
            <a:r>
              <a:rPr lang="en-US" altLang="zh-CN" sz="2000" dirty="0">
                <a:solidFill>
                  <a:prstClr val="black"/>
                </a:solidFill>
                <a:ea typeface="宋体" pitchFamily="2" charset="-122"/>
              </a:rPr>
              <a:t>        if b</a:t>
            </a:r>
            <a:r>
              <a:rPr lang="en-US" altLang="zh-CN" sz="2000" baseline="-25000" dirty="0">
                <a:solidFill>
                  <a:prstClr val="black"/>
                </a:solidFill>
                <a:ea typeface="宋体" pitchFamily="2" charset="-122"/>
              </a:rPr>
              <a:t>i</a:t>
            </a:r>
            <a:r>
              <a:rPr lang="en-US" altLang="zh-CN" sz="2000" dirty="0">
                <a:solidFill>
                  <a:prstClr val="black"/>
                </a:solidFill>
                <a:ea typeface="宋体" pitchFamily="2" charset="-122"/>
              </a:rPr>
              <a:t> + B[w-</a:t>
            </a:r>
            <a:r>
              <a:rPr lang="en-US" altLang="zh-CN" sz="2000" dirty="0" err="1">
                <a:solidFill>
                  <a:prstClr val="black"/>
                </a:solidFill>
                <a:ea typeface="宋体" pitchFamily="2" charset="-122"/>
              </a:rPr>
              <a:t>w</a:t>
            </a:r>
            <a:r>
              <a:rPr lang="en-US" altLang="zh-CN" sz="2000" baseline="-25000" dirty="0" err="1">
                <a:solidFill>
                  <a:prstClr val="black"/>
                </a:solidFill>
                <a:ea typeface="宋体" pitchFamily="2" charset="-122"/>
              </a:rPr>
              <a:t>i</a:t>
            </a:r>
            <a:r>
              <a:rPr lang="en-US" altLang="zh-CN" sz="2000" dirty="0">
                <a:solidFill>
                  <a:prstClr val="black"/>
                </a:solidFill>
                <a:ea typeface="宋体" pitchFamily="2" charset="-122"/>
              </a:rPr>
              <a:t>][i-1] &gt; B[w][i-1]</a:t>
            </a:r>
          </a:p>
          <a:p>
            <a:pPr lvl="0">
              <a:defRPr/>
            </a:pPr>
            <a:r>
              <a:rPr lang="en-US" altLang="zh-CN" sz="2000" dirty="0">
                <a:solidFill>
                  <a:prstClr val="black"/>
                </a:solidFill>
                <a:ea typeface="宋体" pitchFamily="2" charset="-122"/>
              </a:rPr>
              <a:t>            B[w][</a:t>
            </a:r>
            <a:r>
              <a:rPr lang="en-US" altLang="zh-CN" sz="2000" dirty="0" err="1">
                <a:solidFill>
                  <a:prstClr val="black"/>
                </a:solidFill>
                <a:ea typeface="宋体" pitchFamily="2" charset="-122"/>
              </a:rPr>
              <a:t>i</a:t>
            </a:r>
            <a:r>
              <a:rPr lang="en-US" altLang="zh-CN" sz="2000" dirty="0">
                <a:solidFill>
                  <a:prstClr val="black"/>
                </a:solidFill>
                <a:ea typeface="宋体" pitchFamily="2" charset="-122"/>
              </a:rPr>
              <a:t>] = b</a:t>
            </a:r>
            <a:r>
              <a:rPr lang="en-US" altLang="zh-CN" sz="2000" baseline="-25000" dirty="0">
                <a:solidFill>
                  <a:prstClr val="black"/>
                </a:solidFill>
                <a:ea typeface="宋体" pitchFamily="2" charset="-122"/>
              </a:rPr>
              <a:t>i</a:t>
            </a:r>
            <a:r>
              <a:rPr lang="en-US" altLang="zh-CN" sz="2000" dirty="0">
                <a:solidFill>
                  <a:prstClr val="black"/>
                </a:solidFill>
                <a:ea typeface="宋体" pitchFamily="2" charset="-122"/>
              </a:rPr>
              <a:t> + B[w- </a:t>
            </a:r>
            <a:r>
              <a:rPr lang="en-US" altLang="zh-CN" sz="2000" dirty="0" err="1">
                <a:solidFill>
                  <a:prstClr val="black"/>
                </a:solidFill>
                <a:ea typeface="宋体" pitchFamily="2" charset="-122"/>
              </a:rPr>
              <a:t>w</a:t>
            </a:r>
            <a:r>
              <a:rPr lang="en-US" altLang="zh-CN" sz="2000" baseline="-25000" dirty="0" err="1">
                <a:solidFill>
                  <a:prstClr val="black"/>
                </a:solidFill>
                <a:ea typeface="宋体" pitchFamily="2" charset="-122"/>
              </a:rPr>
              <a:t>i</a:t>
            </a:r>
            <a:r>
              <a:rPr lang="en-US" altLang="zh-CN" sz="2000" dirty="0">
                <a:solidFill>
                  <a:prstClr val="black"/>
                </a:solidFill>
                <a:ea typeface="宋体" pitchFamily="2" charset="-122"/>
              </a:rPr>
              <a:t>][i-1]</a:t>
            </a:r>
          </a:p>
          <a:p>
            <a:pPr lvl="0">
              <a:defRPr/>
            </a:pPr>
            <a:r>
              <a:rPr lang="en-US" altLang="zh-CN" sz="2000" dirty="0">
                <a:solidFill>
                  <a:prstClr val="black"/>
                </a:solidFill>
                <a:ea typeface="宋体" pitchFamily="2" charset="-122"/>
              </a:rPr>
              <a:t>        else</a:t>
            </a:r>
          </a:p>
          <a:p>
            <a:pPr lvl="0">
              <a:defRPr/>
            </a:pPr>
            <a:r>
              <a:rPr lang="en-US" altLang="zh-CN" sz="2000" dirty="0">
                <a:solidFill>
                  <a:prstClr val="black"/>
                </a:solidFill>
                <a:ea typeface="宋体" pitchFamily="2" charset="-122"/>
              </a:rPr>
              <a:t>            B[w][</a:t>
            </a:r>
            <a:r>
              <a:rPr lang="en-US" altLang="zh-CN" sz="2000" dirty="0" err="1">
                <a:solidFill>
                  <a:prstClr val="black"/>
                </a:solidFill>
                <a:ea typeface="宋体" pitchFamily="2" charset="-122"/>
              </a:rPr>
              <a:t>i</a:t>
            </a:r>
            <a:r>
              <a:rPr lang="en-US" altLang="zh-CN" sz="2000" dirty="0">
                <a:solidFill>
                  <a:prstClr val="black"/>
                </a:solidFill>
                <a:ea typeface="宋体" pitchFamily="2" charset="-122"/>
              </a:rPr>
              <a:t>] = B[w][i-1]</a:t>
            </a:r>
          </a:p>
          <a:p>
            <a:pPr lvl="0">
              <a:defRPr/>
            </a:pPr>
            <a:r>
              <a:rPr lang="en-US" altLang="zh-CN" sz="2000" dirty="0">
                <a:solidFill>
                  <a:prstClr val="black"/>
                </a:solidFill>
                <a:ea typeface="宋体" pitchFamily="2" charset="-122"/>
              </a:rPr>
              <a:t>    </a:t>
            </a:r>
            <a:r>
              <a:rPr lang="en-US" altLang="zh-CN" sz="2000" dirty="0">
                <a:solidFill>
                  <a:srgbClr val="FF0000"/>
                </a:solidFill>
                <a:ea typeface="宋体" pitchFamily="2" charset="-122"/>
              </a:rPr>
              <a:t>else </a:t>
            </a:r>
            <a:r>
              <a:rPr lang="en-US" altLang="zh-CN" sz="2000" b="1" dirty="0">
                <a:solidFill>
                  <a:prstClr val="black"/>
                </a:solidFill>
                <a:ea typeface="宋体" pitchFamily="2" charset="-122"/>
              </a:rPr>
              <a:t>B[w][</a:t>
            </a:r>
            <a:r>
              <a:rPr lang="en-US" altLang="zh-CN" sz="2000" b="1" dirty="0" err="1">
                <a:solidFill>
                  <a:prstClr val="black"/>
                </a:solidFill>
                <a:ea typeface="宋体" pitchFamily="2" charset="-122"/>
              </a:rPr>
              <a:t>i</a:t>
            </a:r>
            <a:r>
              <a:rPr lang="en-US" altLang="zh-CN" sz="2000" b="1" dirty="0">
                <a:solidFill>
                  <a:prstClr val="black"/>
                </a:solidFill>
                <a:ea typeface="宋体" pitchFamily="2" charset="-122"/>
              </a:rPr>
              <a:t>] = B[w][i-1]</a:t>
            </a:r>
            <a:r>
              <a:rPr lang="en-US" altLang="zh-CN" sz="2000" dirty="0">
                <a:solidFill>
                  <a:prstClr val="black"/>
                </a:solidFill>
                <a:ea typeface="宋体" pitchFamily="2" charset="-122"/>
              </a:rPr>
              <a:t>  </a:t>
            </a:r>
            <a:r>
              <a:rPr lang="en-US" altLang="zh-CN" sz="2000" dirty="0">
                <a:solidFill>
                  <a:srgbClr val="008000"/>
                </a:solidFill>
                <a:ea typeface="宋体" pitchFamily="2" charset="-122"/>
              </a:rPr>
              <a:t>// </a:t>
            </a:r>
            <a:r>
              <a:rPr lang="en-US" altLang="zh-CN" sz="2000" dirty="0" err="1">
                <a:solidFill>
                  <a:srgbClr val="008000"/>
                </a:solidFill>
                <a:ea typeface="宋体" pitchFamily="2" charset="-122"/>
              </a:rPr>
              <a:t>w</a:t>
            </a:r>
            <a:r>
              <a:rPr lang="en-US" altLang="zh-CN" sz="2000" baseline="-25000" dirty="0" err="1">
                <a:solidFill>
                  <a:srgbClr val="008000"/>
                </a:solidFill>
                <a:ea typeface="宋体" pitchFamily="2" charset="-122"/>
              </a:rPr>
              <a:t>i</a:t>
            </a:r>
            <a:r>
              <a:rPr lang="en-US" altLang="zh-CN" sz="2000" dirty="0">
                <a:solidFill>
                  <a:srgbClr val="008000"/>
                </a:solidFill>
                <a:ea typeface="宋体" pitchFamily="2" charset="-122"/>
              </a:rPr>
              <a:t> &gt; w </a:t>
            </a:r>
            <a:endParaRPr lang="en-US" altLang="zh-CN" sz="2800" dirty="0">
              <a:solidFill>
                <a:prstClr val="black"/>
              </a:solidFill>
              <a:ea typeface="宋体" pitchFamily="2" charset="-122"/>
            </a:endParaRPr>
          </a:p>
        </p:txBody>
      </p:sp>
      <p:sp>
        <p:nvSpPr>
          <p:cNvPr id="59397"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398"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399"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0"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1"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2"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3"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4"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5"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6"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7"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8"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09"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10"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1"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2"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3"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4"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5"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6"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59417"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18"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9419"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9420"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21"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9422"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9423"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59424"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25"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59426"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59427"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28"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29"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30"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31"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32" name="Text Box 40"/>
          <p:cNvSpPr txBox="1">
            <a:spLocks noChangeArrowheads="1"/>
          </p:cNvSpPr>
          <p:nvPr/>
        </p:nvSpPr>
        <p:spPr bwMode="auto">
          <a:xfrm>
            <a:off x="6172200" y="1752600"/>
            <a:ext cx="1447800" cy="197167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a:ln>
                  <a:noFill/>
                </a:ln>
                <a:solidFill>
                  <a:srgbClr val="FF0000"/>
                </a:solidFill>
                <a:effectLst/>
                <a:uLnTx/>
                <a:uFillTx/>
                <a:latin typeface="Calibri" panose="020F0502020204030204"/>
                <a:ea typeface="宋体" pitchFamily="2" charset="-122"/>
                <a:cs typeface="+mn-cs"/>
              </a:rPr>
              <a:t>1..4</a:t>
            </a:r>
          </a:p>
        </p:txBody>
      </p:sp>
      <p:sp>
        <p:nvSpPr>
          <p:cNvPr id="59433"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9434"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9435"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36" name="Rectangle 46"/>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9437"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38"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39"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40"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9441"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9442"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59443"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59444"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45"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59446" name="Text Box 59"/>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59447" name="Text Box 60"/>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163901" name="Text Box 61"/>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0</a:t>
            </a:r>
          </a:p>
        </p:txBody>
      </p:sp>
      <p:sp>
        <p:nvSpPr>
          <p:cNvPr id="163902" name="Text Box 62"/>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3</a:t>
            </a:r>
          </a:p>
        </p:txBody>
      </p:sp>
      <p:sp>
        <p:nvSpPr>
          <p:cNvPr id="163903" name="Text Box 63"/>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4</a:t>
            </a:r>
          </a:p>
        </p:txBody>
      </p:sp>
      <p:sp>
        <p:nvSpPr>
          <p:cNvPr id="163904" name="Text Box 64"/>
          <p:cNvSpPr txBox="1">
            <a:spLocks noChangeArrowheads="1"/>
          </p:cNvSpPr>
          <p:nvPr/>
        </p:nvSpPr>
        <p:spPr bwMode="auto">
          <a:xfrm>
            <a:off x="5334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5</a:t>
            </a:r>
          </a:p>
        </p:txBody>
      </p:sp>
      <p:sp>
        <p:nvSpPr>
          <p:cNvPr id="163905" name="Line 65"/>
          <p:cNvSpPr>
            <a:spLocks noChangeShapeType="1"/>
          </p:cNvSpPr>
          <p:nvPr/>
        </p:nvSpPr>
        <p:spPr bwMode="auto">
          <a:xfrm>
            <a:off x="4800600" y="22098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906" name="Line 66"/>
          <p:cNvSpPr>
            <a:spLocks noChangeShapeType="1"/>
          </p:cNvSpPr>
          <p:nvPr/>
        </p:nvSpPr>
        <p:spPr bwMode="auto">
          <a:xfrm>
            <a:off x="4800600" y="26670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907" name="Line 67"/>
          <p:cNvSpPr>
            <a:spLocks noChangeShapeType="1"/>
          </p:cNvSpPr>
          <p:nvPr/>
        </p:nvSpPr>
        <p:spPr bwMode="auto">
          <a:xfrm>
            <a:off x="4800600" y="31242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908" name="Line 68"/>
          <p:cNvSpPr>
            <a:spLocks noChangeShapeType="1"/>
          </p:cNvSpPr>
          <p:nvPr/>
        </p:nvSpPr>
        <p:spPr bwMode="auto">
          <a:xfrm>
            <a:off x="4800600" y="35814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456" name="Text Box 6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57" name="Text Box 7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58" name="Text Box 7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59459" name="Text Box 7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9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9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9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9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39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39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390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63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1" grpId="0" autoUpdateAnimBg="0"/>
      <p:bldP spid="163902" grpId="0" autoUpdateAnimBg="0"/>
      <p:bldP spid="163903" grpId="0" autoUpdateAnimBg="0"/>
      <p:bldP spid="163904" grpId="0" autoUpdateAnimBg="0"/>
      <p:bldP spid="163905" grpId="0" animBg="1"/>
      <p:bldP spid="163906" grpId="0" animBg="1"/>
      <p:bldP spid="163907" grpId="0" animBg="1"/>
      <p:bldP spid="16390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6041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0" name="Text Box 4"/>
          <p:cNvSpPr txBox="1">
            <a:spLocks noChangeArrowheads="1"/>
          </p:cNvSpPr>
          <p:nvPr/>
        </p:nvSpPr>
        <p:spPr bwMode="auto">
          <a:xfrm>
            <a:off x="1752600" y="4419600"/>
            <a:ext cx="6934200" cy="1920875"/>
          </a:xfrm>
          <a:prstGeom prst="rect">
            <a:avLst/>
          </a:prstGeom>
          <a:noFill/>
          <a:ln w="9525">
            <a:noFill/>
            <a:miter lim="800000"/>
            <a:headEnd/>
            <a:tailEnd/>
          </a:ln>
        </p:spPr>
        <p:txBody>
          <a:bodyPr>
            <a:spAutoFit/>
          </a:bodyPr>
          <a:lstStyle/>
          <a:p>
            <a:pPr lvl="0">
              <a:defRPr/>
            </a:pPr>
            <a:r>
              <a:rPr lang="en-US" altLang="zh-CN" sz="2000" b="1" dirty="0" smtClean="0">
                <a:solidFill>
                  <a:srgbClr val="FF0000"/>
                </a:solidFill>
                <a:ea typeface="宋体" pitchFamily="2" charset="-122"/>
              </a:rPr>
              <a:t>    if </a:t>
            </a:r>
            <a:r>
              <a:rPr lang="en-US" altLang="zh-CN" sz="2000" b="1" dirty="0" err="1">
                <a:ea typeface="宋体" pitchFamily="2" charset="-122"/>
              </a:rPr>
              <a:t>w</a:t>
            </a:r>
            <a:r>
              <a:rPr lang="en-US" altLang="zh-CN" sz="2000" b="1" baseline="-25000" dirty="0" err="1">
                <a:ea typeface="宋体" pitchFamily="2" charset="-122"/>
              </a:rPr>
              <a:t>i</a:t>
            </a:r>
            <a:r>
              <a:rPr lang="en-US" altLang="zh-CN" sz="2000" b="1" dirty="0">
                <a:ea typeface="宋体" pitchFamily="2" charset="-122"/>
              </a:rPr>
              <a:t> &lt;= w </a:t>
            </a:r>
            <a:r>
              <a:rPr lang="en-US" altLang="zh-CN" sz="2000" dirty="0">
                <a:solidFill>
                  <a:srgbClr val="00B050"/>
                </a:solidFill>
                <a:ea typeface="宋体" pitchFamily="2" charset="-122"/>
              </a:rPr>
              <a:t>// item </a:t>
            </a:r>
            <a:r>
              <a:rPr lang="en-US" altLang="zh-CN" sz="2000" dirty="0" err="1">
                <a:solidFill>
                  <a:srgbClr val="00B050"/>
                </a:solidFill>
                <a:ea typeface="宋体" pitchFamily="2" charset="-122"/>
              </a:rPr>
              <a:t>i</a:t>
            </a:r>
            <a:r>
              <a:rPr lang="en-US" altLang="zh-CN" sz="2000" dirty="0">
                <a:solidFill>
                  <a:srgbClr val="00B050"/>
                </a:solidFill>
                <a:ea typeface="宋体" pitchFamily="2" charset="-122"/>
              </a:rPr>
              <a:t> can be part of the solution</a:t>
            </a:r>
          </a:p>
          <a:p>
            <a:pPr lvl="0">
              <a:defRPr/>
            </a:pPr>
            <a:r>
              <a:rPr lang="en-US" altLang="zh-CN" sz="2000" b="1" dirty="0">
                <a:ea typeface="宋体" pitchFamily="2" charset="-122"/>
              </a:rPr>
              <a:t>        </a:t>
            </a:r>
            <a:r>
              <a:rPr lang="en-US" altLang="zh-CN" sz="2000" dirty="0">
                <a:ea typeface="宋体" pitchFamily="2" charset="-122"/>
              </a:rPr>
              <a:t>if b</a:t>
            </a:r>
            <a:r>
              <a:rPr lang="en-US" altLang="zh-CN" sz="2000" baseline="-25000" dirty="0">
                <a:ea typeface="宋体" pitchFamily="2" charset="-122"/>
              </a:rPr>
              <a:t>i</a:t>
            </a:r>
            <a:r>
              <a:rPr lang="en-US" altLang="zh-CN" sz="2000" dirty="0">
                <a:ea typeface="宋体" pitchFamily="2" charset="-122"/>
              </a:rPr>
              <a:t> + B[w-</a:t>
            </a:r>
            <a:r>
              <a:rPr lang="en-US" altLang="zh-CN" sz="2000" dirty="0" err="1">
                <a:ea typeface="宋体" pitchFamily="2" charset="-122"/>
              </a:rPr>
              <a:t>w</a:t>
            </a:r>
            <a:r>
              <a:rPr lang="en-US" altLang="zh-CN" sz="2000" baseline="-25000" dirty="0" err="1">
                <a:ea typeface="宋体" pitchFamily="2" charset="-122"/>
              </a:rPr>
              <a:t>i</a:t>
            </a:r>
            <a:r>
              <a:rPr lang="en-US" altLang="zh-CN" sz="2000" dirty="0">
                <a:ea typeface="宋体" pitchFamily="2" charset="-122"/>
              </a:rPr>
              <a:t>][i-1] &gt; B[w][i-1]</a:t>
            </a:r>
          </a:p>
          <a:p>
            <a:pPr lvl="0">
              <a:defRPr/>
            </a:pPr>
            <a:r>
              <a:rPr lang="en-US" altLang="zh-CN" sz="2000" dirty="0">
                <a:solidFill>
                  <a:prstClr val="black"/>
                </a:solidFill>
                <a:ea typeface="宋体" pitchFamily="2" charset="-122"/>
              </a:rPr>
              <a:t>            B[w][</a:t>
            </a:r>
            <a:r>
              <a:rPr lang="en-US" altLang="zh-CN" sz="2000" dirty="0" err="1">
                <a:solidFill>
                  <a:prstClr val="black"/>
                </a:solidFill>
                <a:ea typeface="宋体" pitchFamily="2" charset="-122"/>
              </a:rPr>
              <a:t>i</a:t>
            </a:r>
            <a:r>
              <a:rPr lang="en-US" altLang="zh-CN" sz="2000" dirty="0">
                <a:solidFill>
                  <a:prstClr val="black"/>
                </a:solidFill>
                <a:ea typeface="宋体" pitchFamily="2" charset="-122"/>
              </a:rPr>
              <a:t>] = b</a:t>
            </a:r>
            <a:r>
              <a:rPr lang="en-US" altLang="zh-CN" sz="2000" baseline="-25000" dirty="0">
                <a:solidFill>
                  <a:prstClr val="black"/>
                </a:solidFill>
                <a:ea typeface="宋体" pitchFamily="2" charset="-122"/>
              </a:rPr>
              <a:t>i</a:t>
            </a:r>
            <a:r>
              <a:rPr lang="en-US" altLang="zh-CN" sz="2000" dirty="0">
                <a:solidFill>
                  <a:prstClr val="black"/>
                </a:solidFill>
                <a:ea typeface="宋体" pitchFamily="2" charset="-122"/>
              </a:rPr>
              <a:t> + B[w- </a:t>
            </a:r>
            <a:r>
              <a:rPr lang="en-US" altLang="zh-CN" sz="2000" dirty="0" err="1">
                <a:solidFill>
                  <a:prstClr val="black"/>
                </a:solidFill>
                <a:ea typeface="宋体" pitchFamily="2" charset="-122"/>
              </a:rPr>
              <a:t>w</a:t>
            </a:r>
            <a:r>
              <a:rPr lang="en-US" altLang="zh-CN" sz="2000" baseline="-25000" dirty="0" err="1">
                <a:solidFill>
                  <a:prstClr val="black"/>
                </a:solidFill>
                <a:ea typeface="宋体" pitchFamily="2" charset="-122"/>
              </a:rPr>
              <a:t>i</a:t>
            </a:r>
            <a:r>
              <a:rPr lang="en-US" altLang="zh-CN" sz="2000" dirty="0">
                <a:solidFill>
                  <a:prstClr val="black"/>
                </a:solidFill>
                <a:ea typeface="宋体" pitchFamily="2" charset="-122"/>
              </a:rPr>
              <a:t>][i-1]</a:t>
            </a:r>
          </a:p>
          <a:p>
            <a:pPr lvl="0">
              <a:defRPr/>
            </a:pPr>
            <a:r>
              <a:rPr lang="en-US" altLang="zh-CN" sz="2000" b="1" dirty="0">
                <a:solidFill>
                  <a:srgbClr val="FF0000"/>
                </a:solidFill>
                <a:ea typeface="宋体" pitchFamily="2" charset="-122"/>
              </a:rPr>
              <a:t>        else</a:t>
            </a:r>
          </a:p>
          <a:p>
            <a:pPr lvl="0">
              <a:defRPr/>
            </a:pPr>
            <a:r>
              <a:rPr lang="en-US" altLang="zh-CN" sz="2000" dirty="0">
                <a:solidFill>
                  <a:prstClr val="black"/>
                </a:solidFill>
                <a:ea typeface="宋体" pitchFamily="2" charset="-122"/>
              </a:rPr>
              <a:t>            </a:t>
            </a:r>
            <a:r>
              <a:rPr lang="en-US" altLang="zh-CN" sz="2000" b="1" dirty="0">
                <a:solidFill>
                  <a:prstClr val="black"/>
                </a:solidFill>
                <a:ea typeface="宋体" pitchFamily="2" charset="-122"/>
              </a:rPr>
              <a:t>B[w][</a:t>
            </a:r>
            <a:r>
              <a:rPr lang="en-US" altLang="zh-CN" sz="2000" b="1" dirty="0" err="1">
                <a:solidFill>
                  <a:prstClr val="black"/>
                </a:solidFill>
                <a:ea typeface="宋体" pitchFamily="2" charset="-122"/>
              </a:rPr>
              <a:t>i</a:t>
            </a:r>
            <a:r>
              <a:rPr lang="en-US" altLang="zh-CN" sz="2000" b="1" dirty="0">
                <a:solidFill>
                  <a:prstClr val="black"/>
                </a:solidFill>
                <a:ea typeface="宋体" pitchFamily="2" charset="-122"/>
              </a:rPr>
              <a:t>] = B[w][i-1]</a:t>
            </a:r>
          </a:p>
          <a:p>
            <a:pPr lvl="0">
              <a:defRPr/>
            </a:pPr>
            <a:r>
              <a:rPr lang="en-US" altLang="zh-CN" sz="2000" dirty="0">
                <a:ea typeface="宋体" pitchFamily="2" charset="-122"/>
              </a:rPr>
              <a:t>    else B[w][</a:t>
            </a:r>
            <a:r>
              <a:rPr lang="en-US" altLang="zh-CN" sz="2000" dirty="0" err="1">
                <a:ea typeface="宋体" pitchFamily="2" charset="-122"/>
              </a:rPr>
              <a:t>i</a:t>
            </a:r>
            <a:r>
              <a:rPr lang="en-US" altLang="zh-CN" sz="2000" dirty="0">
                <a:ea typeface="宋体" pitchFamily="2" charset="-122"/>
              </a:rPr>
              <a:t>] = B[w][i-1]  // </a:t>
            </a:r>
            <a:r>
              <a:rPr lang="en-US" altLang="zh-CN" sz="2000" dirty="0" err="1">
                <a:ea typeface="宋体" pitchFamily="2" charset="-122"/>
              </a:rPr>
              <a:t>w</a:t>
            </a:r>
            <a:r>
              <a:rPr lang="en-US" altLang="zh-CN" sz="2000" baseline="-25000" dirty="0" err="1">
                <a:ea typeface="宋体" pitchFamily="2" charset="-122"/>
              </a:rPr>
              <a:t>i</a:t>
            </a:r>
            <a:r>
              <a:rPr lang="en-US" altLang="zh-CN" sz="2000" dirty="0">
                <a:ea typeface="宋体" pitchFamily="2" charset="-122"/>
              </a:rPr>
              <a:t> &gt; w</a:t>
            </a:r>
            <a:endParaRPr lang="en-US" altLang="zh-CN" sz="2800" dirty="0">
              <a:ea typeface="宋体" pitchFamily="2" charset="-122"/>
            </a:endParaRPr>
          </a:p>
        </p:txBody>
      </p:sp>
      <p:sp>
        <p:nvSpPr>
          <p:cNvPr id="6042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6044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6044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6044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4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4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6044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6044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9"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60450"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6045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5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6" name="Text Box 40"/>
          <p:cNvSpPr txBox="1">
            <a:spLocks noChangeArrowheads="1"/>
          </p:cNvSpPr>
          <p:nvPr/>
        </p:nvSpPr>
        <p:spPr bwMode="auto">
          <a:xfrm>
            <a:off x="6172199" y="1752600"/>
            <a:ext cx="1708149" cy="1988237"/>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dirty="0" err="1">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=3</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b</a:t>
            </a:r>
            <a:r>
              <a:rPr kumimoji="0" lang="en-US" altLang="zh-CN" sz="2800" b="0" i="0" u="none" strike="noStrike" kern="1200" cap="none" spc="0" normalizeH="0" baseline="-25000" noProof="0" dirty="0">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=5</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dirty="0" err="1">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25000" noProof="0" dirty="0" err="1">
                <a:ln>
                  <a:noFill/>
                </a:ln>
                <a:solidFill>
                  <a:prstClr val="black"/>
                </a:solidFill>
                <a:effectLst/>
                <a:uLnTx/>
                <a:uFillTx/>
                <a:latin typeface="Calibri" panose="020F0502020204030204"/>
                <a:ea typeface="宋体" pitchFamily="2" charset="-122"/>
                <a:cs typeface="+mn-cs"/>
              </a:rPr>
              <a:t>i</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=4</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rPr>
              <a:t>w=</a:t>
            </a:r>
            <a:r>
              <a:rPr kumimoji="0" lang="en-US" altLang="zh-CN" sz="2800" b="0" i="0" u="none" strike="noStrike" kern="1200" cap="none" spc="0" normalizeH="0" baseline="0" noProof="0" dirty="0" smtClean="0">
                <a:ln>
                  <a:noFill/>
                </a:ln>
                <a:solidFill>
                  <a:srgbClr val="FF0000"/>
                </a:solidFill>
                <a:effectLst/>
                <a:uLnTx/>
                <a:uFillTx/>
                <a:latin typeface="Calibri" panose="020F0502020204030204"/>
                <a:ea typeface="宋体" pitchFamily="2" charset="-122"/>
                <a:cs typeface="+mn-cs"/>
              </a:rPr>
              <a:t>5</a:t>
            </a:r>
            <a:endParaRPr kumimoji="0" lang="en-US" altLang="zh-CN" sz="2800" b="0" i="0" u="none" strike="noStrike" kern="1200" cap="none" spc="0" normalizeH="0" baseline="0" noProof="0" dirty="0">
              <a:ln>
                <a:noFill/>
              </a:ln>
              <a:solidFill>
                <a:srgbClr val="FF0000"/>
              </a:solidFill>
              <a:effectLst/>
              <a:uLnTx/>
              <a:uFillTx/>
              <a:latin typeface="Calibri" panose="020F0502020204030204"/>
              <a:ea typeface="宋体" pitchFamily="2" charset="-122"/>
              <a:cs typeface="+mn-cs"/>
            </a:endParaRPr>
          </a:p>
        </p:txBody>
      </p:sp>
      <p:sp>
        <p:nvSpPr>
          <p:cNvPr id="60457"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0458"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59"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0" name="Rectangle 46"/>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0461"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2"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3"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64"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65"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66"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60467"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8"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69"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70" name="Text Box 58"/>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60471" name="Text Box 59"/>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60472" name="Text Box 60"/>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73" name="Text Box 61"/>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74" name="Text Box 62"/>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75" name="Text Box 63"/>
          <p:cNvSpPr txBox="1">
            <a:spLocks noChangeArrowheads="1"/>
          </p:cNvSpPr>
          <p:nvPr/>
        </p:nvSpPr>
        <p:spPr bwMode="auto">
          <a:xfrm>
            <a:off x="5334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164931" name="Line 67"/>
          <p:cNvSpPr>
            <a:spLocks noChangeShapeType="1"/>
          </p:cNvSpPr>
          <p:nvPr/>
        </p:nvSpPr>
        <p:spPr bwMode="auto">
          <a:xfrm>
            <a:off x="4800600" y="4038600"/>
            <a:ext cx="457200" cy="0"/>
          </a:xfrm>
          <a:prstGeom prst="line">
            <a:avLst/>
          </a:prstGeom>
          <a:noFill/>
          <a:ln w="38100">
            <a:solidFill>
              <a:schemeClr val="tx1"/>
            </a:solidFill>
            <a:round/>
            <a:headEnd/>
            <a:tailEnd type="triangle" w="med" len="me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4932" name="Text Box 68"/>
          <p:cNvSpPr txBox="1">
            <a:spLocks noChangeArrowheads="1"/>
          </p:cNvSpPr>
          <p:nvPr/>
        </p:nvSpPr>
        <p:spPr bwMode="auto">
          <a:xfrm>
            <a:off x="5334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7</a:t>
            </a:r>
          </a:p>
        </p:txBody>
      </p:sp>
      <p:sp>
        <p:nvSpPr>
          <p:cNvPr id="60478" name="Text Box 6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79" name="Text Box 7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80" name="Text Box 7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81" name="Text Box 7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6" name="Text Box 40"/>
          <p:cNvSpPr txBox="1">
            <a:spLocks noChangeArrowheads="1"/>
          </p:cNvSpPr>
          <p:nvPr/>
        </p:nvSpPr>
        <p:spPr bwMode="auto">
          <a:xfrm>
            <a:off x="6140450" y="3635806"/>
            <a:ext cx="1673285" cy="381771"/>
          </a:xfrm>
          <a:prstGeom prst="rect">
            <a:avLst/>
          </a:prstGeom>
          <a:noFill/>
          <a:ln w="9525">
            <a:noFill/>
            <a:miter lim="800000"/>
            <a:headEnd/>
            <a:tailEnd/>
          </a:ln>
        </p:spPr>
        <p:txBody>
          <a:bodyPr wrap="square">
            <a:spAutoFit/>
          </a:bodyPr>
          <a:lstStyle/>
          <a:p>
            <a:pPr>
              <a:lnSpc>
                <a:spcPct val="110000"/>
              </a:lnSpc>
              <a:defRPr/>
            </a:pPr>
            <a:r>
              <a:rPr lang="en-US" altLang="zh-CN" b="1" dirty="0" smtClean="0">
                <a:ea typeface="宋体" pitchFamily="2" charset="-122"/>
              </a:rPr>
              <a:t>Max Benefit=7</a:t>
            </a:r>
          </a:p>
        </p:txBody>
      </p:sp>
    </p:spTree>
    <p:extLst>
      <p:ext uri="{BB962C8B-B14F-4D97-AF65-F5344CB8AC3E}">
        <p14:creationId xmlns:p14="http://schemas.microsoft.com/office/powerpoint/2010/main" val="90309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9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49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31" grpId="0" animBg="1"/>
      <p:bldP spid="164932" grpId="0" autoUpdateAnimBg="0"/>
      <p:bldP spid="6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685800" y="457200"/>
            <a:ext cx="7772400" cy="838200"/>
          </a:xfrm>
          <a:noFill/>
        </p:spPr>
        <p:txBody>
          <a:bodyPr vert="horz" lIns="91440" tIns="45720" rIns="91440" bIns="45720" rtlCol="0" anchor="ctr">
            <a:normAutofit/>
          </a:bodyPr>
          <a:lstStyle/>
          <a:p>
            <a:pPr algn="ctr"/>
            <a:r>
              <a:rPr lang="en-US" altLang="zh-CN" sz="3200" b="1" dirty="0">
                <a:solidFill>
                  <a:schemeClr val="tx1"/>
                </a:solidFill>
              </a:rPr>
              <a:t>Comments</a:t>
            </a:r>
          </a:p>
        </p:txBody>
      </p:sp>
      <p:sp>
        <p:nvSpPr>
          <p:cNvPr id="61443" name="Rectangle 3"/>
          <p:cNvSpPr>
            <a:spLocks noGrp="1" noChangeArrowheads="1"/>
          </p:cNvSpPr>
          <p:nvPr>
            <p:ph type="body" idx="4294967295"/>
          </p:nvPr>
        </p:nvSpPr>
        <p:spPr>
          <a:xfrm>
            <a:off x="685800" y="2133600"/>
            <a:ext cx="7772400" cy="4495800"/>
          </a:xfrm>
        </p:spPr>
        <p:txBody>
          <a:bodyPr>
            <a:normAutofit lnSpcReduction="10000"/>
          </a:bodyPr>
          <a:lstStyle/>
          <a:p>
            <a:pPr algn="just"/>
            <a:r>
              <a:rPr lang="en-US" altLang="zh-CN" dirty="0">
                <a:ea typeface="宋体" pitchFamily="2" charset="-122"/>
              </a:rPr>
              <a:t>This algorithm only finds the max possible </a:t>
            </a:r>
            <a:r>
              <a:rPr lang="en-US" altLang="zh-CN" dirty="0" smtClean="0">
                <a:ea typeface="宋体" pitchFamily="2" charset="-122"/>
              </a:rPr>
              <a:t>value/ benefit </a:t>
            </a:r>
            <a:r>
              <a:rPr lang="en-US" altLang="zh-CN" dirty="0">
                <a:ea typeface="宋体" pitchFamily="2" charset="-122"/>
              </a:rPr>
              <a:t>that can be carried in the </a:t>
            </a:r>
            <a:r>
              <a:rPr lang="en-US" altLang="zh-CN" dirty="0" smtClean="0">
                <a:ea typeface="宋体" pitchFamily="2" charset="-122"/>
              </a:rPr>
              <a:t>knapsack. </a:t>
            </a:r>
          </a:p>
          <a:p>
            <a:pPr algn="just"/>
            <a:r>
              <a:rPr lang="en-US" altLang="zh-CN" dirty="0" smtClean="0">
                <a:ea typeface="宋体" pitchFamily="2" charset="-122"/>
              </a:rPr>
              <a:t>It is discussed and shown during the lecture, how which items are selected for the knapsack to have max possible benefit. Refer to the lecture notes for that.</a:t>
            </a:r>
          </a:p>
          <a:p>
            <a:pPr algn="just"/>
            <a:r>
              <a:rPr lang="en-US" altLang="zh-CN" dirty="0" smtClean="0">
                <a:ea typeface="宋体" pitchFamily="2" charset="-122"/>
              </a:rPr>
              <a:t>Additional task that you have to do is to extend the already given algorithm (in slide #25) with the process of finding which items to be selected for the knapsack to have max possible benefit.</a:t>
            </a:r>
          </a:p>
          <a:p>
            <a:pPr algn="just"/>
            <a:r>
              <a:rPr lang="en-US" altLang="zh-CN" dirty="0" smtClean="0">
                <a:ea typeface="宋体" pitchFamily="2" charset="-122"/>
              </a:rPr>
              <a:t>For the previous example, the selected items are given in the next slide.</a:t>
            </a:r>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6041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0" name="Text Box 4"/>
          <p:cNvSpPr txBox="1">
            <a:spLocks noChangeArrowheads="1"/>
          </p:cNvSpPr>
          <p:nvPr/>
        </p:nvSpPr>
        <p:spPr bwMode="auto">
          <a:xfrm>
            <a:off x="1752600" y="4419600"/>
            <a:ext cx="6934200" cy="1323439"/>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solidFill>
                <a:latin typeface="Calibri" panose="020F0502020204030204"/>
                <a:ea typeface="宋体" pitchFamily="2" charset="-122"/>
              </a:rPr>
              <a:t>Is 7 appearing for the first time in the table under this column (4)?</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solidFill>
                <a:latin typeface="Calibri" panose="020F0502020204030204"/>
                <a:ea typeface="宋体" pitchFamily="2" charset="-122"/>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noProof="0" dirty="0" smtClean="0">
                <a:solidFill>
                  <a:prstClr val="black"/>
                </a:solidFill>
                <a:latin typeface="Calibri" panose="020F0502020204030204"/>
                <a:ea typeface="宋体" pitchFamily="2" charset="-122"/>
              </a:rPr>
              <a:t>Move to the previous column and ask the same question.</a:t>
            </a:r>
            <a:r>
              <a:rPr kumimoji="0" lang="en-US" altLang="zh-CN" sz="2000" b="0"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rPr>
              <a:t>    </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endParaRPr>
          </a:p>
        </p:txBody>
      </p:sp>
      <p:sp>
        <p:nvSpPr>
          <p:cNvPr id="6042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6044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6044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6044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4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4</a:t>
            </a:r>
          </a:p>
        </p:txBody>
      </p:sp>
      <p:sp>
        <p:nvSpPr>
          <p:cNvPr id="6044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6044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6044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9"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60450"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6045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5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6" name="Text Box 40"/>
          <p:cNvSpPr txBox="1">
            <a:spLocks noChangeArrowheads="1"/>
          </p:cNvSpPr>
          <p:nvPr/>
        </p:nvSpPr>
        <p:spPr bwMode="auto">
          <a:xfrm>
            <a:off x="6172199" y="2531292"/>
            <a:ext cx="1673285" cy="381771"/>
          </a:xfrm>
          <a:prstGeom prst="rect">
            <a:avLst/>
          </a:prstGeom>
          <a:noFill/>
          <a:ln w="9525">
            <a:noFill/>
            <a:miter lim="800000"/>
            <a:headEnd/>
            <a:tailEnd/>
          </a:ln>
        </p:spPr>
        <p:txBody>
          <a:bodyPr wrap="square">
            <a:spAutoFit/>
          </a:bodyPr>
          <a:lstStyle/>
          <a:p>
            <a:pPr>
              <a:lnSpc>
                <a:spcPct val="110000"/>
              </a:lnSpc>
              <a:defRPr/>
            </a:pPr>
            <a:r>
              <a:rPr lang="en-US" altLang="zh-CN" b="1" dirty="0" smtClean="0">
                <a:ea typeface="宋体" pitchFamily="2" charset="-122"/>
              </a:rPr>
              <a:t>Max Benefit=7</a:t>
            </a:r>
          </a:p>
        </p:txBody>
      </p:sp>
      <p:sp>
        <p:nvSpPr>
          <p:cNvPr id="60457"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0458"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59"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0" name="Rectangle 46"/>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0461"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2"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3"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64"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65"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66"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60467"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8"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69"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70" name="Text Box 58"/>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60471" name="Text Box 59"/>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60472" name="Text Box 60"/>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73" name="Text Box 61"/>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74" name="Text Box 62"/>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75" name="Text Box 63"/>
          <p:cNvSpPr txBox="1">
            <a:spLocks noChangeArrowheads="1"/>
          </p:cNvSpPr>
          <p:nvPr/>
        </p:nvSpPr>
        <p:spPr bwMode="auto">
          <a:xfrm>
            <a:off x="5334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164932" name="Text Box 68"/>
          <p:cNvSpPr txBox="1">
            <a:spLocks noChangeArrowheads="1"/>
          </p:cNvSpPr>
          <p:nvPr/>
        </p:nvSpPr>
        <p:spPr bwMode="auto">
          <a:xfrm>
            <a:off x="5334000" y="3810000"/>
            <a:ext cx="301686" cy="369332"/>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Calibri" panose="020F0502020204030204"/>
                <a:ea typeface="宋体" pitchFamily="2" charset="-122"/>
                <a:cs typeface="+mn-cs"/>
              </a:rPr>
              <a:t>7</a:t>
            </a:r>
          </a:p>
        </p:txBody>
      </p:sp>
      <p:sp>
        <p:nvSpPr>
          <p:cNvPr id="60478" name="Text Box 6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79" name="Text Box 7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80" name="Text Box 7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81" name="Text Box 7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6" name="TextBox 65"/>
          <p:cNvSpPr txBox="1"/>
          <p:nvPr/>
        </p:nvSpPr>
        <p:spPr>
          <a:xfrm>
            <a:off x="6199717" y="3073400"/>
            <a:ext cx="1614017" cy="646331"/>
          </a:xfrm>
          <a:prstGeom prst="rect">
            <a:avLst/>
          </a:prstGeom>
          <a:noFill/>
        </p:spPr>
        <p:txBody>
          <a:bodyPr wrap="square" rtlCol="0">
            <a:spAutoFit/>
          </a:bodyPr>
          <a:lstStyle/>
          <a:p>
            <a:r>
              <a:rPr lang="en-US" altLang="zh-CN" b="1" dirty="0">
                <a:ea typeface="宋体" pitchFamily="2" charset="-122"/>
              </a:rPr>
              <a:t>Selected items = </a:t>
            </a:r>
            <a:r>
              <a:rPr lang="en-US" altLang="zh-CN" b="1" dirty="0" smtClean="0">
                <a:ea typeface="宋体" pitchFamily="2" charset="-122"/>
              </a:rPr>
              <a:t>{}</a:t>
            </a:r>
            <a:endParaRPr lang="en-US" altLang="zh-CN" b="1" dirty="0">
              <a:ea typeface="宋体" pitchFamily="2" charset="-122"/>
            </a:endParaRPr>
          </a:p>
        </p:txBody>
      </p:sp>
    </p:spTree>
    <p:extLst>
      <p:ext uri="{BB962C8B-B14F-4D97-AF65-F5344CB8AC3E}">
        <p14:creationId xmlns:p14="http://schemas.microsoft.com/office/powerpoint/2010/main" val="347888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P spid="6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6041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0" name="Text Box 4"/>
          <p:cNvSpPr txBox="1">
            <a:spLocks noChangeArrowheads="1"/>
          </p:cNvSpPr>
          <p:nvPr/>
        </p:nvSpPr>
        <p:spPr bwMode="auto">
          <a:xfrm>
            <a:off x="1752600" y="4419600"/>
            <a:ext cx="6934200" cy="1323439"/>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solidFill>
                <a:latin typeface="Calibri" panose="020F0502020204030204"/>
                <a:ea typeface="宋体" pitchFamily="2" charset="-122"/>
              </a:rPr>
              <a:t>Is 7 appearing for the first time in the table under this column (3)?</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solidFill>
                <a:latin typeface="Calibri" panose="020F0502020204030204"/>
                <a:ea typeface="宋体" pitchFamily="2" charset="-122"/>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noProof="0" dirty="0" smtClean="0">
                <a:solidFill>
                  <a:prstClr val="black"/>
                </a:solidFill>
                <a:latin typeface="Calibri" panose="020F0502020204030204"/>
                <a:ea typeface="宋体" pitchFamily="2" charset="-122"/>
              </a:rPr>
              <a:t>Move to the previous column and ask the same question.</a:t>
            </a:r>
            <a:r>
              <a:rPr kumimoji="0" lang="en-US" altLang="zh-CN" sz="2000" b="0"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rPr>
              <a:t>    </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endParaRPr>
          </a:p>
        </p:txBody>
      </p:sp>
      <p:sp>
        <p:nvSpPr>
          <p:cNvPr id="6042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6044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6044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6044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4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4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6044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6044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9"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60450"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6045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5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7"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0458"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59"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0" name="Rectangle 46"/>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0461"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2"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3"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64"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65"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66" name="Text Box 54"/>
          <p:cNvSpPr txBox="1">
            <a:spLocks noChangeArrowheads="1"/>
          </p:cNvSpPr>
          <p:nvPr/>
        </p:nvSpPr>
        <p:spPr bwMode="auto">
          <a:xfrm>
            <a:off x="35814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60467"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8"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69"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70" name="Text Box 58"/>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60471" name="Text Box 59"/>
          <p:cNvSpPr txBox="1">
            <a:spLocks noChangeArrowheads="1"/>
          </p:cNvSpPr>
          <p:nvPr/>
        </p:nvSpPr>
        <p:spPr bwMode="auto">
          <a:xfrm>
            <a:off x="4419600" y="3810000"/>
            <a:ext cx="301686" cy="369332"/>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Calibri" panose="020F0502020204030204"/>
                <a:ea typeface="宋体" pitchFamily="2" charset="-122"/>
                <a:cs typeface="+mn-cs"/>
              </a:rPr>
              <a:t>7</a:t>
            </a:r>
          </a:p>
        </p:txBody>
      </p:sp>
      <p:sp>
        <p:nvSpPr>
          <p:cNvPr id="60472" name="Text Box 60"/>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73" name="Text Box 61"/>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74" name="Text Box 62"/>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75" name="Text Box 63"/>
          <p:cNvSpPr txBox="1">
            <a:spLocks noChangeArrowheads="1"/>
          </p:cNvSpPr>
          <p:nvPr/>
        </p:nvSpPr>
        <p:spPr bwMode="auto">
          <a:xfrm>
            <a:off x="5334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164932" name="Text Box 68"/>
          <p:cNvSpPr txBox="1">
            <a:spLocks noChangeArrowheads="1"/>
          </p:cNvSpPr>
          <p:nvPr/>
        </p:nvSpPr>
        <p:spPr bwMode="auto">
          <a:xfrm>
            <a:off x="5334000" y="3810000"/>
            <a:ext cx="301686" cy="369332"/>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i="0" u="none" strike="noStrike" kern="1200" cap="none" spc="0" normalizeH="0" baseline="0" noProof="0" dirty="0">
                <a:ln>
                  <a:noFill/>
                </a:ln>
                <a:effectLst/>
                <a:uLnTx/>
                <a:uFillTx/>
                <a:latin typeface="Calibri" panose="020F0502020204030204"/>
                <a:ea typeface="宋体" pitchFamily="2" charset="-122"/>
                <a:cs typeface="+mn-cs"/>
              </a:rPr>
              <a:t>7</a:t>
            </a:r>
          </a:p>
        </p:txBody>
      </p:sp>
      <p:sp>
        <p:nvSpPr>
          <p:cNvPr id="60478" name="Text Box 6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79" name="Text Box 7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80" name="Text Box 7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81" name="Text Box 7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5" name="Text Box 40"/>
          <p:cNvSpPr txBox="1">
            <a:spLocks noChangeArrowheads="1"/>
          </p:cNvSpPr>
          <p:nvPr/>
        </p:nvSpPr>
        <p:spPr bwMode="auto">
          <a:xfrm>
            <a:off x="6172199" y="2531292"/>
            <a:ext cx="1673285" cy="381771"/>
          </a:xfrm>
          <a:prstGeom prst="rect">
            <a:avLst/>
          </a:prstGeom>
          <a:noFill/>
          <a:ln w="9525">
            <a:noFill/>
            <a:miter lim="800000"/>
            <a:headEnd/>
            <a:tailEnd/>
          </a:ln>
        </p:spPr>
        <p:txBody>
          <a:bodyPr wrap="square">
            <a:spAutoFit/>
          </a:bodyPr>
          <a:lstStyle/>
          <a:p>
            <a:pPr>
              <a:lnSpc>
                <a:spcPct val="110000"/>
              </a:lnSpc>
              <a:defRPr/>
            </a:pPr>
            <a:r>
              <a:rPr lang="en-US" altLang="zh-CN" b="1" dirty="0" smtClean="0">
                <a:ea typeface="宋体" pitchFamily="2" charset="-122"/>
              </a:rPr>
              <a:t>Max Benefit=7</a:t>
            </a:r>
          </a:p>
        </p:txBody>
      </p:sp>
      <p:sp>
        <p:nvSpPr>
          <p:cNvPr id="66" name="TextBox 65"/>
          <p:cNvSpPr txBox="1"/>
          <p:nvPr/>
        </p:nvSpPr>
        <p:spPr>
          <a:xfrm>
            <a:off x="6199717" y="3073400"/>
            <a:ext cx="1614017" cy="646331"/>
          </a:xfrm>
          <a:prstGeom prst="rect">
            <a:avLst/>
          </a:prstGeom>
          <a:noFill/>
        </p:spPr>
        <p:txBody>
          <a:bodyPr wrap="square" rtlCol="0">
            <a:spAutoFit/>
          </a:bodyPr>
          <a:lstStyle/>
          <a:p>
            <a:r>
              <a:rPr lang="en-US" altLang="zh-CN" b="1" dirty="0">
                <a:ea typeface="宋体" pitchFamily="2" charset="-122"/>
              </a:rPr>
              <a:t>Selected items = </a:t>
            </a:r>
            <a:r>
              <a:rPr lang="en-US" altLang="zh-CN" b="1" dirty="0" smtClean="0">
                <a:ea typeface="宋体" pitchFamily="2" charset="-122"/>
              </a:rPr>
              <a:t>{}</a:t>
            </a:r>
            <a:endParaRPr lang="en-US" altLang="zh-CN" b="1" dirty="0">
              <a:ea typeface="宋体" pitchFamily="2" charset="-122"/>
            </a:endParaRPr>
          </a:p>
        </p:txBody>
      </p:sp>
    </p:spTree>
    <p:extLst>
      <p:ext uri="{BB962C8B-B14F-4D97-AF65-F5344CB8AC3E}">
        <p14:creationId xmlns:p14="http://schemas.microsoft.com/office/powerpoint/2010/main" val="108717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P spid="6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6041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0" name="Text Box 4"/>
          <p:cNvSpPr txBox="1">
            <a:spLocks noChangeArrowheads="1"/>
          </p:cNvSpPr>
          <p:nvPr/>
        </p:nvSpPr>
        <p:spPr bwMode="auto">
          <a:xfrm>
            <a:off x="1752600" y="4419600"/>
            <a:ext cx="6934200" cy="2246769"/>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solidFill>
                <a:latin typeface="Calibri" panose="020F0502020204030204"/>
                <a:ea typeface="宋体" pitchFamily="2" charset="-122"/>
              </a:rPr>
              <a:t>Is 7 appearing for the first time in the table under this column (2)?</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solidFill>
                <a:latin typeface="Calibri" panose="020F0502020204030204"/>
                <a:ea typeface="宋体" pitchFamily="2" charset="-122"/>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noProof="0" dirty="0" smtClean="0">
                <a:solidFill>
                  <a:prstClr val="black"/>
                </a:solidFill>
                <a:latin typeface="Calibri" panose="020F0502020204030204"/>
                <a:ea typeface="宋体" pitchFamily="2" charset="-122"/>
              </a:rPr>
              <a:t>That means, item 2 is selected for maximizing benefit to </a:t>
            </a:r>
            <a:r>
              <a:rPr lang="en-US" altLang="zh-CN" sz="2000" b="1" noProof="0" dirty="0" smtClean="0">
                <a:solidFill>
                  <a:prstClr val="black"/>
                </a:solidFill>
                <a:latin typeface="Calibri" panose="020F0502020204030204"/>
                <a:ea typeface="宋体" pitchFamily="2" charset="-122"/>
              </a:rPr>
              <a:t>7</a:t>
            </a:r>
            <a:r>
              <a:rPr lang="en-US" altLang="zh-CN" sz="2000" noProof="0" dirty="0" smtClean="0">
                <a:solidFill>
                  <a:prstClr val="black"/>
                </a:solidFill>
                <a:latin typeface="Calibri" panose="020F0502020204030204"/>
                <a:ea typeface="宋体"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solidFill>
                <a:latin typeface="Calibri" panose="020F0502020204030204"/>
                <a:ea typeface="宋体" pitchFamily="2" charset="-122"/>
              </a:rPr>
              <a:t>Now, remaining benefit = 7 – benefit of item 2 = 7 – 4 = </a:t>
            </a:r>
            <a:r>
              <a:rPr lang="en-US" altLang="zh-CN" sz="2000" b="1" dirty="0" smtClean="0">
                <a:solidFill>
                  <a:srgbClr val="FF0000"/>
                </a:solidFill>
                <a:latin typeface="Calibri" panose="020F0502020204030204"/>
                <a:ea typeface="宋体" pitchFamily="2" charset="-122"/>
              </a:rPr>
              <a:t>3</a:t>
            </a:r>
            <a:r>
              <a:rPr kumimoji="0" lang="en-US" altLang="zh-CN" sz="2000" b="0" i="0" u="none" strike="noStrike" kern="1200" cap="none" spc="0" normalizeH="0" baseline="0" noProof="0" dirty="0" smtClean="0">
                <a:ln>
                  <a:noFill/>
                </a:ln>
                <a:solidFill>
                  <a:prstClr val="black"/>
                </a:solidFill>
                <a:effectLst/>
                <a:uLnTx/>
                <a:uFillTx/>
                <a:latin typeface="Calibri" panose="020F0502020204030204"/>
                <a:ea typeface="宋体"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prstClr val="black"/>
                </a:solidFill>
                <a:latin typeface="Calibri" panose="020F0502020204030204"/>
                <a:ea typeface="宋体" pitchFamily="2" charset="-122"/>
              </a:rPr>
              <a:t>Now, we find where 3 appears for the first time in the table under which column.</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endParaRPr>
          </a:p>
        </p:txBody>
      </p:sp>
      <p:sp>
        <p:nvSpPr>
          <p:cNvPr id="6042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6044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6044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6044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4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4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6044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6044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9" name="Text Box 33"/>
          <p:cNvSpPr txBox="1">
            <a:spLocks noChangeArrowheads="1"/>
          </p:cNvSpPr>
          <p:nvPr/>
        </p:nvSpPr>
        <p:spPr bwMode="auto">
          <a:xfrm>
            <a:off x="2743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60450" name="Text Box 34"/>
          <p:cNvSpPr txBox="1">
            <a:spLocks noChangeArrowheads="1"/>
          </p:cNvSpPr>
          <p:nvPr/>
        </p:nvSpPr>
        <p:spPr bwMode="auto">
          <a:xfrm>
            <a:off x="3581400" y="914400"/>
            <a:ext cx="301686" cy="369332"/>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B050"/>
                </a:solidFill>
                <a:effectLst/>
                <a:uLnTx/>
                <a:uFillTx/>
                <a:latin typeface="Calibri" panose="020F0502020204030204"/>
                <a:ea typeface="宋体" pitchFamily="2" charset="-122"/>
                <a:cs typeface="+mn-cs"/>
              </a:rPr>
              <a:t>2</a:t>
            </a:r>
          </a:p>
        </p:txBody>
      </p:sp>
      <p:sp>
        <p:nvSpPr>
          <p:cNvPr id="6045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5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7"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0458"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59"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0" name="Rectangle 46"/>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0461"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2"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3"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64"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65"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66" name="Text Box 54"/>
          <p:cNvSpPr txBox="1">
            <a:spLocks noChangeArrowheads="1"/>
          </p:cNvSpPr>
          <p:nvPr/>
        </p:nvSpPr>
        <p:spPr bwMode="auto">
          <a:xfrm>
            <a:off x="3581400" y="3810000"/>
            <a:ext cx="301686" cy="369332"/>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Calibri" panose="020F0502020204030204"/>
                <a:ea typeface="宋体" pitchFamily="2" charset="-122"/>
                <a:cs typeface="+mn-cs"/>
              </a:rPr>
              <a:t>7</a:t>
            </a:r>
          </a:p>
        </p:txBody>
      </p:sp>
      <p:sp>
        <p:nvSpPr>
          <p:cNvPr id="60467"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8"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69"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70" name="Text Box 58"/>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60471" name="Text Box 59"/>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60472" name="Text Box 60"/>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73" name="Text Box 61"/>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74" name="Text Box 62"/>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75" name="Text Box 63"/>
          <p:cNvSpPr txBox="1">
            <a:spLocks noChangeArrowheads="1"/>
          </p:cNvSpPr>
          <p:nvPr/>
        </p:nvSpPr>
        <p:spPr bwMode="auto">
          <a:xfrm>
            <a:off x="5334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164932" name="Text Box 68"/>
          <p:cNvSpPr txBox="1">
            <a:spLocks noChangeArrowheads="1"/>
          </p:cNvSpPr>
          <p:nvPr/>
        </p:nvSpPr>
        <p:spPr bwMode="auto">
          <a:xfrm>
            <a:off x="5334000" y="3810000"/>
            <a:ext cx="301686" cy="369332"/>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i="0" u="none" strike="noStrike" kern="1200" cap="none" spc="0" normalizeH="0" baseline="0" noProof="0" dirty="0">
                <a:ln>
                  <a:noFill/>
                </a:ln>
                <a:effectLst/>
                <a:uLnTx/>
                <a:uFillTx/>
                <a:latin typeface="Calibri" panose="020F0502020204030204"/>
                <a:ea typeface="宋体" pitchFamily="2" charset="-122"/>
                <a:cs typeface="+mn-cs"/>
              </a:rPr>
              <a:t>7</a:t>
            </a:r>
          </a:p>
        </p:txBody>
      </p:sp>
      <p:sp>
        <p:nvSpPr>
          <p:cNvPr id="60478" name="Text Box 69"/>
          <p:cNvSpPr txBox="1">
            <a:spLocks noChangeArrowheads="1"/>
          </p:cNvSpPr>
          <p:nvPr/>
        </p:nvSpPr>
        <p:spPr bwMode="auto">
          <a:xfrm>
            <a:off x="2743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79" name="Text Box 7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80" name="Text Box 7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81" name="Text Box 7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5" name="Text Box 40"/>
          <p:cNvSpPr txBox="1">
            <a:spLocks noChangeArrowheads="1"/>
          </p:cNvSpPr>
          <p:nvPr/>
        </p:nvSpPr>
        <p:spPr bwMode="auto">
          <a:xfrm>
            <a:off x="6172199" y="2531292"/>
            <a:ext cx="1673285" cy="381771"/>
          </a:xfrm>
          <a:prstGeom prst="rect">
            <a:avLst/>
          </a:prstGeom>
          <a:noFill/>
          <a:ln w="9525">
            <a:noFill/>
            <a:miter lim="800000"/>
            <a:headEnd/>
            <a:tailEnd/>
          </a:ln>
        </p:spPr>
        <p:txBody>
          <a:bodyPr wrap="square">
            <a:spAutoFit/>
          </a:bodyPr>
          <a:lstStyle/>
          <a:p>
            <a:pPr>
              <a:lnSpc>
                <a:spcPct val="110000"/>
              </a:lnSpc>
              <a:defRPr/>
            </a:pPr>
            <a:r>
              <a:rPr lang="en-US" altLang="zh-CN" b="1" dirty="0" smtClean="0">
                <a:ea typeface="宋体" pitchFamily="2" charset="-122"/>
              </a:rPr>
              <a:t>Max Benefit=7</a:t>
            </a:r>
          </a:p>
        </p:txBody>
      </p:sp>
      <p:sp>
        <p:nvSpPr>
          <p:cNvPr id="2" name="TextBox 1"/>
          <p:cNvSpPr txBox="1"/>
          <p:nvPr/>
        </p:nvSpPr>
        <p:spPr>
          <a:xfrm>
            <a:off x="6199717" y="3073400"/>
            <a:ext cx="1614017" cy="646331"/>
          </a:xfrm>
          <a:prstGeom prst="rect">
            <a:avLst/>
          </a:prstGeom>
          <a:noFill/>
        </p:spPr>
        <p:txBody>
          <a:bodyPr wrap="square" rtlCol="0">
            <a:spAutoFit/>
          </a:bodyPr>
          <a:lstStyle/>
          <a:p>
            <a:r>
              <a:rPr lang="en-US" altLang="zh-CN" b="1" dirty="0">
                <a:ea typeface="宋体" pitchFamily="2" charset="-122"/>
              </a:rPr>
              <a:t>Selected items = </a:t>
            </a:r>
            <a:r>
              <a:rPr lang="en-US" altLang="zh-CN" b="1" dirty="0" smtClean="0">
                <a:ea typeface="宋体" pitchFamily="2" charset="-122"/>
              </a:rPr>
              <a:t>{2}</a:t>
            </a:r>
            <a:endParaRPr lang="en-US" altLang="zh-CN" b="1" dirty="0">
              <a:ea typeface="宋体" pitchFamily="2" charset="-122"/>
            </a:endParaRPr>
          </a:p>
        </p:txBody>
      </p:sp>
    </p:spTree>
    <p:extLst>
      <p:ext uri="{BB962C8B-B14F-4D97-AF65-F5344CB8AC3E}">
        <p14:creationId xmlns:p14="http://schemas.microsoft.com/office/powerpoint/2010/main" val="277517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133600" y="304800"/>
            <a:ext cx="4953000" cy="609600"/>
          </a:xfrm>
          <a:noFill/>
        </p:spPr>
        <p:txBody>
          <a:bodyPr vert="horz" lIns="91440" tIns="45720" rIns="91440" bIns="45720" rtlCol="0" anchor="ctr">
            <a:normAutofit/>
          </a:bodyPr>
          <a:lstStyle/>
          <a:p>
            <a:pPr algn="ctr" defTabSz="914400"/>
            <a:r>
              <a:rPr lang="en-US" altLang="zh-CN" sz="3200" b="1" dirty="0" smtClean="0"/>
              <a:t>Example</a:t>
            </a:r>
            <a:endParaRPr lang="en-US" altLang="zh-CN" sz="3200" b="1" dirty="0"/>
          </a:p>
        </p:txBody>
      </p:sp>
      <p:sp>
        <p:nvSpPr>
          <p:cNvPr id="60419" name="Line 3"/>
          <p:cNvSpPr>
            <a:spLocks noChangeShapeType="1"/>
          </p:cNvSpPr>
          <p:nvPr/>
        </p:nvSpPr>
        <p:spPr bwMode="auto">
          <a:xfrm>
            <a:off x="4648200" y="1524000"/>
            <a:ext cx="0" cy="3657600"/>
          </a:xfrm>
          <a:prstGeom prst="line">
            <a:avLst/>
          </a:prstGeom>
          <a:noFill/>
          <a:ln w="9525">
            <a:no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0" name="Text Box 4"/>
          <p:cNvSpPr txBox="1">
            <a:spLocks noChangeArrowheads="1"/>
          </p:cNvSpPr>
          <p:nvPr/>
        </p:nvSpPr>
        <p:spPr bwMode="auto">
          <a:xfrm>
            <a:off x="1752600" y="4419600"/>
            <a:ext cx="6934200" cy="1631216"/>
          </a:xfrm>
          <a:prstGeom prst="rect">
            <a:avLst/>
          </a:prstGeom>
          <a:noFill/>
          <a:ln w="9525">
            <a:noFill/>
            <a:miter lim="800000"/>
            <a:headEnd/>
            <a:tailEnd/>
          </a:ln>
        </p:spPr>
        <p:txBody>
          <a:bodyPr>
            <a:spAutoFit/>
          </a:bodyPr>
          <a:lstStyle/>
          <a:p>
            <a:pPr lvl="0">
              <a:defRPr/>
            </a:pPr>
            <a:r>
              <a:rPr lang="en-US" altLang="zh-CN" sz="2000" dirty="0" smtClean="0">
                <a:solidFill>
                  <a:prstClr val="black"/>
                </a:solidFill>
                <a:latin typeface="Calibri" panose="020F0502020204030204"/>
                <a:ea typeface="宋体" pitchFamily="2" charset="-122"/>
              </a:rPr>
              <a:t>3 appears for the first time under item 1 column. So, </a:t>
            </a:r>
            <a:r>
              <a:rPr lang="en-US" altLang="zh-CN" sz="2000" dirty="0">
                <a:solidFill>
                  <a:prstClr val="black"/>
                </a:solidFill>
                <a:ea typeface="宋体" pitchFamily="2" charset="-122"/>
              </a:rPr>
              <a:t>item </a:t>
            </a:r>
            <a:r>
              <a:rPr lang="en-US" altLang="zh-CN" sz="2000" dirty="0" smtClean="0">
                <a:solidFill>
                  <a:prstClr val="black"/>
                </a:solidFill>
                <a:ea typeface="宋体" pitchFamily="2" charset="-122"/>
              </a:rPr>
              <a:t>1 </a:t>
            </a:r>
            <a:r>
              <a:rPr lang="en-US" altLang="zh-CN" sz="2000" dirty="0">
                <a:solidFill>
                  <a:prstClr val="black"/>
                </a:solidFill>
                <a:ea typeface="宋体" pitchFamily="2" charset="-122"/>
              </a:rPr>
              <a:t>is </a:t>
            </a:r>
            <a:r>
              <a:rPr lang="en-US" altLang="zh-CN" sz="2000" dirty="0" smtClean="0">
                <a:solidFill>
                  <a:prstClr val="black"/>
                </a:solidFill>
                <a:ea typeface="宋体" pitchFamily="2" charset="-122"/>
              </a:rPr>
              <a:t>also selected </a:t>
            </a:r>
            <a:r>
              <a:rPr lang="en-US" altLang="zh-CN" sz="2000" dirty="0">
                <a:solidFill>
                  <a:prstClr val="black"/>
                </a:solidFill>
                <a:ea typeface="宋体" pitchFamily="2" charset="-122"/>
              </a:rPr>
              <a:t>for maximizing </a:t>
            </a:r>
            <a:r>
              <a:rPr lang="en-US" altLang="zh-CN" sz="2000" dirty="0" smtClean="0">
                <a:solidFill>
                  <a:prstClr val="black"/>
                </a:solidFill>
                <a:ea typeface="宋体" pitchFamily="2" charset="-122"/>
              </a:rPr>
              <a:t>benefit.</a:t>
            </a:r>
          </a:p>
          <a:p>
            <a:pPr lvl="0">
              <a:defRPr/>
            </a:pP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endParaRPr>
          </a:p>
          <a:p>
            <a:pPr lvl="0">
              <a:defRPr/>
            </a:pPr>
            <a:r>
              <a:rPr lang="en-US" altLang="zh-CN" sz="2000" dirty="0" smtClean="0">
                <a:solidFill>
                  <a:prstClr val="black"/>
                </a:solidFill>
                <a:latin typeface="Calibri" panose="020F0502020204030204"/>
                <a:ea typeface="宋体" pitchFamily="2" charset="-122"/>
              </a:rPr>
              <a:t>Therefore, total 2 items are selected in order to get maximum benefit of 7.</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itchFamily="2" charset="-122"/>
            </a:endParaRPr>
          </a:p>
        </p:txBody>
      </p:sp>
      <p:sp>
        <p:nvSpPr>
          <p:cNvPr id="60421" name="Line 5"/>
          <p:cNvSpPr>
            <a:spLocks noChangeShapeType="1"/>
          </p:cNvSpPr>
          <p:nvPr/>
        </p:nvSpPr>
        <p:spPr bwMode="auto">
          <a:xfrm>
            <a:off x="1752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2" name="Line 6"/>
          <p:cNvSpPr>
            <a:spLocks noChangeShapeType="1"/>
          </p:cNvSpPr>
          <p:nvPr/>
        </p:nvSpPr>
        <p:spPr bwMode="auto">
          <a:xfrm>
            <a:off x="1752600" y="1524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3" name="Line 7"/>
          <p:cNvSpPr>
            <a:spLocks noChangeShapeType="1"/>
          </p:cNvSpPr>
          <p:nvPr/>
        </p:nvSpPr>
        <p:spPr bwMode="auto">
          <a:xfrm>
            <a:off x="1752600" y="1981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4" name="Line 8"/>
          <p:cNvSpPr>
            <a:spLocks noChangeShapeType="1"/>
          </p:cNvSpPr>
          <p:nvPr/>
        </p:nvSpPr>
        <p:spPr bwMode="auto">
          <a:xfrm>
            <a:off x="1752600" y="28956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5" name="Line 9"/>
          <p:cNvSpPr>
            <a:spLocks noChangeShapeType="1"/>
          </p:cNvSpPr>
          <p:nvPr/>
        </p:nvSpPr>
        <p:spPr bwMode="auto">
          <a:xfrm>
            <a:off x="1752600" y="24384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6" name="Line 10"/>
          <p:cNvSpPr>
            <a:spLocks noChangeShapeType="1"/>
          </p:cNvSpPr>
          <p:nvPr/>
        </p:nvSpPr>
        <p:spPr bwMode="auto">
          <a:xfrm>
            <a:off x="1752600" y="33528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7" name="Line 11"/>
          <p:cNvSpPr>
            <a:spLocks noChangeShapeType="1"/>
          </p:cNvSpPr>
          <p:nvPr/>
        </p:nvSpPr>
        <p:spPr bwMode="auto">
          <a:xfrm>
            <a:off x="1752600" y="38100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8" name="Line 12"/>
          <p:cNvSpPr>
            <a:spLocks noChangeShapeType="1"/>
          </p:cNvSpPr>
          <p:nvPr/>
        </p:nvSpPr>
        <p:spPr bwMode="auto">
          <a:xfrm>
            <a:off x="1752600" y="4267200"/>
            <a:ext cx="4191000" cy="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29" name="Line 13"/>
          <p:cNvSpPr>
            <a:spLocks noChangeShapeType="1"/>
          </p:cNvSpPr>
          <p:nvPr/>
        </p:nvSpPr>
        <p:spPr bwMode="auto">
          <a:xfrm>
            <a:off x="2514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0" name="Line 14"/>
          <p:cNvSpPr>
            <a:spLocks noChangeShapeType="1"/>
          </p:cNvSpPr>
          <p:nvPr/>
        </p:nvSpPr>
        <p:spPr bwMode="auto">
          <a:xfrm>
            <a:off x="33528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1" name="Line 15"/>
          <p:cNvSpPr>
            <a:spLocks noChangeShapeType="1"/>
          </p:cNvSpPr>
          <p:nvPr/>
        </p:nvSpPr>
        <p:spPr bwMode="auto">
          <a:xfrm>
            <a:off x="41910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2" name="Line 16"/>
          <p:cNvSpPr>
            <a:spLocks noChangeShapeType="1"/>
          </p:cNvSpPr>
          <p:nvPr/>
        </p:nvSpPr>
        <p:spPr bwMode="auto">
          <a:xfrm>
            <a:off x="50292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3" name="Line 17"/>
          <p:cNvSpPr>
            <a:spLocks noChangeShapeType="1"/>
          </p:cNvSpPr>
          <p:nvPr/>
        </p:nvSpPr>
        <p:spPr bwMode="auto">
          <a:xfrm>
            <a:off x="5943600" y="1524000"/>
            <a:ext cx="0" cy="2743200"/>
          </a:xfrm>
          <a:prstGeom prst="line">
            <a:avLst/>
          </a:prstGeom>
          <a:noFill/>
          <a:ln w="9525">
            <a:solidFill>
              <a:schemeClr val="tx1"/>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434" name="Text Box 18"/>
          <p:cNvSpPr txBox="1">
            <a:spLocks noChangeArrowheads="1"/>
          </p:cNvSpPr>
          <p:nvPr/>
        </p:nvSpPr>
        <p:spPr bwMode="auto">
          <a:xfrm>
            <a:off x="1981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5" name="Text Box 19"/>
          <p:cNvSpPr txBox="1">
            <a:spLocks noChangeArrowheads="1"/>
          </p:cNvSpPr>
          <p:nvPr/>
        </p:nvSpPr>
        <p:spPr bwMode="auto">
          <a:xfrm>
            <a:off x="1981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6" name="Text Box 20"/>
          <p:cNvSpPr txBox="1">
            <a:spLocks noChangeArrowheads="1"/>
          </p:cNvSpPr>
          <p:nvPr/>
        </p:nvSpPr>
        <p:spPr bwMode="auto">
          <a:xfrm>
            <a:off x="19812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7" name="Text Box 21"/>
          <p:cNvSpPr txBox="1">
            <a:spLocks noChangeArrowheads="1"/>
          </p:cNvSpPr>
          <p:nvPr/>
        </p:nvSpPr>
        <p:spPr bwMode="auto">
          <a:xfrm>
            <a:off x="1981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8" name="Text Box 22"/>
          <p:cNvSpPr txBox="1">
            <a:spLocks noChangeArrowheads="1"/>
          </p:cNvSpPr>
          <p:nvPr/>
        </p:nvSpPr>
        <p:spPr bwMode="auto">
          <a:xfrm>
            <a:off x="1981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39" name="Text Box 23"/>
          <p:cNvSpPr txBox="1">
            <a:spLocks noChangeArrowheads="1"/>
          </p:cNvSpPr>
          <p:nvPr/>
        </p:nvSpPr>
        <p:spPr bwMode="auto">
          <a:xfrm>
            <a:off x="1981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0" name="Text Box 24"/>
          <p:cNvSpPr txBox="1">
            <a:spLocks noChangeArrowheads="1"/>
          </p:cNvSpPr>
          <p:nvPr/>
        </p:nvSpPr>
        <p:spPr bwMode="auto">
          <a:xfrm>
            <a:off x="838200" y="1143000"/>
            <a:ext cx="4714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W</a:t>
            </a:r>
          </a:p>
        </p:txBody>
      </p:sp>
      <p:sp>
        <p:nvSpPr>
          <p:cNvPr id="60441" name="Text Box 25"/>
          <p:cNvSpPr txBox="1">
            <a:spLocks noChangeArrowheads="1"/>
          </p:cNvSpPr>
          <p:nvPr/>
        </p:nvSpPr>
        <p:spPr bwMode="auto">
          <a:xfrm>
            <a:off x="1143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2" name="Text Box 26"/>
          <p:cNvSpPr txBox="1">
            <a:spLocks noChangeArrowheads="1"/>
          </p:cNvSpPr>
          <p:nvPr/>
        </p:nvSpPr>
        <p:spPr bwMode="auto">
          <a:xfrm>
            <a:off x="1143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a:t>
            </a:r>
          </a:p>
        </p:txBody>
      </p:sp>
      <p:sp>
        <p:nvSpPr>
          <p:cNvPr id="60443" name="Text Box 27"/>
          <p:cNvSpPr txBox="1">
            <a:spLocks noChangeArrowheads="1"/>
          </p:cNvSpPr>
          <p:nvPr/>
        </p:nvSpPr>
        <p:spPr bwMode="auto">
          <a:xfrm>
            <a:off x="1143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a:t>
            </a:r>
          </a:p>
        </p:txBody>
      </p:sp>
      <p:sp>
        <p:nvSpPr>
          <p:cNvPr id="60444" name="Text Box 28"/>
          <p:cNvSpPr txBox="1">
            <a:spLocks noChangeArrowheads="1"/>
          </p:cNvSpPr>
          <p:nvPr/>
        </p:nvSpPr>
        <p:spPr bwMode="auto">
          <a:xfrm>
            <a:off x="1143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45" name="Text Box 29"/>
          <p:cNvSpPr txBox="1">
            <a:spLocks noChangeArrowheads="1"/>
          </p:cNvSpPr>
          <p:nvPr/>
        </p:nvSpPr>
        <p:spPr bwMode="auto">
          <a:xfrm>
            <a:off x="53340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46" name="Text Box 30"/>
          <p:cNvSpPr txBox="1">
            <a:spLocks noChangeArrowheads="1"/>
          </p:cNvSpPr>
          <p:nvPr/>
        </p:nvSpPr>
        <p:spPr bwMode="auto">
          <a:xfrm>
            <a:off x="11430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60447" name="Text Box 31"/>
          <p:cNvSpPr txBox="1">
            <a:spLocks noChangeArrowheads="1"/>
          </p:cNvSpPr>
          <p:nvPr/>
        </p:nvSpPr>
        <p:spPr bwMode="auto">
          <a:xfrm>
            <a:off x="1447800" y="838200"/>
            <a:ext cx="268288"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a:t>
            </a:r>
          </a:p>
        </p:txBody>
      </p:sp>
      <p:sp>
        <p:nvSpPr>
          <p:cNvPr id="60448" name="Text Box 32"/>
          <p:cNvSpPr txBox="1">
            <a:spLocks noChangeArrowheads="1"/>
          </p:cNvSpPr>
          <p:nvPr/>
        </p:nvSpPr>
        <p:spPr bwMode="auto">
          <a:xfrm>
            <a:off x="19812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49" name="Text Box 33"/>
          <p:cNvSpPr txBox="1">
            <a:spLocks noChangeArrowheads="1"/>
          </p:cNvSpPr>
          <p:nvPr/>
        </p:nvSpPr>
        <p:spPr bwMode="auto">
          <a:xfrm>
            <a:off x="2743200" y="914400"/>
            <a:ext cx="301686" cy="369332"/>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B050"/>
                </a:solidFill>
                <a:effectLst/>
                <a:uLnTx/>
                <a:uFillTx/>
                <a:latin typeface="Calibri" panose="020F0502020204030204"/>
                <a:ea typeface="宋体" pitchFamily="2" charset="-122"/>
                <a:cs typeface="+mn-cs"/>
              </a:rPr>
              <a:t>1</a:t>
            </a:r>
          </a:p>
        </p:txBody>
      </p:sp>
      <p:sp>
        <p:nvSpPr>
          <p:cNvPr id="60450" name="Text Box 34"/>
          <p:cNvSpPr txBox="1">
            <a:spLocks noChangeArrowheads="1"/>
          </p:cNvSpPr>
          <p:nvPr/>
        </p:nvSpPr>
        <p:spPr bwMode="auto">
          <a:xfrm>
            <a:off x="35814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itchFamily="2" charset="-122"/>
                <a:cs typeface="+mn-cs"/>
              </a:rPr>
              <a:t>2</a:t>
            </a:r>
          </a:p>
        </p:txBody>
      </p:sp>
      <p:sp>
        <p:nvSpPr>
          <p:cNvPr id="60451" name="Text Box 35"/>
          <p:cNvSpPr txBox="1">
            <a:spLocks noChangeArrowheads="1"/>
          </p:cNvSpPr>
          <p:nvPr/>
        </p:nvSpPr>
        <p:spPr bwMode="auto">
          <a:xfrm>
            <a:off x="4419600" y="914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52" name="Text Box 36"/>
          <p:cNvSpPr txBox="1">
            <a:spLocks noChangeArrowheads="1"/>
          </p:cNvSpPr>
          <p:nvPr/>
        </p:nvSpPr>
        <p:spPr bwMode="auto">
          <a:xfrm>
            <a:off x="27432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3" name="Text Box 37"/>
          <p:cNvSpPr txBox="1">
            <a:spLocks noChangeArrowheads="1"/>
          </p:cNvSpPr>
          <p:nvPr/>
        </p:nvSpPr>
        <p:spPr bwMode="auto">
          <a:xfrm>
            <a:off x="35814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4" name="Text Box 38"/>
          <p:cNvSpPr txBox="1">
            <a:spLocks noChangeArrowheads="1"/>
          </p:cNvSpPr>
          <p:nvPr/>
        </p:nvSpPr>
        <p:spPr bwMode="auto">
          <a:xfrm>
            <a:off x="44196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5" name="Text Box 39"/>
          <p:cNvSpPr txBox="1">
            <a:spLocks noChangeArrowheads="1"/>
          </p:cNvSpPr>
          <p:nvPr/>
        </p:nvSpPr>
        <p:spPr bwMode="auto">
          <a:xfrm>
            <a:off x="5334000" y="1524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57" name="Text Box 41"/>
          <p:cNvSpPr txBox="1">
            <a:spLocks noChangeArrowheads="1"/>
          </p:cNvSpPr>
          <p:nvPr/>
        </p:nvSpPr>
        <p:spPr bwMode="auto">
          <a:xfrm>
            <a:off x="7543800" y="228600"/>
            <a:ext cx="1320800" cy="2227263"/>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1: (2,3)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2: (3,4)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 (5,6)</a:t>
            </a:r>
            <a:endPar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0458" name="Text Box 42"/>
          <p:cNvSpPr txBox="1">
            <a:spLocks noChangeArrowheads="1"/>
          </p:cNvSpPr>
          <p:nvPr/>
        </p:nvSpPr>
        <p:spPr bwMode="auto">
          <a:xfrm>
            <a:off x="1143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59" name="Text Box 43"/>
          <p:cNvSpPr txBox="1">
            <a:spLocks noChangeArrowheads="1"/>
          </p:cNvSpPr>
          <p:nvPr/>
        </p:nvSpPr>
        <p:spPr bwMode="auto">
          <a:xfrm>
            <a:off x="27432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0" name="Rectangle 46"/>
          <p:cNvSpPr>
            <a:spLocks noChangeArrowheads="1"/>
          </p:cNvSpPr>
          <p:nvPr/>
        </p:nvSpPr>
        <p:spPr bwMode="auto">
          <a:xfrm>
            <a:off x="7239000" y="685800"/>
            <a:ext cx="1676400" cy="1752600"/>
          </a:xfrm>
          <a:prstGeom prst="rect">
            <a:avLst/>
          </a:prstGeom>
          <a:no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0461" name="Text Box 49"/>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2" name="Text Box 50"/>
          <p:cNvSpPr txBox="1">
            <a:spLocks noChangeArrowheads="1"/>
          </p:cNvSpPr>
          <p:nvPr/>
        </p:nvSpPr>
        <p:spPr bwMode="auto">
          <a:xfrm>
            <a:off x="35814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3" name="Text Box 51"/>
          <p:cNvSpPr txBox="1">
            <a:spLocks noChangeArrowheads="1"/>
          </p:cNvSpPr>
          <p:nvPr/>
        </p:nvSpPr>
        <p:spPr bwMode="auto">
          <a:xfrm>
            <a:off x="35814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64" name="Text Box 52"/>
          <p:cNvSpPr txBox="1">
            <a:spLocks noChangeArrowheads="1"/>
          </p:cNvSpPr>
          <p:nvPr/>
        </p:nvSpPr>
        <p:spPr bwMode="auto">
          <a:xfrm>
            <a:off x="35814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65" name="Text Box 53"/>
          <p:cNvSpPr txBox="1">
            <a:spLocks noChangeArrowheads="1"/>
          </p:cNvSpPr>
          <p:nvPr/>
        </p:nvSpPr>
        <p:spPr bwMode="auto">
          <a:xfrm>
            <a:off x="35814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66" name="Text Box 54"/>
          <p:cNvSpPr txBox="1">
            <a:spLocks noChangeArrowheads="1"/>
          </p:cNvSpPr>
          <p:nvPr/>
        </p:nvSpPr>
        <p:spPr bwMode="auto">
          <a:xfrm>
            <a:off x="3581400" y="3810000"/>
            <a:ext cx="301686" cy="369332"/>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i="0" u="none" strike="noStrike" kern="1200" cap="none" spc="0" normalizeH="0" baseline="0" noProof="0" dirty="0">
                <a:ln>
                  <a:noFill/>
                </a:ln>
                <a:effectLst/>
                <a:uLnTx/>
                <a:uFillTx/>
                <a:latin typeface="Calibri" panose="020F0502020204030204"/>
                <a:ea typeface="宋体" pitchFamily="2" charset="-122"/>
                <a:cs typeface="+mn-cs"/>
              </a:rPr>
              <a:t>7</a:t>
            </a:r>
          </a:p>
        </p:txBody>
      </p:sp>
      <p:sp>
        <p:nvSpPr>
          <p:cNvPr id="60467" name="Text Box 55"/>
          <p:cNvSpPr txBox="1">
            <a:spLocks noChangeArrowheads="1"/>
          </p:cNvSpPr>
          <p:nvPr/>
        </p:nvSpPr>
        <p:spPr bwMode="auto">
          <a:xfrm>
            <a:off x="44196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68" name="Text Box 56"/>
          <p:cNvSpPr txBox="1">
            <a:spLocks noChangeArrowheads="1"/>
          </p:cNvSpPr>
          <p:nvPr/>
        </p:nvSpPr>
        <p:spPr bwMode="auto">
          <a:xfrm>
            <a:off x="44196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69" name="Text Box 57"/>
          <p:cNvSpPr txBox="1">
            <a:spLocks noChangeArrowheads="1"/>
          </p:cNvSpPr>
          <p:nvPr/>
        </p:nvSpPr>
        <p:spPr bwMode="auto">
          <a:xfrm>
            <a:off x="44196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70" name="Text Box 58"/>
          <p:cNvSpPr txBox="1">
            <a:spLocks noChangeArrowheads="1"/>
          </p:cNvSpPr>
          <p:nvPr/>
        </p:nvSpPr>
        <p:spPr bwMode="auto">
          <a:xfrm>
            <a:off x="44196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60471" name="Text Box 59"/>
          <p:cNvSpPr txBox="1">
            <a:spLocks noChangeArrowheads="1"/>
          </p:cNvSpPr>
          <p:nvPr/>
        </p:nvSpPr>
        <p:spPr bwMode="auto">
          <a:xfrm>
            <a:off x="44196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7</a:t>
            </a:r>
          </a:p>
        </p:txBody>
      </p:sp>
      <p:sp>
        <p:nvSpPr>
          <p:cNvPr id="60472" name="Text Box 60"/>
          <p:cNvSpPr txBox="1">
            <a:spLocks noChangeArrowheads="1"/>
          </p:cNvSpPr>
          <p:nvPr/>
        </p:nvSpPr>
        <p:spPr bwMode="auto">
          <a:xfrm>
            <a:off x="5334000" y="19812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0</a:t>
            </a:r>
          </a:p>
        </p:txBody>
      </p:sp>
      <p:sp>
        <p:nvSpPr>
          <p:cNvPr id="60473" name="Text Box 61"/>
          <p:cNvSpPr txBox="1">
            <a:spLocks noChangeArrowheads="1"/>
          </p:cNvSpPr>
          <p:nvPr/>
        </p:nvSpPr>
        <p:spPr bwMode="auto">
          <a:xfrm>
            <a:off x="5334000" y="24384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74" name="Text Box 62"/>
          <p:cNvSpPr txBox="1">
            <a:spLocks noChangeArrowheads="1"/>
          </p:cNvSpPr>
          <p:nvPr/>
        </p:nvSpPr>
        <p:spPr bwMode="auto">
          <a:xfrm>
            <a:off x="53340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4</a:t>
            </a:r>
          </a:p>
        </p:txBody>
      </p:sp>
      <p:sp>
        <p:nvSpPr>
          <p:cNvPr id="60475" name="Text Box 63"/>
          <p:cNvSpPr txBox="1">
            <a:spLocks noChangeArrowheads="1"/>
          </p:cNvSpPr>
          <p:nvPr/>
        </p:nvSpPr>
        <p:spPr bwMode="auto">
          <a:xfrm>
            <a:off x="53340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5</a:t>
            </a:r>
          </a:p>
        </p:txBody>
      </p:sp>
      <p:sp>
        <p:nvSpPr>
          <p:cNvPr id="164932" name="Text Box 68"/>
          <p:cNvSpPr txBox="1">
            <a:spLocks noChangeArrowheads="1"/>
          </p:cNvSpPr>
          <p:nvPr/>
        </p:nvSpPr>
        <p:spPr bwMode="auto">
          <a:xfrm>
            <a:off x="5334000" y="3810000"/>
            <a:ext cx="301686" cy="369332"/>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i="0" u="none" strike="noStrike" kern="1200" cap="none" spc="0" normalizeH="0" baseline="0" noProof="0" dirty="0">
                <a:ln>
                  <a:noFill/>
                </a:ln>
                <a:effectLst/>
                <a:uLnTx/>
                <a:uFillTx/>
                <a:latin typeface="Calibri" panose="020F0502020204030204"/>
                <a:ea typeface="宋体" pitchFamily="2" charset="-122"/>
                <a:cs typeface="+mn-cs"/>
              </a:rPr>
              <a:t>7</a:t>
            </a:r>
          </a:p>
        </p:txBody>
      </p:sp>
      <p:sp>
        <p:nvSpPr>
          <p:cNvPr id="60478" name="Text Box 69"/>
          <p:cNvSpPr txBox="1">
            <a:spLocks noChangeArrowheads="1"/>
          </p:cNvSpPr>
          <p:nvPr/>
        </p:nvSpPr>
        <p:spPr bwMode="auto">
          <a:xfrm>
            <a:off x="2743200" y="2438400"/>
            <a:ext cx="301686" cy="369332"/>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Calibri" panose="020F0502020204030204"/>
                <a:ea typeface="宋体" pitchFamily="2" charset="-122"/>
                <a:cs typeface="+mn-cs"/>
              </a:rPr>
              <a:t>3</a:t>
            </a:r>
          </a:p>
        </p:txBody>
      </p:sp>
      <p:sp>
        <p:nvSpPr>
          <p:cNvPr id="60479" name="Text Box 70"/>
          <p:cNvSpPr txBox="1">
            <a:spLocks noChangeArrowheads="1"/>
          </p:cNvSpPr>
          <p:nvPr/>
        </p:nvSpPr>
        <p:spPr bwMode="auto">
          <a:xfrm>
            <a:off x="2743200" y="28956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80" name="Text Box 71"/>
          <p:cNvSpPr txBox="1">
            <a:spLocks noChangeArrowheads="1"/>
          </p:cNvSpPr>
          <p:nvPr/>
        </p:nvSpPr>
        <p:spPr bwMode="auto">
          <a:xfrm>
            <a:off x="2743200" y="33528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0481" name="Text Box 72"/>
          <p:cNvSpPr txBox="1">
            <a:spLocks noChangeArrowheads="1"/>
          </p:cNvSpPr>
          <p:nvPr/>
        </p:nvSpPr>
        <p:spPr bwMode="auto">
          <a:xfrm>
            <a:off x="2743200" y="3810000"/>
            <a:ext cx="336550" cy="45720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rPr>
              <a:t>3</a:t>
            </a:r>
          </a:p>
        </p:txBody>
      </p:sp>
      <p:sp>
        <p:nvSpPr>
          <p:cNvPr id="65" name="Text Box 40"/>
          <p:cNvSpPr txBox="1">
            <a:spLocks noChangeArrowheads="1"/>
          </p:cNvSpPr>
          <p:nvPr/>
        </p:nvSpPr>
        <p:spPr bwMode="auto">
          <a:xfrm>
            <a:off x="6172199" y="2531292"/>
            <a:ext cx="1673285" cy="381771"/>
          </a:xfrm>
          <a:prstGeom prst="rect">
            <a:avLst/>
          </a:prstGeom>
          <a:noFill/>
          <a:ln w="9525">
            <a:noFill/>
            <a:miter lim="800000"/>
            <a:headEnd/>
            <a:tailEnd/>
          </a:ln>
        </p:spPr>
        <p:txBody>
          <a:bodyPr wrap="square">
            <a:spAutoFit/>
          </a:bodyPr>
          <a:lstStyle/>
          <a:p>
            <a:pPr>
              <a:lnSpc>
                <a:spcPct val="110000"/>
              </a:lnSpc>
              <a:defRPr/>
            </a:pPr>
            <a:r>
              <a:rPr lang="en-US" altLang="zh-CN" b="1" dirty="0" smtClean="0">
                <a:ea typeface="宋体" pitchFamily="2" charset="-122"/>
              </a:rPr>
              <a:t>Max Benefit=7</a:t>
            </a:r>
            <a:endParaRPr lang="en-US" altLang="zh-CN" b="1" dirty="0">
              <a:ea typeface="宋体" pitchFamily="2" charset="-122"/>
            </a:endParaRPr>
          </a:p>
        </p:txBody>
      </p:sp>
      <p:sp>
        <p:nvSpPr>
          <p:cNvPr id="66" name="TextBox 65"/>
          <p:cNvSpPr txBox="1"/>
          <p:nvPr/>
        </p:nvSpPr>
        <p:spPr>
          <a:xfrm>
            <a:off x="6199717" y="3073400"/>
            <a:ext cx="1614017" cy="646331"/>
          </a:xfrm>
          <a:prstGeom prst="rect">
            <a:avLst/>
          </a:prstGeom>
          <a:noFill/>
        </p:spPr>
        <p:txBody>
          <a:bodyPr wrap="square" rtlCol="0">
            <a:spAutoFit/>
          </a:bodyPr>
          <a:lstStyle/>
          <a:p>
            <a:r>
              <a:rPr lang="en-US" altLang="zh-CN" b="1" dirty="0">
                <a:ea typeface="宋体" pitchFamily="2" charset="-122"/>
              </a:rPr>
              <a:t>Selected items = </a:t>
            </a:r>
            <a:r>
              <a:rPr lang="en-US" altLang="zh-CN" b="1" dirty="0" smtClean="0">
                <a:ea typeface="宋体" pitchFamily="2" charset="-122"/>
              </a:rPr>
              <a:t>{2,1}</a:t>
            </a:r>
            <a:endParaRPr lang="en-US" altLang="zh-CN" b="1" dirty="0">
              <a:ea typeface="宋体" pitchFamily="2" charset="-122"/>
            </a:endParaRPr>
          </a:p>
        </p:txBody>
      </p:sp>
    </p:spTree>
    <p:extLst>
      <p:ext uri="{BB962C8B-B14F-4D97-AF65-F5344CB8AC3E}">
        <p14:creationId xmlns:p14="http://schemas.microsoft.com/office/powerpoint/2010/main" val="381466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P spid="66"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3" name="Rectangle 7"/>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…Fibonacci Numbers</a:t>
            </a:r>
          </a:p>
        </p:txBody>
      </p:sp>
      <p:sp>
        <p:nvSpPr>
          <p:cNvPr id="9224" name="Rectangle 8"/>
          <p:cNvSpPr>
            <a:spLocks noGrp="1" noChangeArrowheads="1"/>
          </p:cNvSpPr>
          <p:nvPr>
            <p:ph type="body" idx="4294967295"/>
          </p:nvPr>
        </p:nvSpPr>
        <p:spPr>
          <a:xfrm>
            <a:off x="1788468" y="4982377"/>
            <a:ext cx="6608762" cy="741362"/>
          </a:xfrm>
        </p:spPr>
        <p:txBody>
          <a:bodyPr/>
          <a:lstStyle/>
          <a:p>
            <a:pPr eaLnBrk="1" hangingPunct="1">
              <a:lnSpc>
                <a:spcPct val="90000"/>
              </a:lnSpc>
              <a:defRPr/>
            </a:pPr>
            <a:r>
              <a:rPr lang="en-US" sz="1800" dirty="0"/>
              <a:t>We keep calculating the same value over and over!</a:t>
            </a:r>
          </a:p>
          <a:p>
            <a:pPr lvl="1" eaLnBrk="1" hangingPunct="1">
              <a:lnSpc>
                <a:spcPct val="90000"/>
              </a:lnSpc>
              <a:defRPr/>
            </a:pPr>
            <a:r>
              <a:rPr lang="en-US" sz="1500" dirty="0"/>
              <a:t>Subproblems are overlapping – they share sub-subproblems</a:t>
            </a:r>
          </a:p>
        </p:txBody>
      </p:sp>
      <p:grpSp>
        <p:nvGrpSpPr>
          <p:cNvPr id="2" name="Group 2"/>
          <p:cNvGrpSpPr>
            <a:grpSpLocks/>
          </p:cNvGrpSpPr>
          <p:nvPr/>
        </p:nvGrpSpPr>
        <p:grpSpPr bwMode="auto">
          <a:xfrm>
            <a:off x="2697469" y="2577482"/>
            <a:ext cx="5167467" cy="1537497"/>
            <a:chOff x="1306" y="1402"/>
            <a:chExt cx="4339" cy="1291"/>
          </a:xfrm>
        </p:grpSpPr>
        <p:sp>
          <p:nvSpPr>
            <p:cNvPr id="13369" name="AutoShape 3"/>
            <p:cNvSpPr>
              <a:spLocks noChangeArrowheads="1"/>
            </p:cNvSpPr>
            <p:nvPr/>
          </p:nvSpPr>
          <p:spPr bwMode="auto">
            <a:xfrm>
              <a:off x="3515" y="1402"/>
              <a:ext cx="2130" cy="1291"/>
            </a:xfrm>
            <a:prstGeom prst="triangle">
              <a:avLst>
                <a:gd name="adj" fmla="val 60046"/>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13370" name="AutoShape 4"/>
            <p:cNvSpPr>
              <a:spLocks noChangeArrowheads="1"/>
            </p:cNvSpPr>
            <p:nvPr/>
          </p:nvSpPr>
          <p:spPr bwMode="auto">
            <a:xfrm>
              <a:off x="2355" y="1783"/>
              <a:ext cx="1068" cy="910"/>
            </a:xfrm>
            <a:prstGeom prst="triangle">
              <a:avLst>
                <a:gd name="adj" fmla="val 56181"/>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13371" name="AutoShape 5"/>
            <p:cNvSpPr>
              <a:spLocks noChangeArrowheads="1"/>
            </p:cNvSpPr>
            <p:nvPr/>
          </p:nvSpPr>
          <p:spPr bwMode="auto">
            <a:xfrm>
              <a:off x="1712" y="2148"/>
              <a:ext cx="605" cy="545"/>
            </a:xfrm>
            <a:prstGeom prst="triangle">
              <a:avLst>
                <a:gd name="adj" fmla="val 59338"/>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sp>
          <p:nvSpPr>
            <p:cNvPr id="13372" name="AutoShape 6"/>
            <p:cNvSpPr>
              <a:spLocks noChangeArrowheads="1"/>
            </p:cNvSpPr>
            <p:nvPr/>
          </p:nvSpPr>
          <p:spPr bwMode="auto">
            <a:xfrm>
              <a:off x="1306" y="2481"/>
              <a:ext cx="388" cy="212"/>
            </a:xfrm>
            <a:prstGeom prst="triangle">
              <a:avLst>
                <a:gd name="adj" fmla="val 50000"/>
              </a:avLst>
            </a:prstGeom>
            <a:solidFill>
              <a:schemeClr val="bg2">
                <a:alpha val="50195"/>
              </a:schemeClr>
            </a:solidFill>
            <a:ln w="9525">
              <a:noFill/>
              <a:miter lim="800000"/>
              <a:headEnd/>
              <a:tailEnd/>
            </a:ln>
          </p:spPr>
          <p:txBody>
            <a:bodyPr wrap="none" anchor="ctr"/>
            <a:lstStyle/>
            <a:p>
              <a:pPr eaLnBrk="1" hangingPunct="1"/>
              <a:endParaRPr lang="en-US" altLang="en-US" sz="1350"/>
            </a:p>
          </p:txBody>
        </p:sp>
      </p:grpSp>
      <p:sp>
        <p:nvSpPr>
          <p:cNvPr id="13320" name="Text Box 9"/>
          <p:cNvSpPr txBox="1">
            <a:spLocks noChangeArrowheads="1"/>
          </p:cNvSpPr>
          <p:nvPr/>
        </p:nvSpPr>
        <p:spPr bwMode="auto">
          <a:xfrm>
            <a:off x="4392170" y="2015360"/>
            <a:ext cx="745717" cy="253916"/>
          </a:xfrm>
          <a:prstGeom prst="rect">
            <a:avLst/>
          </a:prstGeom>
          <a:noFill/>
          <a:ln w="9525">
            <a:noFill/>
            <a:miter lim="800000"/>
            <a:headEnd/>
            <a:tailEnd/>
          </a:ln>
        </p:spPr>
        <p:txBody>
          <a:bodyPr wrap="none">
            <a:spAutoFit/>
          </a:bodyPr>
          <a:lstStyle/>
          <a:p>
            <a:pPr eaLnBrk="1" hangingPunct="1"/>
            <a:r>
              <a:rPr lang="en-US" altLang="en-US" sz="1050" b="1">
                <a:latin typeface="Tahoma" pitchFamily="34" charset="0"/>
              </a:rPr>
              <a:t>F(6) = 8</a:t>
            </a:r>
          </a:p>
        </p:txBody>
      </p:sp>
      <p:sp>
        <p:nvSpPr>
          <p:cNvPr id="13321" name="Text Box 10"/>
          <p:cNvSpPr txBox="1">
            <a:spLocks noChangeArrowheads="1"/>
          </p:cNvSpPr>
          <p:nvPr/>
        </p:nvSpPr>
        <p:spPr bwMode="auto">
          <a:xfrm>
            <a:off x="3453712" y="2469106"/>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F(5)</a:t>
            </a:r>
          </a:p>
        </p:txBody>
      </p:sp>
      <p:sp>
        <p:nvSpPr>
          <p:cNvPr id="13322" name="Text Box 11"/>
          <p:cNvSpPr txBox="1">
            <a:spLocks noChangeArrowheads="1"/>
          </p:cNvSpPr>
          <p:nvPr/>
        </p:nvSpPr>
        <p:spPr bwMode="auto">
          <a:xfrm>
            <a:off x="3008303" y="2922853"/>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F(4)</a:t>
            </a:r>
          </a:p>
        </p:txBody>
      </p:sp>
      <p:sp>
        <p:nvSpPr>
          <p:cNvPr id="13323" name="Text Box 12"/>
          <p:cNvSpPr txBox="1">
            <a:spLocks noChangeArrowheads="1"/>
          </p:cNvSpPr>
          <p:nvPr/>
        </p:nvSpPr>
        <p:spPr bwMode="auto">
          <a:xfrm>
            <a:off x="2564084" y="3376599"/>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F(3)</a:t>
            </a:r>
          </a:p>
        </p:txBody>
      </p:sp>
      <p:sp>
        <p:nvSpPr>
          <p:cNvPr id="13324" name="Text Box 13"/>
          <p:cNvSpPr txBox="1">
            <a:spLocks noChangeArrowheads="1"/>
          </p:cNvSpPr>
          <p:nvPr/>
        </p:nvSpPr>
        <p:spPr bwMode="auto">
          <a:xfrm>
            <a:off x="1674455" y="4285283"/>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F(1)</a:t>
            </a:r>
          </a:p>
        </p:txBody>
      </p:sp>
      <p:sp>
        <p:nvSpPr>
          <p:cNvPr id="13325" name="Text Box 14"/>
          <p:cNvSpPr txBox="1">
            <a:spLocks noChangeArrowheads="1"/>
          </p:cNvSpPr>
          <p:nvPr/>
        </p:nvSpPr>
        <p:spPr bwMode="auto">
          <a:xfrm>
            <a:off x="2118675" y="3830345"/>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F(2)</a:t>
            </a:r>
          </a:p>
        </p:txBody>
      </p:sp>
      <p:cxnSp>
        <p:nvCxnSpPr>
          <p:cNvPr id="13326" name="AutoShape 15"/>
          <p:cNvCxnSpPr>
            <a:cxnSpLocks noChangeShapeType="1"/>
            <a:stCxn id="13320" idx="2"/>
            <a:endCxn id="13321" idx="0"/>
          </p:cNvCxnSpPr>
          <p:nvPr/>
        </p:nvCxnSpPr>
        <p:spPr bwMode="auto">
          <a:xfrm flipH="1">
            <a:off x="3669476" y="2269276"/>
            <a:ext cx="1095553" cy="199830"/>
          </a:xfrm>
          <a:prstGeom prst="straightConnector1">
            <a:avLst/>
          </a:prstGeom>
          <a:noFill/>
          <a:ln w="9525">
            <a:solidFill>
              <a:schemeClr val="tx1"/>
            </a:solidFill>
            <a:miter lim="800000"/>
            <a:headEnd/>
            <a:tailEnd/>
          </a:ln>
        </p:spPr>
      </p:cxnSp>
      <p:cxnSp>
        <p:nvCxnSpPr>
          <p:cNvPr id="13327" name="AutoShape 16"/>
          <p:cNvCxnSpPr>
            <a:cxnSpLocks noChangeShapeType="1"/>
            <a:stCxn id="13321" idx="2"/>
            <a:endCxn id="13322" idx="0"/>
          </p:cNvCxnSpPr>
          <p:nvPr/>
        </p:nvCxnSpPr>
        <p:spPr bwMode="auto">
          <a:xfrm flipH="1">
            <a:off x="3224067" y="2723022"/>
            <a:ext cx="445409" cy="199831"/>
          </a:xfrm>
          <a:prstGeom prst="straightConnector1">
            <a:avLst/>
          </a:prstGeom>
          <a:noFill/>
          <a:ln w="9525">
            <a:solidFill>
              <a:schemeClr val="tx1"/>
            </a:solidFill>
            <a:miter lim="800000"/>
            <a:headEnd/>
            <a:tailEnd/>
          </a:ln>
        </p:spPr>
      </p:cxnSp>
      <p:cxnSp>
        <p:nvCxnSpPr>
          <p:cNvPr id="13328" name="AutoShape 17"/>
          <p:cNvCxnSpPr>
            <a:cxnSpLocks noChangeShapeType="1"/>
            <a:stCxn id="13323" idx="0"/>
            <a:endCxn id="13322" idx="2"/>
          </p:cNvCxnSpPr>
          <p:nvPr/>
        </p:nvCxnSpPr>
        <p:spPr bwMode="auto">
          <a:xfrm flipV="1">
            <a:off x="2779848" y="3176769"/>
            <a:ext cx="444219" cy="199830"/>
          </a:xfrm>
          <a:prstGeom prst="straightConnector1">
            <a:avLst/>
          </a:prstGeom>
          <a:noFill/>
          <a:ln w="9525">
            <a:solidFill>
              <a:schemeClr val="tx1"/>
            </a:solidFill>
            <a:miter lim="800000"/>
            <a:headEnd/>
            <a:tailEnd/>
          </a:ln>
        </p:spPr>
      </p:cxnSp>
      <p:cxnSp>
        <p:nvCxnSpPr>
          <p:cNvPr id="13329" name="AutoShape 18"/>
          <p:cNvCxnSpPr>
            <a:cxnSpLocks noChangeShapeType="1"/>
            <a:stCxn id="13323" idx="2"/>
            <a:endCxn id="13325" idx="0"/>
          </p:cNvCxnSpPr>
          <p:nvPr/>
        </p:nvCxnSpPr>
        <p:spPr bwMode="auto">
          <a:xfrm flipH="1">
            <a:off x="2334439" y="3630515"/>
            <a:ext cx="445409" cy="199830"/>
          </a:xfrm>
          <a:prstGeom prst="straightConnector1">
            <a:avLst/>
          </a:prstGeom>
          <a:noFill/>
          <a:ln w="9525">
            <a:solidFill>
              <a:schemeClr val="tx1"/>
            </a:solidFill>
            <a:miter lim="800000"/>
            <a:headEnd/>
            <a:tailEnd/>
          </a:ln>
        </p:spPr>
      </p:cxnSp>
      <p:cxnSp>
        <p:nvCxnSpPr>
          <p:cNvPr id="13330" name="AutoShape 19"/>
          <p:cNvCxnSpPr>
            <a:cxnSpLocks noChangeShapeType="1"/>
            <a:stCxn id="13325" idx="2"/>
            <a:endCxn id="13324" idx="0"/>
          </p:cNvCxnSpPr>
          <p:nvPr/>
        </p:nvCxnSpPr>
        <p:spPr bwMode="auto">
          <a:xfrm flipH="1">
            <a:off x="1890219" y="4084261"/>
            <a:ext cx="444220" cy="201022"/>
          </a:xfrm>
          <a:prstGeom prst="straightConnector1">
            <a:avLst/>
          </a:prstGeom>
          <a:noFill/>
          <a:ln w="9525">
            <a:solidFill>
              <a:schemeClr val="tx1"/>
            </a:solidFill>
            <a:miter lim="800000"/>
            <a:headEnd/>
            <a:tailEnd/>
          </a:ln>
        </p:spPr>
      </p:cxnSp>
      <p:sp>
        <p:nvSpPr>
          <p:cNvPr id="13331" name="Text Box 20"/>
          <p:cNvSpPr txBox="1">
            <a:spLocks noChangeArrowheads="1"/>
          </p:cNvSpPr>
          <p:nvPr/>
        </p:nvSpPr>
        <p:spPr bwMode="auto">
          <a:xfrm>
            <a:off x="2383062" y="4310292"/>
            <a:ext cx="431528" cy="253916"/>
          </a:xfrm>
          <a:prstGeom prst="rect">
            <a:avLst/>
          </a:prstGeom>
          <a:noFill/>
          <a:ln w="9525">
            <a:noFill/>
            <a:miter lim="800000"/>
            <a:headEnd/>
            <a:tailEnd/>
          </a:ln>
        </p:spPr>
        <p:txBody>
          <a:bodyPr wrap="none">
            <a:spAutoFit/>
          </a:bodyPr>
          <a:lstStyle/>
          <a:p>
            <a:pPr eaLnBrk="1" hangingPunct="1"/>
            <a:r>
              <a:rPr lang="en-US" altLang="en-US" sz="1050">
                <a:latin typeface="Tahoma" pitchFamily="34" charset="0"/>
              </a:rPr>
              <a:t>F(0)</a:t>
            </a:r>
          </a:p>
        </p:txBody>
      </p:sp>
      <p:cxnSp>
        <p:nvCxnSpPr>
          <p:cNvPr id="13332" name="AutoShape 21"/>
          <p:cNvCxnSpPr>
            <a:cxnSpLocks noChangeShapeType="1"/>
            <a:stCxn id="13325" idx="2"/>
            <a:endCxn id="13331" idx="0"/>
          </p:cNvCxnSpPr>
          <p:nvPr/>
        </p:nvCxnSpPr>
        <p:spPr bwMode="auto">
          <a:xfrm>
            <a:off x="2334439" y="4084261"/>
            <a:ext cx="264387" cy="226031"/>
          </a:xfrm>
          <a:prstGeom prst="straightConnector1">
            <a:avLst/>
          </a:prstGeom>
          <a:noFill/>
          <a:ln w="9525">
            <a:solidFill>
              <a:schemeClr val="tx1"/>
            </a:solidFill>
            <a:miter lim="800000"/>
            <a:headEnd/>
            <a:tailEnd/>
          </a:ln>
        </p:spPr>
      </p:cxnSp>
      <p:sp>
        <p:nvSpPr>
          <p:cNvPr id="9238" name="Text Box 22"/>
          <p:cNvSpPr txBox="1">
            <a:spLocks noChangeArrowheads="1"/>
          </p:cNvSpPr>
          <p:nvPr/>
        </p:nvSpPr>
        <p:spPr bwMode="auto">
          <a:xfrm>
            <a:off x="2747488" y="3849400"/>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13334" name="AutoShape 23"/>
          <p:cNvCxnSpPr>
            <a:cxnSpLocks noChangeShapeType="1"/>
            <a:stCxn id="13323" idx="2"/>
            <a:endCxn id="9238" idx="0"/>
          </p:cNvCxnSpPr>
          <p:nvPr/>
        </p:nvCxnSpPr>
        <p:spPr bwMode="auto">
          <a:xfrm>
            <a:off x="2779848" y="3630515"/>
            <a:ext cx="183404" cy="218885"/>
          </a:xfrm>
          <a:prstGeom prst="straightConnector1">
            <a:avLst/>
          </a:prstGeom>
          <a:noFill/>
          <a:ln w="9525">
            <a:solidFill>
              <a:schemeClr val="tx1"/>
            </a:solidFill>
            <a:miter lim="800000"/>
            <a:headEnd/>
            <a:tailEnd/>
          </a:ln>
        </p:spPr>
      </p:cxnSp>
      <p:sp>
        <p:nvSpPr>
          <p:cNvPr id="9240" name="Text Box 24"/>
          <p:cNvSpPr txBox="1">
            <a:spLocks noChangeArrowheads="1"/>
          </p:cNvSpPr>
          <p:nvPr/>
        </p:nvSpPr>
        <p:spPr bwMode="auto">
          <a:xfrm>
            <a:off x="3139306" y="3852973"/>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9241" name="Text Box 25"/>
          <p:cNvSpPr txBox="1">
            <a:spLocks noChangeArrowheads="1"/>
          </p:cNvSpPr>
          <p:nvPr/>
        </p:nvSpPr>
        <p:spPr bwMode="auto">
          <a:xfrm>
            <a:off x="3404884" y="339803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13337" name="AutoShape 26"/>
          <p:cNvCxnSpPr>
            <a:cxnSpLocks noChangeShapeType="1"/>
            <a:stCxn id="9241" idx="2"/>
            <a:endCxn id="9240" idx="0"/>
          </p:cNvCxnSpPr>
          <p:nvPr/>
        </p:nvCxnSpPr>
        <p:spPr bwMode="auto">
          <a:xfrm flipH="1">
            <a:off x="3355070" y="3651951"/>
            <a:ext cx="265578" cy="201022"/>
          </a:xfrm>
          <a:prstGeom prst="straightConnector1">
            <a:avLst/>
          </a:prstGeom>
          <a:noFill/>
          <a:ln w="9525">
            <a:solidFill>
              <a:schemeClr val="tx1"/>
            </a:solidFill>
            <a:miter lim="800000"/>
            <a:headEnd/>
            <a:tailEnd/>
          </a:ln>
        </p:spPr>
      </p:cxnSp>
      <p:sp>
        <p:nvSpPr>
          <p:cNvPr id="9243" name="Text Box 27"/>
          <p:cNvSpPr txBox="1">
            <a:spLocks noChangeArrowheads="1"/>
          </p:cNvSpPr>
          <p:nvPr/>
        </p:nvSpPr>
        <p:spPr bwMode="auto">
          <a:xfrm>
            <a:off x="3573196" y="3877983"/>
            <a:ext cx="431529" cy="253916"/>
          </a:xfrm>
          <a:prstGeom prst="rect">
            <a:avLst/>
          </a:prstGeom>
          <a:noFill/>
          <a:ln w="9525">
            <a:noFill/>
            <a:miter lim="800000"/>
            <a:headEnd/>
            <a:tailEnd/>
          </a:ln>
          <a:effectLst/>
        </p:spPr>
        <p:txBody>
          <a:bodyPr wrap="none">
            <a:spAutoFit/>
          </a:bodyPr>
          <a:lstStyle/>
          <a:p>
            <a:pPr algn="ct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13339" name="AutoShape 28"/>
          <p:cNvCxnSpPr>
            <a:cxnSpLocks noChangeShapeType="1"/>
            <a:stCxn id="9241" idx="2"/>
            <a:endCxn id="9243" idx="0"/>
          </p:cNvCxnSpPr>
          <p:nvPr/>
        </p:nvCxnSpPr>
        <p:spPr bwMode="auto">
          <a:xfrm>
            <a:off x="3620648" y="3651951"/>
            <a:ext cx="168313" cy="226032"/>
          </a:xfrm>
          <a:prstGeom prst="straightConnector1">
            <a:avLst/>
          </a:prstGeom>
          <a:noFill/>
          <a:ln w="9525">
            <a:solidFill>
              <a:schemeClr val="tx1"/>
            </a:solidFill>
            <a:miter lim="800000"/>
            <a:headEnd/>
            <a:tailEnd/>
          </a:ln>
        </p:spPr>
      </p:cxnSp>
      <p:cxnSp>
        <p:nvCxnSpPr>
          <p:cNvPr id="13340" name="AutoShape 29"/>
          <p:cNvCxnSpPr>
            <a:cxnSpLocks noChangeShapeType="1"/>
            <a:stCxn id="13322" idx="2"/>
            <a:endCxn id="9241" idx="0"/>
          </p:cNvCxnSpPr>
          <p:nvPr/>
        </p:nvCxnSpPr>
        <p:spPr bwMode="auto">
          <a:xfrm>
            <a:off x="3224067" y="3176769"/>
            <a:ext cx="396581" cy="221266"/>
          </a:xfrm>
          <a:prstGeom prst="straightConnector1">
            <a:avLst/>
          </a:prstGeom>
          <a:noFill/>
          <a:ln w="9525">
            <a:solidFill>
              <a:schemeClr val="tx1"/>
            </a:solidFill>
            <a:miter lim="800000"/>
            <a:headEnd/>
            <a:tailEnd/>
          </a:ln>
        </p:spPr>
      </p:cxnSp>
      <p:sp>
        <p:nvSpPr>
          <p:cNvPr id="9246" name="Text Box 30"/>
          <p:cNvSpPr txBox="1">
            <a:spLocks noChangeArrowheads="1"/>
          </p:cNvSpPr>
          <p:nvPr/>
        </p:nvSpPr>
        <p:spPr bwMode="auto">
          <a:xfrm>
            <a:off x="4435043" y="2958581"/>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F(3)</a:t>
            </a:r>
          </a:p>
        </p:txBody>
      </p:sp>
      <p:sp>
        <p:nvSpPr>
          <p:cNvPr id="9247" name="Text Box 31"/>
          <p:cNvSpPr txBox="1">
            <a:spLocks noChangeArrowheads="1"/>
          </p:cNvSpPr>
          <p:nvPr/>
        </p:nvSpPr>
        <p:spPr bwMode="auto">
          <a:xfrm>
            <a:off x="3952715" y="3874410"/>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9248" name="Text Box 32"/>
          <p:cNvSpPr txBox="1">
            <a:spLocks noChangeArrowheads="1"/>
          </p:cNvSpPr>
          <p:nvPr/>
        </p:nvSpPr>
        <p:spPr bwMode="auto">
          <a:xfrm>
            <a:off x="4225438" y="341947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13344" name="AutoShape 33"/>
          <p:cNvCxnSpPr>
            <a:cxnSpLocks noChangeShapeType="1"/>
            <a:stCxn id="9246" idx="0"/>
            <a:endCxn id="13321" idx="2"/>
          </p:cNvCxnSpPr>
          <p:nvPr/>
        </p:nvCxnSpPr>
        <p:spPr bwMode="auto">
          <a:xfrm flipH="1" flipV="1">
            <a:off x="3669476" y="2723022"/>
            <a:ext cx="981331" cy="235559"/>
          </a:xfrm>
          <a:prstGeom prst="straightConnector1">
            <a:avLst/>
          </a:prstGeom>
          <a:noFill/>
          <a:ln w="9525">
            <a:solidFill>
              <a:schemeClr val="tx1"/>
            </a:solidFill>
            <a:miter lim="800000"/>
            <a:headEnd/>
            <a:tailEnd/>
          </a:ln>
        </p:spPr>
      </p:cxnSp>
      <p:cxnSp>
        <p:nvCxnSpPr>
          <p:cNvPr id="13345" name="AutoShape 34"/>
          <p:cNvCxnSpPr>
            <a:cxnSpLocks noChangeShapeType="1"/>
            <a:stCxn id="9246" idx="2"/>
            <a:endCxn id="9248" idx="0"/>
          </p:cNvCxnSpPr>
          <p:nvPr/>
        </p:nvCxnSpPr>
        <p:spPr bwMode="auto">
          <a:xfrm flipH="1">
            <a:off x="4441202" y="3212497"/>
            <a:ext cx="209605" cy="206975"/>
          </a:xfrm>
          <a:prstGeom prst="straightConnector1">
            <a:avLst/>
          </a:prstGeom>
          <a:noFill/>
          <a:ln w="9525">
            <a:solidFill>
              <a:schemeClr val="tx1"/>
            </a:solidFill>
            <a:miter lim="800000"/>
            <a:headEnd/>
            <a:tailEnd/>
          </a:ln>
        </p:spPr>
      </p:cxnSp>
      <p:cxnSp>
        <p:nvCxnSpPr>
          <p:cNvPr id="13346" name="AutoShape 35"/>
          <p:cNvCxnSpPr>
            <a:cxnSpLocks noChangeShapeType="1"/>
            <a:stCxn id="9248" idx="2"/>
            <a:endCxn id="9247" idx="0"/>
          </p:cNvCxnSpPr>
          <p:nvPr/>
        </p:nvCxnSpPr>
        <p:spPr bwMode="auto">
          <a:xfrm flipH="1">
            <a:off x="4168479" y="3673388"/>
            <a:ext cx="272723" cy="201022"/>
          </a:xfrm>
          <a:prstGeom prst="straightConnector1">
            <a:avLst/>
          </a:prstGeom>
          <a:noFill/>
          <a:ln w="9525">
            <a:solidFill>
              <a:schemeClr val="tx1"/>
            </a:solidFill>
            <a:miter lim="800000"/>
            <a:headEnd/>
            <a:tailEnd/>
          </a:ln>
        </p:spPr>
      </p:cxnSp>
      <p:sp>
        <p:nvSpPr>
          <p:cNvPr id="9252" name="Text Box 36"/>
          <p:cNvSpPr txBox="1">
            <a:spLocks noChangeArrowheads="1"/>
          </p:cNvSpPr>
          <p:nvPr/>
        </p:nvSpPr>
        <p:spPr bwMode="auto">
          <a:xfrm>
            <a:off x="4418370" y="3892274"/>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13348" name="AutoShape 37"/>
          <p:cNvCxnSpPr>
            <a:cxnSpLocks noChangeShapeType="1"/>
            <a:stCxn id="9248" idx="2"/>
            <a:endCxn id="9252" idx="0"/>
          </p:cNvCxnSpPr>
          <p:nvPr/>
        </p:nvCxnSpPr>
        <p:spPr bwMode="auto">
          <a:xfrm>
            <a:off x="4441202" y="3673388"/>
            <a:ext cx="192932" cy="218886"/>
          </a:xfrm>
          <a:prstGeom prst="straightConnector1">
            <a:avLst/>
          </a:prstGeom>
          <a:noFill/>
          <a:ln w="9525">
            <a:solidFill>
              <a:schemeClr val="tx1"/>
            </a:solidFill>
            <a:miter lim="800000"/>
            <a:headEnd/>
            <a:tailEnd/>
          </a:ln>
        </p:spPr>
      </p:cxnSp>
      <p:sp>
        <p:nvSpPr>
          <p:cNvPr id="9254" name="Text Box 38"/>
          <p:cNvSpPr txBox="1">
            <a:spLocks noChangeArrowheads="1"/>
          </p:cNvSpPr>
          <p:nvPr/>
        </p:nvSpPr>
        <p:spPr bwMode="auto">
          <a:xfrm>
            <a:off x="4661321" y="343138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13350" name="AutoShape 39"/>
          <p:cNvCxnSpPr>
            <a:cxnSpLocks noChangeShapeType="1"/>
            <a:stCxn id="9246" idx="2"/>
            <a:endCxn id="9254" idx="0"/>
          </p:cNvCxnSpPr>
          <p:nvPr/>
        </p:nvCxnSpPr>
        <p:spPr bwMode="auto">
          <a:xfrm>
            <a:off x="4650807" y="3212497"/>
            <a:ext cx="226278" cy="218885"/>
          </a:xfrm>
          <a:prstGeom prst="straightConnector1">
            <a:avLst/>
          </a:prstGeom>
          <a:noFill/>
          <a:ln w="9525">
            <a:solidFill>
              <a:schemeClr val="tx1"/>
            </a:solidFill>
            <a:miter lim="800000"/>
            <a:headEnd/>
            <a:tailEnd/>
          </a:ln>
        </p:spPr>
      </p:cxnSp>
      <p:sp>
        <p:nvSpPr>
          <p:cNvPr id="9256" name="Text Box 40"/>
          <p:cNvSpPr txBox="1">
            <a:spLocks noChangeArrowheads="1"/>
          </p:cNvSpPr>
          <p:nvPr/>
        </p:nvSpPr>
        <p:spPr bwMode="auto">
          <a:xfrm>
            <a:off x="6639464" y="251912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F(4)</a:t>
            </a:r>
          </a:p>
        </p:txBody>
      </p:sp>
      <p:sp>
        <p:nvSpPr>
          <p:cNvPr id="9257" name="Text Box 41"/>
          <p:cNvSpPr txBox="1">
            <a:spLocks noChangeArrowheads="1"/>
          </p:cNvSpPr>
          <p:nvPr/>
        </p:nvSpPr>
        <p:spPr bwMode="auto">
          <a:xfrm>
            <a:off x="6195245" y="2972872"/>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F(3)</a:t>
            </a:r>
          </a:p>
        </p:txBody>
      </p:sp>
      <p:sp>
        <p:nvSpPr>
          <p:cNvPr id="9258" name="Text Box 42"/>
          <p:cNvSpPr txBox="1">
            <a:spLocks noChangeArrowheads="1"/>
          </p:cNvSpPr>
          <p:nvPr/>
        </p:nvSpPr>
        <p:spPr bwMode="auto">
          <a:xfrm>
            <a:off x="5305617" y="388155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9259" name="Text Box 43"/>
          <p:cNvSpPr txBox="1">
            <a:spLocks noChangeArrowheads="1"/>
          </p:cNvSpPr>
          <p:nvPr/>
        </p:nvSpPr>
        <p:spPr bwMode="auto">
          <a:xfrm>
            <a:off x="5749835" y="3426618"/>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13355" name="AutoShape 44"/>
          <p:cNvCxnSpPr>
            <a:cxnSpLocks noChangeShapeType="1"/>
            <a:stCxn id="13320" idx="2"/>
            <a:endCxn id="9256" idx="0"/>
          </p:cNvCxnSpPr>
          <p:nvPr/>
        </p:nvCxnSpPr>
        <p:spPr bwMode="auto">
          <a:xfrm>
            <a:off x="4765029" y="2269276"/>
            <a:ext cx="2090199" cy="249849"/>
          </a:xfrm>
          <a:prstGeom prst="straightConnector1">
            <a:avLst/>
          </a:prstGeom>
          <a:noFill/>
          <a:ln w="9525">
            <a:solidFill>
              <a:schemeClr val="tx1"/>
            </a:solidFill>
            <a:miter lim="800000"/>
            <a:headEnd/>
            <a:tailEnd/>
          </a:ln>
        </p:spPr>
      </p:cxnSp>
      <p:cxnSp>
        <p:nvCxnSpPr>
          <p:cNvPr id="13356" name="AutoShape 45"/>
          <p:cNvCxnSpPr>
            <a:cxnSpLocks noChangeShapeType="1"/>
            <a:stCxn id="9257" idx="0"/>
            <a:endCxn id="9256" idx="2"/>
          </p:cNvCxnSpPr>
          <p:nvPr/>
        </p:nvCxnSpPr>
        <p:spPr bwMode="auto">
          <a:xfrm flipV="1">
            <a:off x="6411009" y="2773041"/>
            <a:ext cx="444219" cy="199831"/>
          </a:xfrm>
          <a:prstGeom prst="straightConnector1">
            <a:avLst/>
          </a:prstGeom>
          <a:noFill/>
          <a:ln w="9525">
            <a:solidFill>
              <a:schemeClr val="tx1"/>
            </a:solidFill>
            <a:miter lim="800000"/>
            <a:headEnd/>
            <a:tailEnd/>
          </a:ln>
        </p:spPr>
      </p:cxnSp>
      <p:cxnSp>
        <p:nvCxnSpPr>
          <p:cNvPr id="13357" name="AutoShape 46"/>
          <p:cNvCxnSpPr>
            <a:cxnSpLocks noChangeShapeType="1"/>
            <a:stCxn id="9257" idx="2"/>
            <a:endCxn id="9259" idx="0"/>
          </p:cNvCxnSpPr>
          <p:nvPr/>
        </p:nvCxnSpPr>
        <p:spPr bwMode="auto">
          <a:xfrm flipH="1">
            <a:off x="5965599" y="3226788"/>
            <a:ext cx="445410" cy="199830"/>
          </a:xfrm>
          <a:prstGeom prst="straightConnector1">
            <a:avLst/>
          </a:prstGeom>
          <a:noFill/>
          <a:ln w="9525">
            <a:solidFill>
              <a:schemeClr val="tx1"/>
            </a:solidFill>
            <a:miter lim="800000"/>
            <a:headEnd/>
            <a:tailEnd/>
          </a:ln>
        </p:spPr>
      </p:cxnSp>
      <p:cxnSp>
        <p:nvCxnSpPr>
          <p:cNvPr id="13358" name="AutoShape 47"/>
          <p:cNvCxnSpPr>
            <a:cxnSpLocks noChangeShapeType="1"/>
            <a:stCxn id="9259" idx="2"/>
            <a:endCxn id="9258" idx="0"/>
          </p:cNvCxnSpPr>
          <p:nvPr/>
        </p:nvCxnSpPr>
        <p:spPr bwMode="auto">
          <a:xfrm flipH="1">
            <a:off x="5521381" y="3680534"/>
            <a:ext cx="444218" cy="201021"/>
          </a:xfrm>
          <a:prstGeom prst="straightConnector1">
            <a:avLst/>
          </a:prstGeom>
          <a:noFill/>
          <a:ln w="9525">
            <a:solidFill>
              <a:schemeClr val="tx1"/>
            </a:solidFill>
            <a:miter lim="800000"/>
            <a:headEnd/>
            <a:tailEnd/>
          </a:ln>
        </p:spPr>
      </p:cxnSp>
      <p:sp>
        <p:nvSpPr>
          <p:cNvPr id="9264" name="Text Box 48"/>
          <p:cNvSpPr txBox="1">
            <a:spLocks noChangeArrowheads="1"/>
          </p:cNvSpPr>
          <p:nvPr/>
        </p:nvSpPr>
        <p:spPr bwMode="auto">
          <a:xfrm>
            <a:off x="6014223" y="390656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13360" name="AutoShape 49"/>
          <p:cNvCxnSpPr>
            <a:cxnSpLocks noChangeShapeType="1"/>
            <a:stCxn id="9259" idx="2"/>
            <a:endCxn id="9264" idx="0"/>
          </p:cNvCxnSpPr>
          <p:nvPr/>
        </p:nvCxnSpPr>
        <p:spPr bwMode="auto">
          <a:xfrm>
            <a:off x="5965599" y="3680534"/>
            <a:ext cx="264388" cy="226031"/>
          </a:xfrm>
          <a:prstGeom prst="straightConnector1">
            <a:avLst/>
          </a:prstGeom>
          <a:noFill/>
          <a:ln w="9525">
            <a:solidFill>
              <a:schemeClr val="tx1"/>
            </a:solidFill>
            <a:miter lim="800000"/>
            <a:headEnd/>
            <a:tailEnd/>
          </a:ln>
        </p:spPr>
      </p:cxnSp>
      <p:sp>
        <p:nvSpPr>
          <p:cNvPr id="9266" name="Text Box 50"/>
          <p:cNvSpPr txBox="1">
            <a:spLocks noChangeArrowheads="1"/>
          </p:cNvSpPr>
          <p:nvPr/>
        </p:nvSpPr>
        <p:spPr bwMode="auto">
          <a:xfrm>
            <a:off x="6378649" y="3445673"/>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cxnSp>
        <p:nvCxnSpPr>
          <p:cNvPr id="13362" name="AutoShape 51"/>
          <p:cNvCxnSpPr>
            <a:cxnSpLocks noChangeShapeType="1"/>
            <a:stCxn id="9257" idx="2"/>
            <a:endCxn id="9266" idx="0"/>
          </p:cNvCxnSpPr>
          <p:nvPr/>
        </p:nvCxnSpPr>
        <p:spPr bwMode="auto">
          <a:xfrm>
            <a:off x="6411009" y="3226788"/>
            <a:ext cx="183404" cy="218885"/>
          </a:xfrm>
          <a:prstGeom prst="straightConnector1">
            <a:avLst/>
          </a:prstGeom>
          <a:noFill/>
          <a:ln w="9525">
            <a:solidFill>
              <a:schemeClr val="tx1"/>
            </a:solidFill>
            <a:miter lim="800000"/>
            <a:headEnd/>
            <a:tailEnd/>
          </a:ln>
        </p:spPr>
      </p:cxnSp>
      <p:sp>
        <p:nvSpPr>
          <p:cNvPr id="9268" name="Text Box 52"/>
          <p:cNvSpPr txBox="1">
            <a:spLocks noChangeArrowheads="1"/>
          </p:cNvSpPr>
          <p:nvPr/>
        </p:nvSpPr>
        <p:spPr bwMode="auto">
          <a:xfrm>
            <a:off x="6770467" y="3449246"/>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F(1)</a:t>
            </a:r>
          </a:p>
        </p:txBody>
      </p:sp>
      <p:sp>
        <p:nvSpPr>
          <p:cNvPr id="9269" name="Text Box 53"/>
          <p:cNvSpPr txBox="1">
            <a:spLocks noChangeArrowheads="1"/>
          </p:cNvSpPr>
          <p:nvPr/>
        </p:nvSpPr>
        <p:spPr bwMode="auto">
          <a:xfrm>
            <a:off x="6928861" y="2994309"/>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F(2)</a:t>
            </a:r>
          </a:p>
        </p:txBody>
      </p:sp>
      <p:cxnSp>
        <p:nvCxnSpPr>
          <p:cNvPr id="13365" name="AutoShape 54"/>
          <p:cNvCxnSpPr>
            <a:cxnSpLocks noChangeShapeType="1"/>
            <a:stCxn id="9269" idx="2"/>
            <a:endCxn id="9268" idx="0"/>
          </p:cNvCxnSpPr>
          <p:nvPr/>
        </p:nvCxnSpPr>
        <p:spPr bwMode="auto">
          <a:xfrm flipH="1">
            <a:off x="6986231" y="3248225"/>
            <a:ext cx="158394" cy="201021"/>
          </a:xfrm>
          <a:prstGeom prst="straightConnector1">
            <a:avLst/>
          </a:prstGeom>
          <a:noFill/>
          <a:ln w="9525">
            <a:solidFill>
              <a:schemeClr val="tx1"/>
            </a:solidFill>
            <a:miter lim="800000"/>
            <a:headEnd/>
            <a:tailEnd/>
          </a:ln>
        </p:spPr>
      </p:cxnSp>
      <p:sp>
        <p:nvSpPr>
          <p:cNvPr id="9271" name="Text Box 55"/>
          <p:cNvSpPr txBox="1">
            <a:spLocks noChangeArrowheads="1"/>
          </p:cNvSpPr>
          <p:nvPr/>
        </p:nvSpPr>
        <p:spPr bwMode="auto">
          <a:xfrm>
            <a:off x="7228977" y="3474255"/>
            <a:ext cx="431528" cy="253916"/>
          </a:xfrm>
          <a:prstGeom prst="rect">
            <a:avLst/>
          </a:prstGeom>
          <a:noFill/>
          <a:ln w="9525">
            <a:noFill/>
            <a:miter lim="800000"/>
            <a:headEnd/>
            <a:tailEnd/>
          </a:ln>
          <a:effectLst/>
        </p:spPr>
        <p:txBody>
          <a:bodyPr wrap="none">
            <a:spAutoFit/>
          </a:bodyPr>
          <a:lstStyle/>
          <a:p>
            <a:pPr eaLnBrk="1" hangingPunct="1">
              <a:defRPr/>
            </a:pPr>
            <a:r>
              <a:rPr lang="en-US" sz="1050">
                <a:solidFill>
                  <a:srgbClr val="FF3300"/>
                </a:solidFill>
                <a:effectLst>
                  <a:outerShdw blurRad="38100" dist="38100" dir="2700000" algn="tl">
                    <a:srgbClr val="C0C0C0"/>
                  </a:outerShdw>
                </a:effectLst>
                <a:latin typeface="Tahoma" pitchFamily="34" charset="0"/>
              </a:rPr>
              <a:t>F(0)</a:t>
            </a:r>
          </a:p>
        </p:txBody>
      </p:sp>
      <p:cxnSp>
        <p:nvCxnSpPr>
          <p:cNvPr id="13367" name="AutoShape 56"/>
          <p:cNvCxnSpPr>
            <a:cxnSpLocks noChangeShapeType="1"/>
            <a:stCxn id="9269" idx="2"/>
            <a:endCxn id="9271" idx="0"/>
          </p:cNvCxnSpPr>
          <p:nvPr/>
        </p:nvCxnSpPr>
        <p:spPr bwMode="auto">
          <a:xfrm>
            <a:off x="7144625" y="3248225"/>
            <a:ext cx="300116" cy="226030"/>
          </a:xfrm>
          <a:prstGeom prst="straightConnector1">
            <a:avLst/>
          </a:prstGeom>
          <a:noFill/>
          <a:ln w="9525">
            <a:solidFill>
              <a:schemeClr val="tx1"/>
            </a:solidFill>
            <a:miter lim="800000"/>
            <a:headEnd/>
            <a:tailEnd/>
          </a:ln>
        </p:spPr>
      </p:cxnSp>
      <p:cxnSp>
        <p:nvCxnSpPr>
          <p:cNvPr id="13368" name="AutoShape 57"/>
          <p:cNvCxnSpPr>
            <a:cxnSpLocks noChangeShapeType="1"/>
            <a:stCxn id="9256" idx="2"/>
            <a:endCxn id="9269" idx="0"/>
          </p:cNvCxnSpPr>
          <p:nvPr/>
        </p:nvCxnSpPr>
        <p:spPr bwMode="auto">
          <a:xfrm>
            <a:off x="6855228" y="2773041"/>
            <a:ext cx="289397" cy="221268"/>
          </a:xfrm>
          <a:prstGeom prst="straightConnector1">
            <a:avLst/>
          </a:prstGeom>
          <a:noFill/>
          <a:ln w="9525">
            <a:solidFill>
              <a:schemeClr val="tx1"/>
            </a:solidFill>
            <a:miter lim="800000"/>
            <a:headEnd/>
            <a:tailEn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2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2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4"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685800" y="631963"/>
            <a:ext cx="7772400" cy="609600"/>
          </a:xfrm>
          <a:noFill/>
        </p:spPr>
        <p:txBody>
          <a:bodyPr vert="horz" lIns="91440" tIns="45720" rIns="91440" bIns="45720" rtlCol="0" anchor="ctr">
            <a:normAutofit/>
          </a:bodyPr>
          <a:lstStyle/>
          <a:p>
            <a:pPr algn="ctr"/>
            <a:r>
              <a:rPr lang="en-US" altLang="zh-CN" sz="3200" b="1" smtClean="0">
                <a:solidFill>
                  <a:schemeClr val="tx1"/>
                </a:solidFill>
              </a:rPr>
              <a:t>Exercise</a:t>
            </a:r>
            <a:endParaRPr lang="en-US" altLang="zh-CN" sz="3200" b="1" dirty="0">
              <a:solidFill>
                <a:schemeClr val="tx1"/>
              </a:solidFill>
            </a:endParaRPr>
          </a:p>
        </p:txBody>
      </p:sp>
      <p:sp>
        <p:nvSpPr>
          <p:cNvPr id="43011" name="Text Box 27"/>
          <p:cNvSpPr txBox="1">
            <a:spLocks noChangeArrowheads="1"/>
          </p:cNvSpPr>
          <p:nvPr/>
        </p:nvSpPr>
        <p:spPr bwMode="auto">
          <a:xfrm>
            <a:off x="685800" y="1335754"/>
            <a:ext cx="7540487" cy="1384995"/>
          </a:xfrm>
          <a:prstGeom prst="rect">
            <a:avLst/>
          </a:prstGeom>
          <a:noFill/>
          <a:ln w="9525">
            <a:noFill/>
            <a:miter lim="800000"/>
            <a:headEnd/>
            <a:tailEnd/>
          </a:ln>
        </p:spPr>
        <p:txBody>
          <a:bodyPr wrap="square">
            <a:spAutoFit/>
          </a:bodyPr>
          <a:lstStyle/>
          <a:p>
            <a:pPr marL="571500" indent="-571500">
              <a:buFont typeface="Arial" panose="020B0604020202020204" pitchFamily="34" charset="0"/>
              <a:buChar char="•"/>
            </a:pPr>
            <a:r>
              <a:rPr lang="en-US" altLang="zh-CN" sz="2800" dirty="0" smtClean="0">
                <a:ea typeface="宋体" pitchFamily="2" charset="-122"/>
              </a:rPr>
              <a:t>n </a:t>
            </a:r>
            <a:r>
              <a:rPr lang="en-US" altLang="zh-CN" sz="2800" dirty="0">
                <a:ea typeface="宋体" pitchFamily="2" charset="-122"/>
              </a:rPr>
              <a:t>= 4 (# of </a:t>
            </a:r>
            <a:r>
              <a:rPr lang="en-US" altLang="zh-CN" sz="2800" dirty="0" smtClean="0">
                <a:ea typeface="宋体" pitchFamily="2" charset="-122"/>
              </a:rPr>
              <a:t>items)</a:t>
            </a:r>
            <a:r>
              <a:rPr lang="en-US" altLang="zh-CN" sz="2800" dirty="0">
                <a:ea typeface="宋体" pitchFamily="2" charset="-122"/>
              </a:rPr>
              <a:t/>
            </a:r>
            <a:br>
              <a:rPr lang="en-US" altLang="zh-CN" sz="2800" dirty="0">
                <a:ea typeface="宋体" pitchFamily="2" charset="-122"/>
              </a:rPr>
            </a:br>
            <a:r>
              <a:rPr lang="en-US" altLang="zh-CN" sz="2800" dirty="0" smtClean="0">
                <a:ea typeface="宋体" pitchFamily="2" charset="-122"/>
              </a:rPr>
              <a:t>W </a:t>
            </a:r>
            <a:r>
              <a:rPr lang="en-US" altLang="zh-CN" sz="2800" dirty="0">
                <a:ea typeface="宋体" pitchFamily="2" charset="-122"/>
              </a:rPr>
              <a:t>= </a:t>
            </a:r>
            <a:r>
              <a:rPr lang="en-US" altLang="zh-CN" sz="2800" dirty="0" smtClean="0">
                <a:ea typeface="宋体" pitchFamily="2" charset="-122"/>
              </a:rPr>
              <a:t>8 </a:t>
            </a:r>
            <a:r>
              <a:rPr lang="en-US" altLang="zh-CN" sz="2800" dirty="0">
                <a:ea typeface="宋体" pitchFamily="2" charset="-122"/>
              </a:rPr>
              <a:t>(max </a:t>
            </a:r>
            <a:r>
              <a:rPr lang="en-US" altLang="zh-CN" sz="2800" dirty="0" smtClean="0">
                <a:ea typeface="宋体" pitchFamily="2" charset="-122"/>
              </a:rPr>
              <a:t>weight)</a:t>
            </a:r>
            <a:br>
              <a:rPr lang="en-US" altLang="zh-CN" sz="2800" dirty="0" smtClean="0">
                <a:ea typeface="宋体" pitchFamily="2" charset="-122"/>
              </a:rPr>
            </a:br>
            <a:r>
              <a:rPr lang="en-US" altLang="zh-CN" sz="2800" dirty="0" smtClean="0">
                <a:ea typeface="宋体" pitchFamily="2" charset="-122"/>
              </a:rPr>
              <a:t>Items </a:t>
            </a:r>
            <a:r>
              <a:rPr lang="en-US" altLang="zh-CN" sz="2800" dirty="0">
                <a:ea typeface="宋体" pitchFamily="2" charset="-122"/>
              </a:rPr>
              <a:t>(weight, benefit</a:t>
            </a:r>
            <a:r>
              <a:rPr lang="en-US" altLang="zh-CN" sz="2800" dirty="0" smtClean="0">
                <a:ea typeface="宋体" pitchFamily="2" charset="-122"/>
              </a:rPr>
              <a:t>): </a:t>
            </a:r>
            <a:r>
              <a:rPr lang="en-US" altLang="zh-CN" sz="2800" dirty="0" smtClean="0"/>
              <a:t>(</a:t>
            </a:r>
            <a:r>
              <a:rPr lang="en-US" altLang="zh-CN" sz="2800" dirty="0"/>
              <a:t>5,6</a:t>
            </a:r>
            <a:r>
              <a:rPr lang="en-US" altLang="zh-CN" sz="2800" dirty="0" smtClean="0"/>
              <a:t>), (</a:t>
            </a:r>
            <a:r>
              <a:rPr lang="en-US" altLang="zh-CN" sz="2800" dirty="0" smtClean="0">
                <a:ea typeface="宋体" pitchFamily="2" charset="-122"/>
              </a:rPr>
              <a:t>3,2), (</a:t>
            </a:r>
            <a:r>
              <a:rPr lang="en-US" altLang="zh-CN" sz="2800" dirty="0">
                <a:ea typeface="宋体" pitchFamily="2" charset="-122"/>
              </a:rPr>
              <a:t>4,5</a:t>
            </a:r>
            <a:r>
              <a:rPr lang="en-US" altLang="zh-CN" sz="2800" dirty="0" smtClean="0">
                <a:ea typeface="宋体" pitchFamily="2" charset="-122"/>
              </a:rPr>
              <a:t>), (2,1)</a:t>
            </a:r>
          </a:p>
        </p:txBody>
      </p:sp>
    </p:spTree>
    <p:extLst>
      <p:ext uri="{BB962C8B-B14F-4D97-AF65-F5344CB8AC3E}">
        <p14:creationId xmlns:p14="http://schemas.microsoft.com/office/powerpoint/2010/main" val="14206843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7456784"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335494" y="2091341"/>
            <a:ext cx="8424193" cy="1477328"/>
          </a:xfrm>
          <a:prstGeom prst="rect">
            <a:avLst/>
          </a:prstGeom>
          <a:noFill/>
        </p:spPr>
        <p:txBody>
          <a:bodyPr wrap="square" rtlCol="0">
            <a:spAutoFit/>
          </a:bodyPr>
          <a:lstStyle/>
          <a:p>
            <a:pPr marL="342900" lvl="0" indent="-342900">
              <a:buFont typeface="+mj-lt"/>
              <a:buAutoNum type="arabicPeriod"/>
            </a:pPr>
            <a:r>
              <a:rPr lang="en-US" b="1" i="1" dirty="0"/>
              <a:t>Introduction to Algorithms, Third Edition, Thomas H. </a:t>
            </a:r>
            <a:r>
              <a:rPr lang="en-US" b="1" i="1" dirty="0" err="1"/>
              <a:t>Cormen</a:t>
            </a:r>
            <a:r>
              <a:rPr lang="en-US" b="1" i="1" dirty="0"/>
              <a:t>, </a:t>
            </a:r>
            <a:r>
              <a:rPr lang="en-US" b="1" i="1" dirty="0" err="1"/>
              <a:t>Charle</a:t>
            </a:r>
            <a:r>
              <a:rPr lang="en-US" b="1" i="1" dirty="0"/>
              <a:t> E. </a:t>
            </a:r>
            <a:r>
              <a:rPr lang="en-US" b="1" i="1" dirty="0" err="1"/>
              <a:t>Leiserson</a:t>
            </a:r>
            <a:r>
              <a:rPr lang="en-US" b="1" i="1" dirty="0"/>
              <a:t>, Ronald L. </a:t>
            </a:r>
            <a:r>
              <a:rPr lang="en-US" b="1" i="1" dirty="0" err="1"/>
              <a:t>Rivest</a:t>
            </a:r>
            <a:r>
              <a:rPr lang="en-US" b="1" i="1" dirty="0"/>
              <a:t>, Clifford Stein (CLRS).</a:t>
            </a:r>
            <a:endParaRPr lang="en-US" dirty="0"/>
          </a:p>
          <a:p>
            <a:pPr marL="342900" lvl="0" indent="-342900">
              <a:buFont typeface="+mj-lt"/>
              <a:buAutoNum type="arabicPeriod"/>
            </a:pPr>
            <a:r>
              <a:rPr lang="en-US" i="1" dirty="0"/>
              <a:t>Fundamental of Computer Algorithms, Ellis Horowitz, Sartaj </a:t>
            </a:r>
            <a:r>
              <a:rPr lang="en-US" i="1" dirty="0" err="1"/>
              <a:t>Sahni</a:t>
            </a:r>
            <a:r>
              <a:rPr lang="en-US" i="1" dirty="0"/>
              <a:t>, </a:t>
            </a:r>
            <a:r>
              <a:rPr lang="en-US" i="1" dirty="0" err="1"/>
              <a:t>Sanguthevar</a:t>
            </a:r>
            <a:r>
              <a:rPr lang="en-US" i="1" dirty="0"/>
              <a:t> </a:t>
            </a:r>
            <a:r>
              <a:rPr lang="en-US" i="1" dirty="0" err="1"/>
              <a:t>Rajasekaran</a:t>
            </a:r>
            <a:r>
              <a:rPr lang="en-US" i="1" dirty="0"/>
              <a:t> (HSR)</a:t>
            </a:r>
            <a:endParaRPr lang="en-US" dirty="0"/>
          </a:p>
          <a:p>
            <a:endParaRPr lang="x-none" dirty="0"/>
          </a:p>
        </p:txBody>
      </p:sp>
    </p:spTree>
    <p:extLst>
      <p:ext uri="{BB962C8B-B14F-4D97-AF65-F5344CB8AC3E}">
        <p14:creationId xmlns:p14="http://schemas.microsoft.com/office/powerpoint/2010/main" val="19233823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8530210"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2600" b="1" dirty="0">
                <a:solidFill>
                  <a:schemeClr val="tx1"/>
                </a:solidFill>
              </a:rPr>
              <a:t>References</a:t>
            </a:r>
          </a:p>
        </p:txBody>
      </p:sp>
      <p:sp>
        <p:nvSpPr>
          <p:cNvPr id="5" name="Rectangle 3">
            <a:extLst>
              <a:ext uri="{FF2B5EF4-FFF2-40B4-BE49-F238E27FC236}">
                <a16:creationId xmlns:a16="http://schemas.microsoft.com/office/drawing/2014/main" xmlns="" id="{259108EA-22CA-4624-A019-FE6E87F5512F}"/>
              </a:ext>
            </a:extLst>
          </p:cNvPr>
          <p:cNvSpPr txBox="1">
            <a:spLocks noChangeArrowheads="1"/>
          </p:cNvSpPr>
          <p:nvPr/>
        </p:nvSpPr>
        <p:spPr>
          <a:xfrm>
            <a:off x="335494" y="1656726"/>
            <a:ext cx="8530210" cy="460617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defRPr/>
            </a:pPr>
            <a:r>
              <a:rPr lang="en-US" sz="1800" dirty="0">
                <a:hlinkClick r:id="rId2"/>
              </a:rPr>
              <a:t>https://algorithmist.com/wiki/Dynamic_programming</a:t>
            </a:r>
            <a:endParaRPr lang="en-US" sz="1800" dirty="0"/>
          </a:p>
          <a:p>
            <a:pPr>
              <a:defRPr/>
            </a:pPr>
            <a:r>
              <a:rPr lang="en-US" sz="1800" dirty="0">
                <a:hlinkClick r:id="rId3"/>
              </a:rPr>
              <a:t>https://www.topcoder.com/community/competitive-programming/tutorials/dynamic-programming-from-novice-to-advanced/</a:t>
            </a:r>
            <a:endParaRPr lang="en-US" sz="1800" dirty="0"/>
          </a:p>
          <a:p>
            <a:pPr>
              <a:defRPr/>
            </a:pPr>
            <a:r>
              <a:rPr lang="en-US" sz="1800" dirty="0"/>
              <a:t>CLRS: 15.3</a:t>
            </a:r>
          </a:p>
          <a:p>
            <a:pPr>
              <a:defRPr/>
            </a:pPr>
            <a:r>
              <a:rPr lang="en-US" sz="1800" dirty="0"/>
              <a:t>HSR: 5.1, 5.5</a:t>
            </a:r>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…Fibonacci Numbers</a:t>
            </a:r>
          </a:p>
        </p:txBody>
      </p:sp>
      <p:sp>
        <p:nvSpPr>
          <p:cNvPr id="10243" name="Rectangle 3"/>
          <p:cNvSpPr>
            <a:spLocks noGrp="1" noChangeArrowheads="1"/>
          </p:cNvSpPr>
          <p:nvPr>
            <p:ph type="body" idx="4294967295"/>
          </p:nvPr>
        </p:nvSpPr>
        <p:spPr>
          <a:xfrm>
            <a:off x="1486372" y="1791268"/>
            <a:ext cx="6804025" cy="4660331"/>
          </a:xfrm>
        </p:spPr>
        <p:txBody>
          <a:bodyPr>
            <a:normAutofit/>
          </a:bodyPr>
          <a:lstStyle/>
          <a:p>
            <a:pPr eaLnBrk="1" hangingPunct="1">
              <a:defRPr/>
            </a:pPr>
            <a:r>
              <a:rPr lang="en-US" dirty="0"/>
              <a:t>How many summations are there in F(</a:t>
            </a:r>
            <a:r>
              <a:rPr lang="en-US" i="1" dirty="0"/>
              <a:t>n</a:t>
            </a:r>
            <a:r>
              <a:rPr lang="en-US" dirty="0"/>
              <a:t>)?</a:t>
            </a:r>
          </a:p>
          <a:p>
            <a:pPr lvl="1" eaLnBrk="1" hangingPunct="1">
              <a:defRPr/>
            </a:pPr>
            <a:r>
              <a:rPr lang="en-US" dirty="0"/>
              <a:t>F(</a:t>
            </a:r>
            <a:r>
              <a:rPr lang="en-US" i="1" dirty="0"/>
              <a:t>n</a:t>
            </a:r>
            <a:r>
              <a:rPr lang="en-US" dirty="0"/>
              <a:t>) = F(</a:t>
            </a:r>
            <a:r>
              <a:rPr lang="en-US" i="1" dirty="0"/>
              <a:t>n </a:t>
            </a:r>
            <a:r>
              <a:rPr lang="en-US" dirty="0"/>
              <a:t>–</a:t>
            </a:r>
            <a:r>
              <a:rPr lang="en-US" i="1" dirty="0"/>
              <a:t> </a:t>
            </a:r>
            <a:r>
              <a:rPr lang="en-US" dirty="0"/>
              <a:t>1) + F(</a:t>
            </a:r>
            <a:r>
              <a:rPr lang="en-US" i="1" dirty="0"/>
              <a:t>n </a:t>
            </a:r>
            <a:r>
              <a:rPr lang="en-US" dirty="0"/>
              <a:t>– 2) + </a:t>
            </a:r>
            <a:r>
              <a:rPr lang="en-US" dirty="0" smtClean="0"/>
              <a:t>1</a:t>
            </a:r>
            <a:br>
              <a:rPr lang="en-US" dirty="0" smtClean="0"/>
            </a:br>
            <a:endParaRPr lang="en-US" dirty="0" smtClean="0"/>
          </a:p>
          <a:p>
            <a:pPr marL="457200" lvl="1" indent="0">
              <a:buNone/>
              <a:defRPr/>
            </a:pPr>
            <a:r>
              <a:rPr lang="en-US" dirty="0" smtClean="0"/>
              <a:t>Using approximation where F(n – 2) </a:t>
            </a:r>
            <a:r>
              <a:rPr lang="en-US" dirty="0">
                <a:latin typeface="Symbol" pitchFamily="18" charset="2"/>
              </a:rPr>
              <a:t>»</a:t>
            </a:r>
            <a:r>
              <a:rPr lang="en-US" dirty="0" smtClean="0"/>
              <a:t> F(n – 1), we can write: </a:t>
            </a:r>
          </a:p>
          <a:p>
            <a:pPr lvl="1">
              <a:defRPr/>
            </a:pPr>
            <a:r>
              <a:rPr lang="en-US" dirty="0" smtClean="0"/>
              <a:t>F(</a:t>
            </a:r>
            <a:r>
              <a:rPr lang="en-US" i="1" dirty="0" smtClean="0"/>
              <a:t>n</a:t>
            </a:r>
            <a:r>
              <a:rPr lang="en-US" dirty="0" smtClean="0"/>
              <a:t>) </a:t>
            </a:r>
            <a:r>
              <a:rPr lang="en-US" dirty="0">
                <a:latin typeface="Symbol" pitchFamily="18" charset="2"/>
              </a:rPr>
              <a:t>»  </a:t>
            </a:r>
            <a:r>
              <a:rPr lang="en-US" dirty="0" smtClean="0"/>
              <a:t>2F(</a:t>
            </a:r>
            <a:r>
              <a:rPr lang="en-US" i="1" dirty="0" smtClean="0"/>
              <a:t>n </a:t>
            </a:r>
            <a:r>
              <a:rPr lang="en-US" dirty="0" smtClean="0"/>
              <a:t>– 2) +1  and  F(1) = 1, F(0) = 0 </a:t>
            </a:r>
            <a:endParaRPr lang="en-US" dirty="0" smtClean="0">
              <a:latin typeface="MS Shell Dlg" charset="0"/>
            </a:endParaRPr>
          </a:p>
          <a:p>
            <a:pPr lvl="1" eaLnBrk="1" hangingPunct="1">
              <a:defRPr/>
            </a:pPr>
            <a:r>
              <a:rPr lang="en-US" dirty="0" smtClean="0"/>
              <a:t>Solving </a:t>
            </a:r>
            <a:r>
              <a:rPr lang="en-US" dirty="0"/>
              <a:t>the recurrence we get </a:t>
            </a:r>
          </a:p>
          <a:p>
            <a:pPr lvl="1">
              <a:buNone/>
              <a:defRPr/>
            </a:pPr>
            <a:r>
              <a:rPr lang="en-US" dirty="0"/>
              <a:t> 	F(n) </a:t>
            </a:r>
            <a:r>
              <a:rPr lang="en-US" dirty="0">
                <a:latin typeface="Symbol" pitchFamily="18" charset="2"/>
              </a:rPr>
              <a:t>»  </a:t>
            </a:r>
            <a:r>
              <a:rPr lang="en-US" dirty="0"/>
              <a:t>2</a:t>
            </a:r>
            <a:r>
              <a:rPr lang="en-US" baseline="40000" dirty="0"/>
              <a:t>n/2</a:t>
            </a:r>
            <a:r>
              <a:rPr lang="en-US" dirty="0"/>
              <a:t> – 1 </a:t>
            </a:r>
            <a:r>
              <a:rPr lang="en-US" dirty="0">
                <a:latin typeface="Symbol" pitchFamily="18" charset="2"/>
              </a:rPr>
              <a:t>» </a:t>
            </a:r>
            <a:r>
              <a:rPr lang="en-US" dirty="0"/>
              <a:t>1.4</a:t>
            </a:r>
            <a:r>
              <a:rPr lang="en-US" baseline="40000" dirty="0"/>
              <a:t>n</a:t>
            </a:r>
            <a:r>
              <a:rPr lang="en-US" dirty="0"/>
              <a:t> </a:t>
            </a:r>
          </a:p>
          <a:p>
            <a:pPr eaLnBrk="1" hangingPunct="1">
              <a:defRPr/>
            </a:pPr>
            <a:r>
              <a:rPr lang="en-US" dirty="0"/>
              <a:t>Running time is </a:t>
            </a:r>
            <a:r>
              <a:rPr lang="en-US" i="1" dirty="0">
                <a:solidFill>
                  <a:srgbClr val="FF3300"/>
                </a:solidFill>
              </a:rPr>
              <a:t>exponential</a:t>
            </a:r>
            <a:r>
              <a:rPr lang="en-US" i="1" dirty="0"/>
              <a:t>!</a:t>
            </a:r>
            <a:r>
              <a:rPr lang="en-US" dirty="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…Fibonacci Numbers</a:t>
            </a:r>
          </a:p>
        </p:txBody>
      </p:sp>
      <p:sp>
        <p:nvSpPr>
          <p:cNvPr id="11267" name="Rectangle 3"/>
          <p:cNvSpPr>
            <a:spLocks noGrp="1" noChangeArrowheads="1"/>
          </p:cNvSpPr>
          <p:nvPr>
            <p:ph type="body" idx="4294967295"/>
          </p:nvPr>
        </p:nvSpPr>
        <p:spPr>
          <a:xfrm>
            <a:off x="511175" y="1530350"/>
            <a:ext cx="8632825" cy="2401888"/>
          </a:xfrm>
        </p:spPr>
        <p:txBody>
          <a:bodyPr/>
          <a:lstStyle/>
          <a:p>
            <a:pPr algn="just" eaLnBrk="1" hangingPunct="1">
              <a:defRPr/>
            </a:pPr>
            <a:r>
              <a:rPr lang="en-US" dirty="0"/>
              <a:t>We can calculate </a:t>
            </a:r>
            <a:r>
              <a:rPr lang="en-US" i="1" dirty="0"/>
              <a:t>F</a:t>
            </a:r>
            <a:r>
              <a:rPr lang="en-US" dirty="0"/>
              <a:t>(</a:t>
            </a:r>
            <a:r>
              <a:rPr lang="en-US" i="1" dirty="0"/>
              <a:t>n</a:t>
            </a:r>
            <a:r>
              <a:rPr lang="en-US" dirty="0"/>
              <a:t>)</a:t>
            </a:r>
            <a:r>
              <a:rPr lang="en-US" i="1" dirty="0"/>
              <a:t> </a:t>
            </a:r>
            <a:r>
              <a:rPr lang="en-US" i="1" baseline="-25000" dirty="0"/>
              <a:t> </a:t>
            </a:r>
            <a:r>
              <a:rPr lang="en-US" dirty="0"/>
              <a:t>in </a:t>
            </a:r>
            <a:r>
              <a:rPr lang="en-US" i="1" dirty="0"/>
              <a:t>linear</a:t>
            </a:r>
            <a:r>
              <a:rPr lang="en-US" dirty="0"/>
              <a:t>  time by </a:t>
            </a:r>
            <a:r>
              <a:rPr lang="en-US" u="sng" dirty="0"/>
              <a:t>remembering solutions</a:t>
            </a:r>
            <a:r>
              <a:rPr lang="en-US" dirty="0"/>
              <a:t> to the solved sub-problems (= </a:t>
            </a:r>
            <a:r>
              <a:rPr lang="en-US" i="1" dirty="0">
                <a:solidFill>
                  <a:srgbClr val="FF3300"/>
                </a:solidFill>
              </a:rPr>
              <a:t>dynamic programming</a:t>
            </a:r>
            <a:r>
              <a:rPr lang="en-US" i="1" dirty="0"/>
              <a:t>).</a:t>
            </a:r>
            <a:endParaRPr lang="en-US" dirty="0"/>
          </a:p>
          <a:p>
            <a:pPr eaLnBrk="1" hangingPunct="1">
              <a:defRPr/>
            </a:pPr>
            <a:r>
              <a:rPr lang="en-US" dirty="0"/>
              <a:t>Compute solution in a bottom-up fashion </a:t>
            </a:r>
          </a:p>
          <a:p>
            <a:pPr eaLnBrk="1" hangingPunct="1">
              <a:defRPr/>
            </a:pPr>
            <a:r>
              <a:rPr lang="en-US" dirty="0"/>
              <a:t>Trade space for time! </a:t>
            </a:r>
          </a:p>
        </p:txBody>
      </p:sp>
      <p:sp>
        <p:nvSpPr>
          <p:cNvPr id="17415" name="Text Box 4"/>
          <p:cNvSpPr txBox="1">
            <a:spLocks noChangeArrowheads="1"/>
          </p:cNvSpPr>
          <p:nvPr/>
        </p:nvSpPr>
        <p:spPr bwMode="auto">
          <a:xfrm>
            <a:off x="2285405" y="3657660"/>
            <a:ext cx="4458861" cy="203209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a:spAutoFit/>
          </a:bodyPr>
          <a:lstStyle/>
          <a:p>
            <a:pPr marL="342991" indent="-342991"/>
            <a:r>
              <a:rPr lang="en-US" altLang="en-US" sz="2101" b="1">
                <a:latin typeface="Courier New" pitchFamily="49" charset="0"/>
              </a:rPr>
              <a:t>Fibonacci</a:t>
            </a:r>
            <a:r>
              <a:rPr lang="en-US" altLang="en-US" sz="2101">
                <a:latin typeface="Courier New" pitchFamily="49" charset="0"/>
              </a:rPr>
              <a:t>(n)</a:t>
            </a:r>
          </a:p>
          <a:p>
            <a:pPr marL="342991" indent="-342991"/>
            <a:r>
              <a:rPr lang="en-US" altLang="en-US" sz="2101">
                <a:latin typeface="Courier New" pitchFamily="49" charset="0"/>
              </a:rPr>
              <a:t>01 F[0]</a:t>
            </a:r>
            <a:r>
              <a:rPr lang="en-GB" altLang="en-US" sz="2101">
                <a:latin typeface="Symbol" pitchFamily="18" charset="2"/>
              </a:rPr>
              <a:t>¬</a:t>
            </a:r>
            <a:r>
              <a:rPr lang="en-US" altLang="en-US" sz="2101">
                <a:latin typeface="Courier New" pitchFamily="49" charset="0"/>
              </a:rPr>
              <a:t>0</a:t>
            </a:r>
          </a:p>
          <a:p>
            <a:pPr marL="342991" indent="-342991"/>
            <a:r>
              <a:rPr lang="en-US" altLang="en-US" sz="2101">
                <a:latin typeface="Courier New" pitchFamily="49" charset="0"/>
              </a:rPr>
              <a:t>02 F[1]</a:t>
            </a:r>
            <a:r>
              <a:rPr lang="en-GB" altLang="en-US" sz="2101">
                <a:latin typeface="Symbol" pitchFamily="18" charset="2"/>
              </a:rPr>
              <a:t>¬</a:t>
            </a:r>
            <a:r>
              <a:rPr lang="en-US" altLang="en-US" sz="2101">
                <a:latin typeface="Courier New" pitchFamily="49" charset="0"/>
              </a:rPr>
              <a:t>1</a:t>
            </a:r>
            <a:endParaRPr lang="en-GB" altLang="en-US" sz="2101">
              <a:latin typeface="Courier New" pitchFamily="49" charset="0"/>
            </a:endParaRPr>
          </a:p>
          <a:p>
            <a:pPr marL="342991" indent="-342991"/>
            <a:r>
              <a:rPr lang="en-US" altLang="en-US" sz="2101">
                <a:latin typeface="Courier New" pitchFamily="49" charset="0"/>
              </a:rPr>
              <a:t>03</a:t>
            </a:r>
            <a:r>
              <a:rPr lang="en-US" altLang="en-US" sz="2101" b="1">
                <a:latin typeface="Courier New" pitchFamily="49" charset="0"/>
              </a:rPr>
              <a:t> for </a:t>
            </a:r>
            <a:r>
              <a:rPr lang="en-US" altLang="en-US" sz="2101">
                <a:latin typeface="Courier New" pitchFamily="49" charset="0"/>
              </a:rPr>
              <a:t>i </a:t>
            </a:r>
            <a:r>
              <a:rPr lang="en-GB" altLang="en-US" sz="2101">
                <a:latin typeface="Symbol" pitchFamily="18" charset="2"/>
              </a:rPr>
              <a:t>¬</a:t>
            </a:r>
            <a:r>
              <a:rPr lang="en-US" altLang="en-US" sz="2101">
                <a:latin typeface="Courier New" pitchFamily="49" charset="0"/>
              </a:rPr>
              <a:t> 2 </a:t>
            </a:r>
            <a:r>
              <a:rPr lang="en-US" altLang="en-US" sz="2101" b="1">
                <a:latin typeface="Courier New" pitchFamily="49" charset="0"/>
              </a:rPr>
              <a:t>to</a:t>
            </a:r>
            <a:r>
              <a:rPr lang="en-US" altLang="en-US" sz="2101">
                <a:latin typeface="Courier New" pitchFamily="49" charset="0"/>
              </a:rPr>
              <a:t> n </a:t>
            </a:r>
            <a:r>
              <a:rPr lang="en-US" altLang="en-US" sz="2101" b="1">
                <a:latin typeface="Courier New" pitchFamily="49" charset="0"/>
              </a:rPr>
              <a:t>do</a:t>
            </a:r>
            <a:endParaRPr lang="en-GB" altLang="en-US" sz="2101">
              <a:latin typeface="Courier New" pitchFamily="49" charset="0"/>
            </a:endParaRPr>
          </a:p>
          <a:p>
            <a:pPr marL="342991" indent="-342991"/>
            <a:r>
              <a:rPr lang="en-US" altLang="en-US" sz="2101">
                <a:latin typeface="Courier New" pitchFamily="49" charset="0"/>
              </a:rPr>
              <a:t>04   F[i]</a:t>
            </a:r>
            <a:r>
              <a:rPr lang="en-US" altLang="en-US" sz="2101" baseline="-25000">
                <a:latin typeface="Courier New" pitchFamily="49" charset="0"/>
              </a:rPr>
              <a:t> </a:t>
            </a:r>
            <a:r>
              <a:rPr lang="en-GB" altLang="en-US" sz="2101">
                <a:latin typeface="Symbol" pitchFamily="18" charset="2"/>
              </a:rPr>
              <a:t>¬</a:t>
            </a:r>
            <a:r>
              <a:rPr lang="en-US" altLang="en-US" sz="2101" baseline="-25000">
                <a:latin typeface="Courier New" pitchFamily="49" charset="0"/>
              </a:rPr>
              <a:t> </a:t>
            </a:r>
            <a:r>
              <a:rPr lang="en-US" altLang="en-US" sz="2101">
                <a:latin typeface="Courier New" pitchFamily="49" charset="0"/>
              </a:rPr>
              <a:t>F[i-1]</a:t>
            </a:r>
            <a:r>
              <a:rPr lang="en-US" altLang="en-US" sz="2101" baseline="-25000">
                <a:latin typeface="Courier New" pitchFamily="49" charset="0"/>
              </a:rPr>
              <a:t> </a:t>
            </a:r>
            <a:r>
              <a:rPr lang="en-US" altLang="en-US" sz="2101">
                <a:latin typeface="Courier New" pitchFamily="49" charset="0"/>
              </a:rPr>
              <a:t>+ F[i-2]</a:t>
            </a:r>
          </a:p>
          <a:p>
            <a:pPr marL="342991" indent="-342991"/>
            <a:r>
              <a:rPr lang="en-GB" altLang="en-US" sz="2101">
                <a:latin typeface="Courier New" pitchFamily="49" charset="0"/>
              </a:rPr>
              <a:t>05 </a:t>
            </a:r>
            <a:r>
              <a:rPr lang="en-GB" altLang="en-US" sz="2101" b="1">
                <a:latin typeface="Courier New" pitchFamily="49" charset="0"/>
              </a:rPr>
              <a:t>return</a:t>
            </a:r>
            <a:r>
              <a:rPr lang="en-GB" altLang="en-US" sz="2101">
                <a:latin typeface="Courier New" pitchFamily="49" charset="0"/>
              </a:rPr>
              <a:t> F[n]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…Fibonacci Numbers</a:t>
            </a:r>
            <a:endParaRPr lang="en-GB" sz="3200" b="1" dirty="0">
              <a:solidFill>
                <a:schemeClr val="tx1"/>
              </a:solidFill>
            </a:endParaRPr>
          </a:p>
        </p:txBody>
      </p:sp>
      <p:sp>
        <p:nvSpPr>
          <p:cNvPr id="12291" name="Rectangle 3"/>
          <p:cNvSpPr>
            <a:spLocks noGrp="1" noChangeArrowheads="1"/>
          </p:cNvSpPr>
          <p:nvPr>
            <p:ph type="body" idx="4294967295"/>
          </p:nvPr>
        </p:nvSpPr>
        <p:spPr>
          <a:xfrm>
            <a:off x="879475" y="1466815"/>
            <a:ext cx="6815138" cy="1200150"/>
          </a:xfrm>
        </p:spPr>
        <p:txBody>
          <a:bodyPr/>
          <a:lstStyle/>
          <a:p>
            <a:pPr eaLnBrk="1" hangingPunct="1">
              <a:defRPr/>
            </a:pPr>
            <a:r>
              <a:rPr lang="en-US" dirty="0"/>
              <a:t>In fact, only two values need to be remembered at any time!</a:t>
            </a:r>
          </a:p>
          <a:p>
            <a:pPr eaLnBrk="1" hangingPunct="1">
              <a:defRPr/>
            </a:pPr>
            <a:endParaRPr lang="en-GB" dirty="0"/>
          </a:p>
        </p:txBody>
      </p:sp>
      <p:sp>
        <p:nvSpPr>
          <p:cNvPr id="19463" name="Text Box 4"/>
          <p:cNvSpPr txBox="1">
            <a:spLocks noChangeArrowheads="1"/>
          </p:cNvSpPr>
          <p:nvPr/>
        </p:nvSpPr>
        <p:spPr bwMode="auto">
          <a:xfrm>
            <a:off x="2399735" y="2514362"/>
            <a:ext cx="4287367" cy="3001976"/>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a:spAutoFit/>
          </a:bodyPr>
          <a:lstStyle/>
          <a:p>
            <a:pPr marL="342991" indent="-342991"/>
            <a:r>
              <a:rPr lang="en-US" altLang="en-US" sz="2101" b="1">
                <a:latin typeface="Courier New" pitchFamily="49" charset="0"/>
              </a:rPr>
              <a:t>FibonacciImproved</a:t>
            </a:r>
            <a:r>
              <a:rPr lang="en-US" altLang="en-US" sz="2101">
                <a:latin typeface="Courier New" pitchFamily="49" charset="0"/>
              </a:rPr>
              <a:t>(n)</a:t>
            </a:r>
          </a:p>
          <a:p>
            <a:pPr marL="342991" indent="-342991"/>
            <a:r>
              <a:rPr lang="en-US" altLang="en-US" sz="2101">
                <a:latin typeface="Courier New" pitchFamily="49" charset="0"/>
              </a:rPr>
              <a:t>01 </a:t>
            </a:r>
            <a:r>
              <a:rPr lang="en-US" altLang="en-US" sz="2101" b="1">
                <a:latin typeface="Courier New" pitchFamily="49" charset="0"/>
              </a:rPr>
              <a:t>if </a:t>
            </a:r>
            <a:r>
              <a:rPr lang="en-US" altLang="en-US" sz="2101">
                <a:latin typeface="Courier New" pitchFamily="49" charset="0"/>
              </a:rPr>
              <a:t>n </a:t>
            </a:r>
            <a:r>
              <a:rPr lang="en-US" altLang="en-US" sz="2101">
                <a:latin typeface="Symbol" pitchFamily="18" charset="2"/>
              </a:rPr>
              <a:t>£</a:t>
            </a:r>
            <a:r>
              <a:rPr lang="en-US" altLang="en-US" sz="2101">
                <a:latin typeface="MS Shell Dlg" charset="0"/>
              </a:rPr>
              <a:t> </a:t>
            </a:r>
            <a:r>
              <a:rPr lang="en-US" altLang="en-US" sz="2101">
                <a:latin typeface="Courier New" pitchFamily="49" charset="0"/>
              </a:rPr>
              <a:t>1 </a:t>
            </a:r>
            <a:r>
              <a:rPr lang="en-US" altLang="en-US" sz="2101" b="1">
                <a:latin typeface="Courier New" pitchFamily="49" charset="0"/>
              </a:rPr>
              <a:t>then return </a:t>
            </a:r>
            <a:r>
              <a:rPr lang="en-US" altLang="en-US" sz="2101">
                <a:latin typeface="Courier New" pitchFamily="49" charset="0"/>
              </a:rPr>
              <a:t>n</a:t>
            </a:r>
            <a:endParaRPr lang="en-US" altLang="en-US" sz="2101" b="1">
              <a:latin typeface="Courier New" pitchFamily="49" charset="0"/>
            </a:endParaRPr>
          </a:p>
          <a:p>
            <a:pPr marL="342991" indent="-342991"/>
            <a:r>
              <a:rPr lang="en-US" altLang="en-US" sz="2101">
                <a:latin typeface="Courier New" pitchFamily="49" charset="0"/>
              </a:rPr>
              <a:t>02 Fim2 </a:t>
            </a:r>
            <a:r>
              <a:rPr lang="en-GB" altLang="en-US" sz="2101">
                <a:latin typeface="Symbol" pitchFamily="18" charset="2"/>
              </a:rPr>
              <a:t>¬</a:t>
            </a:r>
            <a:r>
              <a:rPr lang="en-US" altLang="en-US" sz="2101">
                <a:latin typeface="Courier New" pitchFamily="49" charset="0"/>
              </a:rPr>
              <a:t>0</a:t>
            </a:r>
          </a:p>
          <a:p>
            <a:pPr marL="342991" indent="-342991"/>
            <a:r>
              <a:rPr lang="en-US" altLang="en-US" sz="2101">
                <a:latin typeface="Courier New" pitchFamily="49" charset="0"/>
              </a:rPr>
              <a:t>03 Fim1 </a:t>
            </a:r>
            <a:r>
              <a:rPr lang="en-GB" altLang="en-US" sz="2101">
                <a:latin typeface="Symbol" pitchFamily="18" charset="2"/>
              </a:rPr>
              <a:t>¬</a:t>
            </a:r>
            <a:r>
              <a:rPr lang="en-US" altLang="en-US" sz="2101">
                <a:latin typeface="Courier New" pitchFamily="49" charset="0"/>
              </a:rPr>
              <a:t>1</a:t>
            </a:r>
            <a:endParaRPr lang="en-GB" altLang="en-US" sz="2101">
              <a:latin typeface="Courier New" pitchFamily="49" charset="0"/>
            </a:endParaRPr>
          </a:p>
          <a:p>
            <a:pPr marL="342991" indent="-342991"/>
            <a:r>
              <a:rPr lang="en-US" altLang="en-US" sz="2101">
                <a:latin typeface="Courier New" pitchFamily="49" charset="0"/>
              </a:rPr>
              <a:t>04</a:t>
            </a:r>
            <a:r>
              <a:rPr lang="en-US" altLang="en-US" sz="2101" b="1">
                <a:latin typeface="Courier New" pitchFamily="49" charset="0"/>
              </a:rPr>
              <a:t> for </a:t>
            </a:r>
            <a:r>
              <a:rPr lang="en-US" altLang="en-US" sz="2101">
                <a:latin typeface="Courier New" pitchFamily="49" charset="0"/>
              </a:rPr>
              <a:t>i </a:t>
            </a:r>
            <a:r>
              <a:rPr lang="en-GB" altLang="en-US" sz="2101">
                <a:latin typeface="Symbol" pitchFamily="18" charset="2"/>
              </a:rPr>
              <a:t>¬</a:t>
            </a:r>
            <a:r>
              <a:rPr lang="en-US" altLang="en-US" sz="2101">
                <a:latin typeface="Courier New" pitchFamily="49" charset="0"/>
              </a:rPr>
              <a:t> 2 </a:t>
            </a:r>
            <a:r>
              <a:rPr lang="en-US" altLang="en-US" sz="2101" b="1">
                <a:latin typeface="Courier New" pitchFamily="49" charset="0"/>
              </a:rPr>
              <a:t>to</a:t>
            </a:r>
            <a:r>
              <a:rPr lang="en-US" altLang="en-US" sz="2101">
                <a:latin typeface="Courier New" pitchFamily="49" charset="0"/>
              </a:rPr>
              <a:t> n </a:t>
            </a:r>
            <a:r>
              <a:rPr lang="en-US" altLang="en-US" sz="2101" b="1">
                <a:latin typeface="Courier New" pitchFamily="49" charset="0"/>
              </a:rPr>
              <a:t>do</a:t>
            </a:r>
            <a:endParaRPr lang="en-GB" altLang="en-US" sz="2101">
              <a:latin typeface="Courier New" pitchFamily="49" charset="0"/>
            </a:endParaRPr>
          </a:p>
          <a:p>
            <a:pPr marL="342991" indent="-342991"/>
            <a:r>
              <a:rPr lang="en-US" altLang="en-US" sz="2101">
                <a:latin typeface="Courier New" pitchFamily="49" charset="0"/>
              </a:rPr>
              <a:t>05   Fi</a:t>
            </a:r>
            <a:r>
              <a:rPr lang="en-US" altLang="en-US" sz="2101" baseline="-25000">
                <a:latin typeface="Courier New" pitchFamily="49" charset="0"/>
              </a:rPr>
              <a:t> </a:t>
            </a:r>
            <a:r>
              <a:rPr lang="en-GB" altLang="en-US" sz="2101">
                <a:latin typeface="Symbol" pitchFamily="18" charset="2"/>
              </a:rPr>
              <a:t>¬</a:t>
            </a:r>
            <a:r>
              <a:rPr lang="en-US" altLang="en-US" sz="2101" baseline="-25000">
                <a:latin typeface="Courier New" pitchFamily="49" charset="0"/>
              </a:rPr>
              <a:t> </a:t>
            </a:r>
            <a:r>
              <a:rPr lang="en-US" altLang="en-US" sz="2101">
                <a:latin typeface="Courier New" pitchFamily="49" charset="0"/>
              </a:rPr>
              <a:t>Fim1</a:t>
            </a:r>
            <a:r>
              <a:rPr lang="en-US" altLang="en-US" sz="2101" baseline="-25000">
                <a:latin typeface="Courier New" pitchFamily="49" charset="0"/>
              </a:rPr>
              <a:t> </a:t>
            </a:r>
            <a:r>
              <a:rPr lang="en-US" altLang="en-US" sz="2101">
                <a:latin typeface="Courier New" pitchFamily="49" charset="0"/>
              </a:rPr>
              <a:t>+ Fim2</a:t>
            </a:r>
          </a:p>
          <a:p>
            <a:pPr marL="342991" indent="-342991"/>
            <a:r>
              <a:rPr lang="en-US" altLang="en-US" sz="2101">
                <a:latin typeface="Courier New" pitchFamily="49" charset="0"/>
              </a:rPr>
              <a:t>06   Fim2 </a:t>
            </a:r>
            <a:r>
              <a:rPr lang="en-GB" altLang="en-US" sz="2101">
                <a:latin typeface="Symbol" pitchFamily="18" charset="2"/>
              </a:rPr>
              <a:t>¬</a:t>
            </a:r>
            <a:r>
              <a:rPr lang="en-US" altLang="en-US" sz="2101">
                <a:latin typeface="Courier New" pitchFamily="49" charset="0"/>
              </a:rPr>
              <a:t> Fim1</a:t>
            </a:r>
          </a:p>
          <a:p>
            <a:pPr marL="342991" indent="-342991"/>
            <a:r>
              <a:rPr lang="en-US" altLang="en-US" sz="2101">
                <a:latin typeface="Courier New" pitchFamily="49" charset="0"/>
              </a:rPr>
              <a:t>07   Fim1 </a:t>
            </a:r>
            <a:r>
              <a:rPr lang="en-GB" altLang="en-US" sz="2101">
                <a:latin typeface="Symbol" pitchFamily="18" charset="2"/>
              </a:rPr>
              <a:t>¬</a:t>
            </a:r>
            <a:r>
              <a:rPr lang="en-US" altLang="en-US" sz="2101">
                <a:latin typeface="Courier New" pitchFamily="49" charset="0"/>
              </a:rPr>
              <a:t> Fi</a:t>
            </a:r>
          </a:p>
          <a:p>
            <a:pPr marL="342991" indent="-342991"/>
            <a:r>
              <a:rPr lang="en-GB" altLang="en-US" sz="2101">
                <a:latin typeface="Courier New" pitchFamily="49" charset="0"/>
              </a:rPr>
              <a:t>05 </a:t>
            </a:r>
            <a:r>
              <a:rPr lang="en-GB" altLang="en-US" sz="2101" b="1">
                <a:latin typeface="Courier New" pitchFamily="49" charset="0"/>
              </a:rPr>
              <a:t>return</a:t>
            </a:r>
            <a:r>
              <a:rPr lang="en-GB" altLang="en-US" sz="2101">
                <a:latin typeface="Courier New" pitchFamily="49" charset="0"/>
              </a:rPr>
              <a:t> Fi</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0" y="630238"/>
            <a:ext cx="8574088" cy="968375"/>
          </a:xfrm>
          <a:noFill/>
        </p:spPr>
        <p:txBody>
          <a:bodyPr vert="horz" lIns="91440" tIns="45720" rIns="91440" bIns="45720" rtlCol="0" anchor="ctr">
            <a:normAutofit/>
          </a:bodyPr>
          <a:lstStyle/>
          <a:p>
            <a:pPr algn="ctr"/>
            <a:r>
              <a:rPr lang="en-US" sz="3200" b="1" dirty="0">
                <a:solidFill>
                  <a:schemeClr val="tx1"/>
                </a:solidFill>
              </a:rPr>
              <a:t>History</a:t>
            </a:r>
            <a:endParaRPr lang="en-GB" sz="3200" b="1" dirty="0">
              <a:solidFill>
                <a:schemeClr val="tx1"/>
              </a:solidFill>
            </a:endParaRPr>
          </a:p>
        </p:txBody>
      </p:sp>
      <p:sp>
        <p:nvSpPr>
          <p:cNvPr id="13315" name="Rectangle 3"/>
          <p:cNvSpPr>
            <a:spLocks noGrp="1" noChangeArrowheads="1"/>
          </p:cNvSpPr>
          <p:nvPr>
            <p:ph type="body" idx="4294967295"/>
          </p:nvPr>
        </p:nvSpPr>
        <p:spPr>
          <a:xfrm>
            <a:off x="382137" y="1788237"/>
            <a:ext cx="8761863" cy="3992563"/>
          </a:xfrm>
        </p:spPr>
        <p:txBody>
          <a:bodyPr/>
          <a:lstStyle/>
          <a:p>
            <a:pPr eaLnBrk="1" hangingPunct="1">
              <a:defRPr/>
            </a:pPr>
            <a:r>
              <a:rPr lang="en-US" dirty="0"/>
              <a:t>Dynamic </a:t>
            </a:r>
            <a:r>
              <a:rPr lang="en-US" dirty="0" smtClean="0"/>
              <a:t>programming (DP)</a:t>
            </a:r>
            <a:endParaRPr lang="en-US" dirty="0"/>
          </a:p>
          <a:p>
            <a:pPr lvl="1" eaLnBrk="1" hangingPunct="1">
              <a:defRPr/>
            </a:pPr>
            <a:r>
              <a:rPr lang="en-GB" dirty="0"/>
              <a:t>Invented in the 1957 by </a:t>
            </a:r>
            <a:r>
              <a:rPr lang="en-GB" i="1" dirty="0">
                <a:solidFill>
                  <a:srgbClr val="FF3300"/>
                </a:solidFill>
                <a:effectLst>
                  <a:outerShdw blurRad="38100" dist="38100" dir="2700000" algn="tl">
                    <a:srgbClr val="C0C0C0"/>
                  </a:outerShdw>
                </a:effectLst>
              </a:rPr>
              <a:t>Richard Bellman</a:t>
            </a:r>
            <a:r>
              <a:rPr lang="en-GB" dirty="0"/>
              <a:t> as a general method for optimizing multistage decision processes</a:t>
            </a:r>
          </a:p>
          <a:p>
            <a:pPr lvl="1" eaLnBrk="1" hangingPunct="1">
              <a:defRPr/>
            </a:pPr>
            <a:r>
              <a:rPr lang="en-GB" dirty="0"/>
              <a:t>The term “programming</a:t>
            </a:r>
            <a:r>
              <a:rPr lang="en-GB" dirty="0" smtClean="0"/>
              <a:t>” in </a:t>
            </a:r>
            <a:r>
              <a:rPr lang="en-GB" b="1" i="1" dirty="0" smtClean="0"/>
              <a:t>Dynamic Programming</a:t>
            </a:r>
            <a:r>
              <a:rPr lang="en-GB" dirty="0" smtClean="0"/>
              <a:t> </a:t>
            </a:r>
            <a:r>
              <a:rPr lang="en-GB" dirty="0"/>
              <a:t>refers to a </a:t>
            </a:r>
            <a:r>
              <a:rPr lang="en-GB" i="1" dirty="0">
                <a:effectLst>
                  <a:outerShdw blurRad="38100" dist="38100" dir="2700000" algn="tl">
                    <a:srgbClr val="C0C0C0"/>
                  </a:outerShdw>
                </a:effectLst>
              </a:rPr>
              <a:t>tabular method</a:t>
            </a:r>
            <a:r>
              <a:rPr lang="en-GB" dirty="0"/>
              <a:t>.</a:t>
            </a:r>
          </a:p>
          <a:p>
            <a:pPr lvl="1" eaLnBrk="1" hangingPunct="1">
              <a:defRPr/>
            </a:pPr>
            <a:r>
              <a:rPr lang="en-GB" dirty="0"/>
              <a:t>Often used for </a:t>
            </a:r>
            <a:r>
              <a:rPr lang="en-GB" i="1" dirty="0">
                <a:effectLst>
                  <a:outerShdw blurRad="38100" dist="38100" dir="2700000" algn="tl">
                    <a:srgbClr val="C0C0C0"/>
                  </a:outerShdw>
                </a:effectLst>
              </a:rPr>
              <a:t>optimization</a:t>
            </a:r>
            <a:r>
              <a:rPr lang="en-GB" dirty="0"/>
              <a:t> problems.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8BB3E2F9841A40A8A4E66ACF86437D" ma:contentTypeVersion="0" ma:contentTypeDescription="Create a new document." ma:contentTypeScope="" ma:versionID="af4a9a41cd403df4be6959adfbe43d1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7679ED-D5DF-4E8D-A506-D86DB309B6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1AE6E25-E61D-4E7E-87AE-B308378080B7}">
  <ds:schemaRefs>
    <ds:schemaRef ds:uri="http://schemas.microsoft.com/sharepoint/v3/contenttype/forms"/>
  </ds:schemaRefs>
</ds:datastoreItem>
</file>

<file path=customXml/itemProps3.xml><?xml version="1.0" encoding="utf-8"?>
<ds:datastoreItem xmlns:ds="http://schemas.openxmlformats.org/officeDocument/2006/customXml" ds:itemID="{A75BE263-2D8B-4CBB-81A5-3B99BC2761F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1387</TotalTime>
  <Words>3937</Words>
  <Application>Microsoft Office PowerPoint</Application>
  <PresentationFormat>On-screen Show (4:3)</PresentationFormat>
  <Paragraphs>1275</Paragraphs>
  <Slides>52</Slides>
  <Notes>12</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52</vt:i4>
      </vt:variant>
    </vt:vector>
  </HeadingPairs>
  <TitlesOfParts>
    <vt:vector size="69" baseType="lpstr">
      <vt:lpstr>宋体</vt:lpstr>
      <vt:lpstr>Arial</vt:lpstr>
      <vt:lpstr>Calibri</vt:lpstr>
      <vt:lpstr>Calibri Light</vt:lpstr>
      <vt:lpstr>Consolas</vt:lpstr>
      <vt:lpstr>Corbel</vt:lpstr>
      <vt:lpstr>Courier New</vt:lpstr>
      <vt:lpstr>Monotype Sorts</vt:lpstr>
      <vt:lpstr>MS Shell Dlg</vt:lpstr>
      <vt:lpstr>Symbol</vt:lpstr>
      <vt:lpstr>Tahoma</vt:lpstr>
      <vt:lpstr>Wingdings</vt:lpstr>
      <vt:lpstr>等线</vt:lpstr>
      <vt:lpstr>等线 Light</vt:lpstr>
      <vt:lpstr>Spectrum</vt:lpstr>
      <vt:lpstr>Office Theme</vt:lpstr>
      <vt:lpstr>Equation</vt:lpstr>
      <vt:lpstr>Dynamic Programming</vt:lpstr>
      <vt:lpstr>Lecture Outline</vt:lpstr>
      <vt:lpstr>Fibonacci Numbers</vt:lpstr>
      <vt:lpstr>…Fibonacci Numbers</vt:lpstr>
      <vt:lpstr>…Fibonacci Numbers</vt:lpstr>
      <vt:lpstr>…Fibonacci Numbers</vt:lpstr>
      <vt:lpstr>…Fibonacci Numbers</vt:lpstr>
      <vt:lpstr>…Fibonacci Numbers</vt:lpstr>
      <vt:lpstr>History</vt:lpstr>
      <vt:lpstr>Dynamic Programming</vt:lpstr>
      <vt:lpstr>Intuitive Explanation</vt:lpstr>
      <vt:lpstr>Elements of Dynamic Programming</vt:lpstr>
      <vt:lpstr>Example: Fibonacci Numbers</vt:lpstr>
      <vt:lpstr>Steps to Designing a Dynamic Programming Algorithm</vt:lpstr>
      <vt:lpstr>Knapsack Problem</vt:lpstr>
      <vt:lpstr>  The Knapsack Problem</vt:lpstr>
      <vt:lpstr>0-1 Knapsack problem</vt:lpstr>
      <vt:lpstr>The Knapsack Problem</vt:lpstr>
      <vt:lpstr>0-1 Knapsack problem</vt:lpstr>
      <vt:lpstr>0-1 Knapsack problem: brute-force approach</vt:lpstr>
      <vt:lpstr>0-1 Knapsack problem: brute-force approach</vt:lpstr>
      <vt:lpstr>Solving The Knapsack Problem</vt:lpstr>
      <vt:lpstr>PowerPoint Presentation</vt:lpstr>
      <vt:lpstr>The Knapsack Problem: Greedy Vs. Dynamic</vt:lpstr>
      <vt:lpstr>0-1 Knapsack Algorithm</vt:lpstr>
      <vt:lpstr>Running time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Comments</vt:lpstr>
      <vt:lpstr>Example</vt:lpstr>
      <vt:lpstr>Example</vt:lpstr>
      <vt:lpstr>Example</vt:lpstr>
      <vt:lpstr>Example</vt:lpstr>
      <vt:lpstr>Exercise</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Mushfiqur Rahman</cp:lastModifiedBy>
  <cp:revision>177</cp:revision>
  <dcterms:created xsi:type="dcterms:W3CDTF">2018-12-10T17:20:29Z</dcterms:created>
  <dcterms:modified xsi:type="dcterms:W3CDTF">2021-03-16T15:01:09Z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0x010100558BB3E2F9841A40A8A4E66ACF86437D</vt:lpwstr>
  </property>
</Properties>
</file>