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9" r:id="rId5"/>
  </p:sldMasterIdLst>
  <p:notesMasterIdLst>
    <p:notesMasterId r:id="rId35"/>
  </p:notesMasterIdLst>
  <p:sldIdLst>
    <p:sldId id="256" r:id="rId6"/>
    <p:sldId id="257" r:id="rId7"/>
    <p:sldId id="357" r:id="rId8"/>
    <p:sldId id="301" r:id="rId9"/>
    <p:sldId id="321" r:id="rId10"/>
    <p:sldId id="302" r:id="rId11"/>
    <p:sldId id="325" r:id="rId12"/>
    <p:sldId id="326" r:id="rId13"/>
    <p:sldId id="327" r:id="rId14"/>
    <p:sldId id="322" r:id="rId15"/>
    <p:sldId id="346" r:id="rId16"/>
    <p:sldId id="323" r:id="rId17"/>
    <p:sldId id="324" r:id="rId18"/>
    <p:sldId id="340" r:id="rId19"/>
    <p:sldId id="358" r:id="rId20"/>
    <p:sldId id="306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9" r:id="rId30"/>
    <p:sldId id="356" r:id="rId31"/>
    <p:sldId id="276" r:id="rId32"/>
    <p:sldId id="264" r:id="rId33"/>
    <p:sldId id="26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724"/>
  </p:normalViewPr>
  <p:slideViewPr>
    <p:cSldViewPr snapToGrid="0" snapToObjects="1">
      <p:cViewPr varScale="1">
        <p:scale>
          <a:sx n="90" d="100"/>
          <a:sy n="90" d="100"/>
        </p:scale>
        <p:origin x="126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63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C07E-1733-4A97-A64B-1A497D424DB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B998-03AE-47DE-81ED-44B2F55A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91E0-E107-450A-8089-FF7C4A0920A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014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EE1C3-1642-4082-92AD-119CC6BE88C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328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B712F-0BD9-41F9-809A-BFBB7D253B6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770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D6651-A04D-4034-B6CF-29A60406748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641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DC55D-0328-4CB7-A7D3-C3243383399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003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DC55D-0328-4CB7-A7D3-C3243383399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496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39B9A-40F6-444C-A6EC-F21CC08FB2F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01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6547B-C59C-47D9-98FA-2E36BBAE62A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961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78605-101F-4E85-B3D8-E90158FA3B5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24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91E0-E107-450A-8089-FF7C4A0920A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42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CA9A1-60A4-49B0-9949-51F9CBA9326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88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0537C-712D-4B4F-9856-997CEB9573C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25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61AA5-E992-4C55-B9C4-E885CA72EB6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22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00011-BCEB-4928-9AB8-14B7B2C4A16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052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AEEB6-F249-4F9C-980B-043D8987DE6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513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E14E9B-AAE1-48FA-9A94-4108BBBB82D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165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BD36D2-09B0-4557-8C0A-7191419AC16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4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84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424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96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E761B0A-31CC-418A-8C1A-6709BB20A6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37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DCDA405-B028-430E-84AA-7FC67503FE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316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0CCC088-746E-42C4-958B-F9086517F6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384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F48ACED-94E2-45CC-982F-B83C2BD2C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79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551C1D23-D5AC-430B-B144-A898E110F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549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570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0A05F34A-BBF5-4D1D-8CA1-B04955C16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15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09CD2E4-4121-4CD1-AB43-97F8C6898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383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E0F8F92E-6093-4DA0-9BB3-7D29D1891B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477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6" y="60327"/>
            <a:ext cx="2270125" cy="6416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" y="60327"/>
            <a:ext cx="6661150" cy="6416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F6DF6FD8-15C2-4FC4-835A-D9810DD41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35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7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38" y="60325"/>
            <a:ext cx="90487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83" y="1019176"/>
            <a:ext cx="9083263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583" y="6584950"/>
            <a:ext cx="16482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6504" y="6584950"/>
            <a:ext cx="28963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9199" y="6584950"/>
            <a:ext cx="251406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748E135C-0321-4EA8-BA6C-699BDA0DC2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564313"/>
            <a:ext cx="9144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783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5pPr>
      <a:lvl6pPr marL="342991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6pPr>
      <a:lvl7pPr marL="685983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7pPr>
      <a:lvl8pPr marL="1028974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8pPr>
      <a:lvl9pPr marL="1371966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9pPr>
    </p:titleStyle>
    <p:bodyStyle>
      <a:lvl1pPr marL="257244" indent="-257244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557361" indent="-21437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101">
          <a:solidFill>
            <a:schemeClr val="tx1"/>
          </a:solidFill>
          <a:latin typeface="+mn-lt"/>
          <a:cs typeface="+mn-cs"/>
        </a:defRPr>
      </a:lvl2pPr>
      <a:lvl3pPr marL="857479" indent="-171496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  <a:cs typeface="+mn-cs"/>
        </a:defRPr>
      </a:lvl3pPr>
      <a:lvl4pPr marL="1200470" indent="-171496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500">
          <a:solidFill>
            <a:schemeClr val="tx1"/>
          </a:solidFill>
          <a:latin typeface="+mn-lt"/>
          <a:cs typeface="+mn-cs"/>
        </a:defRPr>
      </a:lvl4pPr>
      <a:lvl5pPr marL="1543461" indent="-171496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5pPr>
      <a:lvl6pPr marL="1886453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6pPr>
      <a:lvl7pPr marL="2229444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7pPr>
      <a:lvl8pPr marL="2572436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8pPr>
      <a:lvl9pPr marL="2915427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sonal.kent.edu/~rmuhamma/Algorithms/MyAlgorithms/Dynamic/chainMatrixMult.htm" TargetMode="External"/><Relationship Id="rId2" Type="http://schemas.openxmlformats.org/officeDocument/2006/relationships/hyperlink" Target="https://www.radford.edu/~nokie/classes/360/dp-matrix-parens.html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Programming - MCM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825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588516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53725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2384699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2020-2021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Mushfiqur Rahman; (mushfiqur@aiub.edu)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5" name="Text Box 45"/>
          <p:cNvSpPr txBox="1">
            <a:spLocks noChangeArrowheads="1"/>
          </p:cNvSpPr>
          <p:nvPr/>
        </p:nvSpPr>
        <p:spPr bwMode="auto">
          <a:xfrm>
            <a:off x="6972926" y="3600495"/>
            <a:ext cx="1074899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31764" name="Text Box 44"/>
          <p:cNvSpPr txBox="1">
            <a:spLocks noChangeArrowheads="1"/>
          </p:cNvSpPr>
          <p:nvPr/>
        </p:nvSpPr>
        <p:spPr bwMode="auto">
          <a:xfrm>
            <a:off x="6141653" y="2438143"/>
            <a:ext cx="111709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1762" name="Text Box 42"/>
          <p:cNvSpPr txBox="1">
            <a:spLocks noChangeArrowheads="1"/>
          </p:cNvSpPr>
          <p:nvPr/>
        </p:nvSpPr>
        <p:spPr bwMode="auto">
          <a:xfrm>
            <a:off x="4377267" y="1450858"/>
            <a:ext cx="96407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1763" name="Text Box 43"/>
          <p:cNvSpPr txBox="1">
            <a:spLocks noChangeArrowheads="1"/>
          </p:cNvSpPr>
          <p:nvPr/>
        </p:nvSpPr>
        <p:spPr bwMode="auto">
          <a:xfrm>
            <a:off x="5570005" y="1428230"/>
            <a:ext cx="93501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964" y="1428229"/>
            <a:ext cx="3372728" cy="423020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  <a:endParaRPr lang="en-US" sz="16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53" name="Line 27"/>
          <p:cNvSpPr>
            <a:spLocks noChangeShapeType="1"/>
          </p:cNvSpPr>
          <p:nvPr/>
        </p:nvSpPr>
        <p:spPr bwMode="auto">
          <a:xfrm rot="-647782">
            <a:off x="5859402" y="3816054"/>
            <a:ext cx="655014" cy="9956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4" name="Line 28"/>
          <p:cNvSpPr>
            <a:spLocks noChangeShapeType="1"/>
          </p:cNvSpPr>
          <p:nvPr/>
        </p:nvSpPr>
        <p:spPr bwMode="auto">
          <a:xfrm rot="20952218" flipH="1">
            <a:off x="6910997" y="3899420"/>
            <a:ext cx="827700" cy="7741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5" name="Line 29"/>
          <p:cNvSpPr>
            <a:spLocks noChangeShapeType="1"/>
          </p:cNvSpPr>
          <p:nvPr/>
        </p:nvSpPr>
        <p:spPr bwMode="auto">
          <a:xfrm rot="-647782">
            <a:off x="5228206" y="2693002"/>
            <a:ext cx="441837" cy="94322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6" name="Line 30"/>
          <p:cNvSpPr>
            <a:spLocks noChangeShapeType="1"/>
          </p:cNvSpPr>
          <p:nvPr/>
        </p:nvSpPr>
        <p:spPr bwMode="auto">
          <a:xfrm rot="20952218" flipH="1">
            <a:off x="6129744" y="2754931"/>
            <a:ext cx="805072" cy="73718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71" name="Text Box 33"/>
          <p:cNvSpPr txBox="1">
            <a:spLocks noChangeArrowheads="1"/>
          </p:cNvSpPr>
          <p:nvPr/>
        </p:nvSpPr>
        <p:spPr bwMode="auto">
          <a:xfrm>
            <a:off x="4686467" y="2438143"/>
            <a:ext cx="126582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1758" name="Line 34"/>
          <p:cNvSpPr>
            <a:spLocks noChangeShapeType="1"/>
          </p:cNvSpPr>
          <p:nvPr/>
        </p:nvSpPr>
        <p:spPr bwMode="auto">
          <a:xfrm rot="-647782">
            <a:off x="4757787" y="1683089"/>
            <a:ext cx="410872" cy="8003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70" name="Oval 32"/>
          <p:cNvSpPr>
            <a:spLocks noChangeArrowheads="1"/>
          </p:cNvSpPr>
          <p:nvPr/>
        </p:nvSpPr>
        <p:spPr bwMode="auto">
          <a:xfrm>
            <a:off x="5029320" y="1714053"/>
            <a:ext cx="788399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1759" name="Line 35"/>
          <p:cNvSpPr>
            <a:spLocks noChangeShapeType="1"/>
          </p:cNvSpPr>
          <p:nvPr/>
        </p:nvSpPr>
        <p:spPr bwMode="auto">
          <a:xfrm rot="20952218" flipH="1">
            <a:off x="5512839" y="1775982"/>
            <a:ext cx="719325" cy="5740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69" name="Text Box 38"/>
          <p:cNvSpPr txBox="1">
            <a:spLocks noChangeArrowheads="1"/>
          </p:cNvSpPr>
          <p:nvPr/>
        </p:nvSpPr>
        <p:spPr bwMode="auto">
          <a:xfrm>
            <a:off x="5330626" y="3618360"/>
            <a:ext cx="148628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((AB)C)=30x10</a:t>
            </a:r>
          </a:p>
        </p:txBody>
      </p:sp>
      <p:sp>
        <p:nvSpPr>
          <p:cNvPr id="31768" name="Oval 37"/>
          <p:cNvSpPr>
            <a:spLocks noChangeArrowheads="1"/>
          </p:cNvSpPr>
          <p:nvPr/>
        </p:nvSpPr>
        <p:spPr bwMode="auto">
          <a:xfrm>
            <a:off x="5429475" y="2743021"/>
            <a:ext cx="1040877" cy="509720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30x40x10</a:t>
            </a:r>
          </a:p>
        </p:txBody>
      </p:sp>
      <p:sp>
        <p:nvSpPr>
          <p:cNvPr id="31767" name="Text Box 41"/>
          <p:cNvSpPr txBox="1">
            <a:spLocks noChangeArrowheads="1"/>
          </p:cNvSpPr>
          <p:nvPr/>
        </p:nvSpPr>
        <p:spPr bwMode="auto">
          <a:xfrm>
            <a:off x="5959440" y="4748557"/>
            <a:ext cx="177211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(((AB)C)D)=30x25</a:t>
            </a:r>
          </a:p>
        </p:txBody>
      </p:sp>
      <p:sp>
        <p:nvSpPr>
          <p:cNvPr id="31766" name="Oval 40"/>
          <p:cNvSpPr>
            <a:spLocks noChangeArrowheads="1"/>
          </p:cNvSpPr>
          <p:nvPr/>
        </p:nvSpPr>
        <p:spPr bwMode="auto">
          <a:xfrm>
            <a:off x="6172618" y="3886319"/>
            <a:ext cx="1086133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30x10x25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864748" y="3783916"/>
            <a:ext cx="80063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356800" y="3788886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490374" y="3781534"/>
            <a:ext cx="67065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12000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142236" y="3782725"/>
            <a:ext cx="57164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597719" y="3781534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20700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008431" y="3788202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5" grpId="0" animBg="1"/>
      <p:bldP spid="31764" grpId="0" animBg="1"/>
      <p:bldP spid="31762" grpId="0" animBg="1"/>
      <p:bldP spid="31763" grpId="0" animBg="1"/>
      <p:bldP spid="31753" grpId="0" animBg="1"/>
      <p:bldP spid="31754" grpId="0" animBg="1"/>
      <p:bldP spid="31755" grpId="0" animBg="1"/>
      <p:bldP spid="31756" grpId="0" animBg="1"/>
      <p:bldP spid="31771" grpId="0" animBg="1"/>
      <p:bldP spid="31758" grpId="0" animBg="1"/>
      <p:bldP spid="31770" grpId="0" animBg="1"/>
      <p:bldP spid="31759" grpId="0" animBg="1"/>
      <p:bldP spid="31769" grpId="0" animBg="1"/>
      <p:bldP spid="31768" grpId="0" animBg="1"/>
      <p:bldP spid="31767" grpId="0" animBg="1"/>
      <p:bldP spid="31766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5" name="Text Box 12"/>
          <p:cNvSpPr txBox="1">
            <a:spLocks noChangeArrowheads="1"/>
          </p:cNvSpPr>
          <p:nvPr/>
        </p:nvSpPr>
        <p:spPr bwMode="auto">
          <a:xfrm>
            <a:off x="6294093" y="3064574"/>
            <a:ext cx="152558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(CD)=40x25</a:t>
            </a:r>
          </a:p>
        </p:txBody>
      </p:sp>
      <p:sp>
        <p:nvSpPr>
          <p:cNvPr id="32793" name="Text Box 15"/>
          <p:cNvSpPr txBox="1">
            <a:spLocks noChangeArrowheads="1"/>
          </p:cNvSpPr>
          <p:nvPr/>
        </p:nvSpPr>
        <p:spPr bwMode="auto">
          <a:xfrm>
            <a:off x="5073385" y="4686628"/>
            <a:ext cx="181855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((AB)(CD))=30x25</a:t>
            </a:r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6071388" y="1942714"/>
            <a:ext cx="99907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7126557" y="1942714"/>
            <a:ext cx="1035166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32791" name="Text Box 21"/>
          <p:cNvSpPr txBox="1">
            <a:spLocks noChangeArrowheads="1"/>
          </p:cNvSpPr>
          <p:nvPr/>
        </p:nvSpPr>
        <p:spPr bwMode="auto">
          <a:xfrm>
            <a:off x="4311186" y="3070529"/>
            <a:ext cx="115520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2788" name="Text Box 24"/>
          <p:cNvSpPr txBox="1">
            <a:spLocks noChangeArrowheads="1"/>
          </p:cNvSpPr>
          <p:nvPr/>
        </p:nvSpPr>
        <p:spPr bwMode="auto">
          <a:xfrm>
            <a:off x="3836003" y="1967724"/>
            <a:ext cx="100276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2789" name="Text Box 25"/>
          <p:cNvSpPr txBox="1">
            <a:spLocks noChangeArrowheads="1"/>
          </p:cNvSpPr>
          <p:nvPr/>
        </p:nvSpPr>
        <p:spPr bwMode="auto">
          <a:xfrm>
            <a:off x="5073383" y="1942714"/>
            <a:ext cx="9715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372728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rot="20952218" flipH="1">
            <a:off x="6257174" y="3387318"/>
            <a:ext cx="895583" cy="12242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rot="-647782">
            <a:off x="6320293" y="2114208"/>
            <a:ext cx="513293" cy="10122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 rot="20952218" flipH="1">
            <a:off x="7128939" y="2299994"/>
            <a:ext cx="827700" cy="65739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94" name="Oval 11"/>
          <p:cNvSpPr>
            <a:spLocks noChangeArrowheads="1"/>
          </p:cNvSpPr>
          <p:nvPr/>
        </p:nvSpPr>
        <p:spPr bwMode="auto">
          <a:xfrm>
            <a:off x="6596591" y="2228538"/>
            <a:ext cx="914638" cy="56926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40x10x25</a:t>
            </a:r>
          </a:p>
        </p:txBody>
      </p:sp>
      <p:sp>
        <p:nvSpPr>
          <p:cNvPr id="32792" name="Oval 14"/>
          <p:cNvSpPr>
            <a:spLocks noChangeArrowheads="1"/>
          </p:cNvSpPr>
          <p:nvPr/>
        </p:nvSpPr>
        <p:spPr bwMode="auto">
          <a:xfrm>
            <a:off x="5315145" y="3714825"/>
            <a:ext cx="1273109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30x40x25</a:t>
            </a:r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 rot="-647782">
            <a:off x="4993592" y="3268224"/>
            <a:ext cx="353707" cy="14827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90" name="Oval 20"/>
          <p:cNvSpPr>
            <a:spLocks noChangeArrowheads="1"/>
          </p:cNvSpPr>
          <p:nvPr/>
        </p:nvSpPr>
        <p:spPr bwMode="auto">
          <a:xfrm>
            <a:off x="4491017" y="2228538"/>
            <a:ext cx="808645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2786" name="Line 22"/>
          <p:cNvSpPr>
            <a:spLocks noChangeShapeType="1"/>
          </p:cNvSpPr>
          <p:nvPr/>
        </p:nvSpPr>
        <p:spPr bwMode="auto">
          <a:xfrm rot="-647782">
            <a:off x="4300468" y="2203529"/>
            <a:ext cx="421591" cy="8932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rot="20952218" flipH="1">
            <a:off x="5010265" y="2282130"/>
            <a:ext cx="590704" cy="70622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72072" y="4685806"/>
            <a:ext cx="74195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90074" y="4676279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334233" y="4695333"/>
            <a:ext cx="68478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10000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019020" y="4695333"/>
            <a:ext cx="66216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30000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57324" y="4685806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41200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871345" y="4685806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5" grpId="0" animBg="1"/>
      <p:bldP spid="32793" grpId="0" animBg="1"/>
      <p:bldP spid="32782" grpId="0" animBg="1"/>
      <p:bldP spid="32784" grpId="0" animBg="1"/>
      <p:bldP spid="32791" grpId="0" animBg="1"/>
      <p:bldP spid="32788" grpId="0" animBg="1"/>
      <p:bldP spid="32789" grpId="0" animBg="1"/>
      <p:bldP spid="32777" grpId="0" animBg="1"/>
      <p:bldP spid="32778" grpId="0" animBg="1"/>
      <p:bldP spid="32779" grpId="0" animBg="1"/>
      <p:bldP spid="32794" grpId="0" animBg="1"/>
      <p:bldP spid="32792" grpId="0" animBg="1"/>
      <p:bldP spid="32783" grpId="0" animBg="1"/>
      <p:bldP spid="32790" grpId="0" animBg="1"/>
      <p:bldP spid="32786" grpId="0" animBg="1"/>
      <p:bldP spid="32787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429893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endParaRPr lang="en-US" sz="1350" dirty="0">
              <a:latin typeface="Symbol" pitchFamily="18" charset="2"/>
            </a:endParaRP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801" name="Line 47"/>
          <p:cNvSpPr>
            <a:spLocks noChangeShapeType="1"/>
          </p:cNvSpPr>
          <p:nvPr/>
        </p:nvSpPr>
        <p:spPr bwMode="auto">
          <a:xfrm rot="-647782">
            <a:off x="5468775" y="3841064"/>
            <a:ext cx="385863" cy="1065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2" name="Line 48"/>
          <p:cNvSpPr>
            <a:spLocks noChangeShapeType="1"/>
          </p:cNvSpPr>
          <p:nvPr/>
        </p:nvSpPr>
        <p:spPr bwMode="auto">
          <a:xfrm rot="20952218" flipH="1">
            <a:off x="6265510" y="3936338"/>
            <a:ext cx="622859" cy="87176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3" name="Line 49"/>
          <p:cNvSpPr>
            <a:spLocks noChangeShapeType="1"/>
          </p:cNvSpPr>
          <p:nvPr/>
        </p:nvSpPr>
        <p:spPr bwMode="auto">
          <a:xfrm rot="-647782">
            <a:off x="6032087" y="2685857"/>
            <a:ext cx="515675" cy="99324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4" name="Line 50"/>
          <p:cNvSpPr>
            <a:spLocks noChangeShapeType="1"/>
          </p:cNvSpPr>
          <p:nvPr/>
        </p:nvSpPr>
        <p:spPr bwMode="auto">
          <a:xfrm rot="20952218" flipH="1">
            <a:off x="6943152" y="2808523"/>
            <a:ext cx="653824" cy="7288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8" name="Oval 52"/>
          <p:cNvSpPr>
            <a:spLocks noChangeArrowheads="1"/>
          </p:cNvSpPr>
          <p:nvPr/>
        </p:nvSpPr>
        <p:spPr bwMode="auto">
          <a:xfrm>
            <a:off x="5658134" y="1771218"/>
            <a:ext cx="826509" cy="456129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1x40x10</a:t>
            </a:r>
          </a:p>
        </p:txBody>
      </p:sp>
      <p:sp>
        <p:nvSpPr>
          <p:cNvPr id="33819" name="Text Box 53"/>
          <p:cNvSpPr txBox="1">
            <a:spLocks noChangeArrowheads="1"/>
          </p:cNvSpPr>
          <p:nvPr/>
        </p:nvSpPr>
        <p:spPr bwMode="auto">
          <a:xfrm>
            <a:off x="5484257" y="2492926"/>
            <a:ext cx="1179026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(BC)=1 x10</a:t>
            </a:r>
          </a:p>
        </p:txBody>
      </p:sp>
      <p:sp>
        <p:nvSpPr>
          <p:cNvPr id="33806" name="Line 54"/>
          <p:cNvSpPr>
            <a:spLocks noChangeShapeType="1"/>
          </p:cNvSpPr>
          <p:nvPr/>
        </p:nvSpPr>
        <p:spPr bwMode="auto">
          <a:xfrm rot="-647782">
            <a:off x="5450911" y="1756927"/>
            <a:ext cx="431119" cy="77172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7" name="Line 55"/>
          <p:cNvSpPr>
            <a:spLocks noChangeShapeType="1"/>
          </p:cNvSpPr>
          <p:nvPr/>
        </p:nvSpPr>
        <p:spPr bwMode="auto">
          <a:xfrm rot="20952218" flipH="1">
            <a:off x="6197627" y="1811710"/>
            <a:ext cx="604995" cy="610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6" name="Oval 57"/>
          <p:cNvSpPr>
            <a:spLocks noChangeArrowheads="1"/>
          </p:cNvSpPr>
          <p:nvPr/>
        </p:nvSpPr>
        <p:spPr bwMode="auto">
          <a:xfrm>
            <a:off x="6286947" y="2800186"/>
            <a:ext cx="914638" cy="49185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1x10x25</a:t>
            </a:r>
          </a:p>
        </p:txBody>
      </p:sp>
      <p:sp>
        <p:nvSpPr>
          <p:cNvPr id="33817" name="Text Box 58"/>
          <p:cNvSpPr txBox="1">
            <a:spLocks noChangeArrowheads="1"/>
          </p:cNvSpPr>
          <p:nvPr/>
        </p:nvSpPr>
        <p:spPr bwMode="auto">
          <a:xfrm>
            <a:off x="6011841" y="3632651"/>
            <a:ext cx="1557743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((BC)D)=1x25</a:t>
            </a:r>
          </a:p>
        </p:txBody>
      </p:sp>
      <p:sp>
        <p:nvSpPr>
          <p:cNvPr id="33814" name="Oval 60"/>
          <p:cNvSpPr>
            <a:spLocks noChangeArrowheads="1"/>
          </p:cNvSpPr>
          <p:nvPr/>
        </p:nvSpPr>
        <p:spPr bwMode="auto">
          <a:xfrm>
            <a:off x="5667661" y="4001840"/>
            <a:ext cx="847946" cy="456128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30x1x25</a:t>
            </a:r>
          </a:p>
        </p:txBody>
      </p:sp>
      <p:sp>
        <p:nvSpPr>
          <p:cNvPr id="33815" name="Text Box 61"/>
          <p:cNvSpPr txBox="1">
            <a:spLocks noChangeArrowheads="1"/>
          </p:cNvSpPr>
          <p:nvPr/>
        </p:nvSpPr>
        <p:spPr bwMode="auto">
          <a:xfrm>
            <a:off x="5277034" y="4868842"/>
            <a:ext cx="185666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(A((BC)D))=30x25</a:t>
            </a:r>
          </a:p>
        </p:txBody>
      </p:sp>
      <p:sp>
        <p:nvSpPr>
          <p:cNvPr id="33810" name="Text Box 62"/>
          <p:cNvSpPr txBox="1">
            <a:spLocks noChangeArrowheads="1"/>
          </p:cNvSpPr>
          <p:nvPr/>
        </p:nvSpPr>
        <p:spPr bwMode="auto">
          <a:xfrm>
            <a:off x="4857825" y="3646942"/>
            <a:ext cx="909874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3811" name="Text Box 63"/>
          <p:cNvSpPr txBox="1">
            <a:spLocks noChangeArrowheads="1"/>
          </p:cNvSpPr>
          <p:nvPr/>
        </p:nvSpPr>
        <p:spPr bwMode="auto">
          <a:xfrm>
            <a:off x="4978110" y="1496113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x40</a:t>
            </a:r>
          </a:p>
        </p:txBody>
      </p:sp>
      <p:sp>
        <p:nvSpPr>
          <p:cNvPr id="33812" name="Text Box 64"/>
          <p:cNvSpPr txBox="1">
            <a:spLocks noChangeArrowheads="1"/>
          </p:cNvSpPr>
          <p:nvPr/>
        </p:nvSpPr>
        <p:spPr bwMode="auto">
          <a:xfrm>
            <a:off x="6235737" y="1485394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3813" name="Text Box 65"/>
          <p:cNvSpPr txBox="1">
            <a:spLocks noChangeArrowheads="1"/>
          </p:cNvSpPr>
          <p:nvPr/>
        </p:nvSpPr>
        <p:spPr bwMode="auto">
          <a:xfrm>
            <a:off x="6932435" y="2477444"/>
            <a:ext cx="108549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33963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=400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67464" y="5006989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15140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250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685559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39267" y="5004608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1400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47411" y="500579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33802" grpId="0" animBg="1"/>
      <p:bldP spid="33803" grpId="0" animBg="1"/>
      <p:bldP spid="33804" grpId="0" animBg="1"/>
      <p:bldP spid="33818" grpId="0" animBg="1"/>
      <p:bldP spid="33819" grpId="0" animBg="1"/>
      <p:bldP spid="33806" grpId="0" animBg="1"/>
      <p:bldP spid="33807" grpId="0" animBg="1"/>
      <p:bldP spid="33816" grpId="0" animBg="1"/>
      <p:bldP spid="33817" grpId="0" animBg="1"/>
      <p:bldP spid="33814" grpId="0" animBg="1"/>
      <p:bldP spid="33815" grpId="0" animBg="1"/>
      <p:bldP spid="33810" grpId="0" animBg="1"/>
      <p:bldP spid="33811" grpId="0" animBg="1"/>
      <p:bldP spid="33812" grpId="0" animBg="1"/>
      <p:bldP spid="33813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462" y="305542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 </a:t>
            </a:r>
            <a:r>
              <a:rPr lang="en-US" sz="2800" b="1" dirty="0" err="1">
                <a:solidFill>
                  <a:schemeClr val="tx1"/>
                </a:solidFill>
              </a:rPr>
              <a:t>Parenthesization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044" y="1548018"/>
            <a:ext cx="4572000" cy="518408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/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/>
              <a:t>, </a:t>
            </a:r>
            <a:r>
              <a:rPr lang="en-US" sz="1500" dirty="0"/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r>
              <a:rPr lang="en-US" sz="1350" dirty="0">
                <a:latin typeface="Symbol" pitchFamily="18" charset="2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400 + 250 + 750 = 1400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400506" y="1598613"/>
            <a:ext cx="4173582" cy="3395545"/>
          </a:xfrm>
          <a:prstGeom prst="rect">
            <a:avLst/>
          </a:prstGeom>
          <a:solidFill>
            <a:srgbClr val="CCCAC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We need to optimally parenthesize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…T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en-US" sz="1350" dirty="0">
                <a:latin typeface="Times New Roman" pitchFamily="18" charset="0"/>
              </a:rPr>
              <a:t>, where </a:t>
            </a:r>
            <a:r>
              <a:rPr lang="en-US" sz="135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is a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i-1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matrix.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According to the given example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dirty="0">
                <a:latin typeface="Times New Roman" pitchFamily="18" charset="0"/>
              </a:rPr>
              <a:t> = {30, 1, 40, 10, 25 }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where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30 x 1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1 x 40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40 x 10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10 x 25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latin typeface="Times New Roman" pitchFamily="18" charset="0"/>
              </a:rPr>
              <a:t>Costs: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20700</a:t>
            </a:r>
            <a:endParaRPr lang="en-US" sz="1350" baseline="-250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41200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1400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135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15912" y="527050"/>
            <a:ext cx="9143999" cy="5501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MCM: Time Complexity with Recursion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49"/>
            <a:ext cx="9144000" cy="5158317"/>
          </a:xfrm>
        </p:spPr>
        <p:txBody>
          <a:bodyPr>
            <a:normAutofit/>
          </a:bodyPr>
          <a:lstStyle/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dirty="0" smtClean="0"/>
              <a:t>In MCM if we can find out the optimum </a:t>
            </a:r>
            <a:r>
              <a:rPr lang="en-US" sz="2101" dirty="0" err="1" smtClean="0"/>
              <a:t>parenthisization</a:t>
            </a:r>
            <a:r>
              <a:rPr lang="en-US" sz="2101" dirty="0" smtClean="0"/>
              <a:t> amongst all the matrix involved that gives us the least number of scalar multiplications needed, then we will have solved the problem.</a:t>
            </a:r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dirty="0" smtClean="0"/>
              <a:t>One solution can be to find out all possible </a:t>
            </a:r>
            <a:r>
              <a:rPr lang="en-US" sz="2101" dirty="0" err="1" smtClean="0"/>
              <a:t>parenthisizations</a:t>
            </a:r>
            <a:r>
              <a:rPr lang="en-US" sz="2101" dirty="0" smtClean="0"/>
              <a:t> and the number of each of their scalar multiplications. Then finally pick the minimum one.</a:t>
            </a:r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dirty="0" smtClean="0"/>
              <a:t>This can be solved with recursion but there will be overlapping sub-problems causing it to have exponential time complexity.</a:t>
            </a:r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dirty="0" smtClean="0"/>
              <a:t>We can avoid that implementation and solve it with Dynamic programming where we will be using a 2D array and compute the problem with the help from already computed sub-problems’ data that will be available to us during each of step of the computation.</a:t>
            </a:r>
            <a:endParaRPr lang="en-US" sz="2101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67999" y="663575"/>
            <a:ext cx="8680174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MCM: Computing </a:t>
            </a:r>
            <a:r>
              <a:rPr lang="en-US" sz="2800" b="1" dirty="0">
                <a:solidFill>
                  <a:schemeClr val="tx1"/>
                </a:solidFill>
              </a:rPr>
              <a:t>the Optimal Costs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7564" y="1600199"/>
            <a:ext cx="8670236" cy="489336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 = {30, 35, 15, 5, 10, 20, 25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the array of matrix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dimensions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]-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0    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no multiplication for 1 matrix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length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 do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start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end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07 	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smtClean="0">
                <a:latin typeface="Courier New" pitchFamily="49" charset="0"/>
              </a:rPr>
              <a:t>0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08 	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for </a:t>
            </a:r>
            <a:r>
              <a:rPr lang="en-US" sz="16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6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09 	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6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6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6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The main formula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 	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M[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]== 0 or </a:t>
            </a:r>
            <a:r>
              <a:rPr lang="en-US" sz="1600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6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 		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12 		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Time complexity = O(n</a:t>
            </a:r>
            <a:r>
              <a:rPr lang="en-US" sz="1600" b="1" baseline="30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2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67999" y="663575"/>
            <a:ext cx="8680174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MCM: Computing </a:t>
            </a:r>
            <a:r>
              <a:rPr lang="en-US" sz="2800" b="1" dirty="0">
                <a:solidFill>
                  <a:schemeClr val="tx1"/>
                </a:solidFill>
              </a:rPr>
              <a:t>the Optimal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00755" y="1761067"/>
                <a:ext cx="6942666" cy="182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The main calculation of the algorithm takes place from line 8-11 [see previous slide].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We can write these lines mathematically as following:</a:t>
                </a:r>
                <a:br>
                  <a:rPr lang="en-GB" dirty="0" smtClean="0"/>
                </a:br>
                <a:endParaRPr lang="en-GB" dirty="0" smtClean="0"/>
              </a:p>
              <a:p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Pre>
                      <m:sPre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sPre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55" y="1761067"/>
                <a:ext cx="6942666" cy="1821140"/>
              </a:xfrm>
              <a:prstGeom prst="rect">
                <a:avLst/>
              </a:prstGeom>
              <a:blipFill rotWithShape="0">
                <a:blip r:embed="rId3"/>
                <a:stretch>
                  <a:fillRect l="-615" t="-2007" b="-3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396" y="605044"/>
            <a:ext cx="678815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MCM: Computing </a:t>
            </a:r>
            <a:r>
              <a:rPr lang="en-US" sz="2800" b="1" dirty="0">
                <a:solidFill>
                  <a:schemeClr val="tx1"/>
                </a:solidFill>
              </a:rPr>
              <a:t>the Optimal Costs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87896" y="1474304"/>
            <a:ext cx="7355352" cy="45989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1800" dirty="0"/>
              <a:t>After the execution: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1,n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contains the value of an optimal solution and </a:t>
            </a:r>
            <a:r>
              <a:rPr lang="en-US" sz="1800" b="1" i="1" dirty="0"/>
              <a:t>s</a:t>
            </a:r>
            <a:r>
              <a:rPr lang="en-US" sz="1800" i="1" dirty="0"/>
              <a:t> </a:t>
            </a:r>
            <a:r>
              <a:rPr lang="en-US" sz="1800" dirty="0"/>
              <a:t>contains optimal subdivisions (choices of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dirty="0"/>
              <a:t>) of any </a:t>
            </a:r>
            <a:r>
              <a:rPr lang="en-US" sz="1800" dirty="0" smtClean="0"/>
              <a:t>sub-problem </a:t>
            </a:r>
            <a:r>
              <a:rPr lang="en-US" sz="1800" dirty="0"/>
              <a:t>into two </a:t>
            </a:r>
            <a:r>
              <a:rPr lang="en-US" sz="1800" dirty="0" smtClean="0"/>
              <a:t>sub-sub-problems</a:t>
            </a: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Let us run the algorithm on the six matrices: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algn="ctr" eaLnBrk="1" hangingPunct="1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d={ 30, 35, 15, 5, 10, 20, 25 }</a:t>
            </a:r>
          </a:p>
          <a:p>
            <a:pPr eaLnBrk="1" hangingPunct="1">
              <a:defRPr/>
            </a:pPr>
            <a:r>
              <a:rPr lang="en-US" sz="1800" dirty="0"/>
              <a:t>See CLRS Figure 15.3</a:t>
            </a:r>
          </a:p>
        </p:txBody>
      </p:sp>
      <p:graphicFrame>
        <p:nvGraphicFramePr>
          <p:cNvPr id="21574" name="Group 7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36615026"/>
              </p:ext>
            </p:extLst>
          </p:nvPr>
        </p:nvGraphicFramePr>
        <p:xfrm>
          <a:off x="3068597" y="2890804"/>
          <a:ext cx="2034118" cy="2080708"/>
        </p:xfrm>
        <a:graphic>
          <a:graphicData uri="http://schemas.openxmlformats.org/drawingml/2006/table">
            <a:tbl>
              <a:tblPr/>
              <a:tblGrid>
                <a:gridCol w="833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0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Matrix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Dimension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T1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30 X 35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T2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35 X 15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T3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15 X 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T4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5 X 10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T5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10 X 20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T6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20 X 25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97557"/>
              </p:ext>
            </p:extLst>
          </p:nvPr>
        </p:nvGraphicFramePr>
        <p:xfrm>
          <a:off x="5324673" y="4429656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37547" y="1925054"/>
            <a:ext cx="4383840" cy="2871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 = {30, 35, 15, 5, 10, 20, 25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	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 M[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,j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]==0 or </a:t>
            </a:r>
            <a:r>
              <a:rPr lang="en-US" sz="1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  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  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endParaRPr lang="en-US" sz="1200" b="1" i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56483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39297585"/>
              </p:ext>
            </p:extLst>
          </p:nvPr>
        </p:nvGraphicFramePr>
        <p:xfrm>
          <a:off x="4521387" y="1477764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03773"/>
              </p:ext>
            </p:extLst>
          </p:nvPr>
        </p:nvGraphicFramePr>
        <p:xfrm>
          <a:off x="4521387" y="2408805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6475"/>
              </p:ext>
            </p:extLst>
          </p:nvPr>
        </p:nvGraphicFramePr>
        <p:xfrm>
          <a:off x="5580775" y="4461330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8285" y="1798215"/>
            <a:ext cx="4518602" cy="33392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 = {30, 35, 15, 5, 10, 20, 25}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</a:t>
            </a:r>
            <a:r>
              <a:rPr lang="en-US" sz="1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M[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]==0 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 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endParaRPr lang="en-US" sz="1200" b="1" i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56021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9586394"/>
              </p:ext>
            </p:extLst>
          </p:nvPr>
        </p:nvGraphicFramePr>
        <p:xfrm>
          <a:off x="4626887" y="1475967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23729"/>
              </p:ext>
            </p:extLst>
          </p:nvPr>
        </p:nvGraphicFramePr>
        <p:xfrm>
          <a:off x="4905272" y="2396670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Matrix Chain Multiplication (MCM)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Longest Common Subsequence (LCS)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5927"/>
              </p:ext>
            </p:extLst>
          </p:nvPr>
        </p:nvGraphicFramePr>
        <p:xfrm>
          <a:off x="6342554" y="4758671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9699" y="1485394"/>
            <a:ext cx="4486632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 = {30, 35, 15, 5, 10, 20, 25}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	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endParaRPr lang="en-US" sz="12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for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M[</a:t>
            </a:r>
            <a:r>
              <a:rPr lang="en-US" sz="1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]==0 or </a:t>
            </a:r>
            <a:r>
              <a:rPr 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  <a:endParaRPr lang="en-US" sz="1200" b="1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   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endParaRPr lang="en-US" sz="1200" b="1" i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429893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488823"/>
              </p:ext>
            </p:extLst>
          </p:nvPr>
        </p:nvGraphicFramePr>
        <p:xfrm>
          <a:off x="4986821" y="1468508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62733"/>
              </p:ext>
            </p:extLst>
          </p:nvPr>
        </p:nvGraphicFramePr>
        <p:xfrm>
          <a:off x="5364409" y="2457197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75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1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9699" y="4493937"/>
            <a:ext cx="6631127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=2,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]=[1,2] to [5,6], k = 1 to 5</a:t>
            </a:r>
          </a:p>
          <a:p>
            <a:pPr eaLnBrk="1" hangingPunct="1"/>
            <a:r>
              <a:rPr lang="en-US" altLang="en-US" sz="1350" dirty="0"/>
              <a:t>M[1,2] =  M[1,1]+M[2,2]+d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 = 0+0+30*35*15 = 15750</a:t>
            </a:r>
            <a:r>
              <a:rPr lang="en-US" altLang="en-US" sz="1350" dirty="0" smtClean="0"/>
              <a:t>; </a:t>
            </a:r>
            <a:r>
              <a:rPr lang="en-US" altLang="en-US" sz="1350" b="1" dirty="0" smtClean="0"/>
              <a:t>[when, k = 1]</a:t>
            </a:r>
            <a:endParaRPr lang="en-US" altLang="en-US" sz="1350" b="1" dirty="0"/>
          </a:p>
          <a:p>
            <a:r>
              <a:rPr lang="en-US" altLang="en-US" sz="1350" dirty="0"/>
              <a:t>M[2,3] =  M[2,2]+M[3,3]+d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0+0+35*15* 5 = 2625</a:t>
            </a:r>
            <a:r>
              <a:rPr lang="en-US" altLang="en-US" sz="1350" dirty="0" smtClean="0"/>
              <a:t>; </a:t>
            </a:r>
            <a:r>
              <a:rPr lang="en-US" altLang="en-US" sz="1350" b="1" dirty="0" smtClean="0"/>
              <a:t>[when, k </a:t>
            </a:r>
            <a:r>
              <a:rPr lang="en-US" altLang="en-US" sz="1350" b="1" dirty="0"/>
              <a:t>= </a:t>
            </a:r>
            <a:r>
              <a:rPr lang="en-US" altLang="en-US" sz="1350" b="1" dirty="0" smtClean="0"/>
              <a:t>2]</a:t>
            </a:r>
            <a:endParaRPr lang="en-US" altLang="en-US" sz="1350" dirty="0"/>
          </a:p>
          <a:p>
            <a:r>
              <a:rPr lang="en-US" altLang="en-US" sz="1350" dirty="0"/>
              <a:t>M[3,4] =  M[3,3]+M[4,4]+d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0+0+15* 5*10 = 750</a:t>
            </a:r>
            <a:r>
              <a:rPr lang="en-US" altLang="en-US" sz="1350" dirty="0" smtClean="0"/>
              <a:t>; </a:t>
            </a:r>
            <a:r>
              <a:rPr lang="en-US" altLang="en-US" sz="1350" b="1" dirty="0" smtClean="0"/>
              <a:t>[when, k </a:t>
            </a:r>
            <a:r>
              <a:rPr lang="en-US" altLang="en-US" sz="1350" b="1" dirty="0"/>
              <a:t>= </a:t>
            </a:r>
            <a:r>
              <a:rPr lang="en-US" altLang="en-US" sz="1350" b="1" dirty="0" smtClean="0"/>
              <a:t>3]</a:t>
            </a:r>
            <a:endParaRPr lang="en-US" altLang="en-US" sz="1350" dirty="0"/>
          </a:p>
          <a:p>
            <a:r>
              <a:rPr lang="en-US" altLang="en-US" sz="1350" dirty="0"/>
              <a:t>M[4,5] =  M[4,4]+M[5,5]+d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0+0+ 5*10*20 = 1000</a:t>
            </a:r>
            <a:r>
              <a:rPr lang="en-US" altLang="en-US" sz="1350" dirty="0" smtClean="0"/>
              <a:t>; </a:t>
            </a:r>
            <a:r>
              <a:rPr lang="en-US" altLang="en-US" sz="1350" b="1" dirty="0" smtClean="0"/>
              <a:t>[when, k </a:t>
            </a:r>
            <a:r>
              <a:rPr lang="en-US" altLang="en-US" sz="1350" b="1" dirty="0"/>
              <a:t>= </a:t>
            </a:r>
            <a:r>
              <a:rPr lang="en-US" altLang="en-US" sz="1350" b="1" dirty="0" smtClean="0"/>
              <a:t>4]</a:t>
            </a:r>
            <a:endParaRPr lang="en-US" altLang="en-US" sz="1350" dirty="0"/>
          </a:p>
          <a:p>
            <a:r>
              <a:rPr lang="en-US" altLang="en-US" sz="1350" dirty="0"/>
              <a:t>M[5,6] =  M[5,5]+M[6,6]+d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0+0+10*20*25 = 5000</a:t>
            </a:r>
            <a:r>
              <a:rPr lang="en-US" altLang="en-US" sz="1350" dirty="0" smtClean="0"/>
              <a:t>; </a:t>
            </a:r>
            <a:r>
              <a:rPr lang="en-US" altLang="en-US" sz="1350" b="1" dirty="0" smtClean="0"/>
              <a:t>[when, k </a:t>
            </a:r>
            <a:r>
              <a:rPr lang="en-US" altLang="en-US" sz="1350" b="1" dirty="0"/>
              <a:t>= </a:t>
            </a:r>
            <a:r>
              <a:rPr lang="en-US" altLang="en-US" sz="1350" b="1" dirty="0" smtClean="0"/>
              <a:t>5]</a:t>
            </a:r>
            <a:endParaRPr lang="en-US" altLang="en-US" sz="13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20578"/>
              </p:ext>
            </p:extLst>
          </p:nvPr>
        </p:nvGraphicFramePr>
        <p:xfrm>
          <a:off x="6475122" y="475094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21636" y="1446239"/>
            <a:ext cx="4830302" cy="2809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 = {30, 35, 15, 5, 10, 20, 25}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	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endParaRPr lang="en-US" sz="12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for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 M[</a:t>
            </a:r>
            <a:r>
              <a:rPr lang="en-US" sz="1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]==0 or </a:t>
            </a:r>
            <a:r>
              <a:rPr 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   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   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2866030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85331320"/>
              </p:ext>
            </p:extLst>
          </p:nvPr>
        </p:nvGraphicFramePr>
        <p:xfrm>
          <a:off x="4991812" y="1754326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23257"/>
              </p:ext>
            </p:extLst>
          </p:nvPr>
        </p:nvGraphicFramePr>
        <p:xfrm>
          <a:off x="5347905" y="2685856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0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95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4023406"/>
            <a:ext cx="6595559" cy="19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=3,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]=[1,3] to [4,6], k = [1,2] to [4,5]</a:t>
            </a:r>
          </a:p>
          <a:p>
            <a:r>
              <a:rPr lang="en-US" altLang="en-US" sz="1350" dirty="0" smtClean="0"/>
              <a:t>M[1,3] =  M[1,1]+M[2,3]+d</a:t>
            </a:r>
            <a:r>
              <a:rPr lang="en-US" altLang="en-US" sz="1350" baseline="-25000" dirty="0" smtClean="0"/>
              <a:t>0</a:t>
            </a:r>
            <a:r>
              <a:rPr lang="en-US" altLang="en-US" sz="1350" dirty="0" smtClean="0"/>
              <a:t>*d</a:t>
            </a:r>
            <a:r>
              <a:rPr lang="en-US" altLang="en-US" sz="1350" baseline="-25000" dirty="0" smtClean="0"/>
              <a:t>1</a:t>
            </a:r>
            <a:r>
              <a:rPr lang="en-US" altLang="en-US" sz="1350" dirty="0" smtClean="0"/>
              <a:t>*d</a:t>
            </a:r>
            <a:r>
              <a:rPr lang="en-US" altLang="en-US" sz="1350" baseline="-25000" dirty="0" smtClean="0"/>
              <a:t>3</a:t>
            </a:r>
            <a:r>
              <a:rPr lang="en-US" altLang="en-US" sz="1350" dirty="0" smtClean="0"/>
              <a:t> = 0+ 2625 +30*35*5 =7875; </a:t>
            </a:r>
            <a:r>
              <a:rPr lang="en-US" altLang="en-US" sz="1350" b="1" dirty="0"/>
              <a:t>[when, k = 1</a:t>
            </a:r>
            <a:r>
              <a:rPr lang="en-US" altLang="en-US" sz="1350" b="1" dirty="0" smtClean="0"/>
              <a:t>]</a:t>
            </a:r>
            <a:r>
              <a:rPr lang="en-US" altLang="en-US" sz="1350" dirty="0" smtClean="0"/>
              <a:t> </a:t>
            </a:r>
          </a:p>
          <a:p>
            <a:r>
              <a:rPr lang="en-US" altLang="en-US" sz="1350" dirty="0" smtClean="0"/>
              <a:t>           </a:t>
            </a:r>
            <a:r>
              <a:rPr lang="en-US" altLang="en-US" sz="1350" dirty="0"/>
              <a:t>=  M[1,2]+M[3,3]+d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15750 + 0+30*15*5 =18000</a:t>
            </a:r>
            <a:r>
              <a:rPr lang="en-US" altLang="en-US" sz="1350" dirty="0" smtClean="0"/>
              <a:t>; </a:t>
            </a:r>
            <a:r>
              <a:rPr lang="en-US" altLang="en-US" sz="1350" b="1" dirty="0"/>
              <a:t>[when, k = </a:t>
            </a:r>
            <a:r>
              <a:rPr lang="en-US" altLang="en-US" sz="1350" b="1" dirty="0" smtClean="0"/>
              <a:t>2]</a:t>
            </a:r>
            <a:endParaRPr lang="en-US" altLang="en-US" sz="1350" dirty="0"/>
          </a:p>
          <a:p>
            <a:r>
              <a:rPr lang="en-US" altLang="en-US" sz="1350" dirty="0"/>
              <a:t>M[2,4] =  M[2,2]+M[3,4]+d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0+750+35*15*10 = 6000</a:t>
            </a:r>
            <a:r>
              <a:rPr lang="en-US" altLang="en-US" sz="1350" dirty="0" smtClean="0"/>
              <a:t>; </a:t>
            </a:r>
            <a:r>
              <a:rPr lang="en-US" altLang="en-US" sz="1350" b="1" dirty="0"/>
              <a:t>[when, k = </a:t>
            </a:r>
            <a:r>
              <a:rPr lang="en-US" altLang="en-US" sz="1350" b="1" dirty="0" smtClean="0"/>
              <a:t>2]</a:t>
            </a:r>
            <a:endParaRPr lang="en-US" altLang="en-US" sz="1350" dirty="0"/>
          </a:p>
          <a:p>
            <a:r>
              <a:rPr lang="en-US" altLang="en-US" sz="1350" dirty="0"/>
              <a:t>           =  M[2,3]+M[4,4]+d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2625+0+35*5*10 = 4375</a:t>
            </a:r>
            <a:r>
              <a:rPr lang="en-US" altLang="en-US" sz="1350" dirty="0" smtClean="0"/>
              <a:t>; </a:t>
            </a:r>
            <a:r>
              <a:rPr lang="en-US" altLang="en-US" sz="1350" b="1" dirty="0"/>
              <a:t>[when, k = </a:t>
            </a:r>
            <a:r>
              <a:rPr lang="en-US" altLang="en-US" sz="1350" b="1" dirty="0" smtClean="0"/>
              <a:t>3]</a:t>
            </a:r>
            <a:endParaRPr lang="en-US" altLang="en-US" sz="1350" dirty="0"/>
          </a:p>
          <a:p>
            <a:r>
              <a:rPr lang="en-US" altLang="en-US" sz="1350" dirty="0"/>
              <a:t>M[3,5] =  M[3,3]+M[4,5]+d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0+1000+15* 5*20 = 2500</a:t>
            </a:r>
            <a:r>
              <a:rPr lang="en-US" altLang="en-US" sz="1350" dirty="0" smtClean="0"/>
              <a:t>; </a:t>
            </a:r>
            <a:r>
              <a:rPr lang="en-US" altLang="en-US" sz="1350" b="1" dirty="0"/>
              <a:t>[when, k = </a:t>
            </a:r>
            <a:r>
              <a:rPr lang="en-US" altLang="en-US" sz="1350" b="1" dirty="0" smtClean="0"/>
              <a:t>3]</a:t>
            </a:r>
            <a:endParaRPr lang="en-US" altLang="en-US" sz="1350" dirty="0"/>
          </a:p>
          <a:p>
            <a:r>
              <a:rPr lang="en-US" altLang="en-US" sz="1350" dirty="0"/>
              <a:t>           =  M[3,4]+M[5,5]+d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750+0+15*10*20 = 3750</a:t>
            </a:r>
            <a:r>
              <a:rPr lang="en-US" altLang="en-US" sz="1350" dirty="0" smtClean="0"/>
              <a:t>; </a:t>
            </a:r>
            <a:r>
              <a:rPr lang="en-US" altLang="en-US" sz="1350" b="1" dirty="0"/>
              <a:t>[when, k = </a:t>
            </a:r>
            <a:r>
              <a:rPr lang="en-US" altLang="en-US" sz="1350" b="1" dirty="0" smtClean="0"/>
              <a:t>4]</a:t>
            </a:r>
            <a:endParaRPr lang="en-US" altLang="en-US" sz="1350" dirty="0"/>
          </a:p>
          <a:p>
            <a:r>
              <a:rPr lang="en-US" altLang="en-US" sz="1350" dirty="0"/>
              <a:t>M[4,6] =  M[4,4]+M[5,6]+d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0+5000+ 5*10*25 = 6250</a:t>
            </a:r>
            <a:r>
              <a:rPr lang="en-US" altLang="en-US" sz="1350" dirty="0" smtClean="0"/>
              <a:t>; </a:t>
            </a:r>
            <a:r>
              <a:rPr lang="en-US" altLang="en-US" sz="1350" b="1" dirty="0"/>
              <a:t>[when, k = </a:t>
            </a:r>
            <a:r>
              <a:rPr lang="en-US" altLang="en-US" sz="1350" b="1" dirty="0" smtClean="0"/>
              <a:t>4]</a:t>
            </a:r>
            <a:endParaRPr lang="en-US" altLang="en-US" sz="1350" dirty="0"/>
          </a:p>
          <a:p>
            <a:r>
              <a:rPr lang="en-US" altLang="en-US" sz="1350" dirty="0"/>
              <a:t>           = M[4,5]+M[6,6]+d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1000+0+ 5*20*25 = 3500</a:t>
            </a:r>
            <a:r>
              <a:rPr lang="en-US" altLang="en-US" sz="1350" dirty="0" smtClean="0"/>
              <a:t>; </a:t>
            </a:r>
            <a:r>
              <a:rPr lang="en-US" altLang="en-US" sz="1350" b="1" dirty="0"/>
              <a:t>[when, k = </a:t>
            </a:r>
            <a:r>
              <a:rPr lang="en-US" altLang="en-US" sz="1350" b="1" dirty="0" smtClean="0"/>
              <a:t>5]</a:t>
            </a:r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0398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10726"/>
              </p:ext>
            </p:extLst>
          </p:nvPr>
        </p:nvGraphicFramePr>
        <p:xfrm>
          <a:off x="6144034" y="482698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96835" y="1485394"/>
            <a:ext cx="4389495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 = {30, 35, 15, 5, 10, 20, 25}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	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endParaRPr lang="en-US" sz="12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for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 M[</a:t>
            </a:r>
            <a:r>
              <a:rPr lang="en-US" sz="1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]==0 or </a:t>
            </a:r>
            <a:r>
              <a:rPr 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   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   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endParaRPr lang="en-US" sz="1200" b="1" i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9804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54353570"/>
              </p:ext>
            </p:extLst>
          </p:nvPr>
        </p:nvGraphicFramePr>
        <p:xfrm>
          <a:off x="5008316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98399"/>
              </p:ext>
            </p:extLst>
          </p:nvPr>
        </p:nvGraphicFramePr>
        <p:xfrm>
          <a:off x="5364409" y="2863014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05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91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288030"/>
            <a:ext cx="5349095" cy="19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=4,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]=[1,4] to [3,6], k = [1,2,3] to [3,4,5]</a:t>
            </a:r>
          </a:p>
          <a:p>
            <a:r>
              <a:rPr lang="en-US" altLang="en-US" sz="1200" dirty="0"/>
              <a:t>M[1,4] =  M[1,1]+M[2,4]+d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0+ 4375+30*35*10 =14875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1]</a:t>
            </a:r>
            <a:endParaRPr lang="en-US" altLang="en-US" sz="1200" dirty="0"/>
          </a:p>
          <a:p>
            <a:r>
              <a:rPr lang="en-US" altLang="en-US" sz="1200" dirty="0"/>
              <a:t>           =  M[1,2]+M[3,4]+d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15750+750+30*15*10 =21000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2]</a:t>
            </a:r>
            <a:endParaRPr lang="en-US" altLang="en-US" sz="1200" dirty="0"/>
          </a:p>
          <a:p>
            <a:r>
              <a:rPr lang="en-US" altLang="en-US" sz="1200" dirty="0"/>
              <a:t>           =  M[1,3]+M[4,4]+d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7875+ 0+30*5*10 =9375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</a:t>
            </a:r>
            <a:r>
              <a:rPr lang="en-US" altLang="en-US" sz="1200" b="1" dirty="0" smtClean="0"/>
              <a:t>= 3]</a:t>
            </a:r>
            <a:endParaRPr lang="en-US" altLang="en-US" sz="1200" dirty="0"/>
          </a:p>
          <a:p>
            <a:r>
              <a:rPr lang="en-US" altLang="en-US" sz="1200" dirty="0"/>
              <a:t>M[2,5] =  M[2,2]+M[3,5]+d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0+2500+35*15*20 = 13000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2]</a:t>
            </a:r>
            <a:endParaRPr lang="en-US" altLang="en-US" sz="1200" dirty="0"/>
          </a:p>
          <a:p>
            <a:r>
              <a:rPr lang="en-US" altLang="en-US" sz="1200" dirty="0"/>
              <a:t>           =  M[2,3]+M[4,5]+d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2625+1000+35*5*20 = 7125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3]</a:t>
            </a:r>
            <a:endParaRPr lang="en-US" altLang="en-US" sz="1200" dirty="0"/>
          </a:p>
          <a:p>
            <a:r>
              <a:rPr lang="en-US" altLang="en-US" sz="1200" dirty="0"/>
              <a:t>           =  M[2,4]+</a:t>
            </a:r>
            <a:r>
              <a:rPr lang="en-US" altLang="en-US" sz="1200" dirty="0" smtClean="0"/>
              <a:t>M[5,5</a:t>
            </a:r>
            <a:r>
              <a:rPr lang="en-US" altLang="en-US" sz="1200" dirty="0"/>
              <a:t>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</a:t>
            </a:r>
            <a:r>
              <a:rPr lang="en-US" altLang="en-US" sz="1200" dirty="0" smtClean="0"/>
              <a:t>4375+0+35*10*20 </a:t>
            </a:r>
            <a:r>
              <a:rPr lang="en-US" altLang="en-US" sz="1200" dirty="0"/>
              <a:t>= </a:t>
            </a:r>
            <a:r>
              <a:rPr lang="en-US" altLang="en-US" sz="1200" dirty="0" smtClean="0"/>
              <a:t>11375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4]</a:t>
            </a:r>
            <a:endParaRPr lang="en-US" altLang="en-US" sz="1200" dirty="0"/>
          </a:p>
          <a:p>
            <a:r>
              <a:rPr lang="en-US" altLang="en-US" sz="1200" dirty="0"/>
              <a:t>M[3,6] =  M[3,3]+M[4,6]+d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0+3500+15* 5*25 = 5375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3]</a:t>
            </a:r>
            <a:endParaRPr lang="en-US" altLang="en-US" sz="1200" dirty="0"/>
          </a:p>
          <a:p>
            <a:r>
              <a:rPr lang="en-US" altLang="en-US" sz="1200" dirty="0"/>
              <a:t>           =  M[3,4]+M[5,6]+d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750+5000+15* 10*25 = 9500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4]</a:t>
            </a:r>
            <a:endParaRPr lang="en-US" altLang="en-US" sz="1200" dirty="0"/>
          </a:p>
          <a:p>
            <a:r>
              <a:rPr lang="en-US" altLang="en-US" sz="1200" dirty="0"/>
              <a:t>           =  M[3,5]+M[6,6]+d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2500+0+15* 20*25 = 10000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5]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95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80741"/>
              </p:ext>
            </p:extLst>
          </p:nvPr>
        </p:nvGraphicFramePr>
        <p:xfrm>
          <a:off x="6287286" y="4642318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96835" y="1825919"/>
            <a:ext cx="4357227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 = {30, 35, 15, 5, 10, 20, 25}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	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endParaRPr lang="en-US" sz="12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for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 M[</a:t>
            </a:r>
            <a:r>
              <a:rPr lang="en-US" sz="1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]==0 or </a:t>
            </a:r>
            <a:r>
              <a:rPr 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   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   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endParaRPr lang="en-US" sz="1200" b="1" i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2087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88549639"/>
              </p:ext>
            </p:extLst>
          </p:nvPr>
        </p:nvGraphicFramePr>
        <p:xfrm>
          <a:off x="4991812" y="154399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2828"/>
              </p:ext>
            </p:extLst>
          </p:nvPr>
        </p:nvGraphicFramePr>
        <p:xfrm>
          <a:off x="5347905" y="2595918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45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83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42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495443"/>
            <a:ext cx="5349095" cy="177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=5,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]=[1,5] to [2,6], k = [1,2,3,4] to [2,3,4,5]</a:t>
            </a:r>
          </a:p>
          <a:p>
            <a:r>
              <a:rPr lang="en-US" altLang="en-US" sz="1200" dirty="0"/>
              <a:t>M[1,5] =  M[1,1]+M[2,5]+d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0+ 7125+30*35*20 = 28125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1]</a:t>
            </a:r>
            <a:endParaRPr lang="en-US" altLang="en-US" sz="1200" dirty="0"/>
          </a:p>
          <a:p>
            <a:r>
              <a:rPr lang="en-US" altLang="en-US" sz="1200" dirty="0"/>
              <a:t>           =  M[1,2]+M[3,5]+d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15750+ 2500+30*15*20 = 27250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2]</a:t>
            </a:r>
            <a:endParaRPr lang="en-US" altLang="en-US" sz="1200" dirty="0"/>
          </a:p>
          <a:p>
            <a:r>
              <a:rPr lang="en-US" altLang="en-US" sz="1200" dirty="0"/>
              <a:t>           =  M[1,3]+M[4,5]+d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7875+ 1000+30*5*20 = 11875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3]</a:t>
            </a:r>
            <a:endParaRPr lang="en-US" altLang="en-US" sz="1200" dirty="0"/>
          </a:p>
          <a:p>
            <a:r>
              <a:rPr lang="en-US" altLang="en-US" sz="1200" dirty="0"/>
              <a:t>           =  M[1,4]+M[5,5]+d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9375+ 0+30*10*20 = 15375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4]</a:t>
            </a:r>
            <a:endParaRPr lang="en-US" altLang="en-US" sz="1200" dirty="0"/>
          </a:p>
          <a:p>
            <a:r>
              <a:rPr lang="en-US" altLang="en-US" sz="1200" dirty="0"/>
              <a:t>M[2,6] =  M[2,2]+M[3,6]+d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0+5375+35*15*25 = 18500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2]</a:t>
            </a:r>
            <a:endParaRPr lang="en-US" altLang="en-US" sz="1200" dirty="0"/>
          </a:p>
          <a:p>
            <a:r>
              <a:rPr lang="en-US" altLang="en-US" sz="1200" dirty="0"/>
              <a:t>           =  M[2,3]+M[4,6]+d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2625+3500+35*5*25 = 10500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3]</a:t>
            </a:r>
            <a:endParaRPr lang="en-US" altLang="en-US" sz="1200" dirty="0"/>
          </a:p>
          <a:p>
            <a:r>
              <a:rPr lang="en-US" altLang="en-US" sz="1200" dirty="0"/>
              <a:t>           =  M[2,4]+M[5,6]+d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4375+5000+35*10*25 = 18125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4]</a:t>
            </a:r>
            <a:endParaRPr lang="en-US" altLang="en-US" sz="1200" dirty="0"/>
          </a:p>
          <a:p>
            <a:r>
              <a:rPr lang="en-US" altLang="en-US" sz="1200" dirty="0"/>
              <a:t>           =  M[2,5]+M[6,6]+d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0+5375+35*20*25 = 22875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5]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51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59903"/>
              </p:ext>
            </p:extLst>
          </p:nvPr>
        </p:nvGraphicFramePr>
        <p:xfrm>
          <a:off x="6144034" y="4739677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4708" y="2094327"/>
            <a:ext cx="4309559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 = {30, 35, 15, 5, 10, 20, 25}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	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endParaRPr lang="en-US" sz="12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for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 M[</a:t>
            </a:r>
            <a:r>
              <a:rPr lang="en-US" sz="1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]==0 or </a:t>
            </a:r>
            <a:r>
              <a:rPr 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   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   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endParaRPr lang="en-US" sz="1200" b="1" i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6181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48519494"/>
              </p:ext>
            </p:extLst>
          </p:nvPr>
        </p:nvGraphicFramePr>
        <p:xfrm>
          <a:off x="4572000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53298"/>
              </p:ext>
            </p:extLst>
          </p:nvPr>
        </p:nvGraphicFramePr>
        <p:xfrm>
          <a:off x="5186363" y="2518347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51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74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4690211"/>
            <a:ext cx="5349095" cy="169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=6,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]=[1,6], k = [1,2,3,4,5]</a:t>
            </a:r>
          </a:p>
          <a:p>
            <a:pPr>
              <a:spcBef>
                <a:spcPct val="50000"/>
              </a:spcBef>
            </a:pPr>
            <a:r>
              <a:rPr lang="en-US" altLang="en-US" sz="1200" dirty="0"/>
              <a:t>M[1,6] =  M[1,1]+M[2,6]+d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0+ 10500+30*35*25 = 36750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1]</a:t>
            </a:r>
            <a:endParaRPr lang="en-US" altLang="en-US" sz="1200" dirty="0"/>
          </a:p>
          <a:p>
            <a:pPr>
              <a:spcBef>
                <a:spcPct val="50000"/>
              </a:spcBef>
            </a:pPr>
            <a:r>
              <a:rPr lang="en-US" altLang="en-US" sz="1200" dirty="0"/>
              <a:t>           =  M[1,2]+M[3,6]+d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15750+ 5375+30*15*25 = 32375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2]</a:t>
            </a:r>
            <a:endParaRPr lang="en-US" altLang="en-US" sz="1200" dirty="0"/>
          </a:p>
          <a:p>
            <a:pPr>
              <a:spcBef>
                <a:spcPct val="50000"/>
              </a:spcBef>
            </a:pPr>
            <a:r>
              <a:rPr lang="en-US" altLang="en-US" sz="1200" dirty="0"/>
              <a:t>           =  M[1,3]+M[4,6]+d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7875+ 3500+30*5*25 = 15125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3]</a:t>
            </a:r>
            <a:endParaRPr lang="en-US" altLang="en-US" sz="1200" dirty="0"/>
          </a:p>
          <a:p>
            <a:pPr>
              <a:spcBef>
                <a:spcPct val="50000"/>
              </a:spcBef>
            </a:pPr>
            <a:r>
              <a:rPr lang="en-US" altLang="en-US" sz="1200" dirty="0"/>
              <a:t>           =  M[1,4]+M[5,6]+d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9375+ 5000+30*10*25 = 21875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4]</a:t>
            </a:r>
            <a:endParaRPr lang="en-US" altLang="en-US" sz="1200" dirty="0"/>
          </a:p>
          <a:p>
            <a:pPr>
              <a:spcBef>
                <a:spcPct val="50000"/>
              </a:spcBef>
            </a:pPr>
            <a:r>
              <a:rPr lang="en-US" altLang="en-US" sz="1200" dirty="0"/>
              <a:t>           =  M[1,5]+M[6,6]+d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11875+ 0+30*20*25 = 26875</a:t>
            </a:r>
            <a:r>
              <a:rPr lang="en-US" altLang="en-US" sz="1200" dirty="0" smtClean="0"/>
              <a:t>; </a:t>
            </a:r>
            <a:r>
              <a:rPr lang="en-US" altLang="en-US" sz="1200" b="1" dirty="0"/>
              <a:t>[when, k = </a:t>
            </a:r>
            <a:r>
              <a:rPr lang="en-US" altLang="en-US" sz="1200" b="1" dirty="0" smtClean="0"/>
              <a:t>5]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10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144034" y="4739677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4708" y="2094327"/>
            <a:ext cx="4309559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 = {30, 35, 15, 5, 10, 20, 25}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	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endParaRPr lang="en-US" sz="12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for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 M[</a:t>
            </a:r>
            <a:r>
              <a:rPr lang="en-US" sz="1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]==0 or </a:t>
            </a:r>
            <a:r>
              <a:rPr 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   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   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endParaRPr lang="en-US" sz="1200" b="1" i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6181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572000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07224"/>
              </p:ext>
            </p:extLst>
          </p:nvPr>
        </p:nvGraphicFramePr>
        <p:xfrm>
          <a:off x="5186363" y="2518347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51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74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4690211"/>
            <a:ext cx="5349095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So, the minimum number of multiplication operation needed for the chain multiplication…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T1 x T2 x T3 x T4 x T5 x T6 = </a:t>
            </a:r>
            <a:r>
              <a:rPr lang="en-US" altLang="en-US" b="1" dirty="0" smtClean="0"/>
              <a:t>15125</a:t>
            </a:r>
          </a:p>
        </p:txBody>
      </p:sp>
    </p:spTree>
    <p:extLst>
      <p:ext uri="{BB962C8B-B14F-4D97-AF65-F5344CB8AC3E}">
        <p14:creationId xmlns:p14="http://schemas.microsoft.com/office/powerpoint/2010/main" val="29824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01700"/>
            <a:ext cx="7874758" cy="350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4: Constructing 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55092" y="1835624"/>
                <a:ext cx="8133308" cy="4343400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>
                  <a:defRPr/>
                </a:pPr>
                <a:r>
                  <a:rPr lang="en-US" sz="3001" dirty="0"/>
                  <a:t>To get the optimal solution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30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  <a:r>
                  <a:rPr lang="en-US" sz="3001" dirty="0"/>
                  <a:t>,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s[]</a:t>
                </a:r>
                <a:r>
                  <a:rPr lang="en-US" sz="3001" dirty="0"/>
                  <a:t> is used as follows: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3001" dirty="0"/>
                  <a:t>	</a:t>
                </a: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27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s[1,6] = 3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 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  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 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s[1,3] =1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and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s[4,6]=5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</a:t>
                </a:r>
              </a:p>
              <a:p>
                <a:pPr eaLnBrk="1" hangingPunct="1">
                  <a:buFontTx/>
                  <a:buNone/>
                  <a:defRPr/>
                </a:pPr>
                <a:endParaRPr lang="en-US" dirty="0"/>
              </a:p>
              <a:p>
                <a:pPr algn="ctr" eaLnBrk="1" hangingPunct="1">
                  <a:buFontTx/>
                  <a:buNone/>
                  <a:defRPr/>
                </a:pPr>
                <a:r>
                  <a:rPr lang="en-US" sz="3001" dirty="0"/>
                  <a:t>MCM can be solved in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1" i="1" dirty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p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3001" dirty="0"/>
                  <a:t> time</a:t>
                </a:r>
              </a:p>
            </p:txBody>
          </p:sp>
        </mc:Choice>
        <mc:Fallback xmlns=""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55092" y="1835624"/>
                <a:ext cx="8133308" cy="4343400"/>
              </a:xfrm>
              <a:blipFill rotWithShape="0">
                <a:blip r:embed="rId3"/>
                <a:stretch>
                  <a:fillRect l="-899" t="-28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95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Matrix Chain Multiplication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8490" y="1883392"/>
            <a:ext cx="8205598" cy="42427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Running time	</a:t>
            </a:r>
          </a:p>
          <a:p>
            <a:pPr lvl="1" eaLnBrk="1" hangingPunct="1">
              <a:defRPr/>
            </a:pPr>
            <a:r>
              <a:rPr lang="en-US" dirty="0"/>
              <a:t>It is easy to see that it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(three nested loops)</a:t>
            </a:r>
          </a:p>
          <a:p>
            <a:pPr lvl="1" eaLnBrk="1" hangingPunct="1">
              <a:defRPr/>
            </a:pPr>
            <a:r>
              <a:rPr lang="en-US" dirty="0"/>
              <a:t>It turns out it is also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Thus, a reduction from exponential time to polynomial time.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456784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2091341"/>
            <a:ext cx="8424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i="1" dirty="0"/>
              <a:t>Introduction to Algorithms, Third Edition,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Clifford Stein (CLRS).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Fundamental of Computer Algorithms, Ellis Horowitz, Sartaj </a:t>
            </a:r>
            <a:r>
              <a:rPr lang="en-US" i="1" dirty="0" err="1"/>
              <a:t>Sahni</a:t>
            </a:r>
            <a:r>
              <a:rPr lang="en-US" i="1" dirty="0"/>
              <a:t>, </a:t>
            </a:r>
            <a:r>
              <a:rPr lang="en-US" i="1" dirty="0" err="1"/>
              <a:t>Sanguthevar</a:t>
            </a:r>
            <a:r>
              <a:rPr lang="en-US" i="1" dirty="0"/>
              <a:t> </a:t>
            </a:r>
            <a:r>
              <a:rPr lang="en-US" i="1" dirty="0" err="1"/>
              <a:t>Rajasekaran</a:t>
            </a:r>
            <a:r>
              <a:rPr lang="en-US" i="1" dirty="0"/>
              <a:t> (HSR)</a:t>
            </a:r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8530210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59108EA-22CA-4624-A019-FE6E87F5512F}"/>
              </a:ext>
            </a:extLst>
          </p:cNvPr>
          <p:cNvSpPr txBox="1">
            <a:spLocks noChangeArrowheads="1"/>
          </p:cNvSpPr>
          <p:nvPr/>
        </p:nvSpPr>
        <p:spPr>
          <a:xfrm>
            <a:off x="808384" y="1417983"/>
            <a:ext cx="7593494" cy="500394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hlinkClick r:id="rId2"/>
              </a:rPr>
              <a:t>https://www.radford.edu/~nokie/classes/360/dp-matrix-parens.html</a:t>
            </a:r>
            <a:endParaRPr lang="en-US" sz="2000" dirty="0">
              <a:hlinkClick r:id="rId3"/>
            </a:endParaRPr>
          </a:p>
          <a:p>
            <a:pPr>
              <a:defRPr/>
            </a:pPr>
            <a:r>
              <a:rPr lang="en-US" sz="2000" dirty="0">
                <a:hlinkClick r:id="rId3"/>
              </a:rPr>
              <a:t>http://www.personal.kent.edu/~rmuhamma/Algorithms/MyAlgorithms/Dynamic/chainMatrixMult.htm</a:t>
            </a:r>
            <a:endParaRPr lang="en-US" sz="2000" dirty="0"/>
          </a:p>
          <a:p>
            <a:pPr>
              <a:defRPr/>
            </a:pPr>
            <a:r>
              <a:rPr lang="en-US" sz="2000" dirty="0" smtClean="0"/>
              <a:t>CLRS</a:t>
            </a:r>
            <a:r>
              <a:rPr lang="en-US" sz="2000" dirty="0"/>
              <a:t>: </a:t>
            </a:r>
            <a:r>
              <a:rPr lang="en-US" sz="2000" dirty="0" smtClean="0"/>
              <a:t>15.2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9744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Review: Matrix Multiplication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47875"/>
            <a:ext cx="4876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9744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Review: Matrix Multiplication</a:t>
            </a:r>
          </a:p>
        </p:txBody>
      </p:sp>
      <p:pic>
        <p:nvPicPr>
          <p:cNvPr id="41991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531306" y="4617244"/>
            <a:ext cx="1657350" cy="493712"/>
          </a:xfrm>
          <a:noFill/>
        </p:spPr>
      </p:pic>
      <p:pic>
        <p:nvPicPr>
          <p:cNvPr id="41992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089900" y="4013200"/>
            <a:ext cx="1054100" cy="1701800"/>
          </a:xfrm>
          <a:noFill/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CE41AEAF-9CE9-44E0-9F8C-04A51ED12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" y="1143000"/>
            <a:ext cx="76041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Matrix-Multiply(A,B):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columns(A)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!=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rows(B)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2 	   error "incompatible dimensions"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3 	else{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5	   for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rows(A)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6 	      for j = 1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columns(B)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7 	   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8 		   for k = 1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columns(A)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9 		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]+A[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]*B[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10	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11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12 	return 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Time complexity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pqr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where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|A|=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p×q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|B|=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q×r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30400"/>
            <a:ext cx="8804275" cy="3956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Two matrices,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A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B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matrix, can be multiplied to get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 with dimensions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,</a:t>
            </a:r>
            <a:r>
              <a:rPr lang="en-US" dirty="0"/>
              <a:t> using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 </a:t>
            </a:r>
            <a:r>
              <a:rPr lang="en-US" dirty="0"/>
              <a:t>scalar multiplications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b="1" u="sng" dirty="0">
              <a:effectLst/>
            </a:endParaRPr>
          </a:p>
          <a:p>
            <a:pPr eaLnBrk="1" hangingPunct="1">
              <a:defRPr/>
            </a:pPr>
            <a:r>
              <a:rPr lang="en-US" b="1" u="sng" dirty="0">
                <a:effectLst/>
              </a:rPr>
              <a:t>Problem</a:t>
            </a:r>
            <a:r>
              <a:rPr lang="en-US" dirty="0"/>
              <a:t>: </a:t>
            </a:r>
            <a:r>
              <a:rPr lang="en-US" b="1" dirty="0"/>
              <a:t>Compute</a:t>
            </a:r>
            <a:r>
              <a:rPr lang="en-US" dirty="0"/>
              <a:t> a product of many matrices </a:t>
            </a:r>
            <a:r>
              <a:rPr lang="en-US" b="1" dirty="0"/>
              <a:t>efficiently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8924925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Multiplying Matrices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086485" y="3429000"/>
          <a:ext cx="2091282" cy="102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" name="Equation" r:id="rId4" imgW="990170" imgH="431613" progId="">
                  <p:embed/>
                </p:oleObj>
              </mc:Choice>
              <mc:Fallback>
                <p:oleObj name="Equation" r:id="rId4" imgW="990170" imgH="431613" progId="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485" y="3429000"/>
                        <a:ext cx="2091282" cy="1028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1713756" y="3371835"/>
            <a:ext cx="3015448" cy="1082560"/>
            <a:chOff x="480" y="2112"/>
            <a:chExt cx="2532" cy="909"/>
          </a:xfrm>
        </p:grpSpPr>
        <p:grpSp>
          <p:nvGrpSpPr>
            <p:cNvPr id="44041" name="Group 9"/>
            <p:cNvGrpSpPr>
              <a:grpSpLocks/>
            </p:cNvGrpSpPr>
            <p:nvPr/>
          </p:nvGrpSpPr>
          <p:grpSpPr bwMode="auto">
            <a:xfrm>
              <a:off x="576" y="2352"/>
              <a:ext cx="2194" cy="526"/>
              <a:chOff x="1079" y="2450"/>
              <a:chExt cx="2194" cy="526"/>
            </a:xfrm>
          </p:grpSpPr>
          <p:sp>
            <p:nvSpPr>
              <p:cNvPr id="44043" name="Rectangle 3"/>
              <p:cNvSpPr>
                <a:spLocks noChangeArrowheads="1"/>
              </p:cNvSpPr>
              <p:nvPr/>
            </p:nvSpPr>
            <p:spPr bwMode="auto">
              <a:xfrm rot="-5400000">
                <a:off x="2990" y="2598"/>
                <a:ext cx="293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4" name="Rectangle 4"/>
              <p:cNvSpPr>
                <a:spLocks noChangeArrowheads="1"/>
              </p:cNvSpPr>
              <p:nvPr/>
            </p:nvSpPr>
            <p:spPr bwMode="auto">
              <a:xfrm rot="-5400000">
                <a:off x="1858" y="2577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5" name="Rectangle 5"/>
              <p:cNvSpPr>
                <a:spLocks noChangeArrowheads="1"/>
              </p:cNvSpPr>
              <p:nvPr/>
            </p:nvSpPr>
            <p:spPr bwMode="auto">
              <a:xfrm>
                <a:off x="1079" y="2560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aphicFrame>
          <p:nvGraphicFramePr>
            <p:cNvPr id="44042" name="Object 8"/>
            <p:cNvGraphicFramePr>
              <a:graphicFrameLocks noChangeAspect="1"/>
            </p:cNvGraphicFramePr>
            <p:nvPr/>
          </p:nvGraphicFramePr>
          <p:xfrm>
            <a:off x="480" y="2112"/>
            <a:ext cx="2532" cy="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3" name="Equation" r:id="rId6" imgW="1981200" imgH="711200" progId="">
                    <p:embed/>
                  </p:oleObj>
                </mc:Choice>
                <mc:Fallback>
                  <p:oleObj name="Equation" r:id="rId6" imgW="1981200" imgH="711200" progId="">
                    <p:embed/>
                    <p:pic>
                      <p:nvPicPr>
                        <p:cNvPr id="440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112"/>
                          <a:ext cx="2532" cy="9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6112"/>
            <a:ext cx="9144000" cy="6985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Matrix Chain Multiplication [MCM]: The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910112"/>
            <a:ext cx="8861425" cy="467117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Input</a:t>
            </a:r>
            <a:r>
              <a:rPr lang="en-US" sz="1800" dirty="0"/>
              <a:t>: Matrices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,…,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each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/>
              <a:t> of size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Output</a:t>
            </a:r>
            <a:r>
              <a:rPr lang="en-US" sz="1800" dirty="0"/>
              <a:t>: Fully </a:t>
            </a:r>
            <a:r>
              <a:rPr lang="en-US" sz="1800" b="1" i="1" dirty="0"/>
              <a:t>parenthesized</a:t>
            </a:r>
            <a:r>
              <a:rPr lang="en-US" sz="1800" dirty="0"/>
              <a:t> product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that minimizes the number of scalar multiplications.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A product of matrices is fully parenthesized if it is either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a) a single matrix, or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b) the product of 2 fully parenthesized matrix products surrounded by parentheses.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Example: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can be fully parenthesized as: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1.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4.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2.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5.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3.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2113911" y="2114208"/>
            <a:ext cx="5144840" cy="7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))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(((A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1485097" y="1799801"/>
            <a:ext cx="291631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Suppose size of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 is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en-US" sz="1350">
                <a:latin typeface="Verdana" pitchFamily="34" charset="0"/>
              </a:rPr>
              <a:t> by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.</a:t>
            </a:r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3085714" y="3862500"/>
            <a:ext cx="628814" cy="142912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1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3943187" y="3862500"/>
            <a:ext cx="800308" cy="51448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2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7" name="Rectangle 6"/>
          <p:cNvSpPr>
            <a:spLocks noChangeArrowheads="1"/>
          </p:cNvSpPr>
          <p:nvPr/>
        </p:nvSpPr>
        <p:spPr bwMode="auto">
          <a:xfrm>
            <a:off x="4860207" y="3862500"/>
            <a:ext cx="285824" cy="9146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3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8" name="Rectangle 7"/>
          <p:cNvSpPr>
            <a:spLocks noChangeArrowheads="1"/>
          </p:cNvSpPr>
          <p:nvPr/>
        </p:nvSpPr>
        <p:spPr bwMode="auto">
          <a:xfrm>
            <a:off x="5257979" y="3862501"/>
            <a:ext cx="1429122" cy="25247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4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9" name="Text Box 8"/>
          <p:cNvSpPr txBox="1">
            <a:spLocks noChangeArrowheads="1"/>
          </p:cNvSpPr>
          <p:nvPr/>
        </p:nvSpPr>
        <p:spPr bwMode="auto">
          <a:xfrm>
            <a:off x="2710569" y="4400803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0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318813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1</a:t>
            </a:r>
          </a:p>
        </p:txBody>
      </p:sp>
      <p:sp>
        <p:nvSpPr>
          <p:cNvPr id="48141" name="Text Box 10"/>
          <p:cNvSpPr txBox="1">
            <a:spLocks noChangeArrowheads="1"/>
          </p:cNvSpPr>
          <p:nvPr/>
        </p:nvSpPr>
        <p:spPr bwMode="auto">
          <a:xfrm>
            <a:off x="4102772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2</a:t>
            </a:r>
          </a:p>
        </p:txBody>
      </p:sp>
      <p:sp>
        <p:nvSpPr>
          <p:cNvPr id="48142" name="Text Box 11"/>
          <p:cNvSpPr txBox="1">
            <a:spLocks noChangeArrowheads="1"/>
          </p:cNvSpPr>
          <p:nvPr/>
        </p:nvSpPr>
        <p:spPr bwMode="auto">
          <a:xfrm>
            <a:off x="4845916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3</a:t>
            </a:r>
          </a:p>
        </p:txBody>
      </p:sp>
      <p:sp>
        <p:nvSpPr>
          <p:cNvPr id="48143" name="Text Box 12"/>
          <p:cNvSpPr txBox="1">
            <a:spLocks noChangeArrowheads="1"/>
          </p:cNvSpPr>
          <p:nvPr/>
        </p:nvSpPr>
        <p:spPr bwMode="auto">
          <a:xfrm>
            <a:off x="553189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4</a:t>
            </a: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1131424" y="595794"/>
            <a:ext cx="6539968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551789" y="1868875"/>
            <a:ext cx="2620057" cy="1120670"/>
            <a:chOff x="546100" y="1349375"/>
            <a:chExt cx="3492500" cy="1493838"/>
          </a:xfrm>
        </p:grpSpPr>
        <p:sp>
          <p:nvSpPr>
            <p:cNvPr id="50208" name="Rectangle 2"/>
            <p:cNvSpPr>
              <a:spLocks noChangeArrowheads="1"/>
            </p:cNvSpPr>
            <p:nvPr/>
          </p:nvSpPr>
          <p:spPr bwMode="auto">
            <a:xfrm>
              <a:off x="854075" y="1647825"/>
              <a:ext cx="5302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9" name="Rectangle 3"/>
            <p:cNvSpPr>
              <a:spLocks noChangeArrowheads="1"/>
            </p:cNvSpPr>
            <p:nvPr/>
          </p:nvSpPr>
          <p:spPr bwMode="auto">
            <a:xfrm>
              <a:off x="1576388" y="16478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0" name="Rectangle 4"/>
            <p:cNvSpPr>
              <a:spLocks noChangeArrowheads="1"/>
            </p:cNvSpPr>
            <p:nvPr/>
          </p:nvSpPr>
          <p:spPr bwMode="auto">
            <a:xfrm>
              <a:off x="2393950" y="1647825"/>
              <a:ext cx="3492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1" name="Rectangle 5"/>
            <p:cNvSpPr>
              <a:spLocks noChangeArrowheads="1"/>
            </p:cNvSpPr>
            <p:nvPr/>
          </p:nvSpPr>
          <p:spPr bwMode="auto">
            <a:xfrm>
              <a:off x="2835275" y="1647825"/>
              <a:ext cx="1203325" cy="3333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2" name="Text Box 6"/>
            <p:cNvSpPr txBox="1">
              <a:spLocks noChangeArrowheads="1"/>
            </p:cNvSpPr>
            <p:nvPr/>
          </p:nvSpPr>
          <p:spPr bwMode="auto">
            <a:xfrm>
              <a:off x="546100" y="2190749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13" name="Text Box 7"/>
            <p:cNvSpPr txBox="1">
              <a:spLocks noChangeArrowheads="1"/>
            </p:cNvSpPr>
            <p:nvPr/>
          </p:nvSpPr>
          <p:spPr bwMode="auto">
            <a:xfrm>
              <a:off x="939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14" name="Text Box 8"/>
            <p:cNvSpPr txBox="1">
              <a:spLocks noChangeArrowheads="1"/>
            </p:cNvSpPr>
            <p:nvPr/>
          </p:nvSpPr>
          <p:spPr bwMode="auto">
            <a:xfrm>
              <a:off x="1711325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15" name="Text Box 9"/>
            <p:cNvSpPr txBox="1">
              <a:spLocks noChangeArrowheads="1"/>
            </p:cNvSpPr>
            <p:nvPr/>
          </p:nvSpPr>
          <p:spPr bwMode="auto">
            <a:xfrm>
              <a:off x="2336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0216" name="Text Box 10"/>
            <p:cNvSpPr txBox="1">
              <a:spLocks noChangeArrowheads="1"/>
            </p:cNvSpPr>
            <p:nvPr/>
          </p:nvSpPr>
          <p:spPr bwMode="auto">
            <a:xfrm>
              <a:off x="291465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16" name="Text Box 17"/>
          <p:cNvSpPr txBox="1">
            <a:spLocks noChangeArrowheads="1"/>
          </p:cNvSpPr>
          <p:nvPr/>
        </p:nvSpPr>
        <p:spPr bwMode="auto">
          <a:xfrm>
            <a:off x="1403845" y="2993118"/>
            <a:ext cx="217399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499739" y="1849820"/>
            <a:ext cx="2273496" cy="1143298"/>
            <a:chOff x="5807998" y="1323975"/>
            <a:chExt cx="3031202" cy="1524000"/>
          </a:xfrm>
        </p:grpSpPr>
        <p:sp>
          <p:nvSpPr>
            <p:cNvPr id="50201" name="Rectangle 11"/>
            <p:cNvSpPr>
              <a:spLocks noChangeArrowheads="1"/>
            </p:cNvSpPr>
            <p:nvPr/>
          </p:nvSpPr>
          <p:spPr bwMode="auto">
            <a:xfrm>
              <a:off x="6105525" y="165417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2" name="Rectangle 12"/>
            <p:cNvSpPr>
              <a:spLocks noChangeArrowheads="1"/>
            </p:cNvSpPr>
            <p:nvPr/>
          </p:nvSpPr>
          <p:spPr bwMode="auto">
            <a:xfrm>
              <a:off x="6827838" y="1654175"/>
              <a:ext cx="673100" cy="4286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3" name="Text Box 13"/>
            <p:cNvSpPr txBox="1">
              <a:spLocks noChangeArrowheads="1"/>
            </p:cNvSpPr>
            <p:nvPr/>
          </p:nvSpPr>
          <p:spPr bwMode="auto">
            <a:xfrm>
              <a:off x="5807998" y="2195513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04" name="Text Box 14"/>
            <p:cNvSpPr txBox="1">
              <a:spLocks noChangeArrowheads="1"/>
            </p:cNvSpPr>
            <p:nvPr/>
          </p:nvSpPr>
          <p:spPr bwMode="auto">
            <a:xfrm>
              <a:off x="6191250" y="133032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5" name="Text Box 15"/>
            <p:cNvSpPr txBox="1">
              <a:spLocks noChangeArrowheads="1"/>
            </p:cNvSpPr>
            <p:nvPr/>
          </p:nvSpPr>
          <p:spPr bwMode="auto">
            <a:xfrm>
              <a:off x="6965950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06" name="Rectangle 16"/>
            <p:cNvSpPr>
              <a:spLocks noChangeArrowheads="1"/>
            </p:cNvSpPr>
            <p:nvPr/>
          </p:nvSpPr>
          <p:spPr bwMode="auto">
            <a:xfrm>
              <a:off x="7635875" y="1673225"/>
              <a:ext cx="1203325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 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7880351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600969" y="3945866"/>
            <a:ext cx="1669691" cy="1138534"/>
            <a:chOff x="5943600" y="4117975"/>
            <a:chExt cx="2225675" cy="1517650"/>
          </a:xfrm>
        </p:grpSpPr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6242050" y="444182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6950075" y="4492625"/>
              <a:ext cx="1219200" cy="4572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5943600" y="49831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6327775" y="41179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7102476" y="418782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4" name="Text Box 26"/>
          <p:cNvSpPr txBox="1">
            <a:spLocks noChangeArrowheads="1"/>
          </p:cNvSpPr>
          <p:nvPr/>
        </p:nvSpPr>
        <p:spPr bwMode="auto">
          <a:xfrm>
            <a:off x="5635645" y="2993118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1606572" y="3964921"/>
            <a:ext cx="1248100" cy="1181408"/>
            <a:chOff x="619125" y="4143375"/>
            <a:chExt cx="1663700" cy="1574800"/>
          </a:xfrm>
        </p:grpSpPr>
        <p:sp>
          <p:nvSpPr>
            <p:cNvPr id="50193" name="Rectangle 28"/>
            <p:cNvSpPr>
              <a:spLocks noChangeArrowheads="1"/>
            </p:cNvSpPr>
            <p:nvPr/>
          </p:nvSpPr>
          <p:spPr bwMode="auto">
            <a:xfrm>
              <a:off x="990600" y="4524375"/>
              <a:ext cx="1292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))</a:t>
              </a:r>
            </a:p>
          </p:txBody>
        </p:sp>
        <p:sp>
          <p:nvSpPr>
            <p:cNvPr id="50194" name="Text Box 29"/>
            <p:cNvSpPr txBox="1">
              <a:spLocks noChangeArrowheads="1"/>
            </p:cNvSpPr>
            <p:nvPr/>
          </p:nvSpPr>
          <p:spPr bwMode="auto">
            <a:xfrm>
              <a:off x="619125" y="48291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5" name="Text Box 30"/>
            <p:cNvSpPr txBox="1">
              <a:spLocks noChangeArrowheads="1"/>
            </p:cNvSpPr>
            <p:nvPr/>
          </p:nvSpPr>
          <p:spPr bwMode="auto">
            <a:xfrm>
              <a:off x="1609726" y="41433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9" name="Text Box 31"/>
          <p:cNvSpPr txBox="1">
            <a:spLocks noChangeArrowheads="1"/>
          </p:cNvSpPr>
          <p:nvPr/>
        </p:nvSpPr>
        <p:spPr bwMode="auto">
          <a:xfrm>
            <a:off x="5762568" y="5108219"/>
            <a:ext cx="202651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sp>
        <p:nvSpPr>
          <p:cNvPr id="29730" name="Text Box 32"/>
          <p:cNvSpPr txBox="1">
            <a:spLocks noChangeArrowheads="1"/>
          </p:cNvSpPr>
          <p:nvPr/>
        </p:nvSpPr>
        <p:spPr bwMode="auto">
          <a:xfrm>
            <a:off x="3200043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58356" y="539195"/>
            <a:ext cx="8398042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>
                <a:latin typeface="+mj-lt"/>
                <a:ea typeface="+mj-ea"/>
                <a:cs typeface="+mj-cs"/>
              </a:rPr>
              <a:t>Matrix Chain Multiplication [MCM]: (A1(A2(A3 A4))) 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8" name="Down Arrow 37"/>
          <p:cNvSpPr/>
          <p:nvPr/>
        </p:nvSpPr>
        <p:spPr>
          <a:xfrm>
            <a:off x="6629937" y="3600495"/>
            <a:ext cx="363235" cy="390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9" name="Left Arrow 38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/>
      <p:bldP spid="29724" grpId="0"/>
      <p:bldP spid="29729" grpId="0"/>
      <p:bldP spid="29730" grpId="0" animBg="1"/>
      <p:bldP spid="37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666119" y="1887930"/>
            <a:ext cx="2448563" cy="1129007"/>
            <a:chOff x="698500" y="1374775"/>
            <a:chExt cx="3263900" cy="1504950"/>
          </a:xfrm>
        </p:grpSpPr>
        <p:sp>
          <p:nvSpPr>
            <p:cNvPr id="52256" name="Rectangle 2"/>
            <p:cNvSpPr>
              <a:spLocks noChangeArrowheads="1"/>
            </p:cNvSpPr>
            <p:nvPr/>
          </p:nvSpPr>
          <p:spPr bwMode="auto">
            <a:xfrm>
              <a:off x="1019175" y="1684338"/>
              <a:ext cx="530225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7" name="Rectangle 3"/>
            <p:cNvSpPr>
              <a:spLocks noChangeArrowheads="1"/>
            </p:cNvSpPr>
            <p:nvPr/>
          </p:nvSpPr>
          <p:spPr bwMode="auto">
            <a:xfrm>
              <a:off x="1576388" y="16732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8" name="Rectangle 4"/>
            <p:cNvSpPr>
              <a:spLocks noChangeArrowheads="1"/>
            </p:cNvSpPr>
            <p:nvPr/>
          </p:nvSpPr>
          <p:spPr bwMode="auto">
            <a:xfrm>
              <a:off x="2393950" y="1673225"/>
              <a:ext cx="2730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9" name="Rectangle 5"/>
            <p:cNvSpPr>
              <a:spLocks noChangeArrowheads="1"/>
            </p:cNvSpPr>
            <p:nvPr/>
          </p:nvSpPr>
          <p:spPr bwMode="auto">
            <a:xfrm>
              <a:off x="2759075" y="1673225"/>
              <a:ext cx="1203325" cy="30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60" name="Text Box 6"/>
            <p:cNvSpPr txBox="1">
              <a:spLocks noChangeArrowheads="1"/>
            </p:cNvSpPr>
            <p:nvPr/>
          </p:nvSpPr>
          <p:spPr bwMode="auto">
            <a:xfrm>
              <a:off x="698500" y="22272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61" name="Text Box 7"/>
            <p:cNvSpPr txBox="1">
              <a:spLocks noChangeArrowheads="1"/>
            </p:cNvSpPr>
            <p:nvPr/>
          </p:nvSpPr>
          <p:spPr bwMode="auto">
            <a:xfrm>
              <a:off x="1104899" y="1385888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2262" name="Text Box 8"/>
            <p:cNvSpPr txBox="1">
              <a:spLocks noChangeArrowheads="1"/>
            </p:cNvSpPr>
            <p:nvPr/>
          </p:nvSpPr>
          <p:spPr bwMode="auto">
            <a:xfrm>
              <a:off x="1711325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63" name="Text Box 9"/>
            <p:cNvSpPr txBox="1">
              <a:spLocks noChangeArrowheads="1"/>
            </p:cNvSpPr>
            <p:nvPr/>
          </p:nvSpPr>
          <p:spPr bwMode="auto">
            <a:xfrm>
              <a:off x="233680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64" name="Text Box 10"/>
            <p:cNvSpPr txBox="1">
              <a:spLocks noChangeArrowheads="1"/>
            </p:cNvSpPr>
            <p:nvPr/>
          </p:nvSpPr>
          <p:spPr bwMode="auto">
            <a:xfrm>
              <a:off x="291465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667661" y="1885548"/>
            <a:ext cx="2048408" cy="1159971"/>
            <a:chOff x="6032500" y="1371600"/>
            <a:chExt cx="2730500" cy="1546225"/>
          </a:xfrm>
        </p:grpSpPr>
        <p:sp>
          <p:nvSpPr>
            <p:cNvPr id="52249" name="Rectangle 11"/>
            <p:cNvSpPr>
              <a:spLocks noChangeArrowheads="1"/>
            </p:cNvSpPr>
            <p:nvPr/>
          </p:nvSpPr>
          <p:spPr bwMode="auto">
            <a:xfrm>
              <a:off x="6315075" y="1722438"/>
              <a:ext cx="6858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2250" name="Rectangle 12"/>
            <p:cNvSpPr>
              <a:spLocks noChangeArrowheads="1"/>
            </p:cNvSpPr>
            <p:nvPr/>
          </p:nvSpPr>
          <p:spPr bwMode="auto">
            <a:xfrm>
              <a:off x="7131050" y="1670050"/>
              <a:ext cx="2603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1" name="Rectangle 13"/>
            <p:cNvSpPr>
              <a:spLocks noChangeArrowheads="1"/>
            </p:cNvSpPr>
            <p:nvPr/>
          </p:nvSpPr>
          <p:spPr bwMode="auto">
            <a:xfrm>
              <a:off x="7559675" y="16700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2" name="Text Box 14"/>
            <p:cNvSpPr txBox="1">
              <a:spLocks noChangeArrowheads="1"/>
            </p:cNvSpPr>
            <p:nvPr/>
          </p:nvSpPr>
          <p:spPr bwMode="auto">
            <a:xfrm>
              <a:off x="6032500" y="2212975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53" name="Text Box 15"/>
            <p:cNvSpPr txBox="1">
              <a:spLocks noChangeArrowheads="1"/>
            </p:cNvSpPr>
            <p:nvPr/>
          </p:nvSpPr>
          <p:spPr bwMode="auto">
            <a:xfrm>
              <a:off x="6448425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54" name="Text Box 16"/>
            <p:cNvSpPr txBox="1">
              <a:spLocks noChangeArrowheads="1"/>
            </p:cNvSpPr>
            <p:nvPr/>
          </p:nvSpPr>
          <p:spPr bwMode="auto">
            <a:xfrm>
              <a:off x="7073900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55" name="Text Box 17"/>
            <p:cNvSpPr txBox="1">
              <a:spLocks noChangeArrowheads="1"/>
            </p:cNvSpPr>
            <p:nvPr/>
          </p:nvSpPr>
          <p:spPr bwMode="auto">
            <a:xfrm>
              <a:off x="7651751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2" name="Text Box 19"/>
          <p:cNvSpPr txBox="1">
            <a:spLocks noChangeArrowheads="1"/>
          </p:cNvSpPr>
          <p:nvPr/>
        </p:nvSpPr>
        <p:spPr bwMode="auto">
          <a:xfrm>
            <a:off x="1814327" y="3096730"/>
            <a:ext cx="213071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124980" y="3943484"/>
            <a:ext cx="1533924" cy="1125434"/>
            <a:chOff x="6642100" y="4114800"/>
            <a:chExt cx="2044700" cy="1500188"/>
          </a:xfrm>
        </p:grpSpPr>
        <p:sp>
          <p:nvSpPr>
            <p:cNvPr id="52244" name="Rectangle 21"/>
            <p:cNvSpPr>
              <a:spLocks noChangeArrowheads="1"/>
            </p:cNvSpPr>
            <p:nvPr/>
          </p:nvSpPr>
          <p:spPr bwMode="auto">
            <a:xfrm>
              <a:off x="7013574" y="4419600"/>
              <a:ext cx="3016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5" name="Rectangle 22"/>
            <p:cNvSpPr>
              <a:spLocks noChangeArrowheads="1"/>
            </p:cNvSpPr>
            <p:nvPr/>
          </p:nvSpPr>
          <p:spPr bwMode="auto">
            <a:xfrm>
              <a:off x="7483475" y="44132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6" name="Text Box 23"/>
            <p:cNvSpPr txBox="1">
              <a:spLocks noChangeArrowheads="1"/>
            </p:cNvSpPr>
            <p:nvPr/>
          </p:nvSpPr>
          <p:spPr bwMode="auto">
            <a:xfrm>
              <a:off x="6642100" y="49530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7" name="Text Box 24"/>
            <p:cNvSpPr txBox="1">
              <a:spLocks noChangeArrowheads="1"/>
            </p:cNvSpPr>
            <p:nvPr/>
          </p:nvSpPr>
          <p:spPr bwMode="auto">
            <a:xfrm>
              <a:off x="6934200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48" name="Text Box 25"/>
            <p:cNvSpPr txBox="1">
              <a:spLocks noChangeArrowheads="1"/>
            </p:cNvSpPr>
            <p:nvPr/>
          </p:nvSpPr>
          <p:spPr bwMode="auto">
            <a:xfrm>
              <a:off x="7772401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9" name="Text Box 26"/>
          <p:cNvSpPr txBox="1">
            <a:spLocks noChangeArrowheads="1"/>
          </p:cNvSpPr>
          <p:nvPr/>
        </p:nvSpPr>
        <p:spPr bwMode="auto">
          <a:xfrm>
            <a:off x="5879787" y="3001455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542262" y="3800572"/>
            <a:ext cx="1257628" cy="1200463"/>
            <a:chOff x="533400" y="3924300"/>
            <a:chExt cx="1676400" cy="1600200"/>
          </a:xfrm>
        </p:grpSpPr>
        <p:sp>
          <p:nvSpPr>
            <p:cNvPr id="52241" name="Rectangle 28"/>
            <p:cNvSpPr>
              <a:spLocks noChangeArrowheads="1"/>
            </p:cNvSpPr>
            <p:nvPr/>
          </p:nvSpPr>
          <p:spPr bwMode="auto">
            <a:xfrm>
              <a:off x="914400" y="4329113"/>
              <a:ext cx="12954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2" name="Text Box 29"/>
            <p:cNvSpPr txBox="1">
              <a:spLocks noChangeArrowheads="1"/>
            </p:cNvSpPr>
            <p:nvPr/>
          </p:nvSpPr>
          <p:spPr bwMode="auto">
            <a:xfrm>
              <a:off x="533400" y="49180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3" name="Text Box 30"/>
            <p:cNvSpPr txBox="1">
              <a:spLocks noChangeArrowheads="1"/>
            </p:cNvSpPr>
            <p:nvPr/>
          </p:nvSpPr>
          <p:spPr bwMode="auto">
            <a:xfrm>
              <a:off x="1162051" y="3924300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54" name="Text Box 31"/>
          <p:cNvSpPr txBox="1">
            <a:spLocks noChangeArrowheads="1"/>
          </p:cNvSpPr>
          <p:nvPr/>
        </p:nvSpPr>
        <p:spPr bwMode="auto">
          <a:xfrm>
            <a:off x="5692100" y="5143947"/>
            <a:ext cx="20697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sp>
        <p:nvSpPr>
          <p:cNvPr id="30755" name="Text Box 32"/>
          <p:cNvSpPr txBox="1">
            <a:spLocks noChangeArrowheads="1"/>
          </p:cNvSpPr>
          <p:nvPr/>
        </p:nvSpPr>
        <p:spPr bwMode="auto">
          <a:xfrm>
            <a:off x="3257208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5201" name="Rectangle 33"/>
          <p:cNvSpPr>
            <a:spLocks noChangeArrowheads="1"/>
          </p:cNvSpPr>
          <p:nvPr/>
        </p:nvSpPr>
        <p:spPr bwMode="auto">
          <a:xfrm>
            <a:off x="-571648" y="690342"/>
            <a:ext cx="9144000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(((A1 A2)A3)A4) 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0" name="Down Arrow 39"/>
          <p:cNvSpPr/>
          <p:nvPr/>
        </p:nvSpPr>
        <p:spPr>
          <a:xfrm>
            <a:off x="6629937" y="3543330"/>
            <a:ext cx="363235" cy="447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1" name="Left Arrow 40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2" grpId="0"/>
      <p:bldP spid="30749" grpId="0"/>
      <p:bldP spid="30754" grpId="0"/>
      <p:bldP spid="30755" grpId="0" animBg="1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Book Antiqu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B536D9-80F2-428B-BF7A-718C1B027F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BE48E7C-5DB6-4A73-BE4A-FF21BA4F8D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A33EF2-95A3-48B7-8CEC-841F1E001E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938</TotalTime>
  <Words>3097</Words>
  <Application>Microsoft Office PowerPoint</Application>
  <PresentationFormat>On-screen Show (4:3)</PresentationFormat>
  <Paragraphs>1002</Paragraphs>
  <Slides>29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Book Antiqua</vt:lpstr>
      <vt:lpstr>Calibri</vt:lpstr>
      <vt:lpstr>Cambria Math</vt:lpstr>
      <vt:lpstr>Corbel</vt:lpstr>
      <vt:lpstr>Courier New</vt:lpstr>
      <vt:lpstr>Gill Sans</vt:lpstr>
      <vt:lpstr>Symbol</vt:lpstr>
      <vt:lpstr>Times New Roman</vt:lpstr>
      <vt:lpstr>Verdana</vt:lpstr>
      <vt:lpstr>Wingdings</vt:lpstr>
      <vt:lpstr>Spectrum</vt:lpstr>
      <vt:lpstr>Default Design</vt:lpstr>
      <vt:lpstr>Equation</vt:lpstr>
      <vt:lpstr>Dynamic Programming - MCM</vt:lpstr>
      <vt:lpstr>Lecture Outline</vt:lpstr>
      <vt:lpstr>Review: Matrix Multiplication</vt:lpstr>
      <vt:lpstr>Review: Matrix Multiplication</vt:lpstr>
      <vt:lpstr>Multiplying Matrices</vt:lpstr>
      <vt:lpstr>Matrix Chain Multiplication [MCM]: The Problem</vt:lpstr>
      <vt:lpstr>PowerPoint Presentation</vt:lpstr>
      <vt:lpstr>PowerPoint Presentation</vt:lpstr>
      <vt:lpstr>PowerPoint Presentation</vt:lpstr>
      <vt:lpstr>MCM: Parenthesization</vt:lpstr>
      <vt:lpstr>MCM: Parenthesization</vt:lpstr>
      <vt:lpstr>MCM: Parenthesization</vt:lpstr>
      <vt:lpstr>MCM: Parenthesization</vt:lpstr>
      <vt:lpstr>MCM: Time Complexity with Recursion</vt:lpstr>
      <vt:lpstr>MCM: Computing the Optimal Costs</vt:lpstr>
      <vt:lpstr>MCM: Computing the Optimal Costs</vt:lpstr>
      <vt:lpstr>MCM: Computing the Optimal Costs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MCM :: Step 4: Constructing Optimal Solution</vt:lpstr>
      <vt:lpstr>Matrix Chain Multiplication Problem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146</cp:revision>
  <dcterms:created xsi:type="dcterms:W3CDTF">2018-12-10T17:20:29Z</dcterms:created>
  <dcterms:modified xsi:type="dcterms:W3CDTF">2021-03-29T03:00:00Z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