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737" r:id="rId2"/>
  </p:sldMasterIdLst>
  <p:notesMasterIdLst>
    <p:notesMasterId r:id="rId14"/>
  </p:notesMasterIdLst>
  <p:handoutMasterIdLst>
    <p:handoutMasterId r:id="rId15"/>
  </p:handoutMasterIdLst>
  <p:sldIdLst>
    <p:sldId id="256" r:id="rId3"/>
    <p:sldId id="330" r:id="rId4"/>
    <p:sldId id="257" r:id="rId5"/>
    <p:sldId id="258" r:id="rId6"/>
    <p:sldId id="263" r:id="rId7"/>
    <p:sldId id="265" r:id="rId8"/>
    <p:sldId id="271" r:id="rId9"/>
    <p:sldId id="272" r:id="rId10"/>
    <p:sldId id="274" r:id="rId11"/>
    <p:sldId id="333" r:id="rId12"/>
    <p:sldId id="326" r:id="rId13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D5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83" autoAdjust="0"/>
  </p:normalViewPr>
  <p:slideViewPr>
    <p:cSldViewPr>
      <p:cViewPr varScale="1">
        <p:scale>
          <a:sx n="85" d="100"/>
          <a:sy n="85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0A2F338-F49D-4EAB-90F1-26E7BFB58547}" type="datetimeFigureOut">
              <a:rPr lang="en-US"/>
              <a:pPr>
                <a:defRPr/>
              </a:pPr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1026176-F6AF-452E-9CFF-791CC402B3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51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105177B-99DD-49CD-B5D1-16B3AD946F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185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588" y="609601"/>
            <a:ext cx="10360501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324" y="4495800"/>
            <a:ext cx="8532178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774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Shortest Path  </a:t>
            </a:r>
            <a:fld id="{26CD8C14-5193-42A0-B53B-E35CB267B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50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691" y="60326"/>
            <a:ext cx="3019697" cy="6443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484" y="60326"/>
            <a:ext cx="8858059" cy="6443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Shortest Path  </a:t>
            </a:r>
            <a:fld id="{80A30397-0BB0-4AF8-A4FD-CFCC8D05AC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53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" y="60326"/>
            <a:ext cx="12061858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413" y="1019176"/>
            <a:ext cx="5929355" cy="5484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2916" y="1019176"/>
            <a:ext cx="5931472" cy="2665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12916" y="3836988"/>
            <a:ext cx="5931472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Shortest Path  </a:t>
            </a:r>
            <a:fld id="{C591D7D9-B184-4155-B3BE-B562E540CB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978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" y="60326"/>
            <a:ext cx="12061858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13" y="1019176"/>
            <a:ext cx="5929355" cy="5484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2916" y="1019176"/>
            <a:ext cx="5931472" cy="2665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12916" y="3836988"/>
            <a:ext cx="5931472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Shortest Path  </a:t>
            </a:r>
            <a:fld id="{6024F769-03D6-419C-8845-ED2A755C8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399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413" y="444500"/>
            <a:ext cx="11428412" cy="1468438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lIns="68598" tIns="34299" rIns="137196" bIns="274391" anchor="b">
            <a:normAutofit/>
          </a:bodyPr>
          <a:lstStyle/>
          <a:p>
            <a:pPr defTabSz="685983" eaLnBrk="1" hangingPunct="1">
              <a:defRPr/>
            </a:pPr>
            <a:endParaRPr sz="315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79413" y="1906588"/>
            <a:ext cx="11430000" cy="138112"/>
            <a:chOff x="284163" y="1759424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759424"/>
              <a:ext cx="2743248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26220" y="1759424"/>
              <a:ext cx="1599731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5951" y="1759424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379413" y="6227763"/>
            <a:ext cx="11428412" cy="173037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10" name="Picture 2" descr="Image result for AIUB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525" y="460375"/>
            <a:ext cx="18923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641" y="449005"/>
            <a:ext cx="10409257" cy="1088136"/>
          </a:xfrm>
          <a:noFill/>
        </p:spPr>
        <p:txBody>
          <a:bodyPr anchor="b" anchorCtr="0"/>
          <a:lstStyle>
            <a:lvl1pPr marL="0" algn="l" defTabSz="685983" rtl="0" eaLnBrk="1" latinLnBrk="0" hangingPunct="1">
              <a:lnSpc>
                <a:spcPts val="3451"/>
              </a:lnSpc>
              <a:spcBef>
                <a:spcPct val="0"/>
              </a:spcBef>
              <a:buNone/>
              <a:defRPr sz="315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774" y="1532427"/>
            <a:ext cx="10336124" cy="484632"/>
          </a:xfrm>
        </p:spPr>
        <p:txBody>
          <a:bodyPr/>
          <a:lstStyle>
            <a:lvl1pPr marL="0" indent="0" algn="l" defTabSz="685983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CD7ED-2E46-4745-9318-3727D1F94F27}" type="datetimeFigureOut">
              <a:rPr lang="en-US"/>
              <a:pPr>
                <a:defRPr/>
              </a:pPr>
              <a:t>4/5/2021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B3251-2A37-49FB-8792-B74F1E0F60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67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413" y="455613"/>
            <a:ext cx="11428412" cy="11334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79413" y="1577975"/>
            <a:ext cx="11430000" cy="136525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92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086" y="1577847"/>
              <a:ext cx="2743248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5951" y="1577847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5D4D1-0C0B-415C-A9B9-EE8370861C31}" type="datetimeFigureOut">
              <a:rPr lang="en-US"/>
              <a:pPr>
                <a:defRPr/>
              </a:pPr>
              <a:t>4/5/2021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D92D6-2046-4AD8-86E0-DD44A50A4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6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9413" y="444500"/>
            <a:ext cx="11428412" cy="1468438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lIns="68598" tIns="34299" rIns="137196" bIns="274391" anchor="b">
            <a:normAutofit/>
          </a:bodyPr>
          <a:lstStyle/>
          <a:p>
            <a:pPr defTabSz="685983" eaLnBrk="1" hangingPunct="1">
              <a:defRPr/>
            </a:pPr>
            <a:endParaRPr sz="315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79413" y="1906588"/>
            <a:ext cx="11430000" cy="138112"/>
            <a:chOff x="284163" y="1759424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759424"/>
              <a:ext cx="2743248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26220" y="1759424"/>
              <a:ext cx="1599731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5951" y="1759424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972800" y="444500"/>
            <a:ext cx="487363" cy="50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sz="2701">
                <a:solidFill>
                  <a:schemeClr val="bg1"/>
                </a:solidFill>
                <a:sym typeface="Wingdings"/>
              </a:rPr>
              <a:t></a:t>
            </a:r>
            <a:endParaRPr sz="2701">
              <a:solidFill>
                <a:schemeClr val="bg1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786" y="2017061"/>
            <a:ext cx="11429139" cy="4377391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729" y="1532965"/>
            <a:ext cx="10336353" cy="48409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034" y="444731"/>
            <a:ext cx="10411911" cy="1088237"/>
          </a:xfrm>
          <a:noFill/>
        </p:spPr>
        <p:txBody>
          <a:bodyPr anchor="b" anchorCtr="0"/>
          <a:lstStyle>
            <a:lvl1pPr algn="l">
              <a:lnSpc>
                <a:spcPts val="3451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43C85-3DC9-486E-AB9D-0248236AA407}" type="datetimeFigureOut">
              <a:rPr lang="en-US"/>
              <a:pPr>
                <a:defRPr/>
              </a:pPr>
              <a:t>4/5/2021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819169D-ED1E-434F-BD4B-DC5319703A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0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413" y="4802188"/>
            <a:ext cx="11428412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lIns="68598" tIns="34299" rIns="137196" bIns="274391" anchor="b">
            <a:normAutofit/>
          </a:bodyPr>
          <a:lstStyle/>
          <a:p>
            <a:pPr defTabSz="685983" eaLnBrk="1" hangingPunct="1">
              <a:defRPr/>
            </a:pPr>
            <a:endParaRPr sz="315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79413" y="6262688"/>
            <a:ext cx="11430000" cy="138112"/>
            <a:chOff x="284163" y="1759424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759424"/>
              <a:ext cx="2743248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26220" y="1759424"/>
              <a:ext cx="1599731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5951" y="1759424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972800" y="4802188"/>
            <a:ext cx="487363" cy="50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sz="2701">
                <a:solidFill>
                  <a:schemeClr val="bg1"/>
                </a:solidFill>
                <a:sym typeface="Wingdings"/>
              </a:rPr>
              <a:t></a:t>
            </a:r>
            <a:endParaRPr sz="270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875" y="4814125"/>
            <a:ext cx="10360501" cy="1051560"/>
          </a:xfrm>
          <a:noFill/>
        </p:spPr>
        <p:txBody>
          <a:bodyPr anchor="b" anchorCtr="0"/>
          <a:lstStyle>
            <a:lvl1pPr algn="l" defTabSz="685983" rtl="0" eaLnBrk="1" latinLnBrk="0" hangingPunct="1">
              <a:spcBef>
                <a:spcPct val="0"/>
              </a:spcBef>
              <a:buNone/>
              <a:defRPr sz="3151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19" y="5861304"/>
            <a:ext cx="10311746" cy="40233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843C8-F90E-4583-A659-84AFDB0D318C}" type="datetimeFigureOut">
              <a:rPr lang="en-US"/>
              <a:pPr>
                <a:defRPr/>
              </a:pPr>
              <a:t>4/5/2021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FF29B-4018-4D7C-9077-4562590111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37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9413" y="4802188"/>
            <a:ext cx="11428412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lIns="68598" tIns="34299" rIns="137196" bIns="274391" anchor="b">
            <a:normAutofit/>
          </a:bodyPr>
          <a:lstStyle/>
          <a:p>
            <a:pPr defTabSz="685983" eaLnBrk="1" hangingPunct="1">
              <a:defRPr/>
            </a:pPr>
            <a:endParaRPr sz="315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379413" y="6262688"/>
            <a:ext cx="11430000" cy="138112"/>
            <a:chOff x="284163" y="1759424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759424"/>
              <a:ext cx="2743248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26220" y="1759424"/>
              <a:ext cx="1599731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1" y="1759424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972800" y="4802188"/>
            <a:ext cx="487363" cy="50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sz="2701">
                <a:solidFill>
                  <a:schemeClr val="bg1"/>
                </a:solidFill>
                <a:sym typeface="Wingdings"/>
              </a:rPr>
              <a:t></a:t>
            </a:r>
            <a:endParaRPr sz="2701">
              <a:solidFill>
                <a:schemeClr val="bg1"/>
              </a:solidFill>
            </a:endParaRP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786" y="443757"/>
            <a:ext cx="11429139" cy="437029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92" y="4814050"/>
            <a:ext cx="10360501" cy="1048871"/>
          </a:xfrm>
          <a:noFill/>
        </p:spPr>
        <p:txBody>
          <a:bodyPr anchor="b" anchorCtr="0"/>
          <a:lstStyle>
            <a:lvl1pPr algn="l">
              <a:defRPr sz="3151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368" y="5862918"/>
            <a:ext cx="10306727" cy="4034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D1173-84A9-4D59-AA10-3952CB832F4A}" type="datetimeFigureOut">
              <a:rPr lang="en-US"/>
              <a:pPr>
                <a:defRPr/>
              </a:pPr>
              <a:t>4/5/2021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91892A7-DBEC-47C1-9B81-B395E78187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5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9413" y="455613"/>
            <a:ext cx="11428412" cy="11334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379413" y="1577975"/>
            <a:ext cx="11430000" cy="136525"/>
            <a:chOff x="284163" y="1577847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577847"/>
              <a:ext cx="160092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85086" y="1577847"/>
              <a:ext cx="2743248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1" y="1577847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742" y="2151063"/>
            <a:ext cx="5241195" cy="397510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9258" y="2151063"/>
            <a:ext cx="5241195" cy="397510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E4D6B-6BCC-41D2-BDD9-34B07689BD9D}" type="datetimeFigureOut">
              <a:rPr lang="en-US"/>
              <a:pPr>
                <a:defRPr/>
              </a:pPr>
              <a:t>4/5/2021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BD52B-5973-4154-AAE0-E3142D4ADC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9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Shortest Path  </a:t>
            </a:r>
            <a:fld id="{A300AD70-D2B6-4236-9C18-A1FD485B79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890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9413" y="455613"/>
            <a:ext cx="11428412" cy="11334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79413" y="1577975"/>
            <a:ext cx="11430000" cy="13652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92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086" y="1577847"/>
              <a:ext cx="2743248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5951" y="1577847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742" y="1735138"/>
            <a:ext cx="5241195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951" b="0">
                <a:solidFill>
                  <a:schemeClr val="accent1"/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742" y="2590800"/>
            <a:ext cx="5241195" cy="3535362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1000" y="1735138"/>
            <a:ext cx="5241195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951" b="0">
                <a:solidFill>
                  <a:schemeClr val="accent2"/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1000" y="2590800"/>
            <a:ext cx="5241195" cy="3535362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D2B9C-C14B-40B9-BC82-6D704EAEC12B}" type="datetimeFigureOut">
              <a:rPr lang="en-US"/>
              <a:pPr>
                <a:defRPr/>
              </a:pPr>
              <a:t>4/5/2021</a:t>
            </a:fld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A35A6-D128-442D-8855-13F4C9DA9B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06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9413" y="455613"/>
            <a:ext cx="11428412" cy="11334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79413" y="1577975"/>
            <a:ext cx="11430000" cy="136525"/>
            <a:chOff x="284163" y="1577847"/>
            <a:chExt cx="8576373" cy="137411"/>
          </a:xfrm>
        </p:grpSpPr>
        <p:sp>
          <p:nvSpPr>
            <p:cNvPr id="5" name="Rectangle 4"/>
            <p:cNvSpPr/>
            <p:nvPr/>
          </p:nvSpPr>
          <p:spPr>
            <a:xfrm>
              <a:off x="284163" y="1577847"/>
              <a:ext cx="160092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85086" y="1577847"/>
              <a:ext cx="2743248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25951" y="1577847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C33E3-5518-44A8-A68F-30123C07ACE2}" type="datetimeFigureOut">
              <a:rPr lang="en-US"/>
              <a:pPr>
                <a:defRPr/>
              </a:pPr>
              <a:t>4/5/2021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1FE0-58C9-4A8E-ADB3-89169FC1B2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21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79413" y="452438"/>
            <a:ext cx="9818687" cy="138112"/>
            <a:chOff x="284163" y="1577847"/>
            <a:chExt cx="8576373" cy="137411"/>
          </a:xfrm>
        </p:grpSpPr>
        <p:sp>
          <p:nvSpPr>
            <p:cNvPr id="3" name="Rectangle 2"/>
            <p:cNvSpPr/>
            <p:nvPr/>
          </p:nvSpPr>
          <p:spPr>
            <a:xfrm>
              <a:off x="284163" y="1577847"/>
              <a:ext cx="160018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4" name="Rectangle 3"/>
            <p:cNvSpPr/>
            <p:nvPr/>
          </p:nvSpPr>
          <p:spPr>
            <a:xfrm>
              <a:off x="1884346" y="1577847"/>
              <a:ext cx="2742776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5" name="Rectangle 4"/>
            <p:cNvSpPr/>
            <p:nvPr/>
          </p:nvSpPr>
          <p:spPr>
            <a:xfrm>
              <a:off x="4625735" y="1577847"/>
              <a:ext cx="4234801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pic>
        <p:nvPicPr>
          <p:cNvPr id="6" name="Picture 2" descr="Image result for AIUB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55563"/>
            <a:ext cx="1703388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7D58F-D36E-4496-AEC6-DA69BB4AF76C}" type="datetimeFigureOut">
              <a:rPr lang="en-US"/>
              <a:pPr>
                <a:defRPr/>
              </a:pPr>
              <a:t>4/5/2021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70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79413" y="452438"/>
            <a:ext cx="11430000" cy="138112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92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086" y="1577847"/>
              <a:ext cx="2743248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5951" y="1577847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96" y="1298762"/>
            <a:ext cx="5424027" cy="1162050"/>
          </a:xfrm>
          <a:noFill/>
        </p:spPr>
        <p:txBody>
          <a:bodyPr anchor="b">
            <a:noAutofit/>
          </a:bodyPr>
          <a:lstStyle>
            <a:lvl1pPr algn="ctr">
              <a:defRPr sz="2401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6428" y="914402"/>
            <a:ext cx="5424027" cy="5211763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96" y="2456329"/>
            <a:ext cx="5424027" cy="3182472"/>
          </a:xfrm>
        </p:spPr>
        <p:txBody>
          <a:bodyPr/>
          <a:lstStyle>
            <a:lvl1pPr marL="0" indent="0" algn="ctr"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422EA-0F0C-428E-B8EF-FE11A81378A5}" type="datetimeFigureOut">
              <a:rPr lang="en-US"/>
              <a:pPr>
                <a:defRPr/>
              </a:pPr>
              <a:t>4/5/2021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A6B43-222A-4FF9-8443-67E0A793EE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49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9413" y="4802188"/>
            <a:ext cx="11428412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lIns="68598" tIns="34299" rIns="137196" bIns="274391" anchor="b">
            <a:normAutofit/>
          </a:bodyPr>
          <a:lstStyle/>
          <a:p>
            <a:pPr defTabSz="685983" eaLnBrk="1" hangingPunct="1">
              <a:defRPr/>
            </a:pPr>
            <a:endParaRPr sz="315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379413" y="6262688"/>
            <a:ext cx="11430000" cy="138112"/>
            <a:chOff x="284163" y="1759424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759424"/>
              <a:ext cx="2743248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26220" y="1759424"/>
              <a:ext cx="1599731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1" y="1759424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69" y="4800600"/>
            <a:ext cx="11144086" cy="566738"/>
          </a:xfrm>
          <a:noFill/>
        </p:spPr>
        <p:txBody>
          <a:bodyPr anchor="b" anchorCtr="0"/>
          <a:lstStyle>
            <a:lvl1pPr algn="l" defTabSz="685983" rtl="0" eaLnBrk="1" latinLnBrk="0" hangingPunct="1">
              <a:spcBef>
                <a:spcPct val="0"/>
              </a:spcBef>
              <a:buNone/>
              <a:defRPr sz="2101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785" y="457199"/>
            <a:ext cx="11433118" cy="4352544"/>
          </a:xfrm>
        </p:spPr>
        <p:txBody>
          <a:bodyPr rtlCol="0">
            <a:normAutofit/>
          </a:bodyPr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lvl="0"/>
            <a:r>
              <a:rPr lang="fi-FI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655" y="5367338"/>
            <a:ext cx="11069401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50">
                <a:solidFill>
                  <a:schemeClr val="bg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949D6-088F-406B-B9CF-A67DD87B1FD2}" type="datetimeFigureOut">
              <a:rPr lang="en-US"/>
              <a:pPr>
                <a:defRPr/>
              </a:pPr>
              <a:t>4/5/2021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30AFF-8209-4D8B-9075-FD531538F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52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79413" y="4279900"/>
            <a:ext cx="11430000" cy="138113"/>
            <a:chOff x="284163" y="1759424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759424"/>
              <a:ext cx="2743248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26220" y="1759424"/>
              <a:ext cx="1599731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5951" y="1759424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69" y="4778189"/>
            <a:ext cx="11144086" cy="566738"/>
          </a:xfrm>
          <a:noFill/>
        </p:spPr>
        <p:txBody>
          <a:bodyPr anchor="b"/>
          <a:lstStyle>
            <a:lvl1pPr algn="l">
              <a:defRPr sz="2101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785" y="457200"/>
            <a:ext cx="11433118" cy="3822192"/>
          </a:xfrm>
        </p:spPr>
        <p:txBody>
          <a:bodyPr rtlCol="0">
            <a:normAutofit/>
          </a:bodyPr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lvl="0"/>
            <a:r>
              <a:rPr lang="fi-FI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655" y="5344927"/>
            <a:ext cx="11069401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BBBB1-0B1C-43E4-B393-AED18CBBB617}" type="datetimeFigureOut">
              <a:rPr lang="en-US"/>
              <a:pPr>
                <a:defRPr/>
              </a:pPr>
              <a:t>4/5/2021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F5AC7-6246-45C5-830E-AD12F90C0F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1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9413" y="4267200"/>
            <a:ext cx="3656012" cy="212090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lIns="68598" tIns="34299" rIns="137196" bIns="274391" anchor="b">
            <a:normAutofit/>
          </a:bodyPr>
          <a:lstStyle/>
          <a:p>
            <a:pPr defTabSz="685983" eaLnBrk="1" hangingPunct="1">
              <a:defRPr/>
            </a:pPr>
            <a:endParaRPr sz="315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379413" y="461963"/>
            <a:ext cx="11430000" cy="136525"/>
            <a:chOff x="284163" y="1759424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759424"/>
              <a:ext cx="2743248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26220" y="1759424"/>
              <a:ext cx="1599731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5951" y="1759424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2" y="914402"/>
            <a:ext cx="6924925" cy="5211763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658" y="4953001"/>
            <a:ext cx="3295164" cy="124609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050">
                <a:solidFill>
                  <a:schemeClr val="bg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545" y="4419600"/>
            <a:ext cx="3299667" cy="510988"/>
          </a:xfrm>
          <a:noFill/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786" y="594360"/>
            <a:ext cx="3656648" cy="36758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noProof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FBFA2-8F54-408D-9099-AACCE3E18C66}" type="datetimeFigureOut">
              <a:rPr lang="en-US"/>
              <a:pPr>
                <a:defRPr/>
              </a:pPr>
              <a:t>4/5/2021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0A368C5-56C5-40D2-B922-D1FF177F0E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2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27488" y="4802188"/>
            <a:ext cx="77803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lIns="68598" tIns="34299" rIns="137196" bIns="274391" anchor="b">
            <a:normAutofit/>
          </a:bodyPr>
          <a:lstStyle/>
          <a:p>
            <a:pPr defTabSz="685983" eaLnBrk="1" hangingPunct="1">
              <a:defRPr/>
            </a:pPr>
            <a:endParaRPr sz="315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79413" y="6262688"/>
            <a:ext cx="11430000" cy="138112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48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220" y="1759424"/>
              <a:ext cx="1599731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5951" y="1759424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1164" y="4800600"/>
            <a:ext cx="7586892" cy="566738"/>
          </a:xfrm>
          <a:noFill/>
        </p:spPr>
        <p:txBody>
          <a:bodyPr anchor="b" anchorCtr="0"/>
          <a:lstStyle>
            <a:lvl1pPr algn="l" defTabSz="685983" rtl="0" eaLnBrk="1" latinLnBrk="0" hangingPunct="1">
              <a:spcBef>
                <a:spcPct val="0"/>
              </a:spcBef>
              <a:buNone/>
              <a:defRPr sz="2101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6970" y="457199"/>
            <a:ext cx="7776470" cy="4352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lvl="0"/>
            <a:r>
              <a:rPr lang="fi-FI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2008" y="5367338"/>
            <a:ext cx="7536046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50">
                <a:solidFill>
                  <a:schemeClr val="bg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788" y="457200"/>
            <a:ext cx="3648183" cy="2907792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lvl="0"/>
            <a:r>
              <a:rPr lang="fi-FI" noProof="0"/>
              <a:t>Drag picture to placeholder or click icon to add</a:t>
            </a:r>
            <a:endParaRPr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788" y="3364992"/>
            <a:ext cx="3648183" cy="289864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lvl="0"/>
            <a:r>
              <a:rPr lang="fi-FI" noProof="0"/>
              <a:t>Drag picture to placeholder or click icon to add</a:t>
            </a:r>
            <a:endParaRPr noProof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F8AAC-3482-4D29-B632-E52328B970C8}" type="datetimeFigureOut">
              <a:rPr lang="en-US"/>
              <a:pPr>
                <a:defRPr/>
              </a:pPr>
              <a:t>4/5/2021</a:t>
            </a:fld>
            <a:endParaRPr lang="en-US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44518DC8-8BEA-4642-94F5-2629C41FA9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36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413" y="455613"/>
            <a:ext cx="11428412" cy="11334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79413" y="1577975"/>
            <a:ext cx="11430000" cy="136525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92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086" y="1577847"/>
              <a:ext cx="2743248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5951" y="1577847"/>
              <a:ext cx="4234585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787" y="2133600"/>
            <a:ext cx="11429139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5075F-AE43-467D-8DB2-B135E7266353}" type="datetimeFigureOut">
              <a:rPr lang="en-US"/>
              <a:pPr>
                <a:defRPr/>
              </a:pPr>
              <a:t>4/5/2021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2050E9-FF05-47E3-B920-AD6922F7B3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8071644" y="2667794"/>
            <a:ext cx="5934075" cy="1512887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 rot="5400000">
            <a:off x="7197725" y="3332163"/>
            <a:ext cx="5934075" cy="184150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2" y="1577847"/>
              <a:ext cx="159918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637" y="1577847"/>
              <a:ext cx="2741779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7415" y="1577847"/>
              <a:ext cx="4233121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57495" y="473078"/>
            <a:ext cx="1292015" cy="5921375"/>
          </a:xfrm>
        </p:spPr>
        <p:txBody>
          <a:bodyPr vert="eaVert"/>
          <a:lstStyle>
            <a:lvl1pPr algn="l">
              <a:defRPr sz="2551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787" y="457200"/>
            <a:ext cx="8661260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05C45-9D33-43D0-BAB8-E81EFF1D5219}" type="datetimeFigureOut">
              <a:rPr lang="en-US"/>
              <a:pPr>
                <a:defRPr/>
              </a:pPr>
              <a:t>4/5/2021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AC40F7-4FD2-4CAC-A033-BD8C85D895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Shortest Path  </a:t>
            </a:r>
            <a:fld id="{6EC502AA-D55A-4D64-9F7F-D69AEE33C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22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13" y="1019176"/>
            <a:ext cx="5929355" cy="5484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916" y="1019176"/>
            <a:ext cx="5931472" cy="5484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Shortest Path  </a:t>
            </a:r>
            <a:fld id="{9BFA4402-89F1-47B8-9CC1-68FDF67E7D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30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Shortest Path  </a:t>
            </a:r>
            <a:fld id="{E43B64FD-6C00-4050-B075-7309E371CE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35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Shortest Path  </a:t>
            </a:r>
            <a:fld id="{A7FC66E9-8867-4DB7-BB9A-BBA050CBFA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35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Shortest Path  </a:t>
            </a:r>
            <a:fld id="{BA21CDA4-31BD-481D-B63D-C831B89275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22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Shortest Path  </a:t>
            </a:r>
            <a:fld id="{1F13D193-F293-45C3-A71A-145F60E7FC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88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Shortest Path  </a:t>
            </a:r>
            <a:fld id="{D21CA663-9902-419A-BC82-FFB61EE2C3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9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" y="60325"/>
            <a:ext cx="12061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3" y="1019175"/>
            <a:ext cx="12063412" cy="548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" y="6584950"/>
            <a:ext cx="2197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4413" y="6584950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56650" y="6584950"/>
            <a:ext cx="33512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ym typeface="Wingdings" panose="05000000000000000000" pitchFamily="2" charset="2"/>
              </a:defRPr>
            </a:lvl1pPr>
          </a:lstStyle>
          <a:p>
            <a:r>
              <a:rPr lang="en-US" altLang="en-US"/>
              <a:t> Shortest Path  </a:t>
            </a:r>
            <a:fld id="{0B7CD711-4DA6-47DC-902A-D7F9E9E9EB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6564313"/>
            <a:ext cx="1218882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charset="0"/>
        </a:defRPr>
      </a:lvl9pPr>
    </p:titleStyle>
    <p:bodyStyle>
      <a:lvl1pPr marL="457200" indent="-457200" algn="l" rtl="0" eaLnBrk="0" fontAlgn="base" hangingPunct="0">
        <a:spcBef>
          <a:spcPct val="25000"/>
        </a:spcBef>
        <a:spcAft>
          <a:spcPct val="25000"/>
        </a:spcAft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1036638" indent="-465138" algn="l" rtl="0" eaLnBrk="0" fontAlgn="base" hangingPunct="0">
        <a:spcBef>
          <a:spcPct val="25000"/>
        </a:spcBef>
        <a:spcAft>
          <a:spcPct val="25000"/>
        </a:spcAft>
        <a:buBlip>
          <a:blip r:embed="rId16"/>
        </a:buBlip>
        <a:defRPr sz="2800">
          <a:solidFill>
            <a:schemeClr val="tx1"/>
          </a:solidFill>
          <a:latin typeface="+mn-lt"/>
          <a:cs typeface="+mn-cs"/>
        </a:defRPr>
      </a:lvl2pPr>
      <a:lvl3pPr marL="1600200" indent="-449263" algn="l" rtl="0" eaLnBrk="0" fontAlgn="base" hangingPunct="0">
        <a:spcBef>
          <a:spcPct val="25000"/>
        </a:spcBef>
        <a:spcAft>
          <a:spcPct val="25000"/>
        </a:spcAft>
        <a:buBlip>
          <a:blip r:embed="rId17"/>
        </a:buBlip>
        <a:defRPr sz="2400">
          <a:solidFill>
            <a:schemeClr val="tx1"/>
          </a:solidFill>
          <a:latin typeface="+mn-lt"/>
          <a:cs typeface="+mn-cs"/>
        </a:defRPr>
      </a:lvl3pPr>
      <a:lvl4pPr marL="2057400" indent="-342900" algn="l" rtl="0" eaLnBrk="0" fontAlgn="base" hangingPunct="0">
        <a:spcBef>
          <a:spcPct val="25000"/>
        </a:spcBef>
        <a:spcAft>
          <a:spcPct val="25000"/>
        </a:spcAft>
        <a:buBlip>
          <a:blip r:embed="rId18"/>
        </a:buBlip>
        <a:defRPr sz="2000">
          <a:solidFill>
            <a:schemeClr val="tx1"/>
          </a:solidFill>
          <a:latin typeface="+mn-lt"/>
          <a:cs typeface="+mn-cs"/>
        </a:defRPr>
      </a:lvl4pPr>
      <a:lvl5pPr marL="2582863" indent="-228600" algn="l" rtl="0" eaLnBrk="0" fontAlgn="base" hangingPunct="0">
        <a:spcBef>
          <a:spcPct val="25000"/>
        </a:spcBef>
        <a:spcAft>
          <a:spcPct val="25000"/>
        </a:spcAft>
        <a:buBlip>
          <a:blip r:embed="rId19"/>
        </a:buBlip>
        <a:defRPr sz="2000">
          <a:solidFill>
            <a:schemeClr val="tx1"/>
          </a:solidFill>
          <a:latin typeface="+mn-lt"/>
          <a:cs typeface="+mn-cs"/>
        </a:defRPr>
      </a:lvl5pPr>
      <a:lvl6pPr marL="3040063" indent="-228600" algn="l" rtl="0" fontAlgn="base">
        <a:spcBef>
          <a:spcPct val="25000"/>
        </a:spcBef>
        <a:spcAft>
          <a:spcPct val="25000"/>
        </a:spcAft>
        <a:buBlip>
          <a:blip r:embed="rId19"/>
        </a:buBlip>
        <a:defRPr sz="2000">
          <a:solidFill>
            <a:schemeClr val="tx1"/>
          </a:solidFill>
          <a:latin typeface="+mn-lt"/>
          <a:cs typeface="+mn-cs"/>
        </a:defRPr>
      </a:lvl6pPr>
      <a:lvl7pPr marL="3497263" indent="-228600" algn="l" rtl="0" fontAlgn="base">
        <a:spcBef>
          <a:spcPct val="25000"/>
        </a:spcBef>
        <a:spcAft>
          <a:spcPct val="25000"/>
        </a:spcAft>
        <a:buBlip>
          <a:blip r:embed="rId19"/>
        </a:buBlip>
        <a:defRPr sz="2000">
          <a:solidFill>
            <a:schemeClr val="tx1"/>
          </a:solidFill>
          <a:latin typeface="+mn-lt"/>
          <a:cs typeface="+mn-cs"/>
        </a:defRPr>
      </a:lvl7pPr>
      <a:lvl8pPr marL="3954463" indent="-228600" algn="l" rtl="0" fontAlgn="base">
        <a:spcBef>
          <a:spcPct val="25000"/>
        </a:spcBef>
        <a:spcAft>
          <a:spcPct val="25000"/>
        </a:spcAft>
        <a:buBlip>
          <a:blip r:embed="rId19"/>
        </a:buBlip>
        <a:defRPr sz="2000">
          <a:solidFill>
            <a:schemeClr val="tx1"/>
          </a:solidFill>
          <a:latin typeface="+mn-lt"/>
          <a:cs typeface="+mn-cs"/>
        </a:defRPr>
      </a:lvl8pPr>
      <a:lvl9pPr marL="4411663" indent="-228600" algn="l" rtl="0" fontAlgn="base">
        <a:spcBef>
          <a:spcPct val="25000"/>
        </a:spcBef>
        <a:spcAft>
          <a:spcPct val="25000"/>
        </a:spcAft>
        <a:buBlip>
          <a:blip r:embed="rId19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4900" y="2133600"/>
            <a:ext cx="9432925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en-US" smtClean="0"/>
              <a:t>Click to edit Master text styles</a:t>
            </a:r>
          </a:p>
          <a:p>
            <a:pPr lvl="1"/>
            <a:r>
              <a:rPr lang="fi-FI" altLang="en-US" smtClean="0"/>
              <a:t>Second level</a:t>
            </a:r>
          </a:p>
          <a:p>
            <a:pPr lvl="2"/>
            <a:r>
              <a:rPr lang="fi-FI" altLang="en-US" smtClean="0"/>
              <a:t>Third level</a:t>
            </a:r>
          </a:p>
          <a:p>
            <a:pPr lvl="3"/>
            <a:r>
              <a:rPr lang="fi-FI" altLang="en-US" smtClean="0"/>
              <a:t>Fourth level</a:t>
            </a:r>
          </a:p>
          <a:p>
            <a:pPr lvl="4"/>
            <a:r>
              <a:rPr lang="fi-FI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6688" y="643731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7AE5FC28-4F78-4D56-B0D6-6AE304DAF008}" type="datetimeFigureOut">
              <a:rPr lang="en-US"/>
              <a:pPr>
                <a:defRPr/>
              </a:pPr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" y="6437313"/>
            <a:ext cx="81645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225" y="166688"/>
            <a:ext cx="842963" cy="3603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262626"/>
                </a:solidFill>
              </a:defRPr>
            </a:lvl1pPr>
          </a:lstStyle>
          <a:p>
            <a:fld id="{1B1869DA-30EB-453B-B843-C69845DDA62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413" y="630238"/>
            <a:ext cx="11428412" cy="9683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r" defTabSz="685800" rtl="0" eaLnBrk="0" fontAlgn="base" hangingPunct="0">
        <a:spcBef>
          <a:spcPct val="0"/>
        </a:spcBef>
        <a:spcAft>
          <a:spcPct val="0"/>
        </a:spcAft>
        <a:defRPr sz="3100" kern="1200">
          <a:solidFill>
            <a:schemeClr val="bg1"/>
          </a:solidFill>
          <a:latin typeface="+mj-lt"/>
          <a:ea typeface="+mj-ea"/>
          <a:cs typeface="+mj-cs"/>
        </a:defRPr>
      </a:lvl1pPr>
      <a:lvl2pPr algn="r" defTabSz="685800" rtl="0" eaLnBrk="0" fontAlgn="base" hangingPunct="0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Corbel" panose="020B0503020204020204" pitchFamily="34" charset="0"/>
        </a:defRPr>
      </a:lvl2pPr>
      <a:lvl3pPr algn="r" defTabSz="685800" rtl="0" eaLnBrk="0" fontAlgn="base" hangingPunct="0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Corbel" panose="020B0503020204020204" pitchFamily="34" charset="0"/>
        </a:defRPr>
      </a:lvl3pPr>
      <a:lvl4pPr algn="r" defTabSz="685800" rtl="0" eaLnBrk="0" fontAlgn="base" hangingPunct="0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Corbel" panose="020B0503020204020204" pitchFamily="34" charset="0"/>
        </a:defRPr>
      </a:lvl4pPr>
      <a:lvl5pPr algn="r" defTabSz="685800" rtl="0" eaLnBrk="0" fontAlgn="base" hangingPunct="0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Corbel" panose="020B0503020204020204" pitchFamily="34" charset="0"/>
        </a:defRPr>
      </a:lvl5pPr>
      <a:lvl6pPr marL="457200" algn="r" defTabSz="685800" rtl="0" fontAlgn="base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Corbel" panose="020B0503020204020204" pitchFamily="34" charset="0"/>
        </a:defRPr>
      </a:lvl6pPr>
      <a:lvl7pPr marL="914400" algn="r" defTabSz="685800" rtl="0" fontAlgn="base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Corbel" panose="020B0503020204020204" pitchFamily="34" charset="0"/>
        </a:defRPr>
      </a:lvl7pPr>
      <a:lvl8pPr marL="1371600" algn="r" defTabSz="685800" rtl="0" fontAlgn="base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Corbel" panose="020B0503020204020204" pitchFamily="34" charset="0"/>
        </a:defRPr>
      </a:lvl8pPr>
      <a:lvl9pPr marL="1828800" algn="r" defTabSz="685800" rtl="0" fontAlgn="base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Corbel" panose="020B0503020204020204" pitchFamily="34" charset="0"/>
        </a:defRPr>
      </a:lvl9pPr>
    </p:titleStyle>
    <p:bodyStyle>
      <a:lvl1pPr marL="339725" indent="-339725" algn="l" defTabSz="685800" rtl="0" eaLnBrk="0" fontAlgn="base" hangingPunct="0">
        <a:spcBef>
          <a:spcPts val="1500"/>
        </a:spcBef>
        <a:spcAft>
          <a:spcPct val="0"/>
        </a:spcAft>
        <a:buClr>
          <a:srgbClr val="A6A6A6"/>
        </a:buClr>
        <a:buSzPct val="90000"/>
        <a:buFont typeface="Wingdings" panose="05000000000000000000" pitchFamily="2" charset="2"/>
        <a:buChar char=""/>
        <a:defRPr kern="1200">
          <a:solidFill>
            <a:srgbClr val="262626"/>
          </a:solidFill>
          <a:latin typeface="+mn-lt"/>
          <a:ea typeface="+mn-ea"/>
          <a:cs typeface="+mn-cs"/>
        </a:defRPr>
      </a:lvl1pPr>
      <a:lvl2pPr marL="685800" indent="-342900" algn="l" defTabSz="685800" rtl="0" eaLnBrk="0" fontAlgn="base" hangingPunct="0">
        <a:spcBef>
          <a:spcPts val="450"/>
        </a:spcBef>
        <a:spcAft>
          <a:spcPct val="0"/>
        </a:spcAft>
        <a:buClr>
          <a:srgbClr val="404040"/>
        </a:buClr>
        <a:buSzPct val="90000"/>
        <a:buFont typeface="Wingdings" panose="05000000000000000000" pitchFamily="2" charset="2"/>
        <a:buChar char=""/>
        <a:defRPr sz="1600" kern="1200">
          <a:solidFill>
            <a:srgbClr val="262626"/>
          </a:solidFill>
          <a:latin typeface="+mn-lt"/>
          <a:ea typeface="+mn-ea"/>
          <a:cs typeface="+mn-cs"/>
        </a:defRPr>
      </a:lvl2pPr>
      <a:lvl3pPr marL="944563" indent="-258763" algn="l" defTabSz="685800" rtl="0" eaLnBrk="0" fontAlgn="base" hangingPunct="0">
        <a:spcBef>
          <a:spcPts val="450"/>
        </a:spcBef>
        <a:spcAft>
          <a:spcPct val="0"/>
        </a:spcAft>
        <a:buClr>
          <a:srgbClr val="A6A6A6"/>
        </a:buClr>
        <a:buSzPct val="90000"/>
        <a:buFont typeface="Wingdings" panose="05000000000000000000" pitchFamily="2" charset="2"/>
        <a:buChar char=""/>
        <a:defRPr sz="1500" kern="1200">
          <a:solidFill>
            <a:srgbClr val="262626"/>
          </a:solidFill>
          <a:latin typeface="+mn-lt"/>
          <a:ea typeface="+mn-ea"/>
          <a:cs typeface="+mn-cs"/>
        </a:defRPr>
      </a:lvl3pPr>
      <a:lvl4pPr marL="1200150" indent="-254000" algn="l" defTabSz="685800" rtl="0" eaLnBrk="0" fontAlgn="base" hangingPunct="0">
        <a:spcBef>
          <a:spcPts val="450"/>
        </a:spcBef>
        <a:spcAft>
          <a:spcPct val="0"/>
        </a:spcAft>
        <a:buClr>
          <a:srgbClr val="404040"/>
        </a:buClr>
        <a:buSzPct val="90000"/>
        <a:buFont typeface="Wingdings" panose="05000000000000000000" pitchFamily="2" charset="2"/>
        <a:buChar char=""/>
        <a:defRPr sz="1300" kern="1200">
          <a:solidFill>
            <a:srgbClr val="262626"/>
          </a:solidFill>
          <a:latin typeface="+mn-lt"/>
          <a:ea typeface="+mn-ea"/>
          <a:cs typeface="+mn-cs"/>
        </a:defRPr>
      </a:lvl4pPr>
      <a:lvl5pPr marL="1454150" indent="-247650" algn="l" defTabSz="685800" rtl="0" eaLnBrk="0" fontAlgn="base" hangingPunct="0">
        <a:spcBef>
          <a:spcPts val="450"/>
        </a:spcBef>
        <a:spcAft>
          <a:spcPct val="0"/>
        </a:spcAft>
        <a:buClr>
          <a:srgbClr val="A6A6A6"/>
        </a:buClr>
        <a:buSzPct val="90000"/>
        <a:buFont typeface="Wingdings" panose="05000000000000000000" pitchFamily="2" charset="2"/>
        <a:buChar char=""/>
        <a:defRPr sz="1300" kern="1200">
          <a:solidFill>
            <a:srgbClr val="262626"/>
          </a:solidFill>
          <a:latin typeface="+mn-lt"/>
          <a:ea typeface="+mn-ea"/>
          <a:cs typeface="+mn-cs"/>
        </a:defRPr>
      </a:lvl5pPr>
      <a:lvl6pPr marL="1718530" indent="-258435" algn="l" defTabSz="685983" rtl="0" eaLnBrk="1" latinLnBrk="0" hangingPunct="1">
        <a:spcBef>
          <a:spcPts val="45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35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69819" indent="-258435" algn="l" defTabSz="685983" rtl="0" eaLnBrk="1" latinLnBrk="0" hangingPunct="1">
        <a:spcBef>
          <a:spcPts val="45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35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28254" indent="-258435" algn="l" defTabSz="685983" rtl="0" eaLnBrk="1" latinLnBrk="0" hangingPunct="1">
        <a:spcBef>
          <a:spcPts val="45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35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85497" indent="-258435" algn="l" defTabSz="685983" rtl="0" eaLnBrk="1" latinLnBrk="0" hangingPunct="1">
        <a:spcBef>
          <a:spcPts val="45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35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969963"/>
            <a:ext cx="7162800" cy="5540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Lecture Title: Shortest Path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1013" y="2006600"/>
            <a:ext cx="2093912" cy="36353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Course Code: CSC 2211</a:t>
            </a: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2722563" y="2692400"/>
            <a:ext cx="67706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spcBef>
                <a:spcPts val="1500"/>
              </a:spcBef>
              <a:buClr>
                <a:srgbClr val="A6A6A6"/>
              </a:buClr>
              <a:buSzPct val="90000"/>
              <a:buFont typeface="Wingdings" panose="05000000000000000000" pitchFamily="2" charset="2"/>
              <a:buChar char="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spcBef>
                <a:spcPts val="450"/>
              </a:spcBef>
              <a:buClr>
                <a:srgbClr val="404040"/>
              </a:buClr>
              <a:buSzPct val="90000"/>
              <a:buFont typeface="Wingdings" panose="05000000000000000000" pitchFamily="2" charset="2"/>
              <a:buChar char=""/>
              <a:defRPr sz="1600">
                <a:solidFill>
                  <a:srgbClr val="262626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spcBef>
                <a:spcPts val="450"/>
              </a:spcBef>
              <a:buClr>
                <a:srgbClr val="A6A6A6"/>
              </a:buClr>
              <a:buSzPct val="90000"/>
              <a:buFont typeface="Wingdings" panose="05000000000000000000" pitchFamily="2" charset="2"/>
              <a:buChar char=""/>
              <a:defRPr sz="1500">
                <a:solidFill>
                  <a:srgbClr val="262626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spcBef>
                <a:spcPts val="450"/>
              </a:spcBef>
              <a:buClr>
                <a:srgbClr val="404040"/>
              </a:buClr>
              <a:buSzPct val="90000"/>
              <a:buFont typeface="Wingdings" panose="05000000000000000000" pitchFamily="2" charset="2"/>
              <a:buChar char=""/>
              <a:defRPr sz="1300">
                <a:solidFill>
                  <a:srgbClr val="262626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spcBef>
                <a:spcPts val="450"/>
              </a:spcBef>
              <a:buClr>
                <a:srgbClr val="A6A6A6"/>
              </a:buClr>
              <a:buSzPct val="90000"/>
              <a:buFont typeface="Wingdings" panose="05000000000000000000" pitchFamily="2" charset="2"/>
              <a:buChar char=""/>
              <a:defRPr sz="1300">
                <a:solidFill>
                  <a:srgbClr val="262626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A6A6A6"/>
              </a:buClr>
              <a:buSzPct val="90000"/>
              <a:buFont typeface="Wingdings" panose="05000000000000000000" pitchFamily="2" charset="2"/>
              <a:buChar char=""/>
              <a:defRPr sz="1300">
                <a:solidFill>
                  <a:srgbClr val="262626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A6A6A6"/>
              </a:buClr>
              <a:buSzPct val="90000"/>
              <a:buFont typeface="Wingdings" panose="05000000000000000000" pitchFamily="2" charset="2"/>
              <a:buChar char=""/>
              <a:defRPr sz="1300">
                <a:solidFill>
                  <a:srgbClr val="262626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A6A6A6"/>
              </a:buClr>
              <a:buSzPct val="90000"/>
              <a:buFont typeface="Wingdings" panose="05000000000000000000" pitchFamily="2" charset="2"/>
              <a:buChar char=""/>
              <a:defRPr sz="1300">
                <a:solidFill>
                  <a:srgbClr val="262626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A6A6A6"/>
              </a:buClr>
              <a:buSzPct val="90000"/>
              <a:buFont typeface="Wingdings" panose="05000000000000000000" pitchFamily="2" charset="2"/>
              <a:buChar char=""/>
              <a:defRPr sz="1300">
                <a:solidFill>
                  <a:srgbClr val="262626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0070C0"/>
                </a:solidFill>
                <a:latin typeface="Arial" panose="020B0604020202020204" pitchFamily="34" charset="0"/>
              </a:rPr>
              <a:t>Dept. of Computer Science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0070C0"/>
                </a:solidFill>
                <a:latin typeface="Arial" panose="020B0604020202020204" pitchFamily="34" charset="0"/>
              </a:rPr>
              <a:t>Faculty of Science and Technology</a:t>
            </a:r>
            <a:endParaRPr lang="en-US" altLang="en-US" b="1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45726"/>
              </p:ext>
            </p:extLst>
          </p:nvPr>
        </p:nvGraphicFramePr>
        <p:xfrm>
          <a:off x="3021013" y="4746625"/>
          <a:ext cx="6254748" cy="5683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12934"/>
                <a:gridCol w="1048780"/>
                <a:gridCol w="921359"/>
                <a:gridCol w="1156599"/>
                <a:gridCol w="931160"/>
                <a:gridCol w="1083916"/>
              </a:tblGrid>
              <a:tr h="284163">
                <a:tc>
                  <a:txBody>
                    <a:bodyPr/>
                    <a:lstStyle/>
                    <a:p>
                      <a:r>
                        <a:rPr lang="en-US" sz="1000" dirty="0"/>
                        <a:t>Lecture No:</a:t>
                      </a:r>
                    </a:p>
                  </a:txBody>
                  <a:tcPr marL="68612" marR="68612" marT="34303" marB="3430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</a:p>
                  </a:txBody>
                  <a:tcPr marL="68612" marR="68612" marT="34303" marB="3430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Week No:</a:t>
                      </a:r>
                    </a:p>
                  </a:txBody>
                  <a:tcPr marL="68612" marR="68612" marT="34303" marB="3430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</a:p>
                  </a:txBody>
                  <a:tcPr marL="68612" marR="68612" marT="34303" marB="3430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Semester:</a:t>
                      </a:r>
                    </a:p>
                  </a:txBody>
                  <a:tcPr marL="68612" marR="68612" marT="34303" marB="34303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Spring 2020-21</a:t>
                      </a:r>
                      <a:endParaRPr lang="en-US" sz="1000" dirty="0"/>
                    </a:p>
                  </a:txBody>
                  <a:tcPr marL="68612" marR="68612" marT="34303" marB="34303"/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 marL="68612" marR="68612" marT="34303" marB="34303"/>
                </a:tc>
                <a:tc gridSpan="5">
                  <a:txBody>
                    <a:bodyPr/>
                    <a:lstStyle/>
                    <a:p>
                      <a:r>
                        <a:rPr lang="en-US" sz="1000" i="1" dirty="0"/>
                        <a:t>Name &amp; email: </a:t>
                      </a:r>
                      <a:r>
                        <a:rPr lang="en-US" sz="1000" i="1" dirty="0" smtClean="0"/>
                        <a:t>Mushfiqur Rahman; mushfiqur@aiub.edu</a:t>
                      </a:r>
                      <a:endParaRPr lang="en-US" sz="1000" i="1" dirty="0"/>
                    </a:p>
                  </a:txBody>
                  <a:tcPr marL="68612" marR="68612" marT="34303" marB="34303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5156200" y="2011363"/>
            <a:ext cx="3124200" cy="363537"/>
          </a:xfrm>
          <a:prstGeom prst="rect">
            <a:avLst/>
          </a:prstGeom>
        </p:spPr>
        <p:txBody>
          <a:bodyPr lIns="68598" tIns="34299" rIns="68598" bIns="34299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983" fontAlgn="auto">
              <a:spcAft>
                <a:spcPts val="0"/>
              </a:spcAft>
              <a:buClr>
                <a:prstClr val="white">
                  <a:lumMod val="65000"/>
                </a:prstClr>
              </a:buClr>
              <a:defRPr/>
            </a:pPr>
            <a:r>
              <a:rPr lang="en-US" sz="1350" dirty="0">
                <a:solidFill>
                  <a:prstClr val="white"/>
                </a:solidFill>
              </a:rPr>
              <a:t>Course Title: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419B31D3-733A-4160-AC45-D5A39C9CD295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dirty="0" smtClean="0"/>
              <a:t>Bellman-Ford’s </a:t>
            </a:r>
            <a:r>
              <a:rPr lang="da-DK" dirty="0"/>
              <a:t>Running Time</a:t>
            </a:r>
          </a:p>
        </p:txBody>
      </p:sp>
      <p:graphicFrame>
        <p:nvGraphicFramePr>
          <p:cNvPr id="1743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01511"/>
              </p:ext>
            </p:extLst>
          </p:nvPr>
        </p:nvGraphicFramePr>
        <p:xfrm>
          <a:off x="2132012" y="1981200"/>
          <a:ext cx="7162800" cy="1736839"/>
        </p:xfrm>
        <a:graphic>
          <a:graphicData uri="http://schemas.openxmlformats.org/drawingml/2006/table">
            <a:tbl>
              <a:tblPr/>
              <a:tblGrid>
                <a:gridCol w="3581400"/>
                <a:gridCol w="3581400"/>
              </a:tblGrid>
              <a:tr h="457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Graph Type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652" marB="45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Total</a:t>
                      </a: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Complete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652" marB="45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ymbol" pitchFamily="18" charset="2"/>
                          <a:cs typeface="Arial" charset="0"/>
                        </a:rPr>
                        <a:t>O</a:t>
                      </a:r>
                      <a:r>
                        <a:rPr kumimoji="0" lang="da-DK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da-DK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V </a:t>
                      </a:r>
                      <a:r>
                        <a:rPr kumimoji="0" lang="da-DK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Non-Complete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652" marB="45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ymbol" pitchFamily="18" charset="2"/>
                          <a:cs typeface="Arial" charset="0"/>
                        </a:rPr>
                        <a:t>O</a:t>
                      </a:r>
                      <a:r>
                        <a:rPr kumimoji="0" lang="da-DK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da-DK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</a:t>
                      </a:r>
                      <a:r>
                        <a:rPr kumimoji="0" lang="da-DK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 </a:t>
                      </a:r>
                      <a:r>
                        <a:rPr kumimoji="0" lang="da-DK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V</a:t>
                      </a:r>
                      <a:r>
                        <a:rPr kumimoji="0" lang="da-DK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32012" y="43434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 = Number of Edges</a:t>
            </a:r>
          </a:p>
          <a:p>
            <a:r>
              <a:rPr lang="en-GB" dirty="0" smtClean="0"/>
              <a:t>V = Number of Vertices</a:t>
            </a:r>
          </a:p>
        </p:txBody>
      </p:sp>
    </p:spTree>
    <p:extLst>
      <p:ext uri="{BB962C8B-B14F-4D97-AF65-F5344CB8AC3E}">
        <p14:creationId xmlns:p14="http://schemas.microsoft.com/office/powerpoint/2010/main" val="3153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B3DAD767-FA44-4871-BAE2-FD16AE9B6ACD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Reading Materials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CLRS</a:t>
            </a:r>
          </a:p>
          <a:p>
            <a:pPr lvl="1" eaLnBrk="1" hangingPunct="1">
              <a:defRPr/>
            </a:pPr>
            <a:r>
              <a:rPr lang="en-US"/>
              <a:t>Exercises: </a:t>
            </a:r>
          </a:p>
          <a:p>
            <a:pPr lvl="2" eaLnBrk="1" hangingPunct="1">
              <a:defRPr/>
            </a:pPr>
            <a:r>
              <a:rPr lang="en-US"/>
              <a:t>24.1-1, 24.1-2, 24.1-3. 24.2-2, 25.2-6</a:t>
            </a:r>
          </a:p>
          <a:p>
            <a:pPr lvl="1" eaLnBrk="1" hangingPunct="1">
              <a:defRPr/>
            </a:pPr>
            <a:r>
              <a:rPr lang="en-US"/>
              <a:t>Problems:</a:t>
            </a:r>
          </a:p>
          <a:p>
            <a:pPr lvl="2" eaLnBrk="1" hangingPunct="1">
              <a:defRPr/>
            </a:pPr>
            <a:r>
              <a:rPr lang="en-US"/>
              <a:t>24-3</a:t>
            </a:r>
          </a:p>
          <a:p>
            <a:pPr eaLnBrk="1" hangingPunct="1">
              <a:defRPr/>
            </a:pPr>
            <a:r>
              <a:rPr lang="en-US"/>
              <a:t>HSR</a:t>
            </a:r>
          </a:p>
          <a:p>
            <a:pPr lvl="1" eaLnBrk="1" hangingPunct="1">
              <a:defRPr/>
            </a:pPr>
            <a:r>
              <a:rPr lang="en-US"/>
              <a:t>Examples: </a:t>
            </a:r>
          </a:p>
          <a:p>
            <a:pPr lvl="2" eaLnBrk="1" hangingPunct="1">
              <a:defRPr/>
            </a:pPr>
            <a:r>
              <a:rPr lang="en-US"/>
              <a:t>4.11, 4.12, 5.14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449263"/>
            <a:ext cx="7808913" cy="10874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6550" y="2630488"/>
            <a:ext cx="6723063" cy="1484312"/>
          </a:xfrm>
        </p:spPr>
        <p:txBody>
          <a:bodyPr rtlCol="0">
            <a:normAutofit lnSpcReduction="10000"/>
          </a:bodyPr>
          <a:lstStyle/>
          <a:p>
            <a:pPr marL="257244" indent="-257244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400" b="1" dirty="0">
                <a:solidFill>
                  <a:schemeClr val="tx1"/>
                </a:solidFill>
              </a:rPr>
              <a:t>Shortest Path</a:t>
            </a:r>
          </a:p>
          <a:p>
            <a:pPr marL="257244" indent="-257244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400" b="1" dirty="0">
                <a:solidFill>
                  <a:schemeClr val="tx1"/>
                </a:solidFill>
              </a:rPr>
              <a:t>Dijkstra’s Algorithm</a:t>
            </a:r>
          </a:p>
          <a:p>
            <a:pPr marL="257244" indent="-257244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400" b="1" dirty="0">
                <a:solidFill>
                  <a:schemeClr val="tx1"/>
                </a:solidFill>
              </a:rPr>
              <a:t>Bellman-Ford’ </a:t>
            </a:r>
            <a:r>
              <a:rPr lang="en-US" sz="2400" b="1" dirty="0" smtClean="0">
                <a:solidFill>
                  <a:schemeClr val="tx1"/>
                </a:solidFill>
              </a:rPr>
              <a:t>Algorithms</a:t>
            </a:r>
            <a:endParaRPr lang="en-US" sz="2400" b="1" dirty="0">
              <a:solidFill>
                <a:schemeClr val="tx1"/>
              </a:solidFill>
            </a:endParaRPr>
          </a:p>
          <a:p>
            <a:pPr marL="257244" indent="-257244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400" dirty="0">
                <a:solidFill>
                  <a:schemeClr val="tx1"/>
                </a:solidFill>
              </a:rPr>
              <a:t>Floyd-</a:t>
            </a:r>
            <a:r>
              <a:rPr lang="en-US" sz="2400" dirty="0" err="1">
                <a:solidFill>
                  <a:schemeClr val="tx1"/>
                </a:solidFill>
              </a:rPr>
              <a:t>Warshall’s</a:t>
            </a:r>
            <a:r>
              <a:rPr lang="en-US" sz="2400" dirty="0">
                <a:solidFill>
                  <a:schemeClr val="tx1"/>
                </a:solidFill>
              </a:rPr>
              <a:t> Algorithm</a:t>
            </a:r>
          </a:p>
          <a:p>
            <a:pPr marL="257244" indent="-257244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57244" indent="-257244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DBD6050B-DFC9-42A8-963B-F99CB1ECD428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Shortest Path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1788" y="914400"/>
            <a:ext cx="8955087" cy="55768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da-DK" sz="2400" dirty="0"/>
              <a:t>Generalize distance to weighted setting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da-DK" sz="2400" dirty="0"/>
              <a:t>Digraph </a:t>
            </a:r>
            <a:r>
              <a:rPr lang="da-DK" sz="2400" b="1" i="1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da-DK" sz="24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da-DK" sz="2400" b="1" i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da-DK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a-DK" sz="2400" b="1" i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da-DK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da-DK" sz="2400" dirty="0"/>
              <a:t> with weight function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W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(assigning real values to edges)</a:t>
            </a:r>
            <a:endParaRPr lang="da-DK" sz="2400" dirty="0"/>
          </a:p>
          <a:p>
            <a:pPr eaLnBrk="1" hangingPunct="1">
              <a:lnSpc>
                <a:spcPct val="110000"/>
              </a:lnSpc>
              <a:defRPr/>
            </a:pPr>
            <a:r>
              <a:rPr lang="da-DK" sz="2400" dirty="0"/>
              <a:t>Weight of path </a:t>
            </a:r>
            <a:r>
              <a:rPr lang="da-DK" sz="2400" b="1" i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da-DK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a-DK" sz="2400" b="1" i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da-DK" sz="2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da-DK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da-DK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2400" b="1" i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da-DK" sz="24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da-DK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da-DK" sz="2400" b="1" dirty="0"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da-DK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2400" b="1" i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da-DK" sz="2400" b="1" baseline="-250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da-DK" sz="2400" dirty="0"/>
              <a:t> is</a:t>
            </a:r>
          </a:p>
          <a:p>
            <a:pPr eaLnBrk="1" hangingPunct="1">
              <a:lnSpc>
                <a:spcPct val="110000"/>
              </a:lnSpc>
              <a:defRPr/>
            </a:pPr>
            <a:endParaRPr lang="da-DK" sz="2400" dirty="0"/>
          </a:p>
          <a:p>
            <a:pPr eaLnBrk="1" hangingPunct="1">
              <a:lnSpc>
                <a:spcPct val="110000"/>
              </a:lnSpc>
              <a:defRPr/>
            </a:pPr>
            <a:r>
              <a:rPr lang="da-DK" sz="2400" b="1" dirty="0"/>
              <a:t>Shortest path</a:t>
            </a:r>
            <a:r>
              <a:rPr lang="da-DK" sz="2400" dirty="0"/>
              <a:t> = a path of </a:t>
            </a:r>
            <a:r>
              <a:rPr lang="da-DK" sz="2400" b="1" dirty="0"/>
              <a:t>minimum weight</a:t>
            </a:r>
            <a:r>
              <a:rPr lang="da-DK" sz="2400" dirty="0"/>
              <a:t> (</a:t>
            </a:r>
            <a:r>
              <a:rPr lang="da-DK" sz="2400" i="1" dirty="0"/>
              <a:t>cost</a:t>
            </a:r>
            <a:r>
              <a:rPr lang="da-DK" sz="2400" dirty="0"/>
              <a:t>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da-DK" sz="2400" dirty="0"/>
              <a:t>Applications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da-DK" sz="2000" dirty="0"/>
              <a:t>static/dynamic network routing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da-DK" sz="2000" dirty="0"/>
              <a:t>robot motion planning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da-DK" sz="2000" dirty="0"/>
              <a:t>map/route generation in traffic</a:t>
            </a:r>
          </a:p>
        </p:txBody>
      </p:sp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3579813" y="2851150"/>
          <a:ext cx="3200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8" imgW="1257300" imgH="431800" progId="Equation.DSMT4">
                  <p:embed/>
                </p:oleObj>
              </mc:Choice>
              <mc:Fallback>
                <p:oleObj name="Equation" r:id="rId8" imgW="12573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2851150"/>
                        <a:ext cx="3200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Shortest-Path Problems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751013" y="1066800"/>
            <a:ext cx="8686800" cy="5243513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en-US" sz="2400" dirty="0"/>
              <a:t>Shortest-Path problems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en-US" sz="2000" b="1" dirty="0"/>
              <a:t>Single-source (single-destination). </a:t>
            </a:r>
            <a:r>
              <a:rPr lang="en-US" sz="2000" dirty="0"/>
              <a:t>Find a shortest path from a given source (vertex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dirty="0"/>
              <a:t>) to each of the vertices.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en-US" sz="2000" b="1" dirty="0"/>
              <a:t>Single-pair. </a:t>
            </a:r>
            <a:r>
              <a:rPr lang="en-US" sz="2000" dirty="0"/>
              <a:t>Given two vertices, find a shortest path between them. Solution to single-source problem solves this problem efficiently, too.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en-US" sz="2000" b="1" dirty="0"/>
              <a:t>All-pairs. </a:t>
            </a:r>
            <a:r>
              <a:rPr lang="en-US" sz="2000" dirty="0"/>
              <a:t>Find shortest-paths for every pair of vertices. Dynamic programming algorithm. 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en-US" sz="2000" dirty="0"/>
              <a:t>Unweighted shortest-paths – </a:t>
            </a:r>
            <a:r>
              <a:rPr lang="en-US" sz="2000" b="1" dirty="0"/>
              <a:t>BFS</a:t>
            </a:r>
            <a:r>
              <a:rPr lang="en-US" sz="2000" dirty="0"/>
              <a:t>.  </a:t>
            </a:r>
            <a:r>
              <a:rPr lang="en-US" sz="2000" b="1" dirty="0"/>
              <a:t> </a:t>
            </a:r>
            <a:r>
              <a:rPr lang="en-US" sz="2000" dirty="0"/>
              <a:t>  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51567B32-D941-429E-B885-A4CD5F1927A6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D764CE86-0220-4C62-BE3A-E9885998DC12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Dijkstra's Algorithm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da-DK" sz="2800" dirty="0"/>
              <a:t>Non-negative edge weights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da-DK" sz="2800" dirty="0"/>
              <a:t>Greedy, similar to Prim's algorithm for MST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da-DK" sz="2800" dirty="0"/>
              <a:t>Use </a:t>
            </a:r>
            <a:r>
              <a:rPr lang="da-DK" sz="2800" dirty="0" smtClean="0"/>
              <a:t>a </a:t>
            </a:r>
            <a:r>
              <a:rPr lang="da-DK" sz="2800" dirty="0"/>
              <a:t>priority queue </a:t>
            </a:r>
            <a:r>
              <a:rPr lang="da-DK" sz="2800" dirty="0" smtClean="0"/>
              <a:t>with vertice’s distance from the source vertice as keys</a:t>
            </a:r>
            <a:r>
              <a:rPr lang="da-DK" sz="28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da-DK" sz="2800" dirty="0" smtClean="0"/>
              <a:t> </a:t>
            </a:r>
            <a:r>
              <a:rPr lang="da-DK" sz="2800" dirty="0"/>
              <a:t>which is </a:t>
            </a:r>
            <a:r>
              <a:rPr lang="da-DK" sz="2800" dirty="0" smtClean="0"/>
              <a:t>re-organized whenever some distance decreases</a:t>
            </a:r>
            <a:endParaRPr lang="da-DK" sz="2800" dirty="0"/>
          </a:p>
          <a:p>
            <a:pPr eaLnBrk="1" hangingPunct="1">
              <a:lnSpc>
                <a:spcPct val="130000"/>
              </a:lnSpc>
              <a:defRPr/>
            </a:pPr>
            <a:r>
              <a:rPr lang="da-DK" sz="2800" dirty="0"/>
              <a:t>Basic idea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da-DK" sz="2400" dirty="0"/>
              <a:t>maintain a set </a:t>
            </a:r>
            <a:r>
              <a:rPr lang="da-DK" sz="2400" b="1" i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da-DK" sz="2400" dirty="0" smtClean="0"/>
              <a:t> </a:t>
            </a:r>
            <a:r>
              <a:rPr lang="da-DK" sz="2400" dirty="0"/>
              <a:t>of solved vertices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da-DK" sz="2400" dirty="0"/>
              <a:t>at each step select "closest" </a:t>
            </a:r>
            <a:r>
              <a:rPr lang="da-DK" sz="2400" dirty="0" smtClean="0"/>
              <a:t>vertex </a:t>
            </a:r>
            <a:r>
              <a:rPr lang="da-DK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sz="2400" dirty="0" smtClean="0"/>
              <a:t>, </a:t>
            </a:r>
            <a:r>
              <a:rPr lang="da-DK" sz="2400" dirty="0"/>
              <a:t>add it to </a:t>
            </a:r>
            <a:r>
              <a:rPr lang="da-DK" sz="2400" b="1" i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da-DK" sz="2400" dirty="0" smtClean="0"/>
              <a:t>, </a:t>
            </a:r>
            <a:r>
              <a:rPr lang="da-DK" sz="2400" dirty="0"/>
              <a:t>and relax all edges from </a:t>
            </a:r>
            <a:r>
              <a:rPr lang="da-DK" sz="2400" b="1" i="1" dirty="0" smtClean="0">
                <a:latin typeface="Courier New" pitchFamily="49" charset="0"/>
                <a:cs typeface="Courier New" pitchFamily="49" charset="0"/>
              </a:rPr>
              <a:t>C</a:t>
            </a:r>
            <a:endParaRPr lang="da-DK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79F1B576-FE19-4A60-8F06-9E1EF3D0408A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dirty="0"/>
              <a:t>Dijkstra’s </a:t>
            </a:r>
            <a:r>
              <a:rPr lang="da-DK" dirty="0" smtClean="0"/>
              <a:t>Example-1</a:t>
            </a:r>
            <a:endParaRPr lang="da-DK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424237" y="2209800"/>
            <a:ext cx="3886200" cy="2879725"/>
            <a:chOff x="576" y="816"/>
            <a:chExt cx="1968" cy="1449"/>
          </a:xfrm>
        </p:grpSpPr>
        <p:sp>
          <p:nvSpPr>
            <p:cNvPr id="35999" name="Oval 4"/>
            <p:cNvSpPr>
              <a:spLocks noChangeArrowheads="1"/>
            </p:cNvSpPr>
            <p:nvPr/>
          </p:nvSpPr>
          <p:spPr bwMode="auto">
            <a:xfrm>
              <a:off x="1344" y="105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36000" name="Oval 5"/>
            <p:cNvSpPr>
              <a:spLocks noChangeArrowheads="1"/>
            </p:cNvSpPr>
            <p:nvPr/>
          </p:nvSpPr>
          <p:spPr bwMode="auto">
            <a:xfrm>
              <a:off x="2112" y="105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36001" name="Oval 6"/>
            <p:cNvSpPr>
              <a:spLocks noChangeArrowheads="1"/>
            </p:cNvSpPr>
            <p:nvPr/>
          </p:nvSpPr>
          <p:spPr bwMode="auto">
            <a:xfrm>
              <a:off x="1344" y="182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36002" name="Oval 7"/>
            <p:cNvSpPr>
              <a:spLocks noChangeArrowheads="1"/>
            </p:cNvSpPr>
            <p:nvPr/>
          </p:nvSpPr>
          <p:spPr bwMode="auto">
            <a:xfrm>
              <a:off x="2112" y="182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36003" name="Oval 8"/>
            <p:cNvSpPr>
              <a:spLocks noChangeArrowheads="1"/>
            </p:cNvSpPr>
            <p:nvPr/>
          </p:nvSpPr>
          <p:spPr bwMode="auto">
            <a:xfrm>
              <a:off x="768" y="1440"/>
              <a:ext cx="288" cy="2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0</a:t>
              </a:r>
              <a:endParaRPr lang="en-GB" altLang="en-US" sz="24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36004" name="AutoShape 9"/>
            <p:cNvCxnSpPr>
              <a:cxnSpLocks noChangeShapeType="1"/>
              <a:stCxn id="36001" idx="7"/>
              <a:endCxn id="35999" idx="5"/>
            </p:cNvCxnSpPr>
            <p:nvPr/>
          </p:nvCxnSpPr>
          <p:spPr bwMode="auto">
            <a:xfrm rot="-5400000">
              <a:off x="1308" y="1584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005" name="AutoShape 10"/>
            <p:cNvCxnSpPr>
              <a:cxnSpLocks noChangeShapeType="1"/>
              <a:stCxn id="35999" idx="3"/>
              <a:endCxn id="36001" idx="1"/>
            </p:cNvCxnSpPr>
            <p:nvPr/>
          </p:nvCxnSpPr>
          <p:spPr bwMode="auto">
            <a:xfrm rot="5400000">
              <a:off x="1104" y="1584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006" name="AutoShape 11"/>
            <p:cNvCxnSpPr>
              <a:cxnSpLocks noChangeShapeType="1"/>
              <a:stCxn id="35999" idx="6"/>
              <a:endCxn id="36000" idx="2"/>
            </p:cNvCxnSpPr>
            <p:nvPr/>
          </p:nvCxnSpPr>
          <p:spPr bwMode="auto">
            <a:xfrm>
              <a:off x="1632" y="1200"/>
              <a:ext cx="4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007" name="AutoShape 12"/>
            <p:cNvCxnSpPr>
              <a:cxnSpLocks noChangeShapeType="1"/>
              <a:stCxn id="36001" idx="7"/>
              <a:endCxn id="36000" idx="3"/>
            </p:cNvCxnSpPr>
            <p:nvPr/>
          </p:nvCxnSpPr>
          <p:spPr bwMode="auto">
            <a:xfrm flipV="1">
              <a:off x="1590" y="1302"/>
              <a:ext cx="564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008" name="AutoShape 13"/>
            <p:cNvCxnSpPr>
              <a:cxnSpLocks noChangeShapeType="1"/>
              <a:stCxn id="36000" idx="3"/>
              <a:endCxn id="36002" idx="1"/>
            </p:cNvCxnSpPr>
            <p:nvPr/>
          </p:nvCxnSpPr>
          <p:spPr bwMode="auto">
            <a:xfrm>
              <a:off x="2154" y="1302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009" name="AutoShape 14"/>
            <p:cNvCxnSpPr>
              <a:cxnSpLocks noChangeShapeType="1"/>
              <a:stCxn id="36002" idx="7"/>
              <a:endCxn id="36000" idx="5"/>
            </p:cNvCxnSpPr>
            <p:nvPr/>
          </p:nvCxnSpPr>
          <p:spPr bwMode="auto">
            <a:xfrm flipV="1">
              <a:off x="2358" y="1302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010" name="AutoShape 15"/>
            <p:cNvCxnSpPr>
              <a:cxnSpLocks noChangeShapeType="1"/>
              <a:stCxn id="36001" idx="6"/>
              <a:endCxn id="36002" idx="2"/>
            </p:cNvCxnSpPr>
            <p:nvPr/>
          </p:nvCxnSpPr>
          <p:spPr bwMode="auto">
            <a:xfrm>
              <a:off x="1632" y="1968"/>
              <a:ext cx="4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011" name="AutoShape 16"/>
            <p:cNvCxnSpPr>
              <a:cxnSpLocks noChangeShapeType="1"/>
              <a:stCxn id="36002" idx="1"/>
              <a:endCxn id="36003" idx="6"/>
            </p:cNvCxnSpPr>
            <p:nvPr/>
          </p:nvCxnSpPr>
          <p:spPr bwMode="auto">
            <a:xfrm flipH="1" flipV="1">
              <a:off x="1056" y="1584"/>
              <a:ext cx="1098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012" name="AutoShape 17"/>
            <p:cNvCxnSpPr>
              <a:cxnSpLocks noChangeShapeType="1"/>
              <a:stCxn id="36003" idx="5"/>
              <a:endCxn id="36001" idx="2"/>
            </p:cNvCxnSpPr>
            <p:nvPr/>
          </p:nvCxnSpPr>
          <p:spPr bwMode="auto">
            <a:xfrm>
              <a:off x="1014" y="1686"/>
              <a:ext cx="330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013" name="AutoShape 18"/>
            <p:cNvCxnSpPr>
              <a:cxnSpLocks noChangeShapeType="1"/>
              <a:stCxn id="36003" idx="7"/>
              <a:endCxn id="35999" idx="2"/>
            </p:cNvCxnSpPr>
            <p:nvPr/>
          </p:nvCxnSpPr>
          <p:spPr bwMode="auto">
            <a:xfrm flipV="1">
              <a:off x="1014" y="1200"/>
              <a:ext cx="330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014" name="Text Box 19"/>
            <p:cNvSpPr txBox="1">
              <a:spLocks noChangeArrowheads="1"/>
            </p:cNvSpPr>
            <p:nvPr/>
          </p:nvSpPr>
          <p:spPr bwMode="auto">
            <a:xfrm>
              <a:off x="576" y="1440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15" name="Text Box 20"/>
            <p:cNvSpPr txBox="1">
              <a:spLocks noChangeArrowheads="1"/>
            </p:cNvSpPr>
            <p:nvPr/>
          </p:nvSpPr>
          <p:spPr bwMode="auto">
            <a:xfrm>
              <a:off x="1392" y="816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16" name="Text Box 21"/>
            <p:cNvSpPr txBox="1">
              <a:spLocks noChangeArrowheads="1"/>
            </p:cNvSpPr>
            <p:nvPr/>
          </p:nvSpPr>
          <p:spPr bwMode="auto">
            <a:xfrm>
              <a:off x="2160" y="816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17" name="Text Box 22"/>
            <p:cNvSpPr txBox="1">
              <a:spLocks noChangeArrowheads="1"/>
            </p:cNvSpPr>
            <p:nvPr/>
          </p:nvSpPr>
          <p:spPr bwMode="auto">
            <a:xfrm>
              <a:off x="2160" y="2064"/>
              <a:ext cx="19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18" name="Text Box 23"/>
            <p:cNvSpPr txBox="1">
              <a:spLocks noChangeArrowheads="1"/>
            </p:cNvSpPr>
            <p:nvPr/>
          </p:nvSpPr>
          <p:spPr bwMode="auto">
            <a:xfrm>
              <a:off x="1392" y="2064"/>
              <a:ext cx="19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19" name="Text Box 24"/>
            <p:cNvSpPr txBox="1">
              <a:spLocks noChangeArrowheads="1"/>
            </p:cNvSpPr>
            <p:nvPr/>
          </p:nvSpPr>
          <p:spPr bwMode="auto">
            <a:xfrm>
              <a:off x="960" y="1104"/>
              <a:ext cx="28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20" name="Text Box 25"/>
            <p:cNvSpPr txBox="1">
              <a:spLocks noChangeArrowheads="1"/>
            </p:cNvSpPr>
            <p:nvPr/>
          </p:nvSpPr>
          <p:spPr bwMode="auto">
            <a:xfrm>
              <a:off x="960" y="1728"/>
              <a:ext cx="28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21" name="Text Box 26"/>
            <p:cNvSpPr txBox="1">
              <a:spLocks noChangeArrowheads="1"/>
            </p:cNvSpPr>
            <p:nvPr/>
          </p:nvSpPr>
          <p:spPr bwMode="auto">
            <a:xfrm>
              <a:off x="1728" y="960"/>
              <a:ext cx="28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22" name="Text Box 27"/>
            <p:cNvSpPr txBox="1">
              <a:spLocks noChangeArrowheads="1"/>
            </p:cNvSpPr>
            <p:nvPr/>
          </p:nvSpPr>
          <p:spPr bwMode="auto">
            <a:xfrm>
              <a:off x="1200" y="1392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23" name="Text Box 28"/>
            <p:cNvSpPr txBox="1">
              <a:spLocks noChangeArrowheads="1"/>
            </p:cNvSpPr>
            <p:nvPr/>
          </p:nvSpPr>
          <p:spPr bwMode="auto">
            <a:xfrm>
              <a:off x="1584" y="1392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24" name="Text Box 29"/>
            <p:cNvSpPr txBox="1">
              <a:spLocks noChangeArrowheads="1"/>
            </p:cNvSpPr>
            <p:nvPr/>
          </p:nvSpPr>
          <p:spPr bwMode="auto">
            <a:xfrm>
              <a:off x="1824" y="1296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25" name="Text Box 30"/>
            <p:cNvSpPr txBox="1">
              <a:spLocks noChangeArrowheads="1"/>
            </p:cNvSpPr>
            <p:nvPr/>
          </p:nvSpPr>
          <p:spPr bwMode="auto">
            <a:xfrm>
              <a:off x="1968" y="1488"/>
              <a:ext cx="19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26" name="Text Box 31"/>
            <p:cNvSpPr txBox="1">
              <a:spLocks noChangeArrowheads="1"/>
            </p:cNvSpPr>
            <p:nvPr/>
          </p:nvSpPr>
          <p:spPr bwMode="auto">
            <a:xfrm>
              <a:off x="2352" y="1488"/>
              <a:ext cx="19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27" name="Text Box 32"/>
            <p:cNvSpPr txBox="1">
              <a:spLocks noChangeArrowheads="1"/>
            </p:cNvSpPr>
            <p:nvPr/>
          </p:nvSpPr>
          <p:spPr bwMode="auto">
            <a:xfrm>
              <a:off x="1776" y="1584"/>
              <a:ext cx="19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28" name="Text Box 33"/>
            <p:cNvSpPr txBox="1">
              <a:spLocks noChangeArrowheads="1"/>
            </p:cNvSpPr>
            <p:nvPr/>
          </p:nvSpPr>
          <p:spPr bwMode="auto">
            <a:xfrm>
              <a:off x="1776" y="1920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3422649" y="2209800"/>
            <a:ext cx="3884613" cy="2871787"/>
            <a:chOff x="3024" y="816"/>
            <a:chExt cx="1968" cy="1450"/>
          </a:xfrm>
        </p:grpSpPr>
        <p:sp>
          <p:nvSpPr>
            <p:cNvPr id="35969" name="Oval 35"/>
            <p:cNvSpPr>
              <a:spLocks noChangeArrowheads="1"/>
            </p:cNvSpPr>
            <p:nvPr/>
          </p:nvSpPr>
          <p:spPr bwMode="auto">
            <a:xfrm>
              <a:off x="3792" y="105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10</a:t>
              </a:r>
            </a:p>
          </p:txBody>
        </p:sp>
        <p:sp>
          <p:nvSpPr>
            <p:cNvPr id="35970" name="Oval 36"/>
            <p:cNvSpPr>
              <a:spLocks noChangeArrowheads="1"/>
            </p:cNvSpPr>
            <p:nvPr/>
          </p:nvSpPr>
          <p:spPr bwMode="auto">
            <a:xfrm>
              <a:off x="4560" y="105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35971" name="Oval 37"/>
            <p:cNvSpPr>
              <a:spLocks noChangeArrowheads="1"/>
            </p:cNvSpPr>
            <p:nvPr/>
          </p:nvSpPr>
          <p:spPr bwMode="auto">
            <a:xfrm>
              <a:off x="3792" y="1824"/>
              <a:ext cx="288" cy="2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5</a:t>
              </a:r>
              <a:endParaRPr lang="en-GB" altLang="en-US" sz="24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5972" name="Oval 38"/>
            <p:cNvSpPr>
              <a:spLocks noChangeArrowheads="1"/>
            </p:cNvSpPr>
            <p:nvPr/>
          </p:nvSpPr>
          <p:spPr bwMode="auto">
            <a:xfrm>
              <a:off x="4560" y="182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35973" name="Oval 39"/>
            <p:cNvSpPr>
              <a:spLocks noChangeArrowheads="1"/>
            </p:cNvSpPr>
            <p:nvPr/>
          </p:nvSpPr>
          <p:spPr bwMode="auto">
            <a:xfrm>
              <a:off x="3216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0</a:t>
              </a:r>
              <a:endParaRPr lang="en-GB" altLang="en-US" sz="24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35974" name="AutoShape 40"/>
            <p:cNvCxnSpPr>
              <a:cxnSpLocks noChangeShapeType="1"/>
              <a:stCxn id="35971" idx="7"/>
              <a:endCxn id="35969" idx="5"/>
            </p:cNvCxnSpPr>
            <p:nvPr/>
          </p:nvCxnSpPr>
          <p:spPr bwMode="auto">
            <a:xfrm rot="-5400000">
              <a:off x="3756" y="1584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75" name="AutoShape 41"/>
            <p:cNvCxnSpPr>
              <a:cxnSpLocks noChangeShapeType="1"/>
              <a:stCxn id="35969" idx="3"/>
              <a:endCxn id="35971" idx="1"/>
            </p:cNvCxnSpPr>
            <p:nvPr/>
          </p:nvCxnSpPr>
          <p:spPr bwMode="auto">
            <a:xfrm rot="5400000">
              <a:off x="3552" y="1584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76" name="AutoShape 42"/>
            <p:cNvCxnSpPr>
              <a:cxnSpLocks noChangeShapeType="1"/>
              <a:stCxn id="35969" idx="6"/>
              <a:endCxn id="35970" idx="2"/>
            </p:cNvCxnSpPr>
            <p:nvPr/>
          </p:nvCxnSpPr>
          <p:spPr bwMode="auto">
            <a:xfrm>
              <a:off x="4080" y="1200"/>
              <a:ext cx="4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77" name="AutoShape 43"/>
            <p:cNvCxnSpPr>
              <a:cxnSpLocks noChangeShapeType="1"/>
              <a:stCxn id="35971" idx="7"/>
              <a:endCxn id="35970" idx="3"/>
            </p:cNvCxnSpPr>
            <p:nvPr/>
          </p:nvCxnSpPr>
          <p:spPr bwMode="auto">
            <a:xfrm flipV="1">
              <a:off x="4038" y="1302"/>
              <a:ext cx="564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78" name="AutoShape 44"/>
            <p:cNvCxnSpPr>
              <a:cxnSpLocks noChangeShapeType="1"/>
              <a:stCxn id="35970" idx="3"/>
              <a:endCxn id="35972" idx="1"/>
            </p:cNvCxnSpPr>
            <p:nvPr/>
          </p:nvCxnSpPr>
          <p:spPr bwMode="auto">
            <a:xfrm>
              <a:off x="4602" y="1302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79" name="AutoShape 45"/>
            <p:cNvCxnSpPr>
              <a:cxnSpLocks noChangeShapeType="1"/>
              <a:stCxn id="35972" idx="7"/>
              <a:endCxn id="35970" idx="5"/>
            </p:cNvCxnSpPr>
            <p:nvPr/>
          </p:nvCxnSpPr>
          <p:spPr bwMode="auto">
            <a:xfrm flipV="1">
              <a:off x="4806" y="1302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80" name="AutoShape 46"/>
            <p:cNvCxnSpPr>
              <a:cxnSpLocks noChangeShapeType="1"/>
              <a:stCxn id="35971" idx="6"/>
              <a:endCxn id="35972" idx="2"/>
            </p:cNvCxnSpPr>
            <p:nvPr/>
          </p:nvCxnSpPr>
          <p:spPr bwMode="auto">
            <a:xfrm>
              <a:off x="4080" y="1968"/>
              <a:ext cx="4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81" name="AutoShape 47"/>
            <p:cNvCxnSpPr>
              <a:cxnSpLocks noChangeShapeType="1"/>
              <a:stCxn id="35972" idx="1"/>
              <a:endCxn id="35973" idx="6"/>
            </p:cNvCxnSpPr>
            <p:nvPr/>
          </p:nvCxnSpPr>
          <p:spPr bwMode="auto">
            <a:xfrm flipH="1" flipV="1">
              <a:off x="3504" y="1584"/>
              <a:ext cx="1098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82" name="AutoShape 48"/>
            <p:cNvCxnSpPr>
              <a:cxnSpLocks noChangeShapeType="1"/>
              <a:stCxn id="35973" idx="5"/>
              <a:endCxn id="35971" idx="2"/>
            </p:cNvCxnSpPr>
            <p:nvPr/>
          </p:nvCxnSpPr>
          <p:spPr bwMode="auto">
            <a:xfrm>
              <a:off x="3462" y="1686"/>
              <a:ext cx="330" cy="282"/>
            </a:xfrm>
            <a:prstGeom prst="straightConnector1">
              <a:avLst/>
            </a:prstGeom>
            <a:noFill/>
            <a:ln w="63500">
              <a:solidFill>
                <a:schemeClr val="hlink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83" name="AutoShape 49"/>
            <p:cNvCxnSpPr>
              <a:cxnSpLocks noChangeShapeType="1"/>
              <a:stCxn id="35973" idx="7"/>
              <a:endCxn id="35969" idx="2"/>
            </p:cNvCxnSpPr>
            <p:nvPr/>
          </p:nvCxnSpPr>
          <p:spPr bwMode="auto">
            <a:xfrm flipV="1">
              <a:off x="3462" y="1200"/>
              <a:ext cx="330" cy="282"/>
            </a:xfrm>
            <a:prstGeom prst="straightConnector1">
              <a:avLst/>
            </a:prstGeom>
            <a:noFill/>
            <a:ln w="63500">
              <a:solidFill>
                <a:schemeClr val="hlink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84" name="Text Box 50"/>
            <p:cNvSpPr txBox="1">
              <a:spLocks noChangeArrowheads="1"/>
            </p:cNvSpPr>
            <p:nvPr/>
          </p:nvSpPr>
          <p:spPr bwMode="auto">
            <a:xfrm>
              <a:off x="3024" y="1440"/>
              <a:ext cx="19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85" name="Text Box 51"/>
            <p:cNvSpPr txBox="1">
              <a:spLocks noChangeArrowheads="1"/>
            </p:cNvSpPr>
            <p:nvPr/>
          </p:nvSpPr>
          <p:spPr bwMode="auto">
            <a:xfrm>
              <a:off x="3840" y="816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86" name="Text Box 52"/>
            <p:cNvSpPr txBox="1">
              <a:spLocks noChangeArrowheads="1"/>
            </p:cNvSpPr>
            <p:nvPr/>
          </p:nvSpPr>
          <p:spPr bwMode="auto">
            <a:xfrm>
              <a:off x="4608" y="816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87" name="Text Box 53"/>
            <p:cNvSpPr txBox="1">
              <a:spLocks noChangeArrowheads="1"/>
            </p:cNvSpPr>
            <p:nvPr/>
          </p:nvSpPr>
          <p:spPr bwMode="auto">
            <a:xfrm>
              <a:off x="4608" y="2064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88" name="Text Box 54"/>
            <p:cNvSpPr txBox="1">
              <a:spLocks noChangeArrowheads="1"/>
            </p:cNvSpPr>
            <p:nvPr/>
          </p:nvSpPr>
          <p:spPr bwMode="auto">
            <a:xfrm>
              <a:off x="3840" y="2064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89" name="Text Box 55"/>
            <p:cNvSpPr txBox="1">
              <a:spLocks noChangeArrowheads="1"/>
            </p:cNvSpPr>
            <p:nvPr/>
          </p:nvSpPr>
          <p:spPr bwMode="auto">
            <a:xfrm>
              <a:off x="3408" y="1104"/>
              <a:ext cx="28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90" name="Text Box 56"/>
            <p:cNvSpPr txBox="1">
              <a:spLocks noChangeArrowheads="1"/>
            </p:cNvSpPr>
            <p:nvPr/>
          </p:nvSpPr>
          <p:spPr bwMode="auto">
            <a:xfrm>
              <a:off x="3408" y="1728"/>
              <a:ext cx="28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91" name="Text Box 57"/>
            <p:cNvSpPr txBox="1">
              <a:spLocks noChangeArrowheads="1"/>
            </p:cNvSpPr>
            <p:nvPr/>
          </p:nvSpPr>
          <p:spPr bwMode="auto">
            <a:xfrm>
              <a:off x="4176" y="960"/>
              <a:ext cx="28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92" name="Text Box 58"/>
            <p:cNvSpPr txBox="1">
              <a:spLocks noChangeArrowheads="1"/>
            </p:cNvSpPr>
            <p:nvPr/>
          </p:nvSpPr>
          <p:spPr bwMode="auto">
            <a:xfrm>
              <a:off x="3648" y="1392"/>
              <a:ext cx="19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93" name="Text Box 59"/>
            <p:cNvSpPr txBox="1">
              <a:spLocks noChangeArrowheads="1"/>
            </p:cNvSpPr>
            <p:nvPr/>
          </p:nvSpPr>
          <p:spPr bwMode="auto">
            <a:xfrm>
              <a:off x="4032" y="1392"/>
              <a:ext cx="19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94" name="Text Box 60"/>
            <p:cNvSpPr txBox="1">
              <a:spLocks noChangeArrowheads="1"/>
            </p:cNvSpPr>
            <p:nvPr/>
          </p:nvSpPr>
          <p:spPr bwMode="auto">
            <a:xfrm>
              <a:off x="4272" y="1296"/>
              <a:ext cx="19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95" name="Text Box 61"/>
            <p:cNvSpPr txBox="1">
              <a:spLocks noChangeArrowheads="1"/>
            </p:cNvSpPr>
            <p:nvPr/>
          </p:nvSpPr>
          <p:spPr bwMode="auto">
            <a:xfrm>
              <a:off x="4416" y="1488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96" name="Text Box 62"/>
            <p:cNvSpPr txBox="1">
              <a:spLocks noChangeArrowheads="1"/>
            </p:cNvSpPr>
            <p:nvPr/>
          </p:nvSpPr>
          <p:spPr bwMode="auto">
            <a:xfrm>
              <a:off x="4800" y="1488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97" name="Text Box 63"/>
            <p:cNvSpPr txBox="1">
              <a:spLocks noChangeArrowheads="1"/>
            </p:cNvSpPr>
            <p:nvPr/>
          </p:nvSpPr>
          <p:spPr bwMode="auto">
            <a:xfrm>
              <a:off x="4224" y="1584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98" name="Text Box 64"/>
            <p:cNvSpPr txBox="1">
              <a:spLocks noChangeArrowheads="1"/>
            </p:cNvSpPr>
            <p:nvPr/>
          </p:nvSpPr>
          <p:spPr bwMode="auto">
            <a:xfrm>
              <a:off x="4224" y="1920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3422649" y="2209800"/>
            <a:ext cx="3884613" cy="2871787"/>
            <a:chOff x="624" y="2352"/>
            <a:chExt cx="1968" cy="1450"/>
          </a:xfrm>
        </p:grpSpPr>
        <p:sp>
          <p:nvSpPr>
            <p:cNvPr id="35939" name="Text Box 68"/>
            <p:cNvSpPr txBox="1">
              <a:spLocks noChangeArrowheads="1"/>
            </p:cNvSpPr>
            <p:nvPr/>
          </p:nvSpPr>
          <p:spPr bwMode="auto">
            <a:xfrm>
              <a:off x="1440" y="2352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40" name="Text Box 69"/>
            <p:cNvSpPr txBox="1">
              <a:spLocks noChangeArrowheads="1"/>
            </p:cNvSpPr>
            <p:nvPr/>
          </p:nvSpPr>
          <p:spPr bwMode="auto">
            <a:xfrm>
              <a:off x="2208" y="2352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41" name="Oval 70"/>
            <p:cNvSpPr>
              <a:spLocks noChangeArrowheads="1"/>
            </p:cNvSpPr>
            <p:nvPr/>
          </p:nvSpPr>
          <p:spPr bwMode="auto">
            <a:xfrm>
              <a:off x="1392" y="259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8</a:t>
              </a:r>
              <a:endParaRPr lang="en-GB" altLang="en-US" sz="24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5942" name="Oval 71"/>
            <p:cNvSpPr>
              <a:spLocks noChangeArrowheads="1"/>
            </p:cNvSpPr>
            <p:nvPr/>
          </p:nvSpPr>
          <p:spPr bwMode="auto">
            <a:xfrm>
              <a:off x="2160" y="259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14</a:t>
              </a:r>
              <a:endParaRPr lang="en-GB" altLang="en-US" sz="24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5943" name="Oval 72"/>
            <p:cNvSpPr>
              <a:spLocks noChangeArrowheads="1"/>
            </p:cNvSpPr>
            <p:nvPr/>
          </p:nvSpPr>
          <p:spPr bwMode="auto">
            <a:xfrm>
              <a:off x="1392" y="3360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5</a:t>
              </a:r>
              <a:endParaRPr lang="en-GB" altLang="en-US" sz="24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5944" name="Oval 73"/>
            <p:cNvSpPr>
              <a:spLocks noChangeArrowheads="1"/>
            </p:cNvSpPr>
            <p:nvPr/>
          </p:nvSpPr>
          <p:spPr bwMode="auto">
            <a:xfrm>
              <a:off x="2160" y="3360"/>
              <a:ext cx="288" cy="2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7</a:t>
              </a:r>
              <a:endParaRPr lang="en-GB" altLang="en-US" sz="24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5945" name="Oval 74"/>
            <p:cNvSpPr>
              <a:spLocks noChangeArrowheads="1"/>
            </p:cNvSpPr>
            <p:nvPr/>
          </p:nvSpPr>
          <p:spPr bwMode="auto">
            <a:xfrm>
              <a:off x="816" y="2976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0</a:t>
              </a:r>
              <a:endParaRPr lang="en-GB" altLang="en-US" sz="24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35946" name="AutoShape 75"/>
            <p:cNvCxnSpPr>
              <a:cxnSpLocks noChangeShapeType="1"/>
              <a:stCxn id="35943" idx="7"/>
              <a:endCxn id="35941" idx="5"/>
            </p:cNvCxnSpPr>
            <p:nvPr/>
          </p:nvCxnSpPr>
          <p:spPr bwMode="auto">
            <a:xfrm rot="-5400000">
              <a:off x="1356" y="3120"/>
              <a:ext cx="564" cy="0"/>
            </a:xfrm>
            <a:prstGeom prst="straightConnector1">
              <a:avLst/>
            </a:prstGeom>
            <a:noFill/>
            <a:ln w="63500">
              <a:solidFill>
                <a:schemeClr val="hlink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47" name="AutoShape 76"/>
            <p:cNvCxnSpPr>
              <a:cxnSpLocks noChangeShapeType="1"/>
              <a:stCxn id="35941" idx="3"/>
              <a:endCxn id="35943" idx="1"/>
            </p:cNvCxnSpPr>
            <p:nvPr/>
          </p:nvCxnSpPr>
          <p:spPr bwMode="auto">
            <a:xfrm rot="5400000">
              <a:off x="1152" y="3120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48" name="AutoShape 77"/>
            <p:cNvCxnSpPr>
              <a:cxnSpLocks noChangeShapeType="1"/>
              <a:stCxn id="35941" idx="6"/>
              <a:endCxn id="35942" idx="2"/>
            </p:cNvCxnSpPr>
            <p:nvPr/>
          </p:nvCxnSpPr>
          <p:spPr bwMode="auto">
            <a:xfrm>
              <a:off x="1680" y="2736"/>
              <a:ext cx="4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49" name="AutoShape 78"/>
            <p:cNvCxnSpPr>
              <a:cxnSpLocks noChangeShapeType="1"/>
              <a:stCxn id="35943" idx="7"/>
              <a:endCxn id="35942" idx="3"/>
            </p:cNvCxnSpPr>
            <p:nvPr/>
          </p:nvCxnSpPr>
          <p:spPr bwMode="auto">
            <a:xfrm flipV="1">
              <a:off x="1638" y="2838"/>
              <a:ext cx="564" cy="564"/>
            </a:xfrm>
            <a:prstGeom prst="straightConnector1">
              <a:avLst/>
            </a:prstGeom>
            <a:noFill/>
            <a:ln w="63500">
              <a:solidFill>
                <a:schemeClr val="hlink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50" name="AutoShape 79"/>
            <p:cNvCxnSpPr>
              <a:cxnSpLocks noChangeShapeType="1"/>
              <a:stCxn id="35942" idx="3"/>
              <a:endCxn id="35944" idx="1"/>
            </p:cNvCxnSpPr>
            <p:nvPr/>
          </p:nvCxnSpPr>
          <p:spPr bwMode="auto">
            <a:xfrm>
              <a:off x="2202" y="2838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51" name="AutoShape 80"/>
            <p:cNvCxnSpPr>
              <a:cxnSpLocks noChangeShapeType="1"/>
              <a:stCxn id="35944" idx="7"/>
              <a:endCxn id="35942" idx="5"/>
            </p:cNvCxnSpPr>
            <p:nvPr/>
          </p:nvCxnSpPr>
          <p:spPr bwMode="auto">
            <a:xfrm flipV="1">
              <a:off x="2406" y="2838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52" name="AutoShape 81"/>
            <p:cNvCxnSpPr>
              <a:cxnSpLocks noChangeShapeType="1"/>
              <a:stCxn id="35943" idx="6"/>
              <a:endCxn id="35944" idx="2"/>
            </p:cNvCxnSpPr>
            <p:nvPr/>
          </p:nvCxnSpPr>
          <p:spPr bwMode="auto">
            <a:xfrm>
              <a:off x="1680" y="3504"/>
              <a:ext cx="480" cy="0"/>
            </a:xfrm>
            <a:prstGeom prst="straightConnector1">
              <a:avLst/>
            </a:prstGeom>
            <a:noFill/>
            <a:ln w="63500">
              <a:solidFill>
                <a:schemeClr val="hlink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53" name="AutoShape 82"/>
            <p:cNvCxnSpPr>
              <a:cxnSpLocks noChangeShapeType="1"/>
              <a:stCxn id="35944" idx="1"/>
              <a:endCxn id="35945" idx="6"/>
            </p:cNvCxnSpPr>
            <p:nvPr/>
          </p:nvCxnSpPr>
          <p:spPr bwMode="auto">
            <a:xfrm flipH="1" flipV="1">
              <a:off x="1104" y="3120"/>
              <a:ext cx="1098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54" name="AutoShape 83"/>
            <p:cNvCxnSpPr>
              <a:cxnSpLocks noChangeShapeType="1"/>
              <a:stCxn id="35945" idx="5"/>
              <a:endCxn id="35943" idx="2"/>
            </p:cNvCxnSpPr>
            <p:nvPr/>
          </p:nvCxnSpPr>
          <p:spPr bwMode="auto">
            <a:xfrm>
              <a:off x="1062" y="3222"/>
              <a:ext cx="330" cy="282"/>
            </a:xfrm>
            <a:prstGeom prst="straightConnector1">
              <a:avLst/>
            </a:prstGeom>
            <a:noFill/>
            <a:ln w="63500">
              <a:solidFill>
                <a:srgbClr val="000000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55" name="AutoShape 84"/>
            <p:cNvCxnSpPr>
              <a:cxnSpLocks noChangeShapeType="1"/>
              <a:stCxn id="35945" idx="7"/>
              <a:endCxn id="35941" idx="2"/>
            </p:cNvCxnSpPr>
            <p:nvPr/>
          </p:nvCxnSpPr>
          <p:spPr bwMode="auto">
            <a:xfrm flipV="1">
              <a:off x="1062" y="2736"/>
              <a:ext cx="330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56" name="Text Box 85"/>
            <p:cNvSpPr txBox="1">
              <a:spLocks noChangeArrowheads="1"/>
            </p:cNvSpPr>
            <p:nvPr/>
          </p:nvSpPr>
          <p:spPr bwMode="auto">
            <a:xfrm>
              <a:off x="624" y="2976"/>
              <a:ext cx="19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57" name="Text Box 86"/>
            <p:cNvSpPr txBox="1">
              <a:spLocks noChangeArrowheads="1"/>
            </p:cNvSpPr>
            <p:nvPr/>
          </p:nvSpPr>
          <p:spPr bwMode="auto">
            <a:xfrm>
              <a:off x="2208" y="3600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58" name="Text Box 87"/>
            <p:cNvSpPr txBox="1">
              <a:spLocks noChangeArrowheads="1"/>
            </p:cNvSpPr>
            <p:nvPr/>
          </p:nvSpPr>
          <p:spPr bwMode="auto">
            <a:xfrm>
              <a:off x="1440" y="3600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59" name="Text Box 88"/>
            <p:cNvSpPr txBox="1">
              <a:spLocks noChangeArrowheads="1"/>
            </p:cNvSpPr>
            <p:nvPr/>
          </p:nvSpPr>
          <p:spPr bwMode="auto">
            <a:xfrm>
              <a:off x="1008" y="2640"/>
              <a:ext cx="28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60" name="Text Box 89"/>
            <p:cNvSpPr txBox="1">
              <a:spLocks noChangeArrowheads="1"/>
            </p:cNvSpPr>
            <p:nvPr/>
          </p:nvSpPr>
          <p:spPr bwMode="auto">
            <a:xfrm>
              <a:off x="1008" y="3264"/>
              <a:ext cx="28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61" name="Text Box 90"/>
            <p:cNvSpPr txBox="1">
              <a:spLocks noChangeArrowheads="1"/>
            </p:cNvSpPr>
            <p:nvPr/>
          </p:nvSpPr>
          <p:spPr bwMode="auto">
            <a:xfrm>
              <a:off x="1776" y="2496"/>
              <a:ext cx="28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62" name="Text Box 91"/>
            <p:cNvSpPr txBox="1">
              <a:spLocks noChangeArrowheads="1"/>
            </p:cNvSpPr>
            <p:nvPr/>
          </p:nvSpPr>
          <p:spPr bwMode="auto">
            <a:xfrm>
              <a:off x="1248" y="2928"/>
              <a:ext cx="19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63" name="Text Box 92"/>
            <p:cNvSpPr txBox="1">
              <a:spLocks noChangeArrowheads="1"/>
            </p:cNvSpPr>
            <p:nvPr/>
          </p:nvSpPr>
          <p:spPr bwMode="auto">
            <a:xfrm>
              <a:off x="1632" y="2928"/>
              <a:ext cx="19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64" name="Text Box 93"/>
            <p:cNvSpPr txBox="1">
              <a:spLocks noChangeArrowheads="1"/>
            </p:cNvSpPr>
            <p:nvPr/>
          </p:nvSpPr>
          <p:spPr bwMode="auto">
            <a:xfrm>
              <a:off x="1872" y="2832"/>
              <a:ext cx="19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65" name="Text Box 94"/>
            <p:cNvSpPr txBox="1">
              <a:spLocks noChangeArrowheads="1"/>
            </p:cNvSpPr>
            <p:nvPr/>
          </p:nvSpPr>
          <p:spPr bwMode="auto">
            <a:xfrm>
              <a:off x="2016" y="3024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66" name="Text Box 95"/>
            <p:cNvSpPr txBox="1">
              <a:spLocks noChangeArrowheads="1"/>
            </p:cNvSpPr>
            <p:nvPr/>
          </p:nvSpPr>
          <p:spPr bwMode="auto">
            <a:xfrm>
              <a:off x="2400" y="3024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67" name="Text Box 96"/>
            <p:cNvSpPr txBox="1">
              <a:spLocks noChangeArrowheads="1"/>
            </p:cNvSpPr>
            <p:nvPr/>
          </p:nvSpPr>
          <p:spPr bwMode="auto">
            <a:xfrm>
              <a:off x="1824" y="3120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68" name="Text Box 97"/>
            <p:cNvSpPr txBox="1">
              <a:spLocks noChangeArrowheads="1"/>
            </p:cNvSpPr>
            <p:nvPr/>
          </p:nvSpPr>
          <p:spPr bwMode="auto">
            <a:xfrm>
              <a:off x="1824" y="3456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3422649" y="2209800"/>
            <a:ext cx="3884613" cy="2871787"/>
            <a:chOff x="3024" y="2304"/>
            <a:chExt cx="1968" cy="1450"/>
          </a:xfrm>
        </p:grpSpPr>
        <p:sp>
          <p:nvSpPr>
            <p:cNvPr id="35909" name="Oval 99"/>
            <p:cNvSpPr>
              <a:spLocks noChangeArrowheads="1"/>
            </p:cNvSpPr>
            <p:nvPr/>
          </p:nvSpPr>
          <p:spPr bwMode="auto">
            <a:xfrm>
              <a:off x="3792" y="2544"/>
              <a:ext cx="288" cy="2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8</a:t>
              </a:r>
              <a:endParaRPr lang="en-GB" altLang="en-US" sz="24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5910" name="Oval 100"/>
            <p:cNvSpPr>
              <a:spLocks noChangeArrowheads="1"/>
            </p:cNvSpPr>
            <p:nvPr/>
          </p:nvSpPr>
          <p:spPr bwMode="auto">
            <a:xfrm>
              <a:off x="4560" y="254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13</a:t>
              </a:r>
              <a:endParaRPr lang="en-GB" altLang="en-US" sz="24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5911" name="Oval 101"/>
            <p:cNvSpPr>
              <a:spLocks noChangeArrowheads="1"/>
            </p:cNvSpPr>
            <p:nvPr/>
          </p:nvSpPr>
          <p:spPr bwMode="auto">
            <a:xfrm>
              <a:off x="3792" y="331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5</a:t>
              </a:r>
              <a:endParaRPr lang="en-GB" altLang="en-US" sz="24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5912" name="Oval 102"/>
            <p:cNvSpPr>
              <a:spLocks noChangeArrowheads="1"/>
            </p:cNvSpPr>
            <p:nvPr/>
          </p:nvSpPr>
          <p:spPr bwMode="auto">
            <a:xfrm>
              <a:off x="4560" y="331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7</a:t>
              </a:r>
              <a:endParaRPr lang="en-GB" altLang="en-US" sz="24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5913" name="Oval 103"/>
            <p:cNvSpPr>
              <a:spLocks noChangeArrowheads="1"/>
            </p:cNvSpPr>
            <p:nvPr/>
          </p:nvSpPr>
          <p:spPr bwMode="auto">
            <a:xfrm>
              <a:off x="3216" y="292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0</a:t>
              </a:r>
              <a:endParaRPr lang="en-GB" altLang="en-US" sz="24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35914" name="AutoShape 104"/>
            <p:cNvCxnSpPr>
              <a:cxnSpLocks noChangeShapeType="1"/>
              <a:stCxn id="35911" idx="7"/>
              <a:endCxn id="35909" idx="5"/>
            </p:cNvCxnSpPr>
            <p:nvPr/>
          </p:nvCxnSpPr>
          <p:spPr bwMode="auto">
            <a:xfrm rot="-5400000">
              <a:off x="3756" y="3072"/>
              <a:ext cx="564" cy="0"/>
            </a:xfrm>
            <a:prstGeom prst="straightConnector1">
              <a:avLst/>
            </a:prstGeom>
            <a:noFill/>
            <a:ln w="63500">
              <a:solidFill>
                <a:schemeClr val="hlink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15" name="AutoShape 105"/>
            <p:cNvCxnSpPr>
              <a:cxnSpLocks noChangeShapeType="1"/>
              <a:stCxn id="35909" idx="3"/>
              <a:endCxn id="35911" idx="1"/>
            </p:cNvCxnSpPr>
            <p:nvPr/>
          </p:nvCxnSpPr>
          <p:spPr bwMode="auto">
            <a:xfrm rot="5400000">
              <a:off x="3552" y="3072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16" name="AutoShape 106"/>
            <p:cNvCxnSpPr>
              <a:cxnSpLocks noChangeShapeType="1"/>
              <a:stCxn id="35909" idx="6"/>
              <a:endCxn id="35910" idx="2"/>
            </p:cNvCxnSpPr>
            <p:nvPr/>
          </p:nvCxnSpPr>
          <p:spPr bwMode="auto">
            <a:xfrm>
              <a:off x="4080" y="2688"/>
              <a:ext cx="4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17" name="AutoShape 107"/>
            <p:cNvCxnSpPr>
              <a:cxnSpLocks noChangeShapeType="1"/>
              <a:stCxn id="35911" idx="7"/>
              <a:endCxn id="35910" idx="3"/>
            </p:cNvCxnSpPr>
            <p:nvPr/>
          </p:nvCxnSpPr>
          <p:spPr bwMode="auto">
            <a:xfrm flipV="1">
              <a:off x="4038" y="2790"/>
              <a:ext cx="564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18" name="AutoShape 108"/>
            <p:cNvCxnSpPr>
              <a:cxnSpLocks noChangeShapeType="1"/>
              <a:stCxn id="35910" idx="3"/>
              <a:endCxn id="35912" idx="1"/>
            </p:cNvCxnSpPr>
            <p:nvPr/>
          </p:nvCxnSpPr>
          <p:spPr bwMode="auto">
            <a:xfrm>
              <a:off x="4602" y="2790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19" name="AutoShape 109"/>
            <p:cNvCxnSpPr>
              <a:cxnSpLocks noChangeShapeType="1"/>
              <a:stCxn id="35912" idx="7"/>
              <a:endCxn id="35910" idx="5"/>
            </p:cNvCxnSpPr>
            <p:nvPr/>
          </p:nvCxnSpPr>
          <p:spPr bwMode="auto">
            <a:xfrm flipV="1">
              <a:off x="4806" y="2790"/>
              <a:ext cx="0" cy="564"/>
            </a:xfrm>
            <a:prstGeom prst="straightConnector1">
              <a:avLst/>
            </a:prstGeom>
            <a:noFill/>
            <a:ln w="63500">
              <a:solidFill>
                <a:schemeClr val="hlink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20" name="AutoShape 110"/>
            <p:cNvCxnSpPr>
              <a:cxnSpLocks noChangeShapeType="1"/>
              <a:stCxn id="35911" idx="6"/>
              <a:endCxn id="35912" idx="2"/>
            </p:cNvCxnSpPr>
            <p:nvPr/>
          </p:nvCxnSpPr>
          <p:spPr bwMode="auto">
            <a:xfrm>
              <a:off x="4080" y="3456"/>
              <a:ext cx="480" cy="0"/>
            </a:xfrm>
            <a:prstGeom prst="straightConnector1">
              <a:avLst/>
            </a:prstGeom>
            <a:noFill/>
            <a:ln w="63500">
              <a:solidFill>
                <a:srgbClr val="000000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21" name="AutoShape 111"/>
            <p:cNvCxnSpPr>
              <a:cxnSpLocks noChangeShapeType="1"/>
              <a:stCxn id="35912" idx="1"/>
              <a:endCxn id="35913" idx="6"/>
            </p:cNvCxnSpPr>
            <p:nvPr/>
          </p:nvCxnSpPr>
          <p:spPr bwMode="auto">
            <a:xfrm flipH="1" flipV="1">
              <a:off x="3504" y="3072"/>
              <a:ext cx="1098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22" name="AutoShape 112"/>
            <p:cNvCxnSpPr>
              <a:cxnSpLocks noChangeShapeType="1"/>
              <a:stCxn id="35913" idx="5"/>
              <a:endCxn id="35911" idx="2"/>
            </p:cNvCxnSpPr>
            <p:nvPr/>
          </p:nvCxnSpPr>
          <p:spPr bwMode="auto">
            <a:xfrm>
              <a:off x="3462" y="3174"/>
              <a:ext cx="330" cy="282"/>
            </a:xfrm>
            <a:prstGeom prst="straightConnector1">
              <a:avLst/>
            </a:prstGeom>
            <a:noFill/>
            <a:ln w="63500">
              <a:solidFill>
                <a:srgbClr val="000000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23" name="AutoShape 113"/>
            <p:cNvCxnSpPr>
              <a:cxnSpLocks noChangeShapeType="1"/>
              <a:stCxn id="35913" idx="7"/>
              <a:endCxn id="35909" idx="2"/>
            </p:cNvCxnSpPr>
            <p:nvPr/>
          </p:nvCxnSpPr>
          <p:spPr bwMode="auto">
            <a:xfrm flipV="1">
              <a:off x="3462" y="2688"/>
              <a:ext cx="330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24" name="Text Box 114"/>
            <p:cNvSpPr txBox="1">
              <a:spLocks noChangeArrowheads="1"/>
            </p:cNvSpPr>
            <p:nvPr/>
          </p:nvSpPr>
          <p:spPr bwMode="auto">
            <a:xfrm>
              <a:off x="3024" y="2928"/>
              <a:ext cx="19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25" name="Text Box 115"/>
            <p:cNvSpPr txBox="1">
              <a:spLocks noChangeArrowheads="1"/>
            </p:cNvSpPr>
            <p:nvPr/>
          </p:nvSpPr>
          <p:spPr bwMode="auto">
            <a:xfrm>
              <a:off x="3840" y="2304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26" name="Text Box 116"/>
            <p:cNvSpPr txBox="1">
              <a:spLocks noChangeArrowheads="1"/>
            </p:cNvSpPr>
            <p:nvPr/>
          </p:nvSpPr>
          <p:spPr bwMode="auto">
            <a:xfrm>
              <a:off x="4608" y="2304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27" name="Text Box 117"/>
            <p:cNvSpPr txBox="1">
              <a:spLocks noChangeArrowheads="1"/>
            </p:cNvSpPr>
            <p:nvPr/>
          </p:nvSpPr>
          <p:spPr bwMode="auto">
            <a:xfrm>
              <a:off x="4608" y="3552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28" name="Text Box 118"/>
            <p:cNvSpPr txBox="1">
              <a:spLocks noChangeArrowheads="1"/>
            </p:cNvSpPr>
            <p:nvPr/>
          </p:nvSpPr>
          <p:spPr bwMode="auto">
            <a:xfrm>
              <a:off x="3840" y="3552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29" name="Text Box 119"/>
            <p:cNvSpPr txBox="1">
              <a:spLocks noChangeArrowheads="1"/>
            </p:cNvSpPr>
            <p:nvPr/>
          </p:nvSpPr>
          <p:spPr bwMode="auto">
            <a:xfrm>
              <a:off x="3408" y="2592"/>
              <a:ext cx="28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30" name="Text Box 120"/>
            <p:cNvSpPr txBox="1">
              <a:spLocks noChangeArrowheads="1"/>
            </p:cNvSpPr>
            <p:nvPr/>
          </p:nvSpPr>
          <p:spPr bwMode="auto">
            <a:xfrm>
              <a:off x="3408" y="3216"/>
              <a:ext cx="28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31" name="Text Box 121"/>
            <p:cNvSpPr txBox="1">
              <a:spLocks noChangeArrowheads="1"/>
            </p:cNvSpPr>
            <p:nvPr/>
          </p:nvSpPr>
          <p:spPr bwMode="auto">
            <a:xfrm>
              <a:off x="4176" y="2448"/>
              <a:ext cx="28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32" name="Text Box 122"/>
            <p:cNvSpPr txBox="1">
              <a:spLocks noChangeArrowheads="1"/>
            </p:cNvSpPr>
            <p:nvPr/>
          </p:nvSpPr>
          <p:spPr bwMode="auto">
            <a:xfrm>
              <a:off x="3648" y="2880"/>
              <a:ext cx="19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33" name="Text Box 123"/>
            <p:cNvSpPr txBox="1">
              <a:spLocks noChangeArrowheads="1"/>
            </p:cNvSpPr>
            <p:nvPr/>
          </p:nvSpPr>
          <p:spPr bwMode="auto">
            <a:xfrm>
              <a:off x="4032" y="2880"/>
              <a:ext cx="19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34" name="Text Box 124"/>
            <p:cNvSpPr txBox="1">
              <a:spLocks noChangeArrowheads="1"/>
            </p:cNvSpPr>
            <p:nvPr/>
          </p:nvSpPr>
          <p:spPr bwMode="auto">
            <a:xfrm>
              <a:off x="4272" y="2784"/>
              <a:ext cx="19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35" name="Text Box 125"/>
            <p:cNvSpPr txBox="1">
              <a:spLocks noChangeArrowheads="1"/>
            </p:cNvSpPr>
            <p:nvPr/>
          </p:nvSpPr>
          <p:spPr bwMode="auto">
            <a:xfrm>
              <a:off x="4416" y="2976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36" name="Text Box 126"/>
            <p:cNvSpPr txBox="1">
              <a:spLocks noChangeArrowheads="1"/>
            </p:cNvSpPr>
            <p:nvPr/>
          </p:nvSpPr>
          <p:spPr bwMode="auto">
            <a:xfrm>
              <a:off x="4800" y="2976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37" name="Text Box 127"/>
            <p:cNvSpPr txBox="1">
              <a:spLocks noChangeArrowheads="1"/>
            </p:cNvSpPr>
            <p:nvPr/>
          </p:nvSpPr>
          <p:spPr bwMode="auto">
            <a:xfrm>
              <a:off x="4224" y="3072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38" name="Text Box 128"/>
            <p:cNvSpPr txBox="1">
              <a:spLocks noChangeArrowheads="1"/>
            </p:cNvSpPr>
            <p:nvPr/>
          </p:nvSpPr>
          <p:spPr bwMode="auto">
            <a:xfrm>
              <a:off x="4224" y="3408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189"/>
          <p:cNvGrpSpPr>
            <a:grpSpLocks/>
          </p:cNvGrpSpPr>
          <p:nvPr/>
        </p:nvGrpSpPr>
        <p:grpSpPr bwMode="auto">
          <a:xfrm>
            <a:off x="3808412" y="2209800"/>
            <a:ext cx="3502025" cy="2870200"/>
            <a:chOff x="3120" y="3264"/>
            <a:chExt cx="2206" cy="1808"/>
          </a:xfrm>
        </p:grpSpPr>
        <p:sp>
          <p:nvSpPr>
            <p:cNvPr id="35880" name="Oval 130"/>
            <p:cNvSpPr>
              <a:spLocks noChangeArrowheads="1"/>
            </p:cNvSpPr>
            <p:nvPr/>
          </p:nvSpPr>
          <p:spPr bwMode="auto">
            <a:xfrm>
              <a:off x="3835" y="3564"/>
              <a:ext cx="358" cy="3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8</a:t>
              </a:r>
              <a:endParaRPr lang="en-GB" altLang="en-US" sz="24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5881" name="Oval 131"/>
            <p:cNvSpPr>
              <a:spLocks noChangeArrowheads="1"/>
            </p:cNvSpPr>
            <p:nvPr/>
          </p:nvSpPr>
          <p:spPr bwMode="auto">
            <a:xfrm>
              <a:off x="4789" y="3564"/>
              <a:ext cx="358" cy="3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9</a:t>
              </a:r>
              <a:endParaRPr lang="en-GB" altLang="en-US" sz="24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5882" name="Oval 132"/>
            <p:cNvSpPr>
              <a:spLocks noChangeArrowheads="1"/>
            </p:cNvSpPr>
            <p:nvPr/>
          </p:nvSpPr>
          <p:spPr bwMode="auto">
            <a:xfrm>
              <a:off x="3835" y="4523"/>
              <a:ext cx="358" cy="3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5</a:t>
              </a:r>
              <a:endParaRPr lang="en-GB" altLang="en-US" sz="24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5883" name="Oval 133"/>
            <p:cNvSpPr>
              <a:spLocks noChangeArrowheads="1"/>
            </p:cNvSpPr>
            <p:nvPr/>
          </p:nvSpPr>
          <p:spPr bwMode="auto">
            <a:xfrm>
              <a:off x="4789" y="4523"/>
              <a:ext cx="358" cy="3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7</a:t>
              </a:r>
              <a:endParaRPr lang="en-GB" altLang="en-US" sz="24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5884" name="Oval 134"/>
            <p:cNvSpPr>
              <a:spLocks noChangeArrowheads="1"/>
            </p:cNvSpPr>
            <p:nvPr/>
          </p:nvSpPr>
          <p:spPr bwMode="auto">
            <a:xfrm>
              <a:off x="3120" y="4043"/>
              <a:ext cx="358" cy="36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0</a:t>
              </a:r>
              <a:endParaRPr lang="en-GB" altLang="en-US" sz="24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35885" name="AutoShape 135"/>
            <p:cNvCxnSpPr>
              <a:cxnSpLocks noChangeShapeType="1"/>
              <a:stCxn id="35882" idx="7"/>
              <a:endCxn id="35880" idx="5"/>
            </p:cNvCxnSpPr>
            <p:nvPr/>
          </p:nvCxnSpPr>
          <p:spPr bwMode="auto">
            <a:xfrm rot="-5400000">
              <a:off x="3789" y="4223"/>
              <a:ext cx="704" cy="0"/>
            </a:xfrm>
            <a:prstGeom prst="straightConnector1">
              <a:avLst/>
            </a:prstGeom>
            <a:noFill/>
            <a:ln w="63500">
              <a:solidFill>
                <a:srgbClr val="000000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6" name="AutoShape 136"/>
            <p:cNvCxnSpPr>
              <a:cxnSpLocks noChangeShapeType="1"/>
              <a:stCxn id="35880" idx="3"/>
              <a:endCxn id="35882" idx="1"/>
            </p:cNvCxnSpPr>
            <p:nvPr/>
          </p:nvCxnSpPr>
          <p:spPr bwMode="auto">
            <a:xfrm rot="5400000">
              <a:off x="3536" y="4223"/>
              <a:ext cx="7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7" name="AutoShape 137"/>
            <p:cNvCxnSpPr>
              <a:cxnSpLocks noChangeShapeType="1"/>
              <a:stCxn id="35880" idx="6"/>
              <a:endCxn id="35881" idx="2"/>
            </p:cNvCxnSpPr>
            <p:nvPr/>
          </p:nvCxnSpPr>
          <p:spPr bwMode="auto">
            <a:xfrm>
              <a:off x="4193" y="3743"/>
              <a:ext cx="596" cy="0"/>
            </a:xfrm>
            <a:prstGeom prst="straightConnector1">
              <a:avLst/>
            </a:prstGeom>
            <a:noFill/>
            <a:ln w="63500">
              <a:solidFill>
                <a:schemeClr val="hlink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8" name="AutoShape 138"/>
            <p:cNvCxnSpPr>
              <a:cxnSpLocks noChangeShapeType="1"/>
              <a:stCxn id="35882" idx="7"/>
              <a:endCxn id="35881" idx="3"/>
            </p:cNvCxnSpPr>
            <p:nvPr/>
          </p:nvCxnSpPr>
          <p:spPr bwMode="auto">
            <a:xfrm flipV="1">
              <a:off x="4141" y="3871"/>
              <a:ext cx="701" cy="7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9" name="AutoShape 139"/>
            <p:cNvCxnSpPr>
              <a:cxnSpLocks noChangeShapeType="1"/>
              <a:stCxn id="35881" idx="3"/>
              <a:endCxn id="35883" idx="1"/>
            </p:cNvCxnSpPr>
            <p:nvPr/>
          </p:nvCxnSpPr>
          <p:spPr bwMode="auto">
            <a:xfrm>
              <a:off x="4842" y="3871"/>
              <a:ext cx="0" cy="7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0" name="AutoShape 140"/>
            <p:cNvCxnSpPr>
              <a:cxnSpLocks noChangeShapeType="1"/>
              <a:stCxn id="35883" idx="7"/>
              <a:endCxn id="35881" idx="5"/>
            </p:cNvCxnSpPr>
            <p:nvPr/>
          </p:nvCxnSpPr>
          <p:spPr bwMode="auto">
            <a:xfrm flipV="1">
              <a:off x="5095" y="3871"/>
              <a:ext cx="0" cy="7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1" name="AutoShape 141"/>
            <p:cNvCxnSpPr>
              <a:cxnSpLocks noChangeShapeType="1"/>
              <a:stCxn id="35882" idx="6"/>
              <a:endCxn id="35883" idx="2"/>
            </p:cNvCxnSpPr>
            <p:nvPr/>
          </p:nvCxnSpPr>
          <p:spPr bwMode="auto">
            <a:xfrm>
              <a:off x="4193" y="4702"/>
              <a:ext cx="596" cy="0"/>
            </a:xfrm>
            <a:prstGeom prst="straightConnector1">
              <a:avLst/>
            </a:prstGeom>
            <a:noFill/>
            <a:ln w="63500">
              <a:solidFill>
                <a:srgbClr val="000000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2" name="AutoShape 142"/>
            <p:cNvCxnSpPr>
              <a:cxnSpLocks noChangeShapeType="1"/>
              <a:stCxn id="35883" idx="1"/>
              <a:endCxn id="35884" idx="6"/>
            </p:cNvCxnSpPr>
            <p:nvPr/>
          </p:nvCxnSpPr>
          <p:spPr bwMode="auto">
            <a:xfrm flipH="1" flipV="1">
              <a:off x="3478" y="4223"/>
              <a:ext cx="1364" cy="35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3" name="AutoShape 143"/>
            <p:cNvCxnSpPr>
              <a:cxnSpLocks noChangeShapeType="1"/>
              <a:stCxn id="35884" idx="5"/>
              <a:endCxn id="35882" idx="2"/>
            </p:cNvCxnSpPr>
            <p:nvPr/>
          </p:nvCxnSpPr>
          <p:spPr bwMode="auto">
            <a:xfrm>
              <a:off x="3426" y="4350"/>
              <a:ext cx="409" cy="352"/>
            </a:xfrm>
            <a:prstGeom prst="straightConnector1">
              <a:avLst/>
            </a:prstGeom>
            <a:noFill/>
            <a:ln w="63500">
              <a:solidFill>
                <a:srgbClr val="000000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4" name="AutoShape 144"/>
            <p:cNvCxnSpPr>
              <a:cxnSpLocks noChangeShapeType="1"/>
              <a:stCxn id="35884" idx="7"/>
              <a:endCxn id="35880" idx="2"/>
            </p:cNvCxnSpPr>
            <p:nvPr/>
          </p:nvCxnSpPr>
          <p:spPr bwMode="auto">
            <a:xfrm flipV="1">
              <a:off x="3426" y="3743"/>
              <a:ext cx="409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95" name="Text Box 145"/>
            <p:cNvSpPr txBox="1">
              <a:spLocks noChangeArrowheads="1"/>
            </p:cNvSpPr>
            <p:nvPr/>
          </p:nvSpPr>
          <p:spPr bwMode="auto">
            <a:xfrm>
              <a:off x="3896" y="3264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96" name="Text Box 146"/>
            <p:cNvSpPr txBox="1">
              <a:spLocks noChangeArrowheads="1"/>
            </p:cNvSpPr>
            <p:nvPr/>
          </p:nvSpPr>
          <p:spPr bwMode="auto">
            <a:xfrm>
              <a:off x="4850" y="3264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GB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97" name="Text Box 147"/>
            <p:cNvSpPr txBox="1">
              <a:spLocks noChangeArrowheads="1"/>
            </p:cNvSpPr>
            <p:nvPr/>
          </p:nvSpPr>
          <p:spPr bwMode="auto">
            <a:xfrm>
              <a:off x="4849" y="4822"/>
              <a:ext cx="2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98" name="Text Box 148"/>
            <p:cNvSpPr txBox="1">
              <a:spLocks noChangeArrowheads="1"/>
            </p:cNvSpPr>
            <p:nvPr/>
          </p:nvSpPr>
          <p:spPr bwMode="auto">
            <a:xfrm>
              <a:off x="3895" y="4822"/>
              <a:ext cx="2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99" name="Text Box 149"/>
            <p:cNvSpPr txBox="1">
              <a:spLocks noChangeArrowheads="1"/>
            </p:cNvSpPr>
            <p:nvPr/>
          </p:nvSpPr>
          <p:spPr bwMode="auto">
            <a:xfrm>
              <a:off x="3358" y="3624"/>
              <a:ext cx="3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0" name="Text Box 150"/>
            <p:cNvSpPr txBox="1">
              <a:spLocks noChangeArrowheads="1"/>
            </p:cNvSpPr>
            <p:nvPr/>
          </p:nvSpPr>
          <p:spPr bwMode="auto">
            <a:xfrm>
              <a:off x="3358" y="4403"/>
              <a:ext cx="3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1" name="Text Box 151"/>
            <p:cNvSpPr txBox="1">
              <a:spLocks noChangeArrowheads="1"/>
            </p:cNvSpPr>
            <p:nvPr/>
          </p:nvSpPr>
          <p:spPr bwMode="auto">
            <a:xfrm>
              <a:off x="4312" y="3444"/>
              <a:ext cx="3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2" name="Text Box 152"/>
            <p:cNvSpPr txBox="1">
              <a:spLocks noChangeArrowheads="1"/>
            </p:cNvSpPr>
            <p:nvPr/>
          </p:nvSpPr>
          <p:spPr bwMode="auto">
            <a:xfrm>
              <a:off x="3657" y="3983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3" name="Text Box 153"/>
            <p:cNvSpPr txBox="1">
              <a:spLocks noChangeArrowheads="1"/>
            </p:cNvSpPr>
            <p:nvPr/>
          </p:nvSpPr>
          <p:spPr bwMode="auto">
            <a:xfrm>
              <a:off x="4134" y="3983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4" name="Text Box 154"/>
            <p:cNvSpPr txBox="1">
              <a:spLocks noChangeArrowheads="1"/>
            </p:cNvSpPr>
            <p:nvPr/>
          </p:nvSpPr>
          <p:spPr bwMode="auto">
            <a:xfrm>
              <a:off x="4432" y="3863"/>
              <a:ext cx="2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5" name="Text Box 155"/>
            <p:cNvSpPr txBox="1">
              <a:spLocks noChangeArrowheads="1"/>
            </p:cNvSpPr>
            <p:nvPr/>
          </p:nvSpPr>
          <p:spPr bwMode="auto">
            <a:xfrm>
              <a:off x="4611" y="4103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6" name="Text Box 156"/>
            <p:cNvSpPr txBox="1">
              <a:spLocks noChangeArrowheads="1"/>
            </p:cNvSpPr>
            <p:nvPr/>
          </p:nvSpPr>
          <p:spPr bwMode="auto">
            <a:xfrm>
              <a:off x="5088" y="4103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7" name="Text Box 157"/>
            <p:cNvSpPr txBox="1">
              <a:spLocks noChangeArrowheads="1"/>
            </p:cNvSpPr>
            <p:nvPr/>
          </p:nvSpPr>
          <p:spPr bwMode="auto">
            <a:xfrm>
              <a:off x="4372" y="4223"/>
              <a:ext cx="2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8" name="Text Box 158"/>
            <p:cNvSpPr txBox="1">
              <a:spLocks noChangeArrowheads="1"/>
            </p:cNvSpPr>
            <p:nvPr/>
          </p:nvSpPr>
          <p:spPr bwMode="auto">
            <a:xfrm>
              <a:off x="4372" y="4642"/>
              <a:ext cx="2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159"/>
          <p:cNvGrpSpPr>
            <a:grpSpLocks/>
          </p:cNvGrpSpPr>
          <p:nvPr/>
        </p:nvGrpSpPr>
        <p:grpSpPr bwMode="auto">
          <a:xfrm>
            <a:off x="3808412" y="2209800"/>
            <a:ext cx="3502025" cy="2871787"/>
            <a:chOff x="2976" y="864"/>
            <a:chExt cx="1776" cy="1450"/>
          </a:xfrm>
        </p:grpSpPr>
        <p:sp>
          <p:nvSpPr>
            <p:cNvPr id="35851" name="Oval 160"/>
            <p:cNvSpPr>
              <a:spLocks noChangeArrowheads="1"/>
            </p:cNvSpPr>
            <p:nvPr/>
          </p:nvSpPr>
          <p:spPr bwMode="auto">
            <a:xfrm>
              <a:off x="3552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8</a:t>
              </a:r>
              <a:endParaRPr lang="en-GB" altLang="en-US" sz="2400" dirty="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5852" name="Oval 161"/>
            <p:cNvSpPr>
              <a:spLocks noChangeArrowheads="1"/>
            </p:cNvSpPr>
            <p:nvPr/>
          </p:nvSpPr>
          <p:spPr bwMode="auto">
            <a:xfrm>
              <a:off x="4320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9</a:t>
              </a:r>
              <a:endParaRPr lang="en-GB" altLang="en-US" sz="24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5853" name="Oval 162"/>
            <p:cNvSpPr>
              <a:spLocks noChangeArrowheads="1"/>
            </p:cNvSpPr>
            <p:nvPr/>
          </p:nvSpPr>
          <p:spPr bwMode="auto">
            <a:xfrm>
              <a:off x="3552" y="187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5</a:t>
              </a:r>
              <a:endParaRPr lang="en-GB" altLang="en-US" sz="24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5854" name="Oval 163"/>
            <p:cNvSpPr>
              <a:spLocks noChangeArrowheads="1"/>
            </p:cNvSpPr>
            <p:nvPr/>
          </p:nvSpPr>
          <p:spPr bwMode="auto">
            <a:xfrm>
              <a:off x="4320" y="187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7</a:t>
              </a:r>
              <a:endParaRPr lang="en-GB" altLang="en-US" sz="24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5855" name="Oval 164"/>
            <p:cNvSpPr>
              <a:spLocks noChangeArrowheads="1"/>
            </p:cNvSpPr>
            <p:nvPr/>
          </p:nvSpPr>
          <p:spPr bwMode="auto">
            <a:xfrm>
              <a:off x="2976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0</a:t>
              </a:r>
              <a:endParaRPr lang="en-GB" altLang="en-US" sz="24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35856" name="AutoShape 165"/>
            <p:cNvCxnSpPr>
              <a:cxnSpLocks noChangeShapeType="1"/>
              <a:stCxn id="35853" idx="7"/>
              <a:endCxn id="35851" idx="5"/>
            </p:cNvCxnSpPr>
            <p:nvPr/>
          </p:nvCxnSpPr>
          <p:spPr bwMode="auto">
            <a:xfrm rot="-5400000">
              <a:off x="3516" y="1632"/>
              <a:ext cx="564" cy="0"/>
            </a:xfrm>
            <a:prstGeom prst="straightConnector1">
              <a:avLst/>
            </a:prstGeom>
            <a:noFill/>
            <a:ln w="63500">
              <a:solidFill>
                <a:srgbClr val="000000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7" name="AutoShape 166"/>
            <p:cNvCxnSpPr>
              <a:cxnSpLocks noChangeShapeType="1"/>
              <a:stCxn id="35851" idx="3"/>
              <a:endCxn id="35853" idx="1"/>
            </p:cNvCxnSpPr>
            <p:nvPr/>
          </p:nvCxnSpPr>
          <p:spPr bwMode="auto">
            <a:xfrm rot="5400000">
              <a:off x="3312" y="1632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8" name="AutoShape 167"/>
            <p:cNvCxnSpPr>
              <a:cxnSpLocks noChangeShapeType="1"/>
              <a:stCxn id="35851" idx="6"/>
              <a:endCxn id="35852" idx="2"/>
            </p:cNvCxnSpPr>
            <p:nvPr/>
          </p:nvCxnSpPr>
          <p:spPr bwMode="auto">
            <a:xfrm>
              <a:off x="3840" y="1248"/>
              <a:ext cx="480" cy="0"/>
            </a:xfrm>
            <a:prstGeom prst="straightConnector1">
              <a:avLst/>
            </a:prstGeom>
            <a:noFill/>
            <a:ln w="63500">
              <a:solidFill>
                <a:srgbClr val="000000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9" name="AutoShape 168"/>
            <p:cNvCxnSpPr>
              <a:cxnSpLocks noChangeShapeType="1"/>
              <a:stCxn id="35853" idx="7"/>
              <a:endCxn id="35852" idx="3"/>
            </p:cNvCxnSpPr>
            <p:nvPr/>
          </p:nvCxnSpPr>
          <p:spPr bwMode="auto">
            <a:xfrm flipV="1">
              <a:off x="3798" y="1350"/>
              <a:ext cx="564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0" name="AutoShape 169"/>
            <p:cNvCxnSpPr>
              <a:cxnSpLocks noChangeShapeType="1"/>
              <a:stCxn id="35852" idx="3"/>
              <a:endCxn id="35854" idx="1"/>
            </p:cNvCxnSpPr>
            <p:nvPr/>
          </p:nvCxnSpPr>
          <p:spPr bwMode="auto">
            <a:xfrm>
              <a:off x="4362" y="1350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1" name="AutoShape 170"/>
            <p:cNvCxnSpPr>
              <a:cxnSpLocks noChangeShapeType="1"/>
              <a:stCxn id="35854" idx="7"/>
              <a:endCxn id="35852" idx="5"/>
            </p:cNvCxnSpPr>
            <p:nvPr/>
          </p:nvCxnSpPr>
          <p:spPr bwMode="auto">
            <a:xfrm flipV="1">
              <a:off x="4566" y="1350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2" name="AutoShape 171"/>
            <p:cNvCxnSpPr>
              <a:cxnSpLocks noChangeShapeType="1"/>
              <a:stCxn id="35853" idx="6"/>
              <a:endCxn id="35854" idx="2"/>
            </p:cNvCxnSpPr>
            <p:nvPr/>
          </p:nvCxnSpPr>
          <p:spPr bwMode="auto">
            <a:xfrm>
              <a:off x="3840" y="2016"/>
              <a:ext cx="480" cy="0"/>
            </a:xfrm>
            <a:prstGeom prst="straightConnector1">
              <a:avLst/>
            </a:prstGeom>
            <a:noFill/>
            <a:ln w="63500">
              <a:solidFill>
                <a:srgbClr val="000000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3" name="AutoShape 172"/>
            <p:cNvCxnSpPr>
              <a:cxnSpLocks noChangeShapeType="1"/>
              <a:stCxn id="35854" idx="1"/>
              <a:endCxn id="35855" idx="6"/>
            </p:cNvCxnSpPr>
            <p:nvPr/>
          </p:nvCxnSpPr>
          <p:spPr bwMode="auto">
            <a:xfrm flipH="1" flipV="1">
              <a:off x="3264" y="1632"/>
              <a:ext cx="1098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4" name="AutoShape 173"/>
            <p:cNvCxnSpPr>
              <a:cxnSpLocks noChangeShapeType="1"/>
              <a:stCxn id="35855" idx="5"/>
              <a:endCxn id="35853" idx="2"/>
            </p:cNvCxnSpPr>
            <p:nvPr/>
          </p:nvCxnSpPr>
          <p:spPr bwMode="auto">
            <a:xfrm>
              <a:off x="3222" y="1734"/>
              <a:ext cx="330" cy="282"/>
            </a:xfrm>
            <a:prstGeom prst="straightConnector1">
              <a:avLst/>
            </a:prstGeom>
            <a:noFill/>
            <a:ln w="63500">
              <a:solidFill>
                <a:srgbClr val="000000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5" name="AutoShape 174"/>
            <p:cNvCxnSpPr>
              <a:cxnSpLocks noChangeShapeType="1"/>
              <a:stCxn id="35855" idx="7"/>
              <a:endCxn id="35851" idx="2"/>
            </p:cNvCxnSpPr>
            <p:nvPr/>
          </p:nvCxnSpPr>
          <p:spPr bwMode="auto">
            <a:xfrm flipV="1">
              <a:off x="3222" y="1248"/>
              <a:ext cx="330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66" name="Text Box 175"/>
            <p:cNvSpPr txBox="1">
              <a:spLocks noChangeArrowheads="1"/>
            </p:cNvSpPr>
            <p:nvPr/>
          </p:nvSpPr>
          <p:spPr bwMode="auto">
            <a:xfrm>
              <a:off x="3600" y="864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67" name="Text Box 176"/>
            <p:cNvSpPr txBox="1">
              <a:spLocks noChangeArrowheads="1"/>
            </p:cNvSpPr>
            <p:nvPr/>
          </p:nvSpPr>
          <p:spPr bwMode="auto">
            <a:xfrm>
              <a:off x="4368" y="864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68" name="Text Box 177"/>
            <p:cNvSpPr txBox="1">
              <a:spLocks noChangeArrowheads="1"/>
            </p:cNvSpPr>
            <p:nvPr/>
          </p:nvSpPr>
          <p:spPr bwMode="auto">
            <a:xfrm>
              <a:off x="4368" y="2112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69" name="Text Box 178"/>
            <p:cNvSpPr txBox="1">
              <a:spLocks noChangeArrowheads="1"/>
            </p:cNvSpPr>
            <p:nvPr/>
          </p:nvSpPr>
          <p:spPr bwMode="auto">
            <a:xfrm>
              <a:off x="3600" y="2112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0" name="Text Box 179"/>
            <p:cNvSpPr txBox="1">
              <a:spLocks noChangeArrowheads="1"/>
            </p:cNvSpPr>
            <p:nvPr/>
          </p:nvSpPr>
          <p:spPr bwMode="auto">
            <a:xfrm>
              <a:off x="3168" y="1152"/>
              <a:ext cx="28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1" name="Text Box 180"/>
            <p:cNvSpPr txBox="1">
              <a:spLocks noChangeArrowheads="1"/>
            </p:cNvSpPr>
            <p:nvPr/>
          </p:nvSpPr>
          <p:spPr bwMode="auto">
            <a:xfrm>
              <a:off x="3168" y="1776"/>
              <a:ext cx="28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2" name="Text Box 181"/>
            <p:cNvSpPr txBox="1">
              <a:spLocks noChangeArrowheads="1"/>
            </p:cNvSpPr>
            <p:nvPr/>
          </p:nvSpPr>
          <p:spPr bwMode="auto">
            <a:xfrm>
              <a:off x="3936" y="1008"/>
              <a:ext cx="28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3" name="Text Box 182"/>
            <p:cNvSpPr txBox="1">
              <a:spLocks noChangeArrowheads="1"/>
            </p:cNvSpPr>
            <p:nvPr/>
          </p:nvSpPr>
          <p:spPr bwMode="auto">
            <a:xfrm>
              <a:off x="3408" y="1440"/>
              <a:ext cx="19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4" name="Text Box 183"/>
            <p:cNvSpPr txBox="1">
              <a:spLocks noChangeArrowheads="1"/>
            </p:cNvSpPr>
            <p:nvPr/>
          </p:nvSpPr>
          <p:spPr bwMode="auto">
            <a:xfrm>
              <a:off x="3792" y="1440"/>
              <a:ext cx="19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5" name="Text Box 184"/>
            <p:cNvSpPr txBox="1">
              <a:spLocks noChangeArrowheads="1"/>
            </p:cNvSpPr>
            <p:nvPr/>
          </p:nvSpPr>
          <p:spPr bwMode="auto">
            <a:xfrm>
              <a:off x="4032" y="1344"/>
              <a:ext cx="19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6" name="Text Box 185"/>
            <p:cNvSpPr txBox="1">
              <a:spLocks noChangeArrowheads="1"/>
            </p:cNvSpPr>
            <p:nvPr/>
          </p:nvSpPr>
          <p:spPr bwMode="auto">
            <a:xfrm>
              <a:off x="4176" y="1536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7" name="Text Box 186"/>
            <p:cNvSpPr txBox="1">
              <a:spLocks noChangeArrowheads="1"/>
            </p:cNvSpPr>
            <p:nvPr/>
          </p:nvSpPr>
          <p:spPr bwMode="auto">
            <a:xfrm>
              <a:off x="4560" y="1536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8" name="Text Box 187"/>
            <p:cNvSpPr txBox="1">
              <a:spLocks noChangeArrowheads="1"/>
            </p:cNvSpPr>
            <p:nvPr/>
          </p:nvSpPr>
          <p:spPr bwMode="auto">
            <a:xfrm>
              <a:off x="3984" y="1632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9" name="Text Box 188"/>
            <p:cNvSpPr txBox="1">
              <a:spLocks noChangeArrowheads="1"/>
            </p:cNvSpPr>
            <p:nvPr/>
          </p:nvSpPr>
          <p:spPr bwMode="auto">
            <a:xfrm>
              <a:off x="3984" y="1968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227012" y="1371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Source Node: </a:t>
            </a:r>
            <a:r>
              <a:rPr lang="en-GB" b="1" dirty="0" smtClean="0"/>
              <a:t>S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419B31D3-733A-4160-AC45-D5A39C9CD295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Dijkstra’s Running Time</a:t>
            </a:r>
          </a:p>
        </p:txBody>
      </p:sp>
      <p:graphicFrame>
        <p:nvGraphicFramePr>
          <p:cNvPr id="1743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68867"/>
              </p:ext>
            </p:extLst>
          </p:nvPr>
        </p:nvGraphicFramePr>
        <p:xfrm>
          <a:off x="2132012" y="1981200"/>
          <a:ext cx="7162800" cy="1736839"/>
        </p:xfrm>
        <a:graphic>
          <a:graphicData uri="http://schemas.openxmlformats.org/drawingml/2006/table">
            <a:tbl>
              <a:tblPr/>
              <a:tblGrid>
                <a:gridCol w="3581400"/>
                <a:gridCol w="3581400"/>
              </a:tblGrid>
              <a:tr h="457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Queue Type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652" marB="45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Total</a:t>
                      </a: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array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652" marB="45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ymbol" pitchFamily="18" charset="2"/>
                          <a:cs typeface="Arial" charset="0"/>
                        </a:rPr>
                        <a:t>O</a:t>
                      </a:r>
                      <a:r>
                        <a:rPr kumimoji="0" lang="da-DK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da-DK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V </a:t>
                      </a:r>
                      <a:r>
                        <a:rPr kumimoji="0" lang="da-DK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da-DK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binary heap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652" marB="45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ymbol" pitchFamily="18" charset="2"/>
                          <a:cs typeface="Arial" charset="0"/>
                        </a:rPr>
                        <a:t>O</a:t>
                      </a:r>
                      <a:r>
                        <a:rPr kumimoji="0" lang="da-DK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da-DK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</a:t>
                      </a:r>
                      <a:r>
                        <a:rPr kumimoji="0" lang="da-DK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lg </a:t>
                      </a:r>
                      <a:r>
                        <a:rPr kumimoji="0" lang="da-DK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V</a:t>
                      </a:r>
                      <a:r>
                        <a:rPr kumimoji="0" lang="da-DK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32012" y="43434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 = Number of Edges</a:t>
            </a:r>
          </a:p>
          <a:p>
            <a:r>
              <a:rPr lang="en-GB" dirty="0" smtClean="0"/>
              <a:t>V = Number of Vertices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62C94E14-71B2-4C5B-AB4F-3D855A9F47C5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Bellman-Ford Algorithm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defRPr/>
            </a:pPr>
            <a:r>
              <a:rPr lang="en-US" sz="2800"/>
              <a:t>Dijkstra’s doesn’t work when there are </a:t>
            </a:r>
            <a:r>
              <a:rPr lang="en-US" sz="2800" b="1" i="1"/>
              <a:t>negative edges</a:t>
            </a:r>
            <a:r>
              <a:rPr lang="en-US" sz="2800"/>
              <a:t>: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en-US" sz="2400"/>
              <a:t>Intuition – we cannot be greedy anymore on the assumption that the lengths of paths will only increase in the future</a:t>
            </a:r>
          </a:p>
          <a:p>
            <a:pPr eaLnBrk="1" hangingPunct="1">
              <a:lnSpc>
                <a:spcPct val="160000"/>
              </a:lnSpc>
              <a:defRPr/>
            </a:pPr>
            <a:r>
              <a:rPr lang="en-US" sz="2800"/>
              <a:t>Bellman-Ford algorithm detects negative cycles (returns </a:t>
            </a:r>
            <a:r>
              <a:rPr lang="en-US" sz="2800" i="1"/>
              <a:t>false</a:t>
            </a:r>
            <a:r>
              <a:rPr lang="en-US" sz="2800"/>
              <a:t>) or returns the shortest path-tree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Shortest Path  </a:t>
            </a:r>
            <a:fld id="{393016A9-856A-4CF3-A4BF-46B6A29FE0FC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3" y="0"/>
            <a:ext cx="9048750" cy="8223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Bellman-Ford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65413" y="1376363"/>
            <a:ext cx="5867400" cy="3678237"/>
            <a:chOff x="480" y="920"/>
            <a:chExt cx="1968" cy="1417"/>
          </a:xfrm>
        </p:grpSpPr>
        <p:sp>
          <p:nvSpPr>
            <p:cNvPr id="43129" name="Text Box 4"/>
            <p:cNvSpPr txBox="1">
              <a:spLocks noChangeArrowheads="1"/>
            </p:cNvSpPr>
            <p:nvPr/>
          </p:nvSpPr>
          <p:spPr bwMode="auto">
            <a:xfrm>
              <a:off x="1610" y="920"/>
              <a:ext cx="28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3130" name="Group 5"/>
            <p:cNvGrpSpPr>
              <a:grpSpLocks/>
            </p:cNvGrpSpPr>
            <p:nvPr/>
          </p:nvGrpSpPr>
          <p:grpSpPr bwMode="auto">
            <a:xfrm>
              <a:off x="480" y="940"/>
              <a:ext cx="1968" cy="1397"/>
              <a:chOff x="480" y="940"/>
              <a:chExt cx="1968" cy="1397"/>
            </a:xfrm>
          </p:grpSpPr>
          <p:sp>
            <p:nvSpPr>
              <p:cNvPr id="43131" name="Oval 6"/>
              <p:cNvSpPr>
                <a:spLocks noChangeArrowheads="1"/>
              </p:cNvSpPr>
              <p:nvPr/>
            </p:nvSpPr>
            <p:spPr bwMode="auto">
              <a:xfrm>
                <a:off x="1248" y="117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GB" altLang="en-US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¥</a:t>
                </a:r>
              </a:p>
            </p:txBody>
          </p:sp>
          <p:sp>
            <p:nvSpPr>
              <p:cNvPr id="43132" name="Oval 7"/>
              <p:cNvSpPr>
                <a:spLocks noChangeArrowheads="1"/>
              </p:cNvSpPr>
              <p:nvPr/>
            </p:nvSpPr>
            <p:spPr bwMode="auto">
              <a:xfrm>
                <a:off x="2016" y="117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GB" altLang="en-US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¥</a:t>
                </a:r>
              </a:p>
            </p:txBody>
          </p:sp>
          <p:sp>
            <p:nvSpPr>
              <p:cNvPr id="43133" name="Oval 8"/>
              <p:cNvSpPr>
                <a:spLocks noChangeArrowheads="1"/>
              </p:cNvSpPr>
              <p:nvPr/>
            </p:nvSpPr>
            <p:spPr bwMode="auto">
              <a:xfrm>
                <a:off x="1248" y="1944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GB" altLang="en-US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¥</a:t>
                </a:r>
              </a:p>
            </p:txBody>
          </p:sp>
          <p:sp>
            <p:nvSpPr>
              <p:cNvPr id="43134" name="Oval 9"/>
              <p:cNvSpPr>
                <a:spLocks noChangeArrowheads="1"/>
              </p:cNvSpPr>
              <p:nvPr/>
            </p:nvSpPr>
            <p:spPr bwMode="auto">
              <a:xfrm>
                <a:off x="2016" y="1944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GB" altLang="en-US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¥</a:t>
                </a:r>
              </a:p>
            </p:txBody>
          </p:sp>
          <p:sp>
            <p:nvSpPr>
              <p:cNvPr id="43135" name="Oval 10"/>
              <p:cNvSpPr>
                <a:spLocks noChangeArrowheads="1"/>
              </p:cNvSpPr>
              <p:nvPr/>
            </p:nvSpPr>
            <p:spPr bwMode="auto">
              <a:xfrm>
                <a:off x="672" y="1560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0</a:t>
                </a:r>
                <a:endParaRPr lang="en-GB" altLang="en-US" sz="2400">
                  <a:solidFill>
                    <a:srgbClr val="000000"/>
                  </a:solidFill>
                  <a:latin typeface="Symbol" panose="05050102010706020507" pitchFamily="18" charset="2"/>
                </a:endParaRPr>
              </a:p>
            </p:txBody>
          </p:sp>
          <p:cxnSp>
            <p:nvCxnSpPr>
              <p:cNvPr id="43136" name="AutoShape 11"/>
              <p:cNvCxnSpPr>
                <a:cxnSpLocks noChangeShapeType="1"/>
                <a:stCxn id="43131" idx="3"/>
                <a:endCxn id="43133" idx="1"/>
              </p:cNvCxnSpPr>
              <p:nvPr/>
            </p:nvCxnSpPr>
            <p:spPr bwMode="auto">
              <a:xfrm rot="5400000">
                <a:off x="1008" y="1704"/>
                <a:ext cx="564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137" name="AutoShape 12"/>
              <p:cNvCxnSpPr>
                <a:cxnSpLocks noChangeShapeType="1"/>
                <a:stCxn id="43131" idx="7"/>
                <a:endCxn id="43132" idx="1"/>
              </p:cNvCxnSpPr>
              <p:nvPr/>
            </p:nvCxnSpPr>
            <p:spPr bwMode="auto">
              <a:xfrm rot="5400000" flipV="1">
                <a:off x="1775" y="937"/>
                <a:ext cx="1" cy="564"/>
              </a:xfrm>
              <a:prstGeom prst="curvedConnector3">
                <a:avLst>
                  <a:gd name="adj1" fmla="val -89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138" name="AutoShape 13"/>
              <p:cNvCxnSpPr>
                <a:cxnSpLocks noChangeShapeType="1"/>
                <a:stCxn id="43133" idx="7"/>
                <a:endCxn id="43132" idx="3"/>
              </p:cNvCxnSpPr>
              <p:nvPr/>
            </p:nvCxnSpPr>
            <p:spPr bwMode="auto">
              <a:xfrm flipV="1">
                <a:off x="1494" y="1422"/>
                <a:ext cx="564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139" name="AutoShape 14"/>
              <p:cNvCxnSpPr>
                <a:cxnSpLocks noChangeShapeType="1"/>
                <a:stCxn id="43134" idx="7"/>
                <a:endCxn id="43132" idx="5"/>
              </p:cNvCxnSpPr>
              <p:nvPr/>
            </p:nvCxnSpPr>
            <p:spPr bwMode="auto">
              <a:xfrm flipV="1">
                <a:off x="2262" y="1422"/>
                <a:ext cx="0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140" name="AutoShape 15"/>
              <p:cNvCxnSpPr>
                <a:cxnSpLocks noChangeShapeType="1"/>
                <a:stCxn id="43133" idx="6"/>
                <a:endCxn id="43134" idx="2"/>
              </p:cNvCxnSpPr>
              <p:nvPr/>
            </p:nvCxnSpPr>
            <p:spPr bwMode="auto">
              <a:xfrm>
                <a:off x="1536" y="2088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141" name="AutoShape 16"/>
              <p:cNvCxnSpPr>
                <a:cxnSpLocks noChangeShapeType="1"/>
                <a:stCxn id="43134" idx="1"/>
                <a:endCxn id="43135" idx="6"/>
              </p:cNvCxnSpPr>
              <p:nvPr/>
            </p:nvCxnSpPr>
            <p:spPr bwMode="auto">
              <a:xfrm flipH="1" flipV="1">
                <a:off x="960" y="1704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142" name="AutoShape 17"/>
              <p:cNvCxnSpPr>
                <a:cxnSpLocks noChangeShapeType="1"/>
                <a:stCxn id="43135" idx="5"/>
                <a:endCxn id="43133" idx="2"/>
              </p:cNvCxnSpPr>
              <p:nvPr/>
            </p:nvCxnSpPr>
            <p:spPr bwMode="auto">
              <a:xfrm>
                <a:off x="918" y="1806"/>
                <a:ext cx="330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143" name="AutoShape 18"/>
              <p:cNvCxnSpPr>
                <a:cxnSpLocks noChangeShapeType="1"/>
                <a:stCxn id="43135" idx="7"/>
                <a:endCxn id="43131" idx="2"/>
              </p:cNvCxnSpPr>
              <p:nvPr/>
            </p:nvCxnSpPr>
            <p:spPr bwMode="auto">
              <a:xfrm flipV="1">
                <a:off x="918" y="1320"/>
                <a:ext cx="330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144" name="Text Box 19"/>
              <p:cNvSpPr txBox="1">
                <a:spLocks noChangeArrowheads="1"/>
              </p:cNvSpPr>
              <p:nvPr/>
            </p:nvSpPr>
            <p:spPr bwMode="auto">
              <a:xfrm>
                <a:off x="480" y="1560"/>
                <a:ext cx="19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45" name="Text Box 20"/>
              <p:cNvSpPr txBox="1">
                <a:spLocks noChangeArrowheads="1"/>
              </p:cNvSpPr>
              <p:nvPr/>
            </p:nvSpPr>
            <p:spPr bwMode="auto">
              <a:xfrm>
                <a:off x="2064" y="2184"/>
                <a:ext cx="19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46" name="Text Box 21"/>
              <p:cNvSpPr txBox="1">
                <a:spLocks noChangeArrowheads="1"/>
              </p:cNvSpPr>
              <p:nvPr/>
            </p:nvSpPr>
            <p:spPr bwMode="auto">
              <a:xfrm>
                <a:off x="1296" y="2184"/>
                <a:ext cx="19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47" name="Text Box 22"/>
              <p:cNvSpPr txBox="1">
                <a:spLocks noChangeArrowheads="1"/>
              </p:cNvSpPr>
              <p:nvPr/>
            </p:nvSpPr>
            <p:spPr bwMode="auto">
              <a:xfrm>
                <a:off x="864" y="1224"/>
                <a:ext cx="288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6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48" name="Text Box 23"/>
              <p:cNvSpPr txBox="1">
                <a:spLocks noChangeArrowheads="1"/>
              </p:cNvSpPr>
              <p:nvPr/>
            </p:nvSpPr>
            <p:spPr bwMode="auto">
              <a:xfrm>
                <a:off x="864" y="1848"/>
                <a:ext cx="288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49" name="Text Box 24"/>
              <p:cNvSpPr txBox="1">
                <a:spLocks noChangeArrowheads="1"/>
              </p:cNvSpPr>
              <p:nvPr/>
            </p:nvSpPr>
            <p:spPr bwMode="auto">
              <a:xfrm>
                <a:off x="1104" y="1512"/>
                <a:ext cx="19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8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50" name="Text Box 25"/>
              <p:cNvSpPr txBox="1">
                <a:spLocks noChangeArrowheads="1"/>
              </p:cNvSpPr>
              <p:nvPr/>
            </p:nvSpPr>
            <p:spPr bwMode="auto">
              <a:xfrm>
                <a:off x="1733" y="1369"/>
                <a:ext cx="27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-3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51" name="Text Box 26"/>
              <p:cNvSpPr txBox="1">
                <a:spLocks noChangeArrowheads="1"/>
              </p:cNvSpPr>
              <p:nvPr/>
            </p:nvSpPr>
            <p:spPr bwMode="auto">
              <a:xfrm>
                <a:off x="2256" y="1608"/>
                <a:ext cx="19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52" name="Text Box 27"/>
              <p:cNvSpPr txBox="1">
                <a:spLocks noChangeArrowheads="1"/>
              </p:cNvSpPr>
              <p:nvPr/>
            </p:nvSpPr>
            <p:spPr bwMode="auto">
              <a:xfrm>
                <a:off x="1758" y="1716"/>
                <a:ext cx="19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53" name="Text Box 28"/>
              <p:cNvSpPr txBox="1">
                <a:spLocks noChangeArrowheads="1"/>
              </p:cNvSpPr>
              <p:nvPr/>
            </p:nvSpPr>
            <p:spPr bwMode="auto">
              <a:xfrm>
                <a:off x="1680" y="2040"/>
                <a:ext cx="19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9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43154" name="AutoShape 29"/>
              <p:cNvCxnSpPr>
                <a:cxnSpLocks noChangeShapeType="1"/>
                <a:stCxn id="43132" idx="2"/>
                <a:endCxn id="43131" idx="6"/>
              </p:cNvCxnSpPr>
              <p:nvPr/>
            </p:nvCxnSpPr>
            <p:spPr bwMode="auto">
              <a:xfrm rot="10800000">
                <a:off x="1536" y="1320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155" name="Text Box 30"/>
              <p:cNvSpPr txBox="1">
                <a:spLocks noChangeArrowheads="1"/>
              </p:cNvSpPr>
              <p:nvPr/>
            </p:nvSpPr>
            <p:spPr bwMode="auto">
              <a:xfrm>
                <a:off x="1689" y="1113"/>
                <a:ext cx="288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-2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56" name="Text Box 31"/>
              <p:cNvSpPr txBox="1">
                <a:spLocks noChangeArrowheads="1"/>
              </p:cNvSpPr>
              <p:nvPr/>
            </p:nvSpPr>
            <p:spPr bwMode="auto">
              <a:xfrm>
                <a:off x="2058" y="946"/>
                <a:ext cx="19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57" name="Text Box 32"/>
              <p:cNvSpPr txBox="1">
                <a:spLocks noChangeArrowheads="1"/>
              </p:cNvSpPr>
              <p:nvPr/>
            </p:nvSpPr>
            <p:spPr bwMode="auto">
              <a:xfrm>
                <a:off x="1280" y="940"/>
                <a:ext cx="19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43158" name="AutoShape 33"/>
              <p:cNvCxnSpPr>
                <a:cxnSpLocks noChangeShapeType="1"/>
                <a:stCxn id="43131" idx="5"/>
                <a:endCxn id="43134" idx="0"/>
              </p:cNvCxnSpPr>
              <p:nvPr/>
            </p:nvCxnSpPr>
            <p:spPr bwMode="auto">
              <a:xfrm>
                <a:off x="1494" y="1422"/>
                <a:ext cx="666" cy="52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159" name="Text Box 34"/>
              <p:cNvSpPr txBox="1">
                <a:spLocks noChangeArrowheads="1"/>
              </p:cNvSpPr>
              <p:nvPr/>
            </p:nvSpPr>
            <p:spPr bwMode="auto">
              <a:xfrm>
                <a:off x="1946" y="1625"/>
                <a:ext cx="27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-4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660650" y="1371600"/>
            <a:ext cx="5868988" cy="3675063"/>
            <a:chOff x="2692" y="891"/>
            <a:chExt cx="1968" cy="1446"/>
          </a:xfrm>
        </p:grpSpPr>
        <p:grpSp>
          <p:nvGrpSpPr>
            <p:cNvPr id="43098" name="Group 36"/>
            <p:cNvGrpSpPr>
              <a:grpSpLocks/>
            </p:cNvGrpSpPr>
            <p:nvPr/>
          </p:nvGrpSpPr>
          <p:grpSpPr bwMode="auto">
            <a:xfrm>
              <a:off x="2692" y="936"/>
              <a:ext cx="1968" cy="1401"/>
              <a:chOff x="2692" y="936"/>
              <a:chExt cx="1968" cy="1401"/>
            </a:xfrm>
          </p:grpSpPr>
          <p:sp>
            <p:nvSpPr>
              <p:cNvPr id="43100" name="Oval 37"/>
              <p:cNvSpPr>
                <a:spLocks noChangeArrowheads="1"/>
              </p:cNvSpPr>
              <p:nvPr/>
            </p:nvSpPr>
            <p:spPr bwMode="auto">
              <a:xfrm>
                <a:off x="3460" y="117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GB" altLang="en-US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6</a:t>
                </a:r>
              </a:p>
            </p:txBody>
          </p:sp>
          <p:sp>
            <p:nvSpPr>
              <p:cNvPr id="43101" name="Oval 38"/>
              <p:cNvSpPr>
                <a:spLocks noChangeArrowheads="1"/>
              </p:cNvSpPr>
              <p:nvPr/>
            </p:nvSpPr>
            <p:spPr bwMode="auto">
              <a:xfrm>
                <a:off x="4228" y="117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GB" altLang="en-US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¥</a:t>
                </a:r>
              </a:p>
            </p:txBody>
          </p:sp>
          <p:sp>
            <p:nvSpPr>
              <p:cNvPr id="43102" name="Oval 39"/>
              <p:cNvSpPr>
                <a:spLocks noChangeArrowheads="1"/>
              </p:cNvSpPr>
              <p:nvPr/>
            </p:nvSpPr>
            <p:spPr bwMode="auto">
              <a:xfrm>
                <a:off x="3460" y="1940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GB" altLang="en-US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7</a:t>
                </a:r>
              </a:p>
            </p:txBody>
          </p:sp>
          <p:sp>
            <p:nvSpPr>
              <p:cNvPr id="43103" name="Oval 40"/>
              <p:cNvSpPr>
                <a:spLocks noChangeArrowheads="1"/>
              </p:cNvSpPr>
              <p:nvPr/>
            </p:nvSpPr>
            <p:spPr bwMode="auto">
              <a:xfrm>
                <a:off x="4228" y="1940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GB" altLang="en-US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¥</a:t>
                </a:r>
              </a:p>
            </p:txBody>
          </p:sp>
          <p:sp>
            <p:nvSpPr>
              <p:cNvPr id="43104" name="Oval 41"/>
              <p:cNvSpPr>
                <a:spLocks noChangeArrowheads="1"/>
              </p:cNvSpPr>
              <p:nvPr/>
            </p:nvSpPr>
            <p:spPr bwMode="auto">
              <a:xfrm>
                <a:off x="2884" y="155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0</a:t>
                </a:r>
                <a:endParaRPr lang="en-GB" altLang="en-US" sz="2400">
                  <a:solidFill>
                    <a:srgbClr val="000000"/>
                  </a:solidFill>
                  <a:latin typeface="Symbol" panose="05050102010706020507" pitchFamily="18" charset="2"/>
                </a:endParaRPr>
              </a:p>
            </p:txBody>
          </p:sp>
          <p:cxnSp>
            <p:nvCxnSpPr>
              <p:cNvPr id="43105" name="AutoShape 42"/>
              <p:cNvCxnSpPr>
                <a:cxnSpLocks noChangeShapeType="1"/>
                <a:stCxn id="43100" idx="3"/>
                <a:endCxn id="43102" idx="1"/>
              </p:cNvCxnSpPr>
              <p:nvPr/>
            </p:nvCxnSpPr>
            <p:spPr bwMode="auto">
              <a:xfrm rot="5400000">
                <a:off x="3220" y="1700"/>
                <a:ext cx="564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106" name="AutoShape 43"/>
              <p:cNvCxnSpPr>
                <a:cxnSpLocks noChangeShapeType="1"/>
                <a:stCxn id="43100" idx="7"/>
                <a:endCxn id="43101" idx="1"/>
              </p:cNvCxnSpPr>
              <p:nvPr/>
            </p:nvCxnSpPr>
            <p:spPr bwMode="auto">
              <a:xfrm rot="5400000" flipV="1">
                <a:off x="3987" y="933"/>
                <a:ext cx="1" cy="564"/>
              </a:xfrm>
              <a:prstGeom prst="curvedConnector3">
                <a:avLst>
                  <a:gd name="adj1" fmla="val -89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107" name="AutoShape 44"/>
              <p:cNvCxnSpPr>
                <a:cxnSpLocks noChangeShapeType="1"/>
                <a:stCxn id="43102" idx="7"/>
                <a:endCxn id="43101" idx="3"/>
              </p:cNvCxnSpPr>
              <p:nvPr/>
            </p:nvCxnSpPr>
            <p:spPr bwMode="auto">
              <a:xfrm flipV="1">
                <a:off x="3706" y="1418"/>
                <a:ext cx="564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108" name="AutoShape 45"/>
              <p:cNvCxnSpPr>
                <a:cxnSpLocks noChangeShapeType="1"/>
                <a:stCxn id="43103" idx="7"/>
                <a:endCxn id="43101" idx="5"/>
              </p:cNvCxnSpPr>
              <p:nvPr/>
            </p:nvCxnSpPr>
            <p:spPr bwMode="auto">
              <a:xfrm flipV="1">
                <a:off x="4474" y="1418"/>
                <a:ext cx="0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109" name="AutoShape 46"/>
              <p:cNvCxnSpPr>
                <a:cxnSpLocks noChangeShapeType="1"/>
                <a:stCxn id="43102" idx="6"/>
                <a:endCxn id="43103" idx="2"/>
              </p:cNvCxnSpPr>
              <p:nvPr/>
            </p:nvCxnSpPr>
            <p:spPr bwMode="auto">
              <a:xfrm>
                <a:off x="3748" y="2084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110" name="AutoShape 47"/>
              <p:cNvCxnSpPr>
                <a:cxnSpLocks noChangeShapeType="1"/>
                <a:stCxn id="43103" idx="1"/>
                <a:endCxn id="43104" idx="6"/>
              </p:cNvCxnSpPr>
              <p:nvPr/>
            </p:nvCxnSpPr>
            <p:spPr bwMode="auto">
              <a:xfrm flipH="1" flipV="1">
                <a:off x="3172" y="1700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111" name="AutoShape 48"/>
              <p:cNvCxnSpPr>
                <a:cxnSpLocks noChangeShapeType="1"/>
                <a:stCxn id="43104" idx="5"/>
                <a:endCxn id="43102" idx="2"/>
              </p:cNvCxnSpPr>
              <p:nvPr/>
            </p:nvCxnSpPr>
            <p:spPr bwMode="auto">
              <a:xfrm>
                <a:off x="3130" y="1802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112" name="AutoShape 49"/>
              <p:cNvCxnSpPr>
                <a:cxnSpLocks noChangeShapeType="1"/>
                <a:stCxn id="43104" idx="7"/>
                <a:endCxn id="43100" idx="2"/>
              </p:cNvCxnSpPr>
              <p:nvPr/>
            </p:nvCxnSpPr>
            <p:spPr bwMode="auto">
              <a:xfrm flipV="1">
                <a:off x="3130" y="1316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113" name="Text Box 50"/>
              <p:cNvSpPr txBox="1">
                <a:spLocks noChangeArrowheads="1"/>
              </p:cNvSpPr>
              <p:nvPr/>
            </p:nvSpPr>
            <p:spPr bwMode="auto">
              <a:xfrm>
                <a:off x="2692" y="1556"/>
                <a:ext cx="192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4" name="Text Box 51"/>
              <p:cNvSpPr txBox="1">
                <a:spLocks noChangeArrowheads="1"/>
              </p:cNvSpPr>
              <p:nvPr/>
            </p:nvSpPr>
            <p:spPr bwMode="auto">
              <a:xfrm>
                <a:off x="4276" y="2180"/>
                <a:ext cx="192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5" name="Text Box 52"/>
              <p:cNvSpPr txBox="1">
                <a:spLocks noChangeArrowheads="1"/>
              </p:cNvSpPr>
              <p:nvPr/>
            </p:nvSpPr>
            <p:spPr bwMode="auto">
              <a:xfrm>
                <a:off x="3508" y="2180"/>
                <a:ext cx="192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6" name="Text Box 53"/>
              <p:cNvSpPr txBox="1">
                <a:spLocks noChangeArrowheads="1"/>
              </p:cNvSpPr>
              <p:nvPr/>
            </p:nvSpPr>
            <p:spPr bwMode="auto">
              <a:xfrm>
                <a:off x="3076" y="1220"/>
                <a:ext cx="288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6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7" name="Text Box 54"/>
              <p:cNvSpPr txBox="1">
                <a:spLocks noChangeArrowheads="1"/>
              </p:cNvSpPr>
              <p:nvPr/>
            </p:nvSpPr>
            <p:spPr bwMode="auto">
              <a:xfrm>
                <a:off x="3076" y="1844"/>
                <a:ext cx="288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8" name="Text Box 55"/>
              <p:cNvSpPr txBox="1">
                <a:spLocks noChangeArrowheads="1"/>
              </p:cNvSpPr>
              <p:nvPr/>
            </p:nvSpPr>
            <p:spPr bwMode="auto">
              <a:xfrm>
                <a:off x="3316" y="1508"/>
                <a:ext cx="192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8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9" name="Text Box 56"/>
              <p:cNvSpPr txBox="1">
                <a:spLocks noChangeArrowheads="1"/>
              </p:cNvSpPr>
              <p:nvPr/>
            </p:nvSpPr>
            <p:spPr bwMode="auto">
              <a:xfrm>
                <a:off x="3945" y="1365"/>
                <a:ext cx="272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-3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20" name="Text Box 57"/>
              <p:cNvSpPr txBox="1">
                <a:spLocks noChangeArrowheads="1"/>
              </p:cNvSpPr>
              <p:nvPr/>
            </p:nvSpPr>
            <p:spPr bwMode="auto">
              <a:xfrm>
                <a:off x="4468" y="1604"/>
                <a:ext cx="192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21" name="Text Box 58"/>
              <p:cNvSpPr txBox="1">
                <a:spLocks noChangeArrowheads="1"/>
              </p:cNvSpPr>
              <p:nvPr/>
            </p:nvSpPr>
            <p:spPr bwMode="auto">
              <a:xfrm>
                <a:off x="3970" y="1712"/>
                <a:ext cx="192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22" name="Text Box 59"/>
              <p:cNvSpPr txBox="1">
                <a:spLocks noChangeArrowheads="1"/>
              </p:cNvSpPr>
              <p:nvPr/>
            </p:nvSpPr>
            <p:spPr bwMode="auto">
              <a:xfrm>
                <a:off x="3892" y="2036"/>
                <a:ext cx="192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9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43123" name="AutoShape 60"/>
              <p:cNvCxnSpPr>
                <a:cxnSpLocks noChangeShapeType="1"/>
                <a:stCxn id="43101" idx="2"/>
                <a:endCxn id="43100" idx="6"/>
              </p:cNvCxnSpPr>
              <p:nvPr/>
            </p:nvCxnSpPr>
            <p:spPr bwMode="auto">
              <a:xfrm rot="10800000">
                <a:off x="3748" y="1316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124" name="Text Box 61"/>
              <p:cNvSpPr txBox="1">
                <a:spLocks noChangeArrowheads="1"/>
              </p:cNvSpPr>
              <p:nvPr/>
            </p:nvSpPr>
            <p:spPr bwMode="auto">
              <a:xfrm>
                <a:off x="3901" y="1109"/>
                <a:ext cx="288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-2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25" name="Text Box 62"/>
              <p:cNvSpPr txBox="1">
                <a:spLocks noChangeArrowheads="1"/>
              </p:cNvSpPr>
              <p:nvPr/>
            </p:nvSpPr>
            <p:spPr bwMode="auto">
              <a:xfrm>
                <a:off x="4270" y="942"/>
                <a:ext cx="192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26" name="Text Box 63"/>
              <p:cNvSpPr txBox="1">
                <a:spLocks noChangeArrowheads="1"/>
              </p:cNvSpPr>
              <p:nvPr/>
            </p:nvSpPr>
            <p:spPr bwMode="auto">
              <a:xfrm>
                <a:off x="3492" y="936"/>
                <a:ext cx="192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43127" name="AutoShape 64"/>
              <p:cNvCxnSpPr>
                <a:cxnSpLocks noChangeShapeType="1"/>
                <a:stCxn id="43100" idx="5"/>
                <a:endCxn id="43103" idx="0"/>
              </p:cNvCxnSpPr>
              <p:nvPr/>
            </p:nvCxnSpPr>
            <p:spPr bwMode="auto">
              <a:xfrm>
                <a:off x="3706" y="1418"/>
                <a:ext cx="666" cy="52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128" name="Text Box 65"/>
              <p:cNvSpPr txBox="1">
                <a:spLocks noChangeArrowheads="1"/>
              </p:cNvSpPr>
              <p:nvPr/>
            </p:nvSpPr>
            <p:spPr bwMode="auto">
              <a:xfrm>
                <a:off x="4158" y="1621"/>
                <a:ext cx="272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-4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3099" name="Text Box 66"/>
            <p:cNvSpPr txBox="1">
              <a:spLocks noChangeArrowheads="1"/>
            </p:cNvSpPr>
            <p:nvPr/>
          </p:nvSpPr>
          <p:spPr bwMode="auto">
            <a:xfrm>
              <a:off x="3880" y="891"/>
              <a:ext cx="288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2652713" y="1433513"/>
            <a:ext cx="5868987" cy="3665537"/>
            <a:chOff x="500" y="2429"/>
            <a:chExt cx="1968" cy="1431"/>
          </a:xfrm>
        </p:grpSpPr>
        <p:grpSp>
          <p:nvGrpSpPr>
            <p:cNvPr id="43067" name="Group 68"/>
            <p:cNvGrpSpPr>
              <a:grpSpLocks/>
            </p:cNvGrpSpPr>
            <p:nvPr/>
          </p:nvGrpSpPr>
          <p:grpSpPr bwMode="auto">
            <a:xfrm>
              <a:off x="500" y="2461"/>
              <a:ext cx="1968" cy="1399"/>
              <a:chOff x="500" y="2461"/>
              <a:chExt cx="1968" cy="1399"/>
            </a:xfrm>
          </p:grpSpPr>
          <p:sp>
            <p:nvSpPr>
              <p:cNvPr id="43069" name="Oval 69"/>
              <p:cNvSpPr>
                <a:spLocks noChangeArrowheads="1"/>
              </p:cNvSpPr>
              <p:nvPr/>
            </p:nvSpPr>
            <p:spPr bwMode="auto">
              <a:xfrm>
                <a:off x="1270" y="2698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GB" altLang="en-US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6</a:t>
                </a:r>
              </a:p>
            </p:txBody>
          </p:sp>
          <p:sp>
            <p:nvSpPr>
              <p:cNvPr id="43070" name="Oval 70"/>
              <p:cNvSpPr>
                <a:spLocks noChangeArrowheads="1"/>
              </p:cNvSpPr>
              <p:nvPr/>
            </p:nvSpPr>
            <p:spPr bwMode="auto">
              <a:xfrm>
                <a:off x="2038" y="2698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GB" altLang="en-US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4</a:t>
                </a:r>
              </a:p>
            </p:txBody>
          </p:sp>
          <p:sp>
            <p:nvSpPr>
              <p:cNvPr id="43071" name="Oval 71"/>
              <p:cNvSpPr>
                <a:spLocks noChangeArrowheads="1"/>
              </p:cNvSpPr>
              <p:nvPr/>
            </p:nvSpPr>
            <p:spPr bwMode="auto">
              <a:xfrm>
                <a:off x="1270" y="346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GB" altLang="en-US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7</a:t>
                </a:r>
              </a:p>
            </p:txBody>
          </p:sp>
          <p:sp>
            <p:nvSpPr>
              <p:cNvPr id="43072" name="Oval 72"/>
              <p:cNvSpPr>
                <a:spLocks noChangeArrowheads="1"/>
              </p:cNvSpPr>
              <p:nvPr/>
            </p:nvSpPr>
            <p:spPr bwMode="auto">
              <a:xfrm>
                <a:off x="2038" y="346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GB" altLang="en-US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43073" name="Oval 73"/>
              <p:cNvSpPr>
                <a:spLocks noChangeArrowheads="1"/>
              </p:cNvSpPr>
              <p:nvPr/>
            </p:nvSpPr>
            <p:spPr bwMode="auto">
              <a:xfrm>
                <a:off x="694" y="308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0</a:t>
                </a:r>
                <a:endParaRPr lang="en-GB" altLang="en-US" sz="2400">
                  <a:solidFill>
                    <a:srgbClr val="000000"/>
                  </a:solidFill>
                  <a:latin typeface="Symbol" panose="05050102010706020507" pitchFamily="18" charset="2"/>
                </a:endParaRPr>
              </a:p>
            </p:txBody>
          </p:sp>
          <p:cxnSp>
            <p:nvCxnSpPr>
              <p:cNvPr id="43074" name="AutoShape 74"/>
              <p:cNvCxnSpPr>
                <a:cxnSpLocks noChangeShapeType="1"/>
                <a:stCxn id="43069" idx="3"/>
                <a:endCxn id="43071" idx="1"/>
              </p:cNvCxnSpPr>
              <p:nvPr/>
            </p:nvCxnSpPr>
            <p:spPr bwMode="auto">
              <a:xfrm rot="5400000">
                <a:off x="1030" y="3226"/>
                <a:ext cx="564" cy="0"/>
              </a:xfrm>
              <a:prstGeom prst="straightConnector1">
                <a:avLst/>
              </a:prstGeom>
              <a:noFill/>
              <a:ln w="57150">
                <a:solidFill>
                  <a:schemeClr val="hlink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75" name="AutoShape 75"/>
              <p:cNvCxnSpPr>
                <a:cxnSpLocks noChangeShapeType="1"/>
                <a:stCxn id="43069" idx="7"/>
                <a:endCxn id="43070" idx="1"/>
              </p:cNvCxnSpPr>
              <p:nvPr/>
            </p:nvCxnSpPr>
            <p:spPr bwMode="auto">
              <a:xfrm rot="5400000" flipV="1">
                <a:off x="1797" y="2459"/>
                <a:ext cx="1" cy="564"/>
              </a:xfrm>
              <a:prstGeom prst="curvedConnector3">
                <a:avLst>
                  <a:gd name="adj1" fmla="val -8900005"/>
                </a:avLst>
              </a:prstGeom>
              <a:noFill/>
              <a:ln w="57150">
                <a:solidFill>
                  <a:schemeClr val="hlink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76" name="AutoShape 76"/>
              <p:cNvCxnSpPr>
                <a:cxnSpLocks noChangeShapeType="1"/>
                <a:stCxn id="43071" idx="7"/>
                <a:endCxn id="43070" idx="3"/>
              </p:cNvCxnSpPr>
              <p:nvPr/>
            </p:nvCxnSpPr>
            <p:spPr bwMode="auto">
              <a:xfrm flipV="1">
                <a:off x="1516" y="2944"/>
                <a:ext cx="564" cy="564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77" name="AutoShape 77"/>
              <p:cNvCxnSpPr>
                <a:cxnSpLocks noChangeShapeType="1"/>
                <a:stCxn id="43072" idx="7"/>
                <a:endCxn id="43070" idx="5"/>
              </p:cNvCxnSpPr>
              <p:nvPr/>
            </p:nvCxnSpPr>
            <p:spPr bwMode="auto">
              <a:xfrm flipV="1">
                <a:off x="2284" y="2944"/>
                <a:ext cx="0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78" name="AutoShape 78"/>
              <p:cNvCxnSpPr>
                <a:cxnSpLocks noChangeShapeType="1"/>
                <a:stCxn id="43071" idx="6"/>
                <a:endCxn id="43072" idx="2"/>
              </p:cNvCxnSpPr>
              <p:nvPr/>
            </p:nvCxnSpPr>
            <p:spPr bwMode="auto">
              <a:xfrm>
                <a:off x="1558" y="3610"/>
                <a:ext cx="480" cy="0"/>
              </a:xfrm>
              <a:prstGeom prst="straightConnector1">
                <a:avLst/>
              </a:prstGeom>
              <a:noFill/>
              <a:ln w="57150">
                <a:solidFill>
                  <a:schemeClr val="hlink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79" name="AutoShape 79"/>
              <p:cNvCxnSpPr>
                <a:cxnSpLocks noChangeShapeType="1"/>
                <a:stCxn id="43072" idx="1"/>
                <a:endCxn id="43073" idx="6"/>
              </p:cNvCxnSpPr>
              <p:nvPr/>
            </p:nvCxnSpPr>
            <p:spPr bwMode="auto">
              <a:xfrm flipH="1" flipV="1">
                <a:off x="982" y="3226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80" name="AutoShape 80"/>
              <p:cNvCxnSpPr>
                <a:cxnSpLocks noChangeShapeType="1"/>
                <a:stCxn id="43073" idx="5"/>
                <a:endCxn id="43071" idx="2"/>
              </p:cNvCxnSpPr>
              <p:nvPr/>
            </p:nvCxnSpPr>
            <p:spPr bwMode="auto">
              <a:xfrm>
                <a:off x="940" y="3328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81" name="AutoShape 81"/>
              <p:cNvCxnSpPr>
                <a:cxnSpLocks noChangeShapeType="1"/>
                <a:stCxn id="43073" idx="7"/>
                <a:endCxn id="43069" idx="2"/>
              </p:cNvCxnSpPr>
              <p:nvPr/>
            </p:nvCxnSpPr>
            <p:spPr bwMode="auto">
              <a:xfrm flipV="1">
                <a:off x="940" y="2842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082" name="Text Box 82"/>
              <p:cNvSpPr txBox="1">
                <a:spLocks noChangeArrowheads="1"/>
              </p:cNvSpPr>
              <p:nvPr/>
            </p:nvSpPr>
            <p:spPr bwMode="auto">
              <a:xfrm>
                <a:off x="500" y="3080"/>
                <a:ext cx="19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83" name="Text Box 83"/>
              <p:cNvSpPr txBox="1">
                <a:spLocks noChangeArrowheads="1"/>
              </p:cNvSpPr>
              <p:nvPr/>
            </p:nvSpPr>
            <p:spPr bwMode="auto">
              <a:xfrm>
                <a:off x="2084" y="3705"/>
                <a:ext cx="19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84" name="Text Box 84"/>
              <p:cNvSpPr txBox="1">
                <a:spLocks noChangeArrowheads="1"/>
              </p:cNvSpPr>
              <p:nvPr/>
            </p:nvSpPr>
            <p:spPr bwMode="auto">
              <a:xfrm>
                <a:off x="1316" y="3703"/>
                <a:ext cx="19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85" name="Text Box 85"/>
              <p:cNvSpPr txBox="1">
                <a:spLocks noChangeArrowheads="1"/>
              </p:cNvSpPr>
              <p:nvPr/>
            </p:nvSpPr>
            <p:spPr bwMode="auto">
              <a:xfrm>
                <a:off x="884" y="2744"/>
                <a:ext cx="28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6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86" name="Text Box 86"/>
              <p:cNvSpPr txBox="1">
                <a:spLocks noChangeArrowheads="1"/>
              </p:cNvSpPr>
              <p:nvPr/>
            </p:nvSpPr>
            <p:spPr bwMode="auto">
              <a:xfrm>
                <a:off x="884" y="3368"/>
                <a:ext cx="28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87" name="Text Box 87"/>
              <p:cNvSpPr txBox="1">
                <a:spLocks noChangeArrowheads="1"/>
              </p:cNvSpPr>
              <p:nvPr/>
            </p:nvSpPr>
            <p:spPr bwMode="auto">
              <a:xfrm>
                <a:off x="1124" y="3032"/>
                <a:ext cx="19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8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88" name="Text Box 88"/>
              <p:cNvSpPr txBox="1">
                <a:spLocks noChangeArrowheads="1"/>
              </p:cNvSpPr>
              <p:nvPr/>
            </p:nvSpPr>
            <p:spPr bwMode="auto">
              <a:xfrm>
                <a:off x="1754" y="2891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-3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89" name="Text Box 89"/>
              <p:cNvSpPr txBox="1">
                <a:spLocks noChangeArrowheads="1"/>
              </p:cNvSpPr>
              <p:nvPr/>
            </p:nvSpPr>
            <p:spPr bwMode="auto">
              <a:xfrm>
                <a:off x="2275" y="3128"/>
                <a:ext cx="19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90" name="Text Box 90"/>
              <p:cNvSpPr txBox="1">
                <a:spLocks noChangeArrowheads="1"/>
              </p:cNvSpPr>
              <p:nvPr/>
            </p:nvSpPr>
            <p:spPr bwMode="auto">
              <a:xfrm>
                <a:off x="1779" y="3236"/>
                <a:ext cx="19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91" name="Text Box 91"/>
              <p:cNvSpPr txBox="1">
                <a:spLocks noChangeArrowheads="1"/>
              </p:cNvSpPr>
              <p:nvPr/>
            </p:nvSpPr>
            <p:spPr bwMode="auto">
              <a:xfrm>
                <a:off x="1699" y="3561"/>
                <a:ext cx="19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9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43092" name="AutoShape 92"/>
              <p:cNvCxnSpPr>
                <a:cxnSpLocks noChangeShapeType="1"/>
                <a:stCxn id="43070" idx="2"/>
                <a:endCxn id="43069" idx="6"/>
              </p:cNvCxnSpPr>
              <p:nvPr/>
            </p:nvCxnSpPr>
            <p:spPr bwMode="auto">
              <a:xfrm rot="10800000">
                <a:off x="1558" y="2842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093" name="Text Box 93"/>
              <p:cNvSpPr txBox="1">
                <a:spLocks noChangeArrowheads="1"/>
              </p:cNvSpPr>
              <p:nvPr/>
            </p:nvSpPr>
            <p:spPr bwMode="auto">
              <a:xfrm>
                <a:off x="1710" y="2633"/>
                <a:ext cx="2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-2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94" name="Text Box 94"/>
              <p:cNvSpPr txBox="1">
                <a:spLocks noChangeArrowheads="1"/>
              </p:cNvSpPr>
              <p:nvPr/>
            </p:nvSpPr>
            <p:spPr bwMode="auto">
              <a:xfrm>
                <a:off x="2096" y="2467"/>
                <a:ext cx="19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95" name="Text Box 95"/>
              <p:cNvSpPr txBox="1">
                <a:spLocks noChangeArrowheads="1"/>
              </p:cNvSpPr>
              <p:nvPr/>
            </p:nvSpPr>
            <p:spPr bwMode="auto">
              <a:xfrm>
                <a:off x="1319" y="2461"/>
                <a:ext cx="19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43096" name="AutoShape 96"/>
              <p:cNvCxnSpPr>
                <a:cxnSpLocks noChangeShapeType="1"/>
                <a:stCxn id="43069" idx="5"/>
                <a:endCxn id="43072" idx="0"/>
              </p:cNvCxnSpPr>
              <p:nvPr/>
            </p:nvCxnSpPr>
            <p:spPr bwMode="auto">
              <a:xfrm>
                <a:off x="1516" y="2944"/>
                <a:ext cx="666" cy="52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097" name="Text Box 97"/>
              <p:cNvSpPr txBox="1">
                <a:spLocks noChangeArrowheads="1"/>
              </p:cNvSpPr>
              <p:nvPr/>
            </p:nvSpPr>
            <p:spPr bwMode="auto">
              <a:xfrm>
                <a:off x="1967" y="3146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-4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3068" name="Text Box 98"/>
            <p:cNvSpPr txBox="1">
              <a:spLocks noChangeArrowheads="1"/>
            </p:cNvSpPr>
            <p:nvPr/>
          </p:nvSpPr>
          <p:spPr bwMode="auto">
            <a:xfrm>
              <a:off x="1714" y="2429"/>
              <a:ext cx="2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99"/>
          <p:cNvGrpSpPr>
            <a:grpSpLocks/>
          </p:cNvGrpSpPr>
          <p:nvPr/>
        </p:nvGrpSpPr>
        <p:grpSpPr bwMode="auto">
          <a:xfrm>
            <a:off x="2660650" y="1371600"/>
            <a:ext cx="5868988" cy="3560763"/>
            <a:chOff x="2691" y="2424"/>
            <a:chExt cx="1968" cy="1443"/>
          </a:xfrm>
        </p:grpSpPr>
        <p:grpSp>
          <p:nvGrpSpPr>
            <p:cNvPr id="43036" name="Group 100"/>
            <p:cNvGrpSpPr>
              <a:grpSpLocks/>
            </p:cNvGrpSpPr>
            <p:nvPr/>
          </p:nvGrpSpPr>
          <p:grpSpPr bwMode="auto">
            <a:xfrm>
              <a:off x="2691" y="2462"/>
              <a:ext cx="1968" cy="1405"/>
              <a:chOff x="2691" y="2462"/>
              <a:chExt cx="1968" cy="1405"/>
            </a:xfrm>
          </p:grpSpPr>
          <p:sp>
            <p:nvSpPr>
              <p:cNvPr id="43038" name="Oval 101"/>
              <p:cNvSpPr>
                <a:spLocks noChangeArrowheads="1"/>
              </p:cNvSpPr>
              <p:nvPr/>
            </p:nvSpPr>
            <p:spPr bwMode="auto">
              <a:xfrm>
                <a:off x="3459" y="2698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GB" altLang="en-US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43039" name="Oval 102"/>
              <p:cNvSpPr>
                <a:spLocks noChangeArrowheads="1"/>
              </p:cNvSpPr>
              <p:nvPr/>
            </p:nvSpPr>
            <p:spPr bwMode="auto">
              <a:xfrm>
                <a:off x="4227" y="2698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GB" altLang="en-US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4</a:t>
                </a:r>
              </a:p>
            </p:txBody>
          </p:sp>
          <p:sp>
            <p:nvSpPr>
              <p:cNvPr id="43040" name="Oval 103"/>
              <p:cNvSpPr>
                <a:spLocks noChangeArrowheads="1"/>
              </p:cNvSpPr>
              <p:nvPr/>
            </p:nvSpPr>
            <p:spPr bwMode="auto">
              <a:xfrm>
                <a:off x="3459" y="346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GB" altLang="en-US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7</a:t>
                </a:r>
              </a:p>
            </p:txBody>
          </p:sp>
          <p:sp>
            <p:nvSpPr>
              <p:cNvPr id="43041" name="Oval 104"/>
              <p:cNvSpPr>
                <a:spLocks noChangeArrowheads="1"/>
              </p:cNvSpPr>
              <p:nvPr/>
            </p:nvSpPr>
            <p:spPr bwMode="auto">
              <a:xfrm>
                <a:off x="4227" y="3466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GB" altLang="en-US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43042" name="Oval 105"/>
              <p:cNvSpPr>
                <a:spLocks noChangeArrowheads="1"/>
              </p:cNvSpPr>
              <p:nvPr/>
            </p:nvSpPr>
            <p:spPr bwMode="auto">
              <a:xfrm>
                <a:off x="2883" y="3082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0</a:t>
                </a:r>
                <a:endParaRPr lang="en-GB" altLang="en-US" sz="2400">
                  <a:solidFill>
                    <a:srgbClr val="000000"/>
                  </a:solidFill>
                  <a:latin typeface="Symbol" panose="05050102010706020507" pitchFamily="18" charset="2"/>
                </a:endParaRPr>
              </a:p>
            </p:txBody>
          </p:sp>
          <p:cxnSp>
            <p:nvCxnSpPr>
              <p:cNvPr id="43043" name="AutoShape 106"/>
              <p:cNvCxnSpPr>
                <a:cxnSpLocks noChangeShapeType="1"/>
                <a:stCxn id="43038" idx="3"/>
                <a:endCxn id="43040" idx="1"/>
              </p:cNvCxnSpPr>
              <p:nvPr/>
            </p:nvCxnSpPr>
            <p:spPr bwMode="auto">
              <a:xfrm rot="5400000">
                <a:off x="3219" y="3226"/>
                <a:ext cx="564" cy="0"/>
              </a:xfrm>
              <a:prstGeom prst="straightConnector1">
                <a:avLst/>
              </a:prstGeom>
              <a:noFill/>
              <a:ln w="57150">
                <a:solidFill>
                  <a:schemeClr val="hlink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44" name="AutoShape 107"/>
              <p:cNvCxnSpPr>
                <a:cxnSpLocks noChangeShapeType="1"/>
                <a:stCxn id="43038" idx="7"/>
                <a:endCxn id="43039" idx="1"/>
              </p:cNvCxnSpPr>
              <p:nvPr/>
            </p:nvCxnSpPr>
            <p:spPr bwMode="auto">
              <a:xfrm rot="5400000" flipV="1">
                <a:off x="3986" y="2459"/>
                <a:ext cx="1" cy="564"/>
              </a:xfrm>
              <a:prstGeom prst="curvedConnector3">
                <a:avLst>
                  <a:gd name="adj1" fmla="val -8900005"/>
                </a:avLst>
              </a:prstGeom>
              <a:noFill/>
              <a:ln w="57150">
                <a:solidFill>
                  <a:schemeClr val="hlink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45" name="AutoShape 108"/>
              <p:cNvCxnSpPr>
                <a:cxnSpLocks noChangeShapeType="1"/>
                <a:stCxn id="43040" idx="7"/>
                <a:endCxn id="43039" idx="3"/>
              </p:cNvCxnSpPr>
              <p:nvPr/>
            </p:nvCxnSpPr>
            <p:spPr bwMode="auto">
              <a:xfrm flipV="1">
                <a:off x="3705" y="2944"/>
                <a:ext cx="564" cy="564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46" name="AutoShape 109"/>
              <p:cNvCxnSpPr>
                <a:cxnSpLocks noChangeShapeType="1"/>
                <a:stCxn id="43041" idx="7"/>
                <a:endCxn id="43039" idx="5"/>
              </p:cNvCxnSpPr>
              <p:nvPr/>
            </p:nvCxnSpPr>
            <p:spPr bwMode="auto">
              <a:xfrm flipV="1">
                <a:off x="4473" y="2944"/>
                <a:ext cx="0" cy="564"/>
              </a:xfrm>
              <a:prstGeom prst="straightConnector1">
                <a:avLst/>
              </a:prstGeom>
              <a:noFill/>
              <a:ln w="57150">
                <a:solidFill>
                  <a:schemeClr val="hlink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47" name="AutoShape 110"/>
              <p:cNvCxnSpPr>
                <a:cxnSpLocks noChangeShapeType="1"/>
                <a:stCxn id="43040" idx="6"/>
                <a:endCxn id="43041" idx="2"/>
              </p:cNvCxnSpPr>
              <p:nvPr/>
            </p:nvCxnSpPr>
            <p:spPr bwMode="auto">
              <a:xfrm>
                <a:off x="3747" y="3610"/>
                <a:ext cx="480" cy="0"/>
              </a:xfrm>
              <a:prstGeom prst="straightConnector1">
                <a:avLst/>
              </a:prstGeom>
              <a:noFill/>
              <a:ln w="57150">
                <a:solidFill>
                  <a:schemeClr val="hlink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48" name="AutoShape 111"/>
              <p:cNvCxnSpPr>
                <a:cxnSpLocks noChangeShapeType="1"/>
                <a:stCxn id="43041" idx="1"/>
                <a:endCxn id="43042" idx="6"/>
              </p:cNvCxnSpPr>
              <p:nvPr/>
            </p:nvCxnSpPr>
            <p:spPr bwMode="auto">
              <a:xfrm flipH="1" flipV="1">
                <a:off x="3171" y="3226"/>
                <a:ext cx="1098" cy="282"/>
              </a:xfrm>
              <a:prstGeom prst="straightConnector1">
                <a:avLst/>
              </a:prstGeom>
              <a:noFill/>
              <a:ln w="57150">
                <a:solidFill>
                  <a:schemeClr val="hlink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49" name="AutoShape 112"/>
              <p:cNvCxnSpPr>
                <a:cxnSpLocks noChangeShapeType="1"/>
                <a:stCxn id="43042" idx="5"/>
                <a:endCxn id="43040" idx="2"/>
              </p:cNvCxnSpPr>
              <p:nvPr/>
            </p:nvCxnSpPr>
            <p:spPr bwMode="auto">
              <a:xfrm>
                <a:off x="3129" y="3328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50" name="AutoShape 113"/>
              <p:cNvCxnSpPr>
                <a:cxnSpLocks noChangeShapeType="1"/>
                <a:stCxn id="43042" idx="7"/>
                <a:endCxn id="43038" idx="2"/>
              </p:cNvCxnSpPr>
              <p:nvPr/>
            </p:nvCxnSpPr>
            <p:spPr bwMode="auto">
              <a:xfrm flipV="1">
                <a:off x="3129" y="2842"/>
                <a:ext cx="330" cy="282"/>
              </a:xfrm>
              <a:prstGeom prst="straightConnector1">
                <a:avLst/>
              </a:prstGeom>
              <a:noFill/>
              <a:ln w="57150">
                <a:solidFill>
                  <a:schemeClr val="hlink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051" name="Text Box 114"/>
              <p:cNvSpPr txBox="1">
                <a:spLocks noChangeArrowheads="1"/>
              </p:cNvSpPr>
              <p:nvPr/>
            </p:nvSpPr>
            <p:spPr bwMode="auto">
              <a:xfrm>
                <a:off x="2691" y="3082"/>
                <a:ext cx="192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52" name="Text Box 115"/>
              <p:cNvSpPr txBox="1">
                <a:spLocks noChangeArrowheads="1"/>
              </p:cNvSpPr>
              <p:nvPr/>
            </p:nvSpPr>
            <p:spPr bwMode="auto">
              <a:xfrm>
                <a:off x="4275" y="3706"/>
                <a:ext cx="192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53" name="Text Box 116"/>
              <p:cNvSpPr txBox="1">
                <a:spLocks noChangeArrowheads="1"/>
              </p:cNvSpPr>
              <p:nvPr/>
            </p:nvSpPr>
            <p:spPr bwMode="auto">
              <a:xfrm>
                <a:off x="3507" y="3706"/>
                <a:ext cx="192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54" name="Text Box 117"/>
              <p:cNvSpPr txBox="1">
                <a:spLocks noChangeArrowheads="1"/>
              </p:cNvSpPr>
              <p:nvPr/>
            </p:nvSpPr>
            <p:spPr bwMode="auto">
              <a:xfrm>
                <a:off x="3075" y="2746"/>
                <a:ext cx="288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6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55" name="Text Box 118"/>
              <p:cNvSpPr txBox="1">
                <a:spLocks noChangeArrowheads="1"/>
              </p:cNvSpPr>
              <p:nvPr/>
            </p:nvSpPr>
            <p:spPr bwMode="auto">
              <a:xfrm>
                <a:off x="3075" y="3370"/>
                <a:ext cx="288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56" name="Text Box 119"/>
              <p:cNvSpPr txBox="1">
                <a:spLocks noChangeArrowheads="1"/>
              </p:cNvSpPr>
              <p:nvPr/>
            </p:nvSpPr>
            <p:spPr bwMode="auto">
              <a:xfrm>
                <a:off x="3315" y="3034"/>
                <a:ext cx="192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8</a:t>
                </a:r>
                <a:endParaRPr lang="en-GB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57" name="Text Box 120"/>
              <p:cNvSpPr txBox="1">
                <a:spLocks noChangeArrowheads="1"/>
              </p:cNvSpPr>
              <p:nvPr/>
            </p:nvSpPr>
            <p:spPr bwMode="auto">
              <a:xfrm>
                <a:off x="3944" y="2891"/>
                <a:ext cx="272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-3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58" name="Text Box 121"/>
              <p:cNvSpPr txBox="1">
                <a:spLocks noChangeArrowheads="1"/>
              </p:cNvSpPr>
              <p:nvPr/>
            </p:nvSpPr>
            <p:spPr bwMode="auto">
              <a:xfrm>
                <a:off x="4467" y="3130"/>
                <a:ext cx="192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59" name="Text Box 122"/>
              <p:cNvSpPr txBox="1">
                <a:spLocks noChangeArrowheads="1"/>
              </p:cNvSpPr>
              <p:nvPr/>
            </p:nvSpPr>
            <p:spPr bwMode="auto">
              <a:xfrm>
                <a:off x="3969" y="3238"/>
                <a:ext cx="192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60" name="Text Box 123"/>
              <p:cNvSpPr txBox="1">
                <a:spLocks noChangeArrowheads="1"/>
              </p:cNvSpPr>
              <p:nvPr/>
            </p:nvSpPr>
            <p:spPr bwMode="auto">
              <a:xfrm>
                <a:off x="3891" y="3562"/>
                <a:ext cx="192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9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43061" name="AutoShape 124"/>
              <p:cNvCxnSpPr>
                <a:cxnSpLocks noChangeShapeType="1"/>
                <a:stCxn id="43039" idx="2"/>
                <a:endCxn id="43038" idx="6"/>
              </p:cNvCxnSpPr>
              <p:nvPr/>
            </p:nvCxnSpPr>
            <p:spPr bwMode="auto">
              <a:xfrm rot="10800000">
                <a:off x="3747" y="2842"/>
                <a:ext cx="480" cy="0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062" name="Text Box 125"/>
              <p:cNvSpPr txBox="1">
                <a:spLocks noChangeArrowheads="1"/>
              </p:cNvSpPr>
              <p:nvPr/>
            </p:nvSpPr>
            <p:spPr bwMode="auto">
              <a:xfrm>
                <a:off x="3900" y="2635"/>
                <a:ext cx="288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-2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63" name="Text Box 126"/>
              <p:cNvSpPr txBox="1">
                <a:spLocks noChangeArrowheads="1"/>
              </p:cNvSpPr>
              <p:nvPr/>
            </p:nvSpPr>
            <p:spPr bwMode="auto">
              <a:xfrm>
                <a:off x="4287" y="2468"/>
                <a:ext cx="192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64" name="Text Box 127"/>
              <p:cNvSpPr txBox="1">
                <a:spLocks noChangeArrowheads="1"/>
              </p:cNvSpPr>
              <p:nvPr/>
            </p:nvSpPr>
            <p:spPr bwMode="auto">
              <a:xfrm>
                <a:off x="3509" y="2462"/>
                <a:ext cx="192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43065" name="AutoShape 128"/>
              <p:cNvCxnSpPr>
                <a:cxnSpLocks noChangeShapeType="1"/>
                <a:stCxn id="43038" idx="5"/>
                <a:endCxn id="43041" idx="0"/>
              </p:cNvCxnSpPr>
              <p:nvPr/>
            </p:nvCxnSpPr>
            <p:spPr bwMode="auto">
              <a:xfrm>
                <a:off x="3705" y="2944"/>
                <a:ext cx="666" cy="522"/>
              </a:xfrm>
              <a:prstGeom prst="straightConnector1">
                <a:avLst/>
              </a:prstGeom>
              <a:noFill/>
              <a:ln w="635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066" name="Text Box 129"/>
              <p:cNvSpPr txBox="1">
                <a:spLocks noChangeArrowheads="1"/>
              </p:cNvSpPr>
              <p:nvPr/>
            </p:nvSpPr>
            <p:spPr bwMode="auto">
              <a:xfrm>
                <a:off x="4157" y="3147"/>
                <a:ext cx="272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-4</a:t>
                </a:r>
                <a:endPara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3037" name="Text Box 130"/>
            <p:cNvSpPr txBox="1">
              <a:spLocks noChangeArrowheads="1"/>
            </p:cNvSpPr>
            <p:nvPr/>
          </p:nvSpPr>
          <p:spPr bwMode="auto">
            <a:xfrm>
              <a:off x="3898" y="2424"/>
              <a:ext cx="288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131"/>
          <p:cNvGrpSpPr>
            <a:grpSpLocks/>
          </p:cNvGrpSpPr>
          <p:nvPr/>
        </p:nvGrpSpPr>
        <p:grpSpPr bwMode="auto">
          <a:xfrm>
            <a:off x="2435225" y="1574800"/>
            <a:ext cx="5868988" cy="3459163"/>
            <a:chOff x="478" y="1031"/>
            <a:chExt cx="1824" cy="1406"/>
          </a:xfrm>
        </p:grpSpPr>
        <p:sp>
          <p:nvSpPr>
            <p:cNvPr id="43018" name="Oval 132"/>
            <p:cNvSpPr>
              <a:spLocks noChangeArrowheads="1"/>
            </p:cNvSpPr>
            <p:nvPr/>
          </p:nvSpPr>
          <p:spPr bwMode="auto">
            <a:xfrm>
              <a:off x="1246" y="1267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2</a:t>
              </a:r>
            </a:p>
          </p:txBody>
        </p:sp>
        <p:sp>
          <p:nvSpPr>
            <p:cNvPr id="43019" name="Oval 133"/>
            <p:cNvSpPr>
              <a:spLocks noChangeArrowheads="1"/>
            </p:cNvSpPr>
            <p:nvPr/>
          </p:nvSpPr>
          <p:spPr bwMode="auto">
            <a:xfrm>
              <a:off x="2014" y="1267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4</a:t>
              </a:r>
            </a:p>
          </p:txBody>
        </p:sp>
        <p:sp>
          <p:nvSpPr>
            <p:cNvPr id="43020" name="Oval 134"/>
            <p:cNvSpPr>
              <a:spLocks noChangeArrowheads="1"/>
            </p:cNvSpPr>
            <p:nvPr/>
          </p:nvSpPr>
          <p:spPr bwMode="auto">
            <a:xfrm>
              <a:off x="1246" y="2035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7</a:t>
              </a:r>
            </a:p>
          </p:txBody>
        </p:sp>
        <p:sp>
          <p:nvSpPr>
            <p:cNvPr id="43021" name="Oval 135"/>
            <p:cNvSpPr>
              <a:spLocks noChangeArrowheads="1"/>
            </p:cNvSpPr>
            <p:nvPr/>
          </p:nvSpPr>
          <p:spPr bwMode="auto">
            <a:xfrm>
              <a:off x="2014" y="2035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-2</a:t>
              </a:r>
            </a:p>
          </p:txBody>
        </p:sp>
        <p:sp>
          <p:nvSpPr>
            <p:cNvPr id="43022" name="Oval 136"/>
            <p:cNvSpPr>
              <a:spLocks noChangeArrowheads="1"/>
            </p:cNvSpPr>
            <p:nvPr/>
          </p:nvSpPr>
          <p:spPr bwMode="auto">
            <a:xfrm>
              <a:off x="670" y="1651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0</a:t>
              </a:r>
              <a:endParaRPr lang="en-GB" altLang="en-US" sz="24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43023" name="AutoShape 137"/>
            <p:cNvCxnSpPr>
              <a:cxnSpLocks noChangeShapeType="1"/>
              <a:stCxn id="43020" idx="7"/>
              <a:endCxn id="43019" idx="3"/>
            </p:cNvCxnSpPr>
            <p:nvPr/>
          </p:nvCxnSpPr>
          <p:spPr bwMode="auto">
            <a:xfrm flipV="1">
              <a:off x="1492" y="1513"/>
              <a:ext cx="564" cy="564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4" name="AutoShape 138"/>
            <p:cNvCxnSpPr>
              <a:cxnSpLocks noChangeShapeType="1"/>
              <a:stCxn id="43022" idx="5"/>
              <a:endCxn id="43020" idx="2"/>
            </p:cNvCxnSpPr>
            <p:nvPr/>
          </p:nvCxnSpPr>
          <p:spPr bwMode="auto">
            <a:xfrm>
              <a:off x="916" y="1897"/>
              <a:ext cx="330" cy="282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25" name="Text Box 139"/>
            <p:cNvSpPr txBox="1">
              <a:spLocks noChangeArrowheads="1"/>
            </p:cNvSpPr>
            <p:nvPr/>
          </p:nvSpPr>
          <p:spPr bwMode="auto">
            <a:xfrm>
              <a:off x="478" y="1651"/>
              <a:ext cx="19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6" name="Text Box 140"/>
            <p:cNvSpPr txBox="1">
              <a:spLocks noChangeArrowheads="1"/>
            </p:cNvSpPr>
            <p:nvPr/>
          </p:nvSpPr>
          <p:spPr bwMode="auto">
            <a:xfrm>
              <a:off x="2062" y="2275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7" name="Text Box 141"/>
            <p:cNvSpPr txBox="1">
              <a:spLocks noChangeArrowheads="1"/>
            </p:cNvSpPr>
            <p:nvPr/>
          </p:nvSpPr>
          <p:spPr bwMode="auto">
            <a:xfrm>
              <a:off x="1294" y="2275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8" name="Text Box 142"/>
            <p:cNvSpPr txBox="1">
              <a:spLocks noChangeArrowheads="1"/>
            </p:cNvSpPr>
            <p:nvPr/>
          </p:nvSpPr>
          <p:spPr bwMode="auto">
            <a:xfrm>
              <a:off x="862" y="1939"/>
              <a:ext cx="28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9" name="Text Box 143"/>
            <p:cNvSpPr txBox="1">
              <a:spLocks noChangeArrowheads="1"/>
            </p:cNvSpPr>
            <p:nvPr/>
          </p:nvSpPr>
          <p:spPr bwMode="auto">
            <a:xfrm>
              <a:off x="1731" y="1460"/>
              <a:ext cx="27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-3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43030" name="AutoShape 144"/>
            <p:cNvCxnSpPr>
              <a:cxnSpLocks noChangeShapeType="1"/>
              <a:stCxn id="43019" idx="2"/>
              <a:endCxn id="43018" idx="6"/>
            </p:cNvCxnSpPr>
            <p:nvPr/>
          </p:nvCxnSpPr>
          <p:spPr bwMode="auto">
            <a:xfrm rot="10800000">
              <a:off x="1534" y="1411"/>
              <a:ext cx="480" cy="0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31" name="Text Box 145"/>
            <p:cNvSpPr txBox="1">
              <a:spLocks noChangeArrowheads="1"/>
            </p:cNvSpPr>
            <p:nvPr/>
          </p:nvSpPr>
          <p:spPr bwMode="auto">
            <a:xfrm>
              <a:off x="1687" y="1204"/>
              <a:ext cx="28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-2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32" name="Text Box 146"/>
            <p:cNvSpPr txBox="1">
              <a:spLocks noChangeArrowheads="1"/>
            </p:cNvSpPr>
            <p:nvPr/>
          </p:nvSpPr>
          <p:spPr bwMode="auto">
            <a:xfrm>
              <a:off x="2074" y="1037"/>
              <a:ext cx="19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33" name="Text Box 147"/>
            <p:cNvSpPr txBox="1">
              <a:spLocks noChangeArrowheads="1"/>
            </p:cNvSpPr>
            <p:nvPr/>
          </p:nvSpPr>
          <p:spPr bwMode="auto">
            <a:xfrm>
              <a:off x="1296" y="1031"/>
              <a:ext cx="19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43034" name="AutoShape 148"/>
            <p:cNvCxnSpPr>
              <a:cxnSpLocks noChangeShapeType="1"/>
              <a:stCxn id="43018" idx="5"/>
              <a:endCxn id="43021" idx="0"/>
            </p:cNvCxnSpPr>
            <p:nvPr/>
          </p:nvCxnSpPr>
          <p:spPr bwMode="auto">
            <a:xfrm>
              <a:off x="1492" y="1513"/>
              <a:ext cx="666" cy="522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35" name="Text Box 149"/>
            <p:cNvSpPr txBox="1">
              <a:spLocks noChangeArrowheads="1"/>
            </p:cNvSpPr>
            <p:nvPr/>
          </p:nvSpPr>
          <p:spPr bwMode="auto">
            <a:xfrm>
              <a:off x="1944" y="1716"/>
              <a:ext cx="27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-4</a:t>
              </a:r>
              <a:endParaRPr lang="en-GB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630" name="Rectangle 150"/>
          <p:cNvSpPr>
            <a:spLocks noGrp="1" noChangeArrowheads="1"/>
          </p:cNvSpPr>
          <p:nvPr>
            <p:ph type="body" idx="1"/>
          </p:nvPr>
        </p:nvSpPr>
        <p:spPr>
          <a:xfrm>
            <a:off x="2513013" y="5410200"/>
            <a:ext cx="60960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Bellman-Ford running time: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(|V|-1)|E| + |E| = Q(VE)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Book Antiqu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</TotalTime>
  <Words>677</Words>
  <Application>Microsoft Office PowerPoint</Application>
  <PresentationFormat>Custom</PresentationFormat>
  <Paragraphs>299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Book Antiqua</vt:lpstr>
      <vt:lpstr>Calibri</vt:lpstr>
      <vt:lpstr>Corbel</vt:lpstr>
      <vt:lpstr>Courier New</vt:lpstr>
      <vt:lpstr>Symbol</vt:lpstr>
      <vt:lpstr>Times New Roman</vt:lpstr>
      <vt:lpstr>Wingdings</vt:lpstr>
      <vt:lpstr>1_Default Design</vt:lpstr>
      <vt:lpstr>Spectrum</vt:lpstr>
      <vt:lpstr>Equation</vt:lpstr>
      <vt:lpstr>Lecture Title: Shortest Path Algorithms</vt:lpstr>
      <vt:lpstr>Lecture Outline</vt:lpstr>
      <vt:lpstr>Shortest Path</vt:lpstr>
      <vt:lpstr>Shortest-Path Problems</vt:lpstr>
      <vt:lpstr>Dijkstra's Algorithm</vt:lpstr>
      <vt:lpstr>Dijkstra’s Example-1</vt:lpstr>
      <vt:lpstr>Dijkstra’s Running Time</vt:lpstr>
      <vt:lpstr>Bellman-Ford Algorithm</vt:lpstr>
      <vt:lpstr>Bellman-Ford Example</vt:lpstr>
      <vt:lpstr>Bellman-Ford’s Running Time</vt:lpstr>
      <vt:lpstr>Reading Materials</vt:lpstr>
    </vt:vector>
  </TitlesOfParts>
  <Company>Self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Mashiour Rahman</dc:creator>
  <cp:lastModifiedBy>Mushfiqur Rahman</cp:lastModifiedBy>
  <cp:revision>148</cp:revision>
  <dcterms:created xsi:type="dcterms:W3CDTF">2005-09-24T17:18:55Z</dcterms:created>
  <dcterms:modified xsi:type="dcterms:W3CDTF">2021-04-05T16:01:19Z</dcterms:modified>
</cp:coreProperties>
</file>