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37" r:id="rId2"/>
  </p:sldMasterIdLst>
  <p:notesMasterIdLst>
    <p:notesMasterId r:id="rId33"/>
  </p:notesMasterIdLst>
  <p:handoutMasterIdLst>
    <p:handoutMasterId r:id="rId34"/>
  </p:handoutMasterIdLst>
  <p:sldIdLst>
    <p:sldId id="256" r:id="rId3"/>
    <p:sldId id="33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D5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85" d="100"/>
          <a:sy n="85" d="100"/>
        </p:scale>
        <p:origin x="562" y="-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A2F338-F49D-4EAB-90F1-26E7BFB58547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026176-F6AF-452E-9CFF-791CC402B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5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05177B-99DD-49CD-B5D1-16B3AD946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1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588" y="609601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774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26CD8C14-5193-42A0-B53B-E35CB267B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5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691" y="60326"/>
            <a:ext cx="3019697" cy="6443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84" y="60326"/>
            <a:ext cx="8858059" cy="6443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80A30397-0BB0-4AF8-A4FD-CFCC8D05A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" y="60326"/>
            <a:ext cx="1206185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413" y="1019176"/>
            <a:ext cx="592935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2916" y="1019176"/>
            <a:ext cx="5931472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2916" y="3836988"/>
            <a:ext cx="5931472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C591D7D9-B184-4155-B3BE-B562E540C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" y="60326"/>
            <a:ext cx="1206185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13" y="1019176"/>
            <a:ext cx="592935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2916" y="1019176"/>
            <a:ext cx="5931472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2916" y="3836988"/>
            <a:ext cx="5931472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6024F769-03D6-419C-8845-ED2A755C8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9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44500"/>
            <a:ext cx="11428412" cy="146843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9413" y="1906588"/>
            <a:ext cx="11430000" cy="138112"/>
            <a:chOff x="284163" y="1759424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379413" y="6227763"/>
            <a:ext cx="11428412" cy="17303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0" name="Picture 2" descr="Image result for AIUB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460375"/>
            <a:ext cx="18923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449005"/>
            <a:ext cx="10409257" cy="1088136"/>
          </a:xfrm>
          <a:noFill/>
        </p:spPr>
        <p:txBody>
          <a:bodyPr anchor="b" anchorCtr="0"/>
          <a:lstStyle>
            <a:lvl1pPr marL="0" algn="l" defTabSz="685983" rtl="0" eaLnBrk="1" latinLnBrk="0" hangingPunct="1">
              <a:lnSpc>
                <a:spcPts val="3451"/>
              </a:lnSpc>
              <a:spcBef>
                <a:spcPct val="0"/>
              </a:spcBef>
              <a:buNone/>
              <a:defRPr sz="315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774" y="1532427"/>
            <a:ext cx="10336124" cy="484632"/>
          </a:xfrm>
        </p:spPr>
        <p:txBody>
          <a:bodyPr/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CD7ED-2E46-4745-9318-3727D1F94F27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B3251-2A37-49FB-8792-B74F1E0F6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D4D1-0C0B-415C-A9B9-EE8370861C31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D92D6-2046-4AD8-86E0-DD44A50A4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44500"/>
            <a:ext cx="11428412" cy="146843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79413" y="1906588"/>
            <a:ext cx="11430000" cy="138112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72800" y="444500"/>
            <a:ext cx="4873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2701">
                <a:solidFill>
                  <a:schemeClr val="bg1"/>
                </a:solidFill>
                <a:sym typeface="Wingdings"/>
              </a:rPr>
              <a:t></a:t>
            </a:r>
            <a:endParaRPr sz="2701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6" y="2017061"/>
            <a:ext cx="11429139" cy="437739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29" y="1532965"/>
            <a:ext cx="10336353" cy="48409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34" y="444731"/>
            <a:ext cx="10411911" cy="1088237"/>
          </a:xfrm>
          <a:noFill/>
        </p:spPr>
        <p:txBody>
          <a:bodyPr anchor="b" anchorCtr="0"/>
          <a:lstStyle>
            <a:lvl1pPr algn="l">
              <a:lnSpc>
                <a:spcPts val="3451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3C85-3DC9-486E-AB9D-0248236AA407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819169D-ED1E-434F-BD4B-DC5319703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802188"/>
            <a:ext cx="11428412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72800" y="4802188"/>
            <a:ext cx="4873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2701">
                <a:solidFill>
                  <a:schemeClr val="bg1"/>
                </a:solidFill>
                <a:sym typeface="Wingdings"/>
              </a:rPr>
              <a:t></a:t>
            </a:r>
            <a:endParaRPr sz="270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4814125"/>
            <a:ext cx="10360501" cy="1051560"/>
          </a:xfrm>
          <a:noFill/>
        </p:spPr>
        <p:txBody>
          <a:bodyPr anchor="b" anchorCtr="0"/>
          <a:lstStyle>
            <a:lvl1pPr algn="l" defTabSz="685983" rtl="0" eaLnBrk="1" latinLnBrk="0" hangingPunct="1">
              <a:spcBef>
                <a:spcPct val="0"/>
              </a:spcBef>
              <a:buNone/>
              <a:defRPr sz="3151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19" y="5861304"/>
            <a:ext cx="10311746" cy="4023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43C8-F90E-4583-A659-84AFDB0D318C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FF29B-4018-4D7C-9077-456259011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802188"/>
            <a:ext cx="11428412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72800" y="4802188"/>
            <a:ext cx="4873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2701">
                <a:solidFill>
                  <a:schemeClr val="bg1"/>
                </a:solidFill>
                <a:sym typeface="Wingdings"/>
              </a:rPr>
              <a:t></a:t>
            </a:r>
            <a:endParaRPr sz="2701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6" y="443757"/>
            <a:ext cx="11429139" cy="437029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2" y="4814050"/>
            <a:ext cx="10360501" cy="1048871"/>
          </a:xfrm>
          <a:noFill/>
        </p:spPr>
        <p:txBody>
          <a:bodyPr anchor="b" anchorCtr="0"/>
          <a:lstStyle>
            <a:lvl1pPr algn="l">
              <a:defRPr sz="3151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68" y="5862918"/>
            <a:ext cx="10306727" cy="4034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173-84A9-4D59-AA10-3952CB832F4A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91892A7-DBEC-47C1-9B81-B395E7818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5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42" y="2151063"/>
            <a:ext cx="5241195" cy="39751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258" y="2151063"/>
            <a:ext cx="5241195" cy="39751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4D6B-6BCC-41D2-BDD9-34B07689BD9D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D52B-5973-4154-AAE0-E3142D4AD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A300AD70-D2B6-4236-9C18-A1FD485B7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890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42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951" b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42" y="2590800"/>
            <a:ext cx="5241195" cy="3535362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000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951" b="0">
                <a:solidFill>
                  <a:schemeClr val="accent2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000" y="2590800"/>
            <a:ext cx="5241195" cy="3535362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D2B9C-C14B-40B9-BC82-6D704EAEC12B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A35A6-D128-442D-8855-13F4C9DA9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06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33E3-5518-44A8-A68F-30123C07ACE2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1FE0-58C9-4A8E-ADB3-89169FC1B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1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9413" y="452438"/>
            <a:ext cx="9818687" cy="138112"/>
            <a:chOff x="284163" y="1577847"/>
            <a:chExt cx="8576373" cy="137411"/>
          </a:xfrm>
        </p:grpSpPr>
        <p:sp>
          <p:nvSpPr>
            <p:cNvPr id="3" name="Rectangle 2"/>
            <p:cNvSpPr/>
            <p:nvPr/>
          </p:nvSpPr>
          <p:spPr>
            <a:xfrm>
              <a:off x="284163" y="1577847"/>
              <a:ext cx="160018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84346" y="1577847"/>
              <a:ext cx="2742776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25735" y="1577847"/>
              <a:ext cx="4234801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pic>
        <p:nvPicPr>
          <p:cNvPr id="6" name="Picture 2" descr="Image result for AIUB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55563"/>
            <a:ext cx="1703388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D58F-D36E-4496-AEC6-DA69BB4AF76C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9413" y="452438"/>
            <a:ext cx="11430000" cy="138112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96" y="1298762"/>
            <a:ext cx="5424027" cy="1162050"/>
          </a:xfrm>
          <a:noFill/>
        </p:spPr>
        <p:txBody>
          <a:bodyPr anchor="b">
            <a:noAutofit/>
          </a:bodyPr>
          <a:lstStyle>
            <a:lvl1pPr algn="ctr">
              <a:defRPr sz="2401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428" y="914402"/>
            <a:ext cx="5424027" cy="5211763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96" y="2456329"/>
            <a:ext cx="5424027" cy="3182472"/>
          </a:xfrm>
        </p:spPr>
        <p:txBody>
          <a:bodyPr/>
          <a:lstStyle>
            <a:lvl1pPr marL="0" indent="0" algn="ctr"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422EA-0F0C-428E-B8EF-FE11A81378A5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A6B43-222A-4FF9-8443-67E0A793E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9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802188"/>
            <a:ext cx="11428412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800600"/>
            <a:ext cx="11144086" cy="566738"/>
          </a:xfrm>
          <a:noFill/>
        </p:spPr>
        <p:txBody>
          <a:bodyPr anchor="b" anchorCtr="0"/>
          <a:lstStyle>
            <a:lvl1pPr algn="l" defTabSz="685983" rtl="0" eaLnBrk="1" latinLnBrk="0" hangingPunct="1">
              <a:spcBef>
                <a:spcPct val="0"/>
              </a:spcBef>
              <a:buNone/>
              <a:defRPr sz="2101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199"/>
            <a:ext cx="11433118" cy="4352544"/>
          </a:xfrm>
        </p:spPr>
        <p:txBody>
          <a:bodyPr rtlCol="0">
            <a:normAutofit/>
          </a:bodyPr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5" y="5367338"/>
            <a:ext cx="11069401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949D6-088F-406B-B9CF-A67DD87B1FD2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30AFF-8209-4D8B-9075-FD531538F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2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79413" y="4279900"/>
            <a:ext cx="11430000" cy="138113"/>
            <a:chOff x="284163" y="1759424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778189"/>
            <a:ext cx="11144086" cy="566738"/>
          </a:xfrm>
          <a:noFill/>
        </p:spPr>
        <p:txBody>
          <a:bodyPr anchor="b"/>
          <a:lstStyle>
            <a:lvl1pPr algn="l">
              <a:defRPr sz="2101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200"/>
            <a:ext cx="11433118" cy="3822192"/>
          </a:xfrm>
        </p:spPr>
        <p:txBody>
          <a:bodyPr rtlCol="0">
            <a:normAutofit/>
          </a:bodyPr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5" y="5344927"/>
            <a:ext cx="11069401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BBBB1-0B1C-43E4-B393-AED18CBBB617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F5AC7-6246-45C5-830E-AD12F90C0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413" y="4267200"/>
            <a:ext cx="3656012" cy="21209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379413" y="461963"/>
            <a:ext cx="11430000" cy="136525"/>
            <a:chOff x="284163" y="1759424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2" y="914402"/>
            <a:ext cx="6924925" cy="5211763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8" y="4953001"/>
            <a:ext cx="3295164" cy="124609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5" y="4419600"/>
            <a:ext cx="3299667" cy="510988"/>
          </a:xfrm>
          <a:noFill/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786" y="594360"/>
            <a:ext cx="3656648" cy="36758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FBFA2-8F54-408D-9099-AACCE3E18C66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0A368C5-56C5-40D2-B922-D1FF177F0E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7488" y="4802188"/>
            <a:ext cx="77803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164" y="4800600"/>
            <a:ext cx="7586892" cy="566738"/>
          </a:xfrm>
          <a:noFill/>
        </p:spPr>
        <p:txBody>
          <a:bodyPr anchor="b" anchorCtr="0"/>
          <a:lstStyle>
            <a:lvl1pPr algn="l" defTabSz="685983" rtl="0" eaLnBrk="1" latinLnBrk="0" hangingPunct="1">
              <a:spcBef>
                <a:spcPct val="0"/>
              </a:spcBef>
              <a:buNone/>
              <a:defRPr sz="2101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6970" y="457199"/>
            <a:ext cx="7776470" cy="4352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2008" y="5367338"/>
            <a:ext cx="7536046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788" y="457200"/>
            <a:ext cx="3648183" cy="290779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788" y="3364992"/>
            <a:ext cx="3648183" cy="289864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F8AAC-3482-4D29-B632-E52328B970C8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4518DC8-8BEA-4642-94F5-2629C41FA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6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7" y="2133600"/>
            <a:ext cx="11429139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5075F-AE43-467D-8DB2-B135E7266353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50E9-FF05-47E3-B920-AD6922F7B3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8071644" y="2667794"/>
            <a:ext cx="5934075" cy="15128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 rot="5400000">
            <a:off x="7197725" y="3332163"/>
            <a:ext cx="5934075" cy="18415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2" y="1577847"/>
              <a:ext cx="159918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637" y="1577847"/>
              <a:ext cx="274177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7415" y="1577847"/>
              <a:ext cx="4233121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495" y="473078"/>
            <a:ext cx="1292015" cy="5921375"/>
          </a:xfrm>
        </p:spPr>
        <p:txBody>
          <a:bodyPr vert="eaVert"/>
          <a:lstStyle>
            <a:lvl1pPr algn="l">
              <a:defRPr sz="2551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7" y="457200"/>
            <a:ext cx="8661260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5C45-9D33-43D0-BAB8-E81EFF1D5219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C40F7-4FD2-4CAC-A033-BD8C85D89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6EC502AA-D55A-4D64-9F7F-D69AEE33C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22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13" y="1019176"/>
            <a:ext cx="5929355" cy="548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6" y="1019176"/>
            <a:ext cx="5931472" cy="548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9BFA4402-89F1-47B8-9CC1-68FDF67E7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E43B64FD-6C00-4050-B075-7309E371C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5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A7FC66E9-8867-4DB7-BB9A-BBA050CBF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5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BA21CDA4-31BD-481D-B63D-C831B8927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2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1F13D193-F293-45C3-A71A-145F60E7FC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88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D21CA663-9902-419A-BC82-FFB61EE2C3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60325"/>
            <a:ext cx="12061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3" y="1019175"/>
            <a:ext cx="12063412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" y="6584950"/>
            <a:ext cx="2197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4413" y="658495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6650" y="6584950"/>
            <a:ext cx="3351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ym typeface="Wingdings" panose="05000000000000000000" pitchFamily="2" charset="2"/>
              </a:defRPr>
            </a:lvl1pPr>
          </a:lstStyle>
          <a:p>
            <a:r>
              <a:rPr lang="en-US" altLang="en-US"/>
              <a:t> Shortest Path  </a:t>
            </a:r>
            <a:fld id="{0B7CD711-4DA6-47DC-902A-D7F9E9E9EB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64313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5000"/>
        </a:spcBef>
        <a:spcAft>
          <a:spcPct val="25000"/>
        </a:spcAft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36638" indent="-465138" algn="l" rtl="0" eaLnBrk="0" fontAlgn="base" hangingPunct="0">
        <a:spcBef>
          <a:spcPct val="25000"/>
        </a:spcBef>
        <a:spcAft>
          <a:spcPct val="25000"/>
        </a:spcAft>
        <a:buBlip>
          <a:blip r:embed="rId16"/>
        </a:buBlip>
        <a:defRPr sz="2800">
          <a:solidFill>
            <a:schemeClr val="tx1"/>
          </a:solidFill>
          <a:latin typeface="+mn-lt"/>
          <a:cs typeface="+mn-cs"/>
        </a:defRPr>
      </a:lvl2pPr>
      <a:lvl3pPr marL="1600200" indent="-449263" algn="l" rtl="0" eaLnBrk="0" fontAlgn="base" hangingPunct="0">
        <a:spcBef>
          <a:spcPct val="25000"/>
        </a:spcBef>
        <a:spcAft>
          <a:spcPct val="25000"/>
        </a:spcAft>
        <a:buBlip>
          <a:blip r:embed="rId17"/>
        </a:buBlip>
        <a:defRPr sz="2400">
          <a:solidFill>
            <a:schemeClr val="tx1"/>
          </a:solidFill>
          <a:latin typeface="+mn-lt"/>
          <a:cs typeface="+mn-cs"/>
        </a:defRPr>
      </a:lvl3pPr>
      <a:lvl4pPr marL="2057400" indent="-342900" algn="l" rtl="0" eaLnBrk="0" fontAlgn="base" hangingPunct="0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4pPr>
      <a:lvl5pPr marL="2582863" indent="-228600" algn="l" rtl="0" eaLnBrk="0" fontAlgn="base" hangingPunct="0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5pPr>
      <a:lvl6pPr marL="30400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6pPr>
      <a:lvl7pPr marL="34972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7pPr>
      <a:lvl8pPr marL="39544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8pPr>
      <a:lvl9pPr marL="44116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4900" y="2133600"/>
            <a:ext cx="943292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6688" y="643731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7AE5FC28-4F78-4D56-B0D6-6AE304DAF008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437313"/>
            <a:ext cx="8164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225" y="166688"/>
            <a:ext cx="842963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262626"/>
                </a:solidFill>
              </a:defRPr>
            </a:lvl1pPr>
          </a:lstStyle>
          <a:p>
            <a:fld id="{1B1869DA-30EB-453B-B843-C69845DDA6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3" y="630238"/>
            <a:ext cx="11428412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r" defTabSz="685800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bg1"/>
          </a:solidFill>
          <a:latin typeface="+mj-lt"/>
          <a:ea typeface="+mj-ea"/>
          <a:cs typeface="+mj-cs"/>
        </a:defRPr>
      </a:lvl1pPr>
      <a:lvl2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2pPr>
      <a:lvl3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3pPr>
      <a:lvl4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4pPr>
      <a:lvl5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5pPr>
      <a:lvl6pPr marL="4572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6pPr>
      <a:lvl7pPr marL="9144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7pPr>
      <a:lvl8pPr marL="13716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8pPr>
      <a:lvl9pPr marL="18288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9pPr>
    </p:titleStyle>
    <p:bodyStyle>
      <a:lvl1pPr marL="339725" indent="-339725" algn="l" defTabSz="685800" rtl="0" eaLnBrk="0" fontAlgn="base" hangingPunct="0">
        <a:spcBef>
          <a:spcPts val="15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685800" indent="-342900" algn="l" defTabSz="685800" rtl="0" eaLnBrk="0" fontAlgn="base" hangingPunct="0">
        <a:spcBef>
          <a:spcPts val="45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944563" indent="-258763" algn="l" defTabSz="685800" rtl="0" eaLnBrk="0" fontAlgn="base" hangingPunct="0">
        <a:spcBef>
          <a:spcPts val="45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15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254000" algn="l" defTabSz="685800" rtl="0" eaLnBrk="0" fontAlgn="base" hangingPunct="0">
        <a:spcBef>
          <a:spcPts val="45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1454150" indent="-247650" algn="l" defTabSz="685800" rtl="0" eaLnBrk="0" fontAlgn="base" hangingPunct="0">
        <a:spcBef>
          <a:spcPts val="45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1718530" indent="-258435" algn="l" defTabSz="685983" rtl="0" eaLnBrk="1" latinLnBrk="0" hangingPunct="1">
        <a:spcBef>
          <a:spcPts val="45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35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69819" indent="-258435" algn="l" defTabSz="685983" rtl="0" eaLnBrk="1" latinLnBrk="0" hangingPunct="1">
        <a:spcBef>
          <a:spcPts val="45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35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28254" indent="-258435" algn="l" defTabSz="685983" rtl="0" eaLnBrk="1" latinLnBrk="0" hangingPunct="1">
        <a:spcBef>
          <a:spcPts val="45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35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85497" indent="-258435" algn="l" defTabSz="685983" rtl="0" eaLnBrk="1" latinLnBrk="0" hangingPunct="1">
        <a:spcBef>
          <a:spcPts val="45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35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11" Type="http://schemas.openxmlformats.org/officeDocument/2006/relationships/image" Target="../media/image23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.png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11" Type="http://schemas.openxmlformats.org/officeDocument/2006/relationships/image" Target="../media/image2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.png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11" Type="http://schemas.openxmlformats.org/officeDocument/2006/relationships/image" Target="../media/image2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.png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2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.png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11" Type="http://schemas.openxmlformats.org/officeDocument/2006/relationships/image" Target="../media/image31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.png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11" Type="http://schemas.openxmlformats.org/officeDocument/2006/relationships/image" Target="../media/image33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.png"/><Relationship Id="rId9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11" Type="http://schemas.openxmlformats.org/officeDocument/2006/relationships/image" Target="../media/image3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.png"/><Relationship Id="rId9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11" Type="http://schemas.openxmlformats.org/officeDocument/2006/relationships/image" Target="../media/image3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.png"/><Relationship Id="rId9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11" Type="http://schemas.openxmlformats.org/officeDocument/2006/relationships/image" Target="../media/image3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.png"/><Relationship Id="rId9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11" Type="http://schemas.openxmlformats.org/officeDocument/2006/relationships/image" Target="../media/image41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2.png"/><Relationship Id="rId9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11" Type="http://schemas.openxmlformats.org/officeDocument/2006/relationships/image" Target="../media/image43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.png"/><Relationship Id="rId9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11" Type="http://schemas.openxmlformats.org/officeDocument/2006/relationships/image" Target="../media/image4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2.png"/><Relationship Id="rId9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11" Type="http://schemas.openxmlformats.org/officeDocument/2006/relationships/image" Target="../media/image4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2.png"/><Relationship Id="rId9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0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png"/><Relationship Id="rId11" Type="http://schemas.openxmlformats.org/officeDocument/2006/relationships/image" Target="../media/image4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2.png"/><Relationship Id="rId9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png"/><Relationship Id="rId11" Type="http://schemas.openxmlformats.org/officeDocument/2006/relationships/image" Target="../media/image51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2.png"/><Relationship Id="rId9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4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png"/><Relationship Id="rId11" Type="http://schemas.openxmlformats.org/officeDocument/2006/relationships/image" Target="../media/image53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.png"/><Relationship Id="rId9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6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png"/><Relationship Id="rId11" Type="http://schemas.openxmlformats.org/officeDocument/2006/relationships/image" Target="../media/image5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2.png"/><Relationship Id="rId9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8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png"/><Relationship Id="rId11" Type="http://schemas.openxmlformats.org/officeDocument/2006/relationships/image" Target="../media/image5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2.png"/><Relationship Id="rId9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png"/><Relationship Id="rId11" Type="http://schemas.openxmlformats.org/officeDocument/2006/relationships/image" Target="../media/image60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2.png"/><Relationship Id="rId9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png"/><Relationship Id="rId11" Type="http://schemas.openxmlformats.org/officeDocument/2006/relationships/image" Target="../media/image62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2.png"/><Relationship Id="rId9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11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13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5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1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.png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11" Type="http://schemas.openxmlformats.org/officeDocument/2006/relationships/image" Target="../media/image1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.png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1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.png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969963"/>
            <a:ext cx="7162800" cy="5540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Lecture Title: Shortest Path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1013" y="2006600"/>
            <a:ext cx="2093912" cy="3635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Course Code: CSC 2211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722563" y="2692400"/>
            <a:ext cx="67706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ts val="1500"/>
              </a:spcBef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ts val="450"/>
              </a:spcBef>
              <a:buClr>
                <a:srgbClr val="404040"/>
              </a:buClr>
              <a:buSzPct val="90000"/>
              <a:buFont typeface="Wingdings" panose="05000000000000000000" pitchFamily="2" charset="2"/>
              <a:buChar char=""/>
              <a:defRPr sz="16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ts val="450"/>
              </a:spcBef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5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ts val="450"/>
              </a:spcBef>
              <a:buClr>
                <a:srgbClr val="404040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ts val="450"/>
              </a:spcBef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70C0"/>
                </a:solidFill>
                <a:latin typeface="Arial" panose="020B0604020202020204" pitchFamily="34" charset="0"/>
              </a:rPr>
              <a:t>Dept. of Computer Science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70C0"/>
                </a:solidFill>
                <a:latin typeface="Arial" panose="020B0604020202020204" pitchFamily="34" charset="0"/>
              </a:rPr>
              <a:t>Faculty of Science and Technology</a:t>
            </a:r>
            <a:endParaRPr lang="en-US" altLang="en-US" b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5726"/>
              </p:ext>
            </p:extLst>
          </p:nvPr>
        </p:nvGraphicFramePr>
        <p:xfrm>
          <a:off x="3021013" y="4746625"/>
          <a:ext cx="6254748" cy="568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934"/>
                <a:gridCol w="1048780"/>
                <a:gridCol w="921359"/>
                <a:gridCol w="1156599"/>
                <a:gridCol w="931160"/>
                <a:gridCol w="1083916"/>
              </a:tblGrid>
              <a:tr h="284163">
                <a:tc>
                  <a:txBody>
                    <a:bodyPr/>
                    <a:lstStyle/>
                    <a:p>
                      <a:r>
                        <a:rPr lang="en-US" sz="1000" dirty="0"/>
                        <a:t>Lecture No: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 No: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Semester: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Spring 2020-21</a:t>
                      </a:r>
                      <a:endParaRPr lang="en-US" sz="1000" dirty="0"/>
                    </a:p>
                  </a:txBody>
                  <a:tcPr marL="68612" marR="68612" marT="34303" marB="34303"/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 marL="68612" marR="68612" marT="34303" marB="34303"/>
                </a:tc>
                <a:tc gridSpan="5">
                  <a:txBody>
                    <a:bodyPr/>
                    <a:lstStyle/>
                    <a:p>
                      <a:r>
                        <a:rPr lang="en-US" sz="1000" i="1" dirty="0"/>
                        <a:t>Name &amp; email: </a:t>
                      </a:r>
                      <a:r>
                        <a:rPr lang="en-US" sz="1000" i="1" dirty="0" smtClean="0"/>
                        <a:t>Mushfiqur Rahman; mushfiqur@aiub.edu</a:t>
                      </a:r>
                      <a:endParaRPr lang="en-US" sz="1000" i="1" dirty="0"/>
                    </a:p>
                  </a:txBody>
                  <a:tcPr marL="68612" marR="68612" marT="34303" marB="34303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5156200" y="2011363"/>
            <a:ext cx="3124200" cy="363537"/>
          </a:xfrm>
          <a:prstGeom prst="rect">
            <a:avLst/>
          </a:prstGeom>
        </p:spPr>
        <p:txBody>
          <a:bodyPr lIns="68598" tIns="34299" rIns="68598" bIns="34299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83" fontAlgn="auto">
              <a:spcAft>
                <a:spcPts val="0"/>
              </a:spcAft>
              <a:buClr>
                <a:prstClr val="white">
                  <a:lumMod val="65000"/>
                </a:prstClr>
              </a:buClr>
              <a:defRPr/>
            </a:pPr>
            <a:r>
              <a:rPr lang="en-US" sz="1350" dirty="0">
                <a:solidFill>
                  <a:prstClr val="white"/>
                </a:solidFill>
              </a:rPr>
              <a:t>Course Title: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61B51E7E-0259-4FEB-8F95-EC13165C807E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400"/>
          </a:p>
        </p:txBody>
      </p:sp>
      <p:graphicFrame>
        <p:nvGraphicFramePr>
          <p:cNvPr id="73731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6229093"/>
              </p:ext>
            </p:extLst>
          </p:nvPr>
        </p:nvGraphicFramePr>
        <p:xfrm>
          <a:off x="5313363" y="4252913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52913"/>
                        <a:ext cx="41402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2" name="Group 3"/>
          <p:cNvGrpSpPr>
            <a:grpSpLocks/>
          </p:cNvGrpSpPr>
          <p:nvPr/>
        </p:nvGrpSpPr>
        <p:grpSpPr bwMode="auto">
          <a:xfrm>
            <a:off x="1827213" y="2476500"/>
            <a:ext cx="2498725" cy="2476500"/>
            <a:chOff x="202" y="2088"/>
            <a:chExt cx="1574" cy="1560"/>
          </a:xfrm>
        </p:grpSpPr>
        <p:grpSp>
          <p:nvGrpSpPr>
            <p:cNvPr id="73739" name="Group 4"/>
            <p:cNvGrpSpPr>
              <a:grpSpLocks/>
            </p:cNvGrpSpPr>
            <p:nvPr/>
          </p:nvGrpSpPr>
          <p:grpSpPr bwMode="auto">
            <a:xfrm>
              <a:off x="240" y="2088"/>
              <a:ext cx="1536" cy="1428"/>
              <a:chOff x="816" y="1020"/>
              <a:chExt cx="1536" cy="1428"/>
            </a:xfrm>
          </p:grpSpPr>
          <p:sp>
            <p:nvSpPr>
              <p:cNvPr id="150533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0534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0535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0536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0537" name="Oval 9"/>
              <p:cNvSpPr>
                <a:spLocks noChangeArrowheads="1"/>
              </p:cNvSpPr>
              <p:nvPr/>
            </p:nvSpPr>
            <p:spPr bwMode="auto">
              <a:xfrm>
                <a:off x="1576" y="10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3755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56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57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58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59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60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61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762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0547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0548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0549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3748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3733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3066811"/>
              </p:ext>
            </p:extLst>
          </p:nvPr>
        </p:nvGraphicFramePr>
        <p:xfrm>
          <a:off x="5499100" y="1182688"/>
          <a:ext cx="39846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Equation" r:id="rId10" imgW="1955520" imgH="1117440" progId="Equation.3">
                  <p:embed/>
                </p:oleObj>
              </mc:Choice>
              <mc:Fallback>
                <p:oleObj name="Equation" r:id="rId10" imgW="195552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182688"/>
                        <a:ext cx="398462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7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3735" name="Group 30"/>
          <p:cNvGrpSpPr>
            <a:grpSpLocks/>
          </p:cNvGrpSpPr>
          <p:nvPr/>
        </p:nvGrpSpPr>
        <p:grpSpPr bwMode="auto">
          <a:xfrm>
            <a:off x="9828213" y="1676400"/>
            <a:ext cx="561975" cy="304800"/>
            <a:chOff x="5328" y="957"/>
            <a:chExt cx="354" cy="192"/>
          </a:xfrm>
        </p:grpSpPr>
        <p:sp>
          <p:nvSpPr>
            <p:cNvPr id="150559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3738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0561" name="Oval 33"/>
          <p:cNvSpPr>
            <a:spLocks noChangeArrowheads="1"/>
          </p:cNvSpPr>
          <p:nvPr/>
        </p:nvSpPr>
        <p:spPr bwMode="auto">
          <a:xfrm>
            <a:off x="3155017" y="2471738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BEA04533-5B79-4790-AC63-42C6B0D006C7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400"/>
          </a:p>
        </p:txBody>
      </p:sp>
      <p:graphicFrame>
        <p:nvGraphicFramePr>
          <p:cNvPr id="74755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3177367"/>
              </p:ext>
            </p:extLst>
          </p:nvPr>
        </p:nvGraphicFramePr>
        <p:xfrm>
          <a:off x="5313363" y="4252913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4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52913"/>
                        <a:ext cx="41402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6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74762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51557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1558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1559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1560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1561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4778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79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80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81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82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83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84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785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1577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771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579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4757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7392132"/>
              </p:ext>
            </p:extLst>
          </p:nvPr>
        </p:nvGraphicFramePr>
        <p:xfrm>
          <a:off x="5502275" y="1252538"/>
          <a:ext cx="397986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Equation" r:id="rId10" imgW="2082600" imgH="1117440" progId="Equation.3">
                  <p:embed/>
                </p:oleObj>
              </mc:Choice>
              <mc:Fallback>
                <p:oleObj name="Equation" r:id="rId10" imgW="20826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252538"/>
                        <a:ext cx="397986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1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4759" name="Group 30"/>
          <p:cNvGrpSpPr>
            <a:grpSpLocks/>
          </p:cNvGrpSpPr>
          <p:nvPr/>
        </p:nvGrpSpPr>
        <p:grpSpPr bwMode="auto">
          <a:xfrm>
            <a:off x="9828213" y="2133600"/>
            <a:ext cx="561975" cy="304800"/>
            <a:chOff x="5328" y="957"/>
            <a:chExt cx="354" cy="192"/>
          </a:xfrm>
        </p:grpSpPr>
        <p:sp>
          <p:nvSpPr>
            <p:cNvPr id="151583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4761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56A24AD6-421E-4A65-B4C0-A18D3D675AF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400"/>
          </a:p>
        </p:txBody>
      </p:sp>
      <p:graphicFrame>
        <p:nvGraphicFramePr>
          <p:cNvPr id="75779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0221217"/>
              </p:ext>
            </p:extLst>
          </p:nvPr>
        </p:nvGraphicFramePr>
        <p:xfrm>
          <a:off x="5313363" y="4252913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8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52913"/>
                        <a:ext cx="41402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75786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52581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2582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2583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2584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2585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5802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3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4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5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6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7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8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809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2594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2595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2596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2601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5795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2603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5781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3699528"/>
              </p:ext>
            </p:extLst>
          </p:nvPr>
        </p:nvGraphicFramePr>
        <p:xfrm>
          <a:off x="5502275" y="1252538"/>
          <a:ext cx="397986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Equation" r:id="rId10" imgW="2082600" imgH="1117440" progId="Equation.3">
                  <p:embed/>
                </p:oleObj>
              </mc:Choice>
              <mc:Fallback>
                <p:oleObj name="Equation" r:id="rId10" imgW="20826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252538"/>
                        <a:ext cx="397986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5783" name="Group 30"/>
          <p:cNvGrpSpPr>
            <a:grpSpLocks/>
          </p:cNvGrpSpPr>
          <p:nvPr/>
        </p:nvGrpSpPr>
        <p:grpSpPr bwMode="auto">
          <a:xfrm>
            <a:off x="9828213" y="2590800"/>
            <a:ext cx="561975" cy="304800"/>
            <a:chOff x="5328" y="957"/>
            <a:chExt cx="354" cy="192"/>
          </a:xfrm>
        </p:grpSpPr>
        <p:sp>
          <p:nvSpPr>
            <p:cNvPr id="152607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75785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86DFDF3A-8A48-411B-93DB-117C3BA28F32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400"/>
          </a:p>
        </p:txBody>
      </p:sp>
      <p:graphicFrame>
        <p:nvGraphicFramePr>
          <p:cNvPr id="76803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2769661"/>
              </p:ext>
            </p:extLst>
          </p:nvPr>
        </p:nvGraphicFramePr>
        <p:xfrm>
          <a:off x="5313363" y="4252913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52913"/>
                        <a:ext cx="41402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4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76810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53605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3606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3607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3608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3609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6826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27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28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29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30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31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32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833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3620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3625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6819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6805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0972833"/>
              </p:ext>
            </p:extLst>
          </p:nvPr>
        </p:nvGraphicFramePr>
        <p:xfrm>
          <a:off x="5502275" y="1252538"/>
          <a:ext cx="397986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10" imgW="2082600" imgH="1117440" progId="Equation.3">
                  <p:embed/>
                </p:oleObj>
              </mc:Choice>
              <mc:Fallback>
                <p:oleObj name="Equation" r:id="rId10" imgW="20826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252538"/>
                        <a:ext cx="397986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6807" name="Group 30"/>
          <p:cNvGrpSpPr>
            <a:grpSpLocks/>
          </p:cNvGrpSpPr>
          <p:nvPr/>
        </p:nvGrpSpPr>
        <p:grpSpPr bwMode="auto">
          <a:xfrm>
            <a:off x="9828213" y="2971800"/>
            <a:ext cx="561975" cy="304800"/>
            <a:chOff x="5328" y="957"/>
            <a:chExt cx="354" cy="192"/>
          </a:xfrm>
        </p:grpSpPr>
        <p:sp>
          <p:nvSpPr>
            <p:cNvPr id="153631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76809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D3A97B21-0ED6-4C25-8503-1CE819A9823A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400"/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0889721"/>
              </p:ext>
            </p:extLst>
          </p:nvPr>
        </p:nvGraphicFramePr>
        <p:xfrm>
          <a:off x="5316538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Equation" r:id="rId8" imgW="2311200" imgH="1117440" progId="Equation.3">
                  <p:embed/>
                </p:oleObj>
              </mc:Choice>
              <mc:Fallback>
                <p:oleObj name="Equation" r:id="rId8" imgW="23112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1887538" y="33718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2420938" y="44386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3563938" y="443865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4021138" y="33718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3030538" y="24574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77833" name="Line 8"/>
          <p:cNvSpPr>
            <a:spLocks noChangeShapeType="1"/>
          </p:cNvSpPr>
          <p:nvPr/>
        </p:nvSpPr>
        <p:spPr bwMode="auto">
          <a:xfrm flipV="1">
            <a:off x="2116138" y="268605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192338" y="352425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5" name="Line 10"/>
          <p:cNvSpPr>
            <a:spLocks noChangeShapeType="1"/>
          </p:cNvSpPr>
          <p:nvPr/>
        </p:nvSpPr>
        <p:spPr bwMode="auto">
          <a:xfrm>
            <a:off x="2039938" y="367665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 flipH="1">
            <a:off x="2573338" y="2762250"/>
            <a:ext cx="609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>
            <a:off x="3259138" y="2762250"/>
            <a:ext cx="381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Line 13"/>
          <p:cNvSpPr>
            <a:spLocks noChangeShapeType="1"/>
          </p:cNvSpPr>
          <p:nvPr/>
        </p:nvSpPr>
        <p:spPr bwMode="auto">
          <a:xfrm flipH="1" flipV="1">
            <a:off x="3335338" y="268605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 flipV="1">
            <a:off x="3792538" y="36766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0" name="Line 15"/>
          <p:cNvSpPr>
            <a:spLocks noChangeShapeType="1"/>
          </p:cNvSpPr>
          <p:nvPr/>
        </p:nvSpPr>
        <p:spPr bwMode="auto">
          <a:xfrm>
            <a:off x="2725738" y="45910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2284413" y="279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709988" y="2776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3884613" y="3937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-5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2909888" y="4586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827213" y="3937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-4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3024188" y="3524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2757488" y="2986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3328988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7849" name="Line 24"/>
          <p:cNvSpPr>
            <a:spLocks noChangeShapeType="1"/>
          </p:cNvSpPr>
          <p:nvPr/>
        </p:nvSpPr>
        <p:spPr bwMode="auto">
          <a:xfrm flipH="1" flipV="1">
            <a:off x="2192338" y="3600450"/>
            <a:ext cx="1371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176588" y="3995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graphicFrame>
        <p:nvGraphicFramePr>
          <p:cNvPr id="77851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2977835"/>
              </p:ext>
            </p:extLst>
          </p:nvPr>
        </p:nvGraphicFramePr>
        <p:xfrm>
          <a:off x="5621338" y="1177925"/>
          <a:ext cx="40036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Equation" r:id="rId10" imgW="1955520" imgH="1117440" progId="Equation.3">
                  <p:embed/>
                </p:oleObj>
              </mc:Choice>
              <mc:Fallback>
                <p:oleObj name="Equation" r:id="rId10" imgW="1955520" imgH="1117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177925"/>
                        <a:ext cx="4003675" cy="228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7853" name="Group 28"/>
          <p:cNvGrpSpPr>
            <a:grpSpLocks/>
          </p:cNvGrpSpPr>
          <p:nvPr/>
        </p:nvGrpSpPr>
        <p:grpSpPr bwMode="auto">
          <a:xfrm>
            <a:off x="9904413" y="1219200"/>
            <a:ext cx="561975" cy="304800"/>
            <a:chOff x="5328" y="957"/>
            <a:chExt cx="354" cy="192"/>
          </a:xfrm>
        </p:grpSpPr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7855" name="Line 30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8994FA72-D0F8-483F-AB14-CD715C05DC8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400"/>
          </a:p>
        </p:txBody>
      </p:sp>
      <p:graphicFrame>
        <p:nvGraphicFramePr>
          <p:cNvPr id="78851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4183199"/>
              </p:ext>
            </p:extLst>
          </p:nvPr>
        </p:nvGraphicFramePr>
        <p:xfrm>
          <a:off x="5316538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tion" r:id="rId8" imgW="2311200" imgH="1117440" progId="Equation.3">
                  <p:embed/>
                </p:oleObj>
              </mc:Choice>
              <mc:Fallback>
                <p:oleObj name="Equation" r:id="rId8" imgW="23112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1" name="Oval 3"/>
          <p:cNvSpPr>
            <a:spLocks noChangeArrowheads="1"/>
          </p:cNvSpPr>
          <p:nvPr/>
        </p:nvSpPr>
        <p:spPr bwMode="auto">
          <a:xfrm>
            <a:off x="1887538" y="33718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55652" name="Oval 4"/>
          <p:cNvSpPr>
            <a:spLocks noChangeArrowheads="1"/>
          </p:cNvSpPr>
          <p:nvPr/>
        </p:nvSpPr>
        <p:spPr bwMode="auto">
          <a:xfrm>
            <a:off x="2420938" y="44386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55653" name="Oval 5"/>
          <p:cNvSpPr>
            <a:spLocks noChangeArrowheads="1"/>
          </p:cNvSpPr>
          <p:nvPr/>
        </p:nvSpPr>
        <p:spPr bwMode="auto">
          <a:xfrm>
            <a:off x="3563938" y="443865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5654" name="Oval 6"/>
          <p:cNvSpPr>
            <a:spLocks noChangeArrowheads="1"/>
          </p:cNvSpPr>
          <p:nvPr/>
        </p:nvSpPr>
        <p:spPr bwMode="auto">
          <a:xfrm>
            <a:off x="4021138" y="33718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5655" name="Oval 7"/>
          <p:cNvSpPr>
            <a:spLocks noChangeArrowheads="1"/>
          </p:cNvSpPr>
          <p:nvPr/>
        </p:nvSpPr>
        <p:spPr bwMode="auto">
          <a:xfrm>
            <a:off x="3030538" y="24574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78857" name="Line 8"/>
          <p:cNvSpPr>
            <a:spLocks noChangeShapeType="1"/>
          </p:cNvSpPr>
          <p:nvPr/>
        </p:nvSpPr>
        <p:spPr bwMode="auto">
          <a:xfrm flipV="1">
            <a:off x="2116138" y="268605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192338" y="352425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2039938" y="367665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 flipH="1">
            <a:off x="2573338" y="2762250"/>
            <a:ext cx="609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1" name="Line 12"/>
          <p:cNvSpPr>
            <a:spLocks noChangeShapeType="1"/>
          </p:cNvSpPr>
          <p:nvPr/>
        </p:nvSpPr>
        <p:spPr bwMode="auto">
          <a:xfrm>
            <a:off x="3259138" y="2762250"/>
            <a:ext cx="381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 flipH="1" flipV="1">
            <a:off x="3335338" y="268605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3" name="Line 14"/>
          <p:cNvSpPr>
            <a:spLocks noChangeShapeType="1"/>
          </p:cNvSpPr>
          <p:nvPr/>
        </p:nvSpPr>
        <p:spPr bwMode="auto">
          <a:xfrm flipV="1">
            <a:off x="3792538" y="36766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4" name="Line 15"/>
          <p:cNvSpPr>
            <a:spLocks noChangeShapeType="1"/>
          </p:cNvSpPr>
          <p:nvPr/>
        </p:nvSpPr>
        <p:spPr bwMode="auto">
          <a:xfrm>
            <a:off x="2725738" y="45910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2284413" y="279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3709988" y="2776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3884613" y="3937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-5</a:t>
            </a:r>
          </a:p>
        </p:txBody>
      </p:sp>
      <p:sp>
        <p:nvSpPr>
          <p:cNvPr id="155667" name="Text Box 19"/>
          <p:cNvSpPr txBox="1">
            <a:spLocks noChangeArrowheads="1"/>
          </p:cNvSpPr>
          <p:nvPr/>
        </p:nvSpPr>
        <p:spPr bwMode="auto">
          <a:xfrm>
            <a:off x="2909888" y="4586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1827213" y="3937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-4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3024188" y="3524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2757488" y="2986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3328988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8873" name="Line 24"/>
          <p:cNvSpPr>
            <a:spLocks noChangeShapeType="1"/>
          </p:cNvSpPr>
          <p:nvPr/>
        </p:nvSpPr>
        <p:spPr bwMode="auto">
          <a:xfrm flipH="1" flipV="1">
            <a:off x="2192338" y="3600450"/>
            <a:ext cx="1371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673" name="Text Box 25"/>
          <p:cNvSpPr txBox="1">
            <a:spLocks noChangeArrowheads="1"/>
          </p:cNvSpPr>
          <p:nvPr/>
        </p:nvSpPr>
        <p:spPr bwMode="auto">
          <a:xfrm>
            <a:off x="3176588" y="3995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graphicFrame>
        <p:nvGraphicFramePr>
          <p:cNvPr id="78875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9518560"/>
              </p:ext>
            </p:extLst>
          </p:nvPr>
        </p:nvGraphicFramePr>
        <p:xfrm>
          <a:off x="5621338" y="1177925"/>
          <a:ext cx="40036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Equation" r:id="rId10" imgW="1955520" imgH="1117440" progId="Equation.3">
                  <p:embed/>
                </p:oleObj>
              </mc:Choice>
              <mc:Fallback>
                <p:oleObj name="Equation" r:id="rId10" imgW="1955520" imgH="1117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177925"/>
                        <a:ext cx="4003675" cy="228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5" name="Rectangle 27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8877" name="Group 28"/>
          <p:cNvGrpSpPr>
            <a:grpSpLocks/>
          </p:cNvGrpSpPr>
          <p:nvPr/>
        </p:nvGrpSpPr>
        <p:grpSpPr bwMode="auto">
          <a:xfrm>
            <a:off x="9904413" y="1676400"/>
            <a:ext cx="561975" cy="304800"/>
            <a:chOff x="5328" y="957"/>
            <a:chExt cx="354" cy="192"/>
          </a:xfrm>
        </p:grpSpPr>
        <p:sp>
          <p:nvSpPr>
            <p:cNvPr id="155677" name="Oval 29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8879" name="Line 30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61EA6CE9-1D14-4AE2-A3C3-20E194844F8C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400"/>
          </a:p>
        </p:txBody>
      </p:sp>
      <p:graphicFrame>
        <p:nvGraphicFramePr>
          <p:cNvPr id="79875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3745839"/>
              </p:ext>
            </p:extLst>
          </p:nvPr>
        </p:nvGraphicFramePr>
        <p:xfrm>
          <a:off x="5316538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8" imgW="2311200" imgH="1117440" progId="Equation.3">
                  <p:embed/>
                </p:oleObj>
              </mc:Choice>
              <mc:Fallback>
                <p:oleObj name="Equation" r:id="rId8" imgW="23112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Oval 3"/>
          <p:cNvSpPr>
            <a:spLocks noChangeArrowheads="1"/>
          </p:cNvSpPr>
          <p:nvPr/>
        </p:nvSpPr>
        <p:spPr bwMode="auto">
          <a:xfrm>
            <a:off x="1887538" y="33718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420938" y="44386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3563938" y="443865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4021138" y="33718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3030538" y="245745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 flipV="1">
            <a:off x="2116138" y="268605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2" name="Line 9"/>
          <p:cNvSpPr>
            <a:spLocks noChangeShapeType="1"/>
          </p:cNvSpPr>
          <p:nvPr/>
        </p:nvSpPr>
        <p:spPr bwMode="auto">
          <a:xfrm>
            <a:off x="2192338" y="352425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3" name="Line 10"/>
          <p:cNvSpPr>
            <a:spLocks noChangeShapeType="1"/>
          </p:cNvSpPr>
          <p:nvPr/>
        </p:nvSpPr>
        <p:spPr bwMode="auto">
          <a:xfrm>
            <a:off x="2039938" y="367665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4" name="Line 11"/>
          <p:cNvSpPr>
            <a:spLocks noChangeShapeType="1"/>
          </p:cNvSpPr>
          <p:nvPr/>
        </p:nvSpPr>
        <p:spPr bwMode="auto">
          <a:xfrm flipH="1">
            <a:off x="2573338" y="2762250"/>
            <a:ext cx="609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3259138" y="2762250"/>
            <a:ext cx="381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6" name="Line 13"/>
          <p:cNvSpPr>
            <a:spLocks noChangeShapeType="1"/>
          </p:cNvSpPr>
          <p:nvPr/>
        </p:nvSpPr>
        <p:spPr bwMode="auto">
          <a:xfrm flipH="1" flipV="1">
            <a:off x="3335338" y="268605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7" name="Line 14"/>
          <p:cNvSpPr>
            <a:spLocks noChangeShapeType="1"/>
          </p:cNvSpPr>
          <p:nvPr/>
        </p:nvSpPr>
        <p:spPr bwMode="auto">
          <a:xfrm flipV="1">
            <a:off x="3792538" y="36766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8" name="Line 15"/>
          <p:cNvSpPr>
            <a:spLocks noChangeShapeType="1"/>
          </p:cNvSpPr>
          <p:nvPr/>
        </p:nvSpPr>
        <p:spPr bwMode="auto">
          <a:xfrm>
            <a:off x="2725738" y="45910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2284413" y="279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709988" y="2776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884613" y="3937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-5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909888" y="4586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827213" y="39370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-4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3024188" y="3524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2757488" y="2986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3328988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9897" name="Line 24"/>
          <p:cNvSpPr>
            <a:spLocks noChangeShapeType="1"/>
          </p:cNvSpPr>
          <p:nvPr/>
        </p:nvSpPr>
        <p:spPr bwMode="auto">
          <a:xfrm flipH="1" flipV="1">
            <a:off x="2192338" y="3600450"/>
            <a:ext cx="1371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3176588" y="3995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graphicFrame>
        <p:nvGraphicFramePr>
          <p:cNvPr id="79899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2417678"/>
              </p:ext>
            </p:extLst>
          </p:nvPr>
        </p:nvGraphicFramePr>
        <p:xfrm>
          <a:off x="5621338" y="1177925"/>
          <a:ext cx="40036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10" imgW="1955520" imgH="1117440" progId="Equation.3">
                  <p:embed/>
                </p:oleObj>
              </mc:Choice>
              <mc:Fallback>
                <p:oleObj name="Equation" r:id="rId10" imgW="1955520" imgH="1117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177925"/>
                        <a:ext cx="4003675" cy="228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9" name="Rectangle 27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9901" name="Group 28"/>
          <p:cNvGrpSpPr>
            <a:grpSpLocks/>
          </p:cNvGrpSpPr>
          <p:nvPr/>
        </p:nvGrpSpPr>
        <p:grpSpPr bwMode="auto">
          <a:xfrm>
            <a:off x="9904413" y="2133600"/>
            <a:ext cx="561975" cy="304800"/>
            <a:chOff x="5328" y="957"/>
            <a:chExt cx="354" cy="192"/>
          </a:xfrm>
        </p:grpSpPr>
        <p:sp>
          <p:nvSpPr>
            <p:cNvPr id="156701" name="Oval 29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9904" name="Line 30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4090708" y="337185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4FD98C07-74DC-4102-A6D8-55F48D2DE958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1400"/>
          </a:p>
        </p:txBody>
      </p:sp>
      <p:graphicFrame>
        <p:nvGraphicFramePr>
          <p:cNvPr id="80899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7532842"/>
              </p:ext>
            </p:extLst>
          </p:nvPr>
        </p:nvGraphicFramePr>
        <p:xfrm>
          <a:off x="53181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8" name="Equation" r:id="rId8" imgW="2311200" imgH="1117440" progId="Equation.3">
                  <p:embed/>
                </p:oleObj>
              </mc:Choice>
              <mc:Fallback>
                <p:oleObj name="Equation" r:id="rId8" imgW="23112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8298502"/>
              </p:ext>
            </p:extLst>
          </p:nvPr>
        </p:nvGraphicFramePr>
        <p:xfrm>
          <a:off x="5424488" y="1177925"/>
          <a:ext cx="4497387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9" name="Equation" r:id="rId10" imgW="2197080" imgH="1117440" progId="Equation.3">
                  <p:embed/>
                </p:oleObj>
              </mc:Choice>
              <mc:Fallback>
                <p:oleObj name="Equation" r:id="rId10" imgW="219708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177925"/>
                        <a:ext cx="4497387" cy="228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0902" name="Group 5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80906" name="Group 6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57703" name="Oval 7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7704" name="Oval 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7705" name="Oval 9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7706" name="Oval 10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7707" name="Oval 11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0922" name="Line 12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3" name="Line 1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4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5" name="Line 15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6" name="Line 16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7" name="Line 17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8" name="Line 18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929" name="Line 19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7716" name="Text Box 20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7717" name="Text Box 21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7718" name="Text Box 22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7719" name="Text Box 23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7720" name="Text Box 24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915" name="Line 28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7725" name="Text Box 29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80903" name="Group 30"/>
          <p:cNvGrpSpPr>
            <a:grpSpLocks/>
          </p:cNvGrpSpPr>
          <p:nvPr/>
        </p:nvGrpSpPr>
        <p:grpSpPr bwMode="auto">
          <a:xfrm>
            <a:off x="10056813" y="2590800"/>
            <a:ext cx="561975" cy="304800"/>
            <a:chOff x="5328" y="957"/>
            <a:chExt cx="354" cy="192"/>
          </a:xfrm>
        </p:grpSpPr>
        <p:sp>
          <p:nvSpPr>
            <p:cNvPr id="157727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0905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99170041-5FCD-4BFC-90C0-5FCA73C900BA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400"/>
          </a:p>
        </p:txBody>
      </p:sp>
      <p:graphicFrame>
        <p:nvGraphicFramePr>
          <p:cNvPr id="81923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5586581"/>
              </p:ext>
            </p:extLst>
          </p:nvPr>
        </p:nvGraphicFramePr>
        <p:xfrm>
          <a:off x="53181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Equation" r:id="rId8" imgW="2311200" imgH="1117440" progId="Equation.3">
                  <p:embed/>
                </p:oleObj>
              </mc:Choice>
              <mc:Fallback>
                <p:oleObj name="Equation" r:id="rId8" imgW="23112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0908519"/>
              </p:ext>
            </p:extLst>
          </p:nvPr>
        </p:nvGraphicFramePr>
        <p:xfrm>
          <a:off x="5424488" y="1177925"/>
          <a:ext cx="4497387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Equation" r:id="rId10" imgW="2197080" imgH="1117440" progId="Equation.3">
                  <p:embed/>
                </p:oleObj>
              </mc:Choice>
              <mc:Fallback>
                <p:oleObj name="Equation" r:id="rId10" imgW="219708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177925"/>
                        <a:ext cx="4497387" cy="228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1926" name="Group 5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81930" name="Group 6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58727" name="Oval 7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8728" name="Oval 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8729" name="Oval 9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8730" name="Oval 10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8731" name="Oval 11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1946" name="Line 12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47" name="Line 1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48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49" name="Line 15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50" name="Line 16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51" name="Line 17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52" name="Line 18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953" name="Line 19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8740" name="Text Box 20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8741" name="Text Box 21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8742" name="Text Box 22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8743" name="Text Box 23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8744" name="Text Box 24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8745" name="Text Box 25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8746" name="Text Box 26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8747" name="Text Box 27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1939" name="Line 28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81927" name="Group 30"/>
          <p:cNvGrpSpPr>
            <a:grpSpLocks/>
          </p:cNvGrpSpPr>
          <p:nvPr/>
        </p:nvGrpSpPr>
        <p:grpSpPr bwMode="auto">
          <a:xfrm>
            <a:off x="10028238" y="3048000"/>
            <a:ext cx="561975" cy="304800"/>
            <a:chOff x="5328" y="957"/>
            <a:chExt cx="354" cy="192"/>
          </a:xfrm>
        </p:grpSpPr>
        <p:sp>
          <p:nvSpPr>
            <p:cNvPr id="158751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81929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B06DC5BA-27EE-478D-B573-20455236565E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400"/>
          </a:p>
        </p:txBody>
      </p:sp>
      <p:graphicFrame>
        <p:nvGraphicFramePr>
          <p:cNvPr id="82947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4670215"/>
              </p:ext>
            </p:extLst>
          </p:nvPr>
        </p:nvGraphicFramePr>
        <p:xfrm>
          <a:off x="5313363" y="4237038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6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37038"/>
                        <a:ext cx="4140200" cy="199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4200532"/>
              </p:ext>
            </p:extLst>
          </p:nvPr>
        </p:nvGraphicFramePr>
        <p:xfrm>
          <a:off x="5672138" y="1309688"/>
          <a:ext cx="4003675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7" name="Equation" r:id="rId10" imgW="2209680" imgH="1117440" progId="Equation.3">
                  <p:embed/>
                </p:oleObj>
              </mc:Choice>
              <mc:Fallback>
                <p:oleObj name="Equation" r:id="rId10" imgW="220968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1309688"/>
                        <a:ext cx="4003675" cy="2024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2950" name="Group 5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82954" name="Group 6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59751" name="Oval 7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9752" name="Oval 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59753" name="Oval 9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59754" name="Oval 10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59755" name="Oval 11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2970" name="Line 12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1" name="Line 1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2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3" name="Line 15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4" name="Line 16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5" name="Line 17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6" name="Line 18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7" name="Line 19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9765" name="Text Box 21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59766" name="Text Box 22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59767" name="Text Box 23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59768" name="Text Box 24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59769" name="Text Box 25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9770" name="Text Box 26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59771" name="Text Box 27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963" name="Line 28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9773" name="Text Box 29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82951" name="Group 30"/>
          <p:cNvGrpSpPr>
            <a:grpSpLocks/>
          </p:cNvGrpSpPr>
          <p:nvPr/>
        </p:nvGrpSpPr>
        <p:grpSpPr bwMode="auto">
          <a:xfrm>
            <a:off x="9980613" y="1219200"/>
            <a:ext cx="561975" cy="304800"/>
            <a:chOff x="5328" y="957"/>
            <a:chExt cx="354" cy="192"/>
          </a:xfrm>
        </p:grpSpPr>
        <p:sp>
          <p:nvSpPr>
            <p:cNvPr id="159775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953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449263"/>
            <a:ext cx="7808913" cy="10874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550" y="2630488"/>
            <a:ext cx="6723063" cy="1484312"/>
          </a:xfrm>
        </p:spPr>
        <p:txBody>
          <a:bodyPr rtlCol="0">
            <a:normAutofit lnSpcReduction="10000"/>
          </a:bodyPr>
          <a:lstStyle/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Shortest Path</a:t>
            </a: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Dijkstra’s Algorithm</a:t>
            </a: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Bellman-Ford’ </a:t>
            </a:r>
            <a:r>
              <a:rPr lang="en-US" sz="2400" dirty="0" smtClean="0">
                <a:solidFill>
                  <a:schemeClr val="tx1"/>
                </a:solidFill>
              </a:rPr>
              <a:t>Algorithms</a:t>
            </a:r>
            <a:endParaRPr lang="en-US" sz="2400" dirty="0">
              <a:solidFill>
                <a:schemeClr val="tx1"/>
              </a:solidFill>
            </a:endParaRP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</a:rPr>
              <a:t>Floyd-</a:t>
            </a:r>
            <a:r>
              <a:rPr lang="en-US" sz="2400" b="1" dirty="0" err="1">
                <a:solidFill>
                  <a:schemeClr val="tx1"/>
                </a:solidFill>
              </a:rPr>
              <a:t>Warshall’s</a:t>
            </a:r>
            <a:r>
              <a:rPr lang="en-US" sz="2400" b="1" dirty="0">
                <a:solidFill>
                  <a:schemeClr val="tx1"/>
                </a:solidFill>
              </a:rPr>
              <a:t> Algorithm</a:t>
            </a: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FE50A3E3-446B-4AD3-8187-D7359917F04F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400"/>
          </a:p>
        </p:txBody>
      </p:sp>
      <p:graphicFrame>
        <p:nvGraphicFramePr>
          <p:cNvPr id="83971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8416533"/>
              </p:ext>
            </p:extLst>
          </p:nvPr>
        </p:nvGraphicFramePr>
        <p:xfrm>
          <a:off x="5313363" y="4237038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37038"/>
                        <a:ext cx="4140200" cy="199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7474844"/>
              </p:ext>
            </p:extLst>
          </p:nvPr>
        </p:nvGraphicFramePr>
        <p:xfrm>
          <a:off x="5537200" y="1265238"/>
          <a:ext cx="427355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10" imgW="2260440" imgH="1117440" progId="Equation.3">
                  <p:embed/>
                </p:oleObj>
              </mc:Choice>
              <mc:Fallback>
                <p:oleObj name="Equation" r:id="rId10" imgW="226044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265238"/>
                        <a:ext cx="4273550" cy="2112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3974" name="Group 5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83978" name="Group 6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0775" name="Oval 7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0776" name="Oval 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0777" name="Oval 9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0778" name="Oval 10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0779" name="Oval 11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3994" name="Line 12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5" name="Line 1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6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7" name="Line 15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8" name="Line 16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9" name="Line 17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00" name="Line 18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01" name="Line 19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0788" name="Text Box 20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0790" name="Text Box 22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0791" name="Text Box 23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0792" name="Text Box 24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0793" name="Text Box 25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0794" name="Text Box 26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0795" name="Text Box 27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3987" name="Line 28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0797" name="Text Box 29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83975" name="Group 30"/>
          <p:cNvGrpSpPr>
            <a:grpSpLocks/>
          </p:cNvGrpSpPr>
          <p:nvPr/>
        </p:nvGrpSpPr>
        <p:grpSpPr bwMode="auto">
          <a:xfrm>
            <a:off x="9980613" y="1752600"/>
            <a:ext cx="561975" cy="304800"/>
            <a:chOff x="5328" y="957"/>
            <a:chExt cx="354" cy="192"/>
          </a:xfrm>
        </p:grpSpPr>
        <p:sp>
          <p:nvSpPr>
            <p:cNvPr id="160799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3977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429B57D7-E30B-4671-9D9E-63179465201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400"/>
          </a:p>
        </p:txBody>
      </p:sp>
      <p:graphicFrame>
        <p:nvGraphicFramePr>
          <p:cNvPr id="84995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5876955"/>
              </p:ext>
            </p:extLst>
          </p:nvPr>
        </p:nvGraphicFramePr>
        <p:xfrm>
          <a:off x="5313363" y="4237038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37038"/>
                        <a:ext cx="4140200" cy="199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2684803"/>
              </p:ext>
            </p:extLst>
          </p:nvPr>
        </p:nvGraphicFramePr>
        <p:xfrm>
          <a:off x="5537200" y="1265238"/>
          <a:ext cx="427355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Equation" r:id="rId10" imgW="2260440" imgH="1117440" progId="Equation.3">
                  <p:embed/>
                </p:oleObj>
              </mc:Choice>
              <mc:Fallback>
                <p:oleObj name="Equation" r:id="rId10" imgW="226044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265238"/>
                        <a:ext cx="4273550" cy="2112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4998" name="Group 5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85002" name="Group 6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1799" name="Oval 7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1800" name="Oval 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1801" name="Oval 9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1802" name="Oval 10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1803" name="Oval 11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5018" name="Line 12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19" name="Line 1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0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1" name="Line 15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2" name="Line 16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3" name="Line 17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4" name="Line 18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025" name="Line 19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1812" name="Text Box 20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1813" name="Text Box 21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1814" name="Text Box 22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1815" name="Text Box 23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1816" name="Text Box 24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1817" name="Text Box 25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1818" name="Text Box 26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1819" name="Text Box 27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5011" name="Line 28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1821" name="Text Box 29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84999" name="Group 30"/>
          <p:cNvGrpSpPr>
            <a:grpSpLocks/>
          </p:cNvGrpSpPr>
          <p:nvPr/>
        </p:nvGrpSpPr>
        <p:grpSpPr bwMode="auto">
          <a:xfrm>
            <a:off x="9980613" y="2133600"/>
            <a:ext cx="561975" cy="304800"/>
            <a:chOff x="5328" y="957"/>
            <a:chExt cx="354" cy="192"/>
          </a:xfrm>
        </p:grpSpPr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85001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5E01D0AB-85F3-45CB-B9E0-BCF703AC3DA4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400"/>
          </a:p>
        </p:txBody>
      </p:sp>
      <p:graphicFrame>
        <p:nvGraphicFramePr>
          <p:cNvPr id="86019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5564431"/>
              </p:ext>
            </p:extLst>
          </p:nvPr>
        </p:nvGraphicFramePr>
        <p:xfrm>
          <a:off x="5313363" y="4237038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37038"/>
                        <a:ext cx="4140200" cy="199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144464"/>
              </p:ext>
            </p:extLst>
          </p:nvPr>
        </p:nvGraphicFramePr>
        <p:xfrm>
          <a:off x="5537200" y="1265238"/>
          <a:ext cx="427355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0" name="Equation" r:id="rId10" imgW="2260440" imgH="1117440" progId="Equation.3">
                  <p:embed/>
                </p:oleObj>
              </mc:Choice>
              <mc:Fallback>
                <p:oleObj name="Equation" r:id="rId10" imgW="226044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265238"/>
                        <a:ext cx="4273550" cy="2112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6022" name="Group 5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86027" name="Group 6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2823" name="Oval 7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2824" name="Oval 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2825" name="Oval 9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2826" name="Oval 10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2827" name="Oval 11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6043" name="Line 12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44" name="Line 13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45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46" name="Line 15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47" name="Line 16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48" name="Line 17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49" name="Line 18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050" name="Line 19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2836" name="Text Box 20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2837" name="Text Box 21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2838" name="Text Box 22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2839" name="Text Box 23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6036" name="Line 28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2845" name="Text Box 29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86023" name="Group 30"/>
          <p:cNvGrpSpPr>
            <a:grpSpLocks/>
          </p:cNvGrpSpPr>
          <p:nvPr/>
        </p:nvGrpSpPr>
        <p:grpSpPr bwMode="auto">
          <a:xfrm>
            <a:off x="9980613" y="2590800"/>
            <a:ext cx="561975" cy="304800"/>
            <a:chOff x="5328" y="957"/>
            <a:chExt cx="354" cy="192"/>
          </a:xfrm>
        </p:grpSpPr>
        <p:sp>
          <p:nvSpPr>
            <p:cNvPr id="162847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6026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2849" name="Oval 33"/>
          <p:cNvSpPr>
            <a:spLocks noChangeArrowheads="1"/>
          </p:cNvSpPr>
          <p:nvPr/>
        </p:nvSpPr>
        <p:spPr bwMode="auto">
          <a:xfrm>
            <a:off x="3617913" y="4433888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E2BAB585-BABE-43E5-9CC4-3393C57D4041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en-US" sz="1400"/>
          </a:p>
        </p:txBody>
      </p:sp>
      <p:grpSp>
        <p:nvGrpSpPr>
          <p:cNvPr id="87043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87051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3844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3845" name="Oval 5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3846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3847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3848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7067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68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69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70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71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72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73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074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3857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3858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3859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3861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3862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3863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3864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7060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866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87044" name="Object 27"/>
          <p:cNvGraphicFramePr>
            <a:graphicFrameLocks noChangeAspect="1"/>
          </p:cNvGraphicFramePr>
          <p:nvPr/>
        </p:nvGraphicFramePr>
        <p:xfrm>
          <a:off x="5256213" y="4302125"/>
          <a:ext cx="41910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2" name="Equation" r:id="rId8" imgW="2501900" imgH="1130300" progId="Equation.3">
                  <p:embed/>
                </p:oleObj>
              </mc:Choice>
              <mc:Fallback>
                <p:oleObj name="Equation" r:id="rId8" imgW="2501900" imgH="1130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02125"/>
                        <a:ext cx="4191000" cy="189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2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8744890"/>
              </p:ext>
            </p:extLst>
          </p:nvPr>
        </p:nvGraphicFramePr>
        <p:xfrm>
          <a:off x="5249863" y="4237038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3" name="Equation" r:id="rId10" imgW="2323800" imgH="1117440" progId="Equation.3">
                  <p:embed/>
                </p:oleObj>
              </mc:Choice>
              <mc:Fallback>
                <p:oleObj name="Equation" r:id="rId10" imgW="23238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4237038"/>
                        <a:ext cx="4140200" cy="199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784143"/>
              </p:ext>
            </p:extLst>
          </p:nvPr>
        </p:nvGraphicFramePr>
        <p:xfrm>
          <a:off x="5362575" y="1265238"/>
          <a:ext cx="4040188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4" name="Equation" r:id="rId12" imgW="2260440" imgH="1117440" progId="Equation.3">
                  <p:embed/>
                </p:oleObj>
              </mc:Choice>
              <mc:Fallback>
                <p:oleObj name="Equation" r:id="rId12" imgW="2260440" imgH="1117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1265238"/>
                        <a:ext cx="4040188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0" name="Rectangle 30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7048" name="Group 31"/>
          <p:cNvGrpSpPr>
            <a:grpSpLocks/>
          </p:cNvGrpSpPr>
          <p:nvPr/>
        </p:nvGrpSpPr>
        <p:grpSpPr bwMode="auto">
          <a:xfrm>
            <a:off x="9675813" y="2895600"/>
            <a:ext cx="561975" cy="304800"/>
            <a:chOff x="5328" y="957"/>
            <a:chExt cx="354" cy="192"/>
          </a:xfrm>
        </p:grpSpPr>
        <p:sp>
          <p:nvSpPr>
            <p:cNvPr id="163872" name="Oval 32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87050" name="Line 33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F770E7F2-6A89-4850-943E-6986CD0BEB93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en-US" sz="1400"/>
          </a:p>
        </p:txBody>
      </p:sp>
      <p:grpSp>
        <p:nvGrpSpPr>
          <p:cNvPr id="88067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88075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4868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4869" name="Oval 5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4870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4871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4872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8091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2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3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4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5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6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7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098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4882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4888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8084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90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88068" name="Object 27"/>
          <p:cNvGraphicFramePr>
            <a:graphicFrameLocks noChangeAspect="1"/>
          </p:cNvGraphicFramePr>
          <p:nvPr/>
        </p:nvGraphicFramePr>
        <p:xfrm>
          <a:off x="5256213" y="4302125"/>
          <a:ext cx="41910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Equation" r:id="rId8" imgW="2501900" imgH="1130300" progId="Equation.3">
                  <p:embed/>
                </p:oleObj>
              </mc:Choice>
              <mc:Fallback>
                <p:oleObj name="Equation" r:id="rId8" imgW="2501900" imgH="1130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02125"/>
                        <a:ext cx="4191000" cy="189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2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997048"/>
              </p:ext>
            </p:extLst>
          </p:nvPr>
        </p:nvGraphicFramePr>
        <p:xfrm>
          <a:off x="52546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Equation" r:id="rId10" imgW="2311200" imgH="1117440" progId="Equation.3">
                  <p:embed/>
                </p:oleObj>
              </mc:Choice>
              <mc:Fallback>
                <p:oleObj name="Equation" r:id="rId10" imgW="23112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8734348"/>
              </p:ext>
            </p:extLst>
          </p:nvPr>
        </p:nvGraphicFramePr>
        <p:xfrm>
          <a:off x="5538788" y="1339850"/>
          <a:ext cx="36893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12" imgW="2234880" imgH="1117440" progId="Equation.3">
                  <p:embed/>
                </p:oleObj>
              </mc:Choice>
              <mc:Fallback>
                <p:oleObj name="Equation" r:id="rId12" imgW="2234880" imgH="1117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339850"/>
                        <a:ext cx="3689350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8072" name="Group 31"/>
          <p:cNvGrpSpPr>
            <a:grpSpLocks/>
          </p:cNvGrpSpPr>
          <p:nvPr/>
        </p:nvGrpSpPr>
        <p:grpSpPr bwMode="auto">
          <a:xfrm>
            <a:off x="9447213" y="1371600"/>
            <a:ext cx="561975" cy="304800"/>
            <a:chOff x="5328" y="957"/>
            <a:chExt cx="354" cy="192"/>
          </a:xfrm>
        </p:grpSpPr>
        <p:sp>
          <p:nvSpPr>
            <p:cNvPr id="164896" name="Oval 32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8074" name="Line 33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1816D0F8-9B1C-40FE-97E5-25F603846750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n-US" sz="1400"/>
          </a:p>
        </p:txBody>
      </p:sp>
      <p:grpSp>
        <p:nvGrpSpPr>
          <p:cNvPr id="89091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89099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5892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5893" name="Oval 5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5894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5895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5896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9115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6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7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8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9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0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1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2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5907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5908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5912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9108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89092" name="Object 27"/>
          <p:cNvGraphicFramePr>
            <a:graphicFrameLocks noChangeAspect="1"/>
          </p:cNvGraphicFramePr>
          <p:nvPr/>
        </p:nvGraphicFramePr>
        <p:xfrm>
          <a:off x="5256213" y="4302125"/>
          <a:ext cx="41910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0" name="Equation" r:id="rId8" imgW="2501900" imgH="1130300" progId="Equation.3">
                  <p:embed/>
                </p:oleObj>
              </mc:Choice>
              <mc:Fallback>
                <p:oleObj name="Equation" r:id="rId8" imgW="2501900" imgH="1130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02125"/>
                        <a:ext cx="4191000" cy="189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2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895015"/>
              </p:ext>
            </p:extLst>
          </p:nvPr>
        </p:nvGraphicFramePr>
        <p:xfrm>
          <a:off x="52546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1" name="Equation" r:id="rId10" imgW="2311200" imgH="1117440" progId="Equation.3">
                  <p:embed/>
                </p:oleObj>
              </mc:Choice>
              <mc:Fallback>
                <p:oleObj name="Equation" r:id="rId10" imgW="23112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1953905"/>
              </p:ext>
            </p:extLst>
          </p:nvPr>
        </p:nvGraphicFramePr>
        <p:xfrm>
          <a:off x="5538788" y="1339850"/>
          <a:ext cx="36893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2" name="Equation" r:id="rId12" imgW="2234880" imgH="1117440" progId="Equation.3">
                  <p:embed/>
                </p:oleObj>
              </mc:Choice>
              <mc:Fallback>
                <p:oleObj name="Equation" r:id="rId12" imgW="2234880" imgH="1117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339850"/>
                        <a:ext cx="3689350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8" name="Rectangle 30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89096" name="Group 31"/>
          <p:cNvGrpSpPr>
            <a:grpSpLocks/>
          </p:cNvGrpSpPr>
          <p:nvPr/>
        </p:nvGrpSpPr>
        <p:grpSpPr bwMode="auto">
          <a:xfrm>
            <a:off x="9418638" y="1676400"/>
            <a:ext cx="561975" cy="304800"/>
            <a:chOff x="5328" y="957"/>
            <a:chExt cx="354" cy="192"/>
          </a:xfrm>
        </p:grpSpPr>
        <p:sp>
          <p:nvSpPr>
            <p:cNvPr id="165920" name="Oval 32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9098" name="Line 33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A29EBB92-15D1-43ED-BAAB-C2D02B2E4E8A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en-US" sz="1400"/>
          </a:p>
        </p:txBody>
      </p:sp>
      <p:grpSp>
        <p:nvGrpSpPr>
          <p:cNvPr id="90115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90123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6916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6917" name="Oval 5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6918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6919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6920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90139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0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1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2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3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4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5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146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6931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6934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0132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90116" name="Object 27"/>
          <p:cNvGraphicFramePr>
            <a:graphicFrameLocks noChangeAspect="1"/>
          </p:cNvGraphicFramePr>
          <p:nvPr/>
        </p:nvGraphicFramePr>
        <p:xfrm>
          <a:off x="5256213" y="4302125"/>
          <a:ext cx="41910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4" name="Equation" r:id="rId8" imgW="2501900" imgH="1130300" progId="Equation.3">
                  <p:embed/>
                </p:oleObj>
              </mc:Choice>
              <mc:Fallback>
                <p:oleObj name="Equation" r:id="rId8" imgW="2501900" imgH="1130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02125"/>
                        <a:ext cx="4191000" cy="189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2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7918700"/>
              </p:ext>
            </p:extLst>
          </p:nvPr>
        </p:nvGraphicFramePr>
        <p:xfrm>
          <a:off x="52546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Equation" r:id="rId10" imgW="2311200" imgH="1117440" progId="Equation.3">
                  <p:embed/>
                </p:oleObj>
              </mc:Choice>
              <mc:Fallback>
                <p:oleObj name="Equation" r:id="rId10" imgW="23112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0396234"/>
              </p:ext>
            </p:extLst>
          </p:nvPr>
        </p:nvGraphicFramePr>
        <p:xfrm>
          <a:off x="5538788" y="1339850"/>
          <a:ext cx="36893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6" name="Equation" r:id="rId12" imgW="2234880" imgH="1117440" progId="Equation.3">
                  <p:embed/>
                </p:oleObj>
              </mc:Choice>
              <mc:Fallback>
                <p:oleObj name="Equation" r:id="rId12" imgW="2234880" imgH="1117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339850"/>
                        <a:ext cx="3689350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90120" name="Group 31"/>
          <p:cNvGrpSpPr>
            <a:grpSpLocks/>
          </p:cNvGrpSpPr>
          <p:nvPr/>
        </p:nvGrpSpPr>
        <p:grpSpPr bwMode="auto">
          <a:xfrm>
            <a:off x="9371013" y="2057400"/>
            <a:ext cx="561975" cy="304800"/>
            <a:chOff x="5328" y="957"/>
            <a:chExt cx="354" cy="192"/>
          </a:xfrm>
        </p:grpSpPr>
        <p:sp>
          <p:nvSpPr>
            <p:cNvPr id="166944" name="Oval 32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90122" name="Line 33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A4AA11BF-C2C7-44C1-89C6-644C432AE664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en-US" altLang="en-US" sz="1400"/>
          </a:p>
        </p:txBody>
      </p:sp>
      <p:grpSp>
        <p:nvGrpSpPr>
          <p:cNvPr id="91139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91147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7940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7941" name="Oval 5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7942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7944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91163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64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65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66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67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68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69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170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7957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7958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7959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7960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1156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962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91140" name="Object 27"/>
          <p:cNvGraphicFramePr>
            <a:graphicFrameLocks noChangeAspect="1"/>
          </p:cNvGraphicFramePr>
          <p:nvPr/>
        </p:nvGraphicFramePr>
        <p:xfrm>
          <a:off x="5256213" y="4302125"/>
          <a:ext cx="41910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8" name="Equation" r:id="rId8" imgW="2501900" imgH="1130300" progId="Equation.3">
                  <p:embed/>
                </p:oleObj>
              </mc:Choice>
              <mc:Fallback>
                <p:oleObj name="Equation" r:id="rId8" imgW="2501900" imgH="1130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02125"/>
                        <a:ext cx="4191000" cy="189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2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203246"/>
              </p:ext>
            </p:extLst>
          </p:nvPr>
        </p:nvGraphicFramePr>
        <p:xfrm>
          <a:off x="52546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9" name="Equation" r:id="rId10" imgW="2311200" imgH="1117440" progId="Equation.3">
                  <p:embed/>
                </p:oleObj>
              </mc:Choice>
              <mc:Fallback>
                <p:oleObj name="Equation" r:id="rId10" imgW="231120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9688305"/>
              </p:ext>
            </p:extLst>
          </p:nvPr>
        </p:nvGraphicFramePr>
        <p:xfrm>
          <a:off x="5538788" y="1339850"/>
          <a:ext cx="36893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0" name="Equation" r:id="rId12" imgW="2234880" imgH="1117440" progId="Equation.3">
                  <p:embed/>
                </p:oleObj>
              </mc:Choice>
              <mc:Fallback>
                <p:oleObj name="Equation" r:id="rId12" imgW="2234880" imgH="1117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339850"/>
                        <a:ext cx="3689350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91144" name="Group 31"/>
          <p:cNvGrpSpPr>
            <a:grpSpLocks/>
          </p:cNvGrpSpPr>
          <p:nvPr/>
        </p:nvGrpSpPr>
        <p:grpSpPr bwMode="auto">
          <a:xfrm>
            <a:off x="9447213" y="2438400"/>
            <a:ext cx="561975" cy="304800"/>
            <a:chOff x="5328" y="957"/>
            <a:chExt cx="354" cy="192"/>
          </a:xfrm>
        </p:grpSpPr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91146" name="Line 33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5EA79BF9-A48A-46CA-A4A3-2157747D4063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en-US" altLang="en-US" sz="1400"/>
          </a:p>
        </p:txBody>
      </p:sp>
      <p:grpSp>
        <p:nvGrpSpPr>
          <p:cNvPr id="92163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92171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58"/>
              <a:chOff x="816" y="1008"/>
              <a:chExt cx="1536" cy="1458"/>
            </a:xfrm>
          </p:grpSpPr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1183" y="227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8966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8967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8968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92187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88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89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90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91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92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93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194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2180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8986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92164" name="Object 2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7645365"/>
              </p:ext>
            </p:extLst>
          </p:nvPr>
        </p:nvGraphicFramePr>
        <p:xfrm>
          <a:off x="5318125" y="4233863"/>
          <a:ext cx="41306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3" name="Equation" r:id="rId8" imgW="2311200" imgH="1117440" progId="Equation.3">
                  <p:embed/>
                </p:oleObj>
              </mc:Choice>
              <mc:Fallback>
                <p:oleObj name="Equation" r:id="rId8" imgW="2311200" imgH="11174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233863"/>
                        <a:ext cx="4130675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6766728"/>
              </p:ext>
            </p:extLst>
          </p:nvPr>
        </p:nvGraphicFramePr>
        <p:xfrm>
          <a:off x="5538788" y="1339850"/>
          <a:ext cx="36893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4" name="Equation" r:id="rId10" imgW="2234880" imgH="1117440" progId="Equation.3">
                  <p:embed/>
                </p:oleObj>
              </mc:Choice>
              <mc:Fallback>
                <p:oleObj name="Equation" r:id="rId10" imgW="223488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339850"/>
                        <a:ext cx="3689350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9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92167" name="Group 30"/>
          <p:cNvGrpSpPr>
            <a:grpSpLocks/>
          </p:cNvGrpSpPr>
          <p:nvPr/>
        </p:nvGrpSpPr>
        <p:grpSpPr bwMode="auto">
          <a:xfrm>
            <a:off x="9447213" y="2819400"/>
            <a:ext cx="561975" cy="304800"/>
            <a:chOff x="5328" y="957"/>
            <a:chExt cx="354" cy="192"/>
          </a:xfrm>
        </p:grpSpPr>
        <p:sp>
          <p:nvSpPr>
            <p:cNvPr id="168991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2170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8993" name="Oval 33"/>
          <p:cNvSpPr>
            <a:spLocks noChangeArrowheads="1"/>
          </p:cNvSpPr>
          <p:nvPr/>
        </p:nvSpPr>
        <p:spPr bwMode="auto">
          <a:xfrm>
            <a:off x="2398808" y="4462463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4A6BE3EC-FC95-46D1-AF1D-802B02C0AF07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en-US" altLang="en-US" sz="1400"/>
          </a:p>
        </p:txBody>
      </p:sp>
      <p:grpSp>
        <p:nvGrpSpPr>
          <p:cNvPr id="93187" name="Group 2"/>
          <p:cNvGrpSpPr>
            <a:grpSpLocks/>
          </p:cNvGrpSpPr>
          <p:nvPr/>
        </p:nvGrpSpPr>
        <p:grpSpPr bwMode="auto">
          <a:xfrm>
            <a:off x="1827213" y="2452688"/>
            <a:ext cx="2498725" cy="2495550"/>
            <a:chOff x="202" y="2076"/>
            <a:chExt cx="1574" cy="1572"/>
          </a:xfrm>
        </p:grpSpPr>
        <p:grpSp>
          <p:nvGrpSpPr>
            <p:cNvPr id="93191" name="Group 3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69988" name="Oval 4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9989" name="Oval 5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69990" name="Oval 6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69991" name="Oval 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69992" name="Oval 8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93207" name="Line 9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08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09" name="Line 11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10" name="Line 12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11" name="Line 13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12" name="Line 14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13" name="Line 1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214" name="Line 16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70007" name="Text Box 23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70008" name="Text Box 24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3200" name="Line 25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93188" name="Object 2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9590712"/>
              </p:ext>
            </p:extLst>
          </p:nvPr>
        </p:nvGraphicFramePr>
        <p:xfrm>
          <a:off x="5321300" y="4233863"/>
          <a:ext cx="39941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3" name="Equation" r:id="rId8" imgW="2234880" imgH="1117440" progId="Equation.3">
                  <p:embed/>
                </p:oleObj>
              </mc:Choice>
              <mc:Fallback>
                <p:oleObj name="Equation" r:id="rId8" imgW="2234880" imgH="11174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233863"/>
                        <a:ext cx="3994150" cy="1997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673739"/>
              </p:ext>
            </p:extLst>
          </p:nvPr>
        </p:nvGraphicFramePr>
        <p:xfrm>
          <a:off x="5832475" y="1339850"/>
          <a:ext cx="31019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4" name="Equation" r:id="rId10" imgW="1879560" imgH="1117440" progId="Equation.3">
                  <p:embed/>
                </p:oleObj>
              </mc:Choice>
              <mc:Fallback>
                <p:oleObj name="Equation" r:id="rId10" imgW="187956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339850"/>
                        <a:ext cx="3101975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D2F56941-972B-43E9-AA23-AF503CB8ACF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/>
          </a:p>
        </p:txBody>
      </p:sp>
      <p:graphicFrame>
        <p:nvGraphicFramePr>
          <p:cNvPr id="66563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9952184"/>
              </p:ext>
            </p:extLst>
          </p:nvPr>
        </p:nvGraphicFramePr>
        <p:xfrm>
          <a:off x="5311775" y="4252913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4252913"/>
                        <a:ext cx="41402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66567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3365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3366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3367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3368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3369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6583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84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85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86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87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88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89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590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3379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3380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3381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3382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3383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3384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3385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6576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87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66565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005451"/>
              </p:ext>
            </p:extLst>
          </p:nvPr>
        </p:nvGraphicFramePr>
        <p:xfrm>
          <a:off x="5376863" y="1182688"/>
          <a:ext cx="4011612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10" imgW="1955520" imgH="1117440" progId="Equation.3">
                  <p:embed/>
                </p:oleObj>
              </mc:Choice>
              <mc:Fallback>
                <p:oleObj name="Equation" r:id="rId10" imgW="195552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182688"/>
                        <a:ext cx="4011612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9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B3DAD767-FA44-4871-BAE2-FD16AE9B6ACD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 Materials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CLRS</a:t>
            </a:r>
          </a:p>
          <a:p>
            <a:pPr lvl="1" eaLnBrk="1" hangingPunct="1">
              <a:defRPr/>
            </a:pPr>
            <a:r>
              <a:rPr lang="en-US"/>
              <a:t>Exercises: </a:t>
            </a:r>
          </a:p>
          <a:p>
            <a:pPr lvl="2" eaLnBrk="1" hangingPunct="1">
              <a:defRPr/>
            </a:pPr>
            <a:r>
              <a:rPr lang="en-US"/>
              <a:t>24.1-1, 24.1-2, 24.1-3. 24.2-2, 25.2-6</a:t>
            </a:r>
          </a:p>
          <a:p>
            <a:pPr lvl="1" eaLnBrk="1" hangingPunct="1">
              <a:defRPr/>
            </a:pPr>
            <a:r>
              <a:rPr lang="en-US"/>
              <a:t>Problems:</a:t>
            </a:r>
          </a:p>
          <a:p>
            <a:pPr lvl="2" eaLnBrk="1" hangingPunct="1">
              <a:defRPr/>
            </a:pPr>
            <a:r>
              <a:rPr lang="en-US"/>
              <a:t>24-3</a:t>
            </a:r>
          </a:p>
          <a:p>
            <a:pPr eaLnBrk="1" hangingPunct="1">
              <a:defRPr/>
            </a:pPr>
            <a:r>
              <a:rPr lang="en-US"/>
              <a:t>HSR</a:t>
            </a:r>
          </a:p>
          <a:p>
            <a:pPr lvl="1" eaLnBrk="1" hangingPunct="1">
              <a:defRPr/>
            </a:pPr>
            <a:r>
              <a:rPr lang="en-US"/>
              <a:t>Examples: </a:t>
            </a:r>
          </a:p>
          <a:p>
            <a:pPr lvl="2" eaLnBrk="1" hangingPunct="1">
              <a:defRPr/>
            </a:pPr>
            <a:r>
              <a:rPr lang="en-US"/>
              <a:t>4.11, 4.12, 5.14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1BE82675-B69E-4749-9B36-A1546B59FE58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1400"/>
          </a:p>
        </p:txBody>
      </p:sp>
      <p:graphicFrame>
        <p:nvGraphicFramePr>
          <p:cNvPr id="67587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7575452"/>
              </p:ext>
            </p:extLst>
          </p:nvPr>
        </p:nvGraphicFramePr>
        <p:xfrm>
          <a:off x="5327650" y="4249738"/>
          <a:ext cx="410686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7" name="Equation" r:id="rId8" imgW="2298600" imgH="1117440" progId="Equation.3">
                  <p:embed/>
                </p:oleObj>
              </mc:Choice>
              <mc:Fallback>
                <p:oleObj name="Equation" r:id="rId8" imgW="22986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249738"/>
                        <a:ext cx="410686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8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67595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4389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4390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4391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4392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4393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7611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2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3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4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5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6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7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618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4406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4407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4409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04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11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67589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8873618"/>
              </p:ext>
            </p:extLst>
          </p:nvPr>
        </p:nvGraphicFramePr>
        <p:xfrm>
          <a:off x="5492750" y="1241425"/>
          <a:ext cx="3778250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Equation" r:id="rId10" imgW="1942920" imgH="1117440" progId="Equation.3">
                  <p:embed/>
                </p:oleObj>
              </mc:Choice>
              <mc:Fallback>
                <p:oleObj name="Equation" r:id="rId10" imgW="194292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241425"/>
                        <a:ext cx="3778250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67591" name="Group 33"/>
          <p:cNvGrpSpPr>
            <a:grpSpLocks/>
          </p:cNvGrpSpPr>
          <p:nvPr/>
        </p:nvGrpSpPr>
        <p:grpSpPr bwMode="auto">
          <a:xfrm>
            <a:off x="9599613" y="1295400"/>
            <a:ext cx="561975" cy="304800"/>
            <a:chOff x="5328" y="960"/>
            <a:chExt cx="354" cy="192"/>
          </a:xfrm>
        </p:grpSpPr>
        <p:sp>
          <p:nvSpPr>
            <p:cNvPr id="144414" name="Oval 30"/>
            <p:cNvSpPr>
              <a:spLocks noChangeArrowheads="1"/>
            </p:cNvSpPr>
            <p:nvPr/>
          </p:nvSpPr>
          <p:spPr bwMode="auto">
            <a:xfrm>
              <a:off x="5490" y="960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594" name="Line 31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4416" name="Oval 32"/>
          <p:cNvSpPr>
            <a:spLocks noChangeArrowheads="1"/>
          </p:cNvSpPr>
          <p:nvPr/>
        </p:nvSpPr>
        <p:spPr bwMode="auto">
          <a:xfrm>
            <a:off x="1957482" y="3371849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517737FB-2352-4657-8FBE-EE74F93DB3FB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400"/>
          </a:p>
        </p:txBody>
      </p:sp>
      <p:graphicFrame>
        <p:nvGraphicFramePr>
          <p:cNvPr id="68611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1926795"/>
              </p:ext>
            </p:extLst>
          </p:nvPr>
        </p:nvGraphicFramePr>
        <p:xfrm>
          <a:off x="5327650" y="4249738"/>
          <a:ext cx="410686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0" name="Equation" r:id="rId8" imgW="2298600" imgH="1117440" progId="Equation.3">
                  <p:embed/>
                </p:oleObj>
              </mc:Choice>
              <mc:Fallback>
                <p:oleObj name="Equation" r:id="rId8" imgW="22986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249738"/>
                        <a:ext cx="410686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68618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5413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5414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5415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5416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5417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8634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35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36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37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38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39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40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641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5433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27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35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68613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6163878"/>
              </p:ext>
            </p:extLst>
          </p:nvPr>
        </p:nvGraphicFramePr>
        <p:xfrm>
          <a:off x="5492750" y="1241425"/>
          <a:ext cx="3778250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Equation" r:id="rId10" imgW="1942920" imgH="1117440" progId="Equation.3">
                  <p:embed/>
                </p:oleObj>
              </mc:Choice>
              <mc:Fallback>
                <p:oleObj name="Equation" r:id="rId10" imgW="194292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241425"/>
                        <a:ext cx="3778250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68615" name="Group 30"/>
          <p:cNvGrpSpPr>
            <a:grpSpLocks/>
          </p:cNvGrpSpPr>
          <p:nvPr/>
        </p:nvGrpSpPr>
        <p:grpSpPr bwMode="auto">
          <a:xfrm>
            <a:off x="9571038" y="1676400"/>
            <a:ext cx="561975" cy="304800"/>
            <a:chOff x="5328" y="957"/>
            <a:chExt cx="354" cy="192"/>
          </a:xfrm>
        </p:grpSpPr>
        <p:sp>
          <p:nvSpPr>
            <p:cNvPr id="145439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17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60FB98D9-1B2E-4DC1-8BB1-D274138F3B94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400"/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791604"/>
              </p:ext>
            </p:extLst>
          </p:nvPr>
        </p:nvGraphicFramePr>
        <p:xfrm>
          <a:off x="5327650" y="4249738"/>
          <a:ext cx="410686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8" imgW="2298600" imgH="1117440" progId="Equation.3">
                  <p:embed/>
                </p:oleObj>
              </mc:Choice>
              <mc:Fallback>
                <p:oleObj name="Equation" r:id="rId8" imgW="22986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249738"/>
                        <a:ext cx="410686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69642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6437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6438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6439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6440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6441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9658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59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60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61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62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63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64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665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51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69637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6639699"/>
              </p:ext>
            </p:extLst>
          </p:nvPr>
        </p:nvGraphicFramePr>
        <p:xfrm>
          <a:off x="5492750" y="1241425"/>
          <a:ext cx="3778250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Equation" r:id="rId10" imgW="1942920" imgH="1117440" progId="Equation.3">
                  <p:embed/>
                </p:oleObj>
              </mc:Choice>
              <mc:Fallback>
                <p:oleObj name="Equation" r:id="rId10" imgW="194292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241425"/>
                        <a:ext cx="3778250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69639" name="Group 30"/>
          <p:cNvGrpSpPr>
            <a:grpSpLocks/>
          </p:cNvGrpSpPr>
          <p:nvPr/>
        </p:nvGrpSpPr>
        <p:grpSpPr bwMode="auto">
          <a:xfrm>
            <a:off x="9599613" y="2133600"/>
            <a:ext cx="561975" cy="304800"/>
            <a:chOff x="5328" y="957"/>
            <a:chExt cx="354" cy="192"/>
          </a:xfrm>
        </p:grpSpPr>
        <p:sp>
          <p:nvSpPr>
            <p:cNvPr id="146463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41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2191AD91-660E-4369-AD16-CA359E1F4C37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1400"/>
          </a:p>
        </p:txBody>
      </p:sp>
      <p:graphicFrame>
        <p:nvGraphicFramePr>
          <p:cNvPr id="70659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129312"/>
              </p:ext>
            </p:extLst>
          </p:nvPr>
        </p:nvGraphicFramePr>
        <p:xfrm>
          <a:off x="5329238" y="4249738"/>
          <a:ext cx="4106862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8" imgW="2298600" imgH="1117440" progId="Equation.3">
                  <p:embed/>
                </p:oleObj>
              </mc:Choice>
              <mc:Fallback>
                <p:oleObj name="Equation" r:id="rId8" imgW="22986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249738"/>
                        <a:ext cx="4106862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70666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7461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7462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7463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7464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7465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0682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3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4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5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6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7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8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689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0675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7483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0661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6855687"/>
              </p:ext>
            </p:extLst>
          </p:nvPr>
        </p:nvGraphicFramePr>
        <p:xfrm>
          <a:off x="5376863" y="1270000"/>
          <a:ext cx="4230687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Equation" r:id="rId10" imgW="2247840" imgH="1117440" progId="Equation.3">
                  <p:embed/>
                </p:oleObj>
              </mc:Choice>
              <mc:Fallback>
                <p:oleObj name="Equation" r:id="rId10" imgW="224784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270000"/>
                        <a:ext cx="4230687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0663" name="Group 30"/>
          <p:cNvGrpSpPr>
            <a:grpSpLocks/>
          </p:cNvGrpSpPr>
          <p:nvPr/>
        </p:nvGrpSpPr>
        <p:grpSpPr bwMode="auto">
          <a:xfrm>
            <a:off x="9752013" y="2590800"/>
            <a:ext cx="561975" cy="304800"/>
            <a:chOff x="5328" y="957"/>
            <a:chExt cx="354" cy="192"/>
          </a:xfrm>
        </p:grpSpPr>
        <p:sp>
          <p:nvSpPr>
            <p:cNvPr id="147487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70665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2FF080A5-11EA-4696-90B4-61B8080A44F0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1400"/>
          </a:p>
        </p:txBody>
      </p:sp>
      <p:graphicFrame>
        <p:nvGraphicFramePr>
          <p:cNvPr id="71683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7335576"/>
              </p:ext>
            </p:extLst>
          </p:nvPr>
        </p:nvGraphicFramePr>
        <p:xfrm>
          <a:off x="5329238" y="4249738"/>
          <a:ext cx="4106862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Equation" r:id="rId8" imgW="2298600" imgH="1117440" progId="Equation.3">
                  <p:embed/>
                </p:oleObj>
              </mc:Choice>
              <mc:Fallback>
                <p:oleObj name="Equation" r:id="rId8" imgW="22986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249738"/>
                        <a:ext cx="4106862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4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71690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8485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8486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8487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8488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8489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1706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07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08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09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10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11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12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713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8498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8499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8504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1699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1685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8827690"/>
              </p:ext>
            </p:extLst>
          </p:nvPr>
        </p:nvGraphicFramePr>
        <p:xfrm>
          <a:off x="5311775" y="1238250"/>
          <a:ext cx="43608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Equation" r:id="rId10" imgW="2247840" imgH="1117440" progId="Equation.3">
                  <p:embed/>
                </p:oleObj>
              </mc:Choice>
              <mc:Fallback>
                <p:oleObj name="Equation" r:id="rId10" imgW="224784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238250"/>
                        <a:ext cx="4360863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1687" name="Group 30"/>
          <p:cNvGrpSpPr>
            <a:grpSpLocks/>
          </p:cNvGrpSpPr>
          <p:nvPr/>
        </p:nvGrpSpPr>
        <p:grpSpPr bwMode="auto">
          <a:xfrm>
            <a:off x="9828213" y="3048000"/>
            <a:ext cx="561975" cy="304800"/>
            <a:chOff x="5328" y="957"/>
            <a:chExt cx="354" cy="192"/>
          </a:xfrm>
        </p:grpSpPr>
        <p:sp>
          <p:nvSpPr>
            <p:cNvPr id="148511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71689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26ED8A94-C520-445B-B75C-05A2185C07A7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400"/>
          </a:p>
        </p:txBody>
      </p:sp>
      <p:graphicFrame>
        <p:nvGraphicFramePr>
          <p:cNvPr id="72707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9056563"/>
              </p:ext>
            </p:extLst>
          </p:nvPr>
        </p:nvGraphicFramePr>
        <p:xfrm>
          <a:off x="5313363" y="4252913"/>
          <a:ext cx="4140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8" imgW="2323800" imgH="1117440" progId="Equation.3">
                  <p:embed/>
                </p:oleObj>
              </mc:Choice>
              <mc:Fallback>
                <p:oleObj name="Equation" r:id="rId8" imgW="232380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252913"/>
                        <a:ext cx="414020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827213" y="2457450"/>
            <a:ext cx="2498725" cy="2495550"/>
            <a:chOff x="202" y="2076"/>
            <a:chExt cx="1574" cy="1572"/>
          </a:xfrm>
        </p:grpSpPr>
        <p:grpSp>
          <p:nvGrpSpPr>
            <p:cNvPr id="72714" name="Group 4"/>
            <p:cNvGrpSpPr>
              <a:grpSpLocks/>
            </p:cNvGrpSpPr>
            <p:nvPr/>
          </p:nvGrpSpPr>
          <p:grpSpPr bwMode="auto">
            <a:xfrm>
              <a:off x="240" y="2076"/>
              <a:ext cx="1536" cy="1440"/>
              <a:chOff x="816" y="1008"/>
              <a:chExt cx="1536" cy="1440"/>
            </a:xfrm>
          </p:grpSpPr>
          <p:sp>
            <p:nvSpPr>
              <p:cNvPr id="149509" name="Oval 5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9510" name="Oval 6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49511" name="Oval 7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00CC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49513" name="Oval 9"/>
              <p:cNvSpPr>
                <a:spLocks noChangeArrowheads="1"/>
              </p:cNvSpPr>
              <p:nvPr/>
            </p:nvSpPr>
            <p:spPr bwMode="auto">
              <a:xfrm>
                <a:off x="1536" y="10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2730" name="Line 10"/>
              <p:cNvSpPr>
                <a:spLocks noChangeShapeType="1"/>
              </p:cNvSpPr>
              <p:nvPr/>
            </p:nvSpPr>
            <p:spPr bwMode="auto">
              <a:xfrm flipV="1">
                <a:off x="960" y="1152"/>
                <a:ext cx="624" cy="4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1" name="Line 11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2" name="Line 12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8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3" name="Line 13"/>
              <p:cNvSpPr>
                <a:spLocks noChangeShapeType="1"/>
              </p:cNvSpPr>
              <p:nvPr/>
            </p:nvSpPr>
            <p:spPr bwMode="auto">
              <a:xfrm flipH="1">
                <a:off x="1248" y="1200"/>
                <a:ext cx="384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4" name="Line 14"/>
              <p:cNvSpPr>
                <a:spLocks noChangeShapeType="1"/>
              </p:cNvSpPr>
              <p:nvPr/>
            </p:nvSpPr>
            <p:spPr bwMode="auto">
              <a:xfrm>
                <a:off x="1680" y="1200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5" name="Line 15"/>
              <p:cNvSpPr>
                <a:spLocks noChangeShapeType="1"/>
              </p:cNvSpPr>
              <p:nvPr/>
            </p:nvSpPr>
            <p:spPr bwMode="auto">
              <a:xfrm flipH="1" flipV="1">
                <a:off x="1728" y="1152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6" name="Line 16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19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7" name="Line 1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490" y="22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49523" name="Text Box 19"/>
            <p:cNvSpPr txBox="1">
              <a:spLocks noChangeArrowheads="1"/>
            </p:cNvSpPr>
            <p:nvPr/>
          </p:nvSpPr>
          <p:spPr bwMode="auto">
            <a:xfrm>
              <a:off x="1388" y="22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1498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-5</a:t>
              </a:r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884" y="34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202" y="30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-4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956" y="27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788" y="2409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49529" name="Text Box 25"/>
            <p:cNvSpPr txBox="1">
              <a:spLocks noChangeArrowheads="1"/>
            </p:cNvSpPr>
            <p:nvPr/>
          </p:nvSpPr>
          <p:spPr bwMode="auto">
            <a:xfrm>
              <a:off x="1148" y="24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23" name="Line 26"/>
            <p:cNvSpPr>
              <a:spLocks noChangeShapeType="1"/>
            </p:cNvSpPr>
            <p:nvPr/>
          </p:nvSpPr>
          <p:spPr bwMode="auto">
            <a:xfrm flipH="1" flipV="1">
              <a:off x="432" y="2796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9531" name="Text Box 27"/>
            <p:cNvSpPr txBox="1">
              <a:spLocks noChangeArrowheads="1"/>
            </p:cNvSpPr>
            <p:nvPr/>
          </p:nvSpPr>
          <p:spPr bwMode="auto">
            <a:xfrm>
              <a:off x="1052" y="30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</p:grpSp>
      <p:graphicFrame>
        <p:nvGraphicFramePr>
          <p:cNvPr id="72709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4813887"/>
              </p:ext>
            </p:extLst>
          </p:nvPr>
        </p:nvGraphicFramePr>
        <p:xfrm>
          <a:off x="5499100" y="1182688"/>
          <a:ext cx="39846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Equation" r:id="rId10" imgW="1955520" imgH="1117440" progId="Equation.3">
                  <p:embed/>
                </p:oleObj>
              </mc:Choice>
              <mc:Fallback>
                <p:oleObj name="Equation" r:id="rId10" imgW="195552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182688"/>
                        <a:ext cx="398462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1582738" y="60325"/>
            <a:ext cx="9067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All Pair Shortest Path,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rial" charset="0"/>
              </a:rPr>
              <a:t>Floyd-Warshall Algorithm</a:t>
            </a:r>
          </a:p>
        </p:txBody>
      </p:sp>
      <p:grpSp>
        <p:nvGrpSpPr>
          <p:cNvPr id="72711" name="Group 30"/>
          <p:cNvGrpSpPr>
            <a:grpSpLocks/>
          </p:cNvGrpSpPr>
          <p:nvPr/>
        </p:nvGrpSpPr>
        <p:grpSpPr bwMode="auto">
          <a:xfrm>
            <a:off x="9828213" y="1219200"/>
            <a:ext cx="561975" cy="304800"/>
            <a:chOff x="5328" y="957"/>
            <a:chExt cx="354" cy="192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5490" y="957"/>
              <a:ext cx="192" cy="1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13" name="Line 32"/>
            <p:cNvSpPr>
              <a:spLocks noChangeShapeType="1"/>
            </p:cNvSpPr>
            <p:nvPr/>
          </p:nvSpPr>
          <p:spPr bwMode="auto">
            <a:xfrm flipH="1">
              <a:off x="5328" y="1056"/>
              <a:ext cx="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874</Words>
  <Application>Microsoft Office PowerPoint</Application>
  <PresentationFormat>Custom</PresentationFormat>
  <Paragraphs>491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 Antiqua</vt:lpstr>
      <vt:lpstr>Calibri</vt:lpstr>
      <vt:lpstr>Corbel</vt:lpstr>
      <vt:lpstr>Wingdings</vt:lpstr>
      <vt:lpstr>1_Default Design</vt:lpstr>
      <vt:lpstr>Spectrum</vt:lpstr>
      <vt:lpstr>Equation</vt:lpstr>
      <vt:lpstr>Microsoft Equation 3.0</vt:lpstr>
      <vt:lpstr>Lecture Title: Shortest Path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Materials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Mashiour Rahman</dc:creator>
  <cp:lastModifiedBy>Mushfiqur Rahman</cp:lastModifiedBy>
  <cp:revision>151</cp:revision>
  <dcterms:created xsi:type="dcterms:W3CDTF">2005-09-24T17:18:55Z</dcterms:created>
  <dcterms:modified xsi:type="dcterms:W3CDTF">2021-04-13T06:33:21Z</dcterms:modified>
</cp:coreProperties>
</file>