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52"/>
  </p:notesMasterIdLst>
  <p:handoutMasterIdLst>
    <p:handoutMasterId r:id="rId53"/>
  </p:handoutMasterIdLst>
  <p:sldIdLst>
    <p:sldId id="256" r:id="rId3"/>
    <p:sldId id="257" r:id="rId4"/>
    <p:sldId id="414" r:id="rId5"/>
    <p:sldId id="415" r:id="rId6"/>
    <p:sldId id="416" r:id="rId7"/>
    <p:sldId id="417" r:id="rId8"/>
    <p:sldId id="418" r:id="rId9"/>
    <p:sldId id="437" r:id="rId10"/>
    <p:sldId id="420" r:id="rId11"/>
    <p:sldId id="421" r:id="rId12"/>
    <p:sldId id="422" r:id="rId13"/>
    <p:sldId id="436" r:id="rId14"/>
    <p:sldId id="423" r:id="rId15"/>
    <p:sldId id="424" r:id="rId16"/>
    <p:sldId id="425" r:id="rId17"/>
    <p:sldId id="426" r:id="rId18"/>
    <p:sldId id="427" r:id="rId19"/>
    <p:sldId id="428" r:id="rId20"/>
    <p:sldId id="429" r:id="rId21"/>
    <p:sldId id="430" r:id="rId22"/>
    <p:sldId id="431" r:id="rId23"/>
    <p:sldId id="432" r:id="rId24"/>
    <p:sldId id="434" r:id="rId25"/>
    <p:sldId id="435" r:id="rId26"/>
    <p:sldId id="375" r:id="rId27"/>
    <p:sldId id="259" r:id="rId28"/>
    <p:sldId id="260" r:id="rId29"/>
    <p:sldId id="376" r:id="rId30"/>
    <p:sldId id="373" r:id="rId31"/>
    <p:sldId id="385" r:id="rId32"/>
    <p:sldId id="386" r:id="rId33"/>
    <p:sldId id="266" r:id="rId34"/>
    <p:sldId id="388" r:id="rId35"/>
    <p:sldId id="268" r:id="rId36"/>
    <p:sldId id="264" r:id="rId37"/>
    <p:sldId id="269" r:id="rId38"/>
    <p:sldId id="384" r:id="rId39"/>
    <p:sldId id="379" r:id="rId40"/>
    <p:sldId id="271" r:id="rId41"/>
    <p:sldId id="443" r:id="rId42"/>
    <p:sldId id="272" r:id="rId43"/>
    <p:sldId id="450" r:id="rId44"/>
    <p:sldId id="447" r:id="rId45"/>
    <p:sldId id="452" r:id="rId46"/>
    <p:sldId id="453" r:id="rId47"/>
    <p:sldId id="454" r:id="rId48"/>
    <p:sldId id="451" r:id="rId49"/>
    <p:sldId id="449" r:id="rId50"/>
    <p:sldId id="455" r:id="rId51"/>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00CC"/>
    <a:srgbClr val="FFFFFF"/>
    <a:srgbClr val="080808"/>
    <a:srgbClr val="FF3300"/>
    <a:srgbClr val="FFF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562" y="48"/>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2.xml"/><Relationship Id="rId7" Type="http://schemas.openxmlformats.org/officeDocument/2006/relationships/slide" Target="slides/slide49.xml"/><Relationship Id="rId2" Type="http://schemas.openxmlformats.org/officeDocument/2006/relationships/slide" Target="slides/slide26.xml"/><Relationship Id="rId1" Type="http://schemas.openxmlformats.org/officeDocument/2006/relationships/slide" Target="slides/slide8.xml"/><Relationship Id="rId6" Type="http://schemas.openxmlformats.org/officeDocument/2006/relationships/slide" Target="slides/slide36.xml"/><Relationship Id="rId5" Type="http://schemas.openxmlformats.org/officeDocument/2006/relationships/slide" Target="slides/slide35.xml"/><Relationship Id="rId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extLst>
      <p:ext uri="{BB962C8B-B14F-4D97-AF65-F5344CB8AC3E}">
        <p14:creationId xmlns:p14="http://schemas.microsoft.com/office/powerpoint/2010/main" val="992044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extLst>
      <p:ext uri="{BB962C8B-B14F-4D97-AF65-F5344CB8AC3E}">
        <p14:creationId xmlns:p14="http://schemas.microsoft.com/office/powerpoint/2010/main" val="97874065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3</a:t>
            </a:fld>
            <a:endParaRPr lang="en-US"/>
          </a:p>
        </p:txBody>
      </p:sp>
    </p:spTree>
    <p:extLst>
      <p:ext uri="{BB962C8B-B14F-4D97-AF65-F5344CB8AC3E}">
        <p14:creationId xmlns:p14="http://schemas.microsoft.com/office/powerpoint/2010/main" val="222369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8</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37241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26</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61838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r>
              <a:rPr lang="en-US"/>
              <a:t>CSC2105</a:t>
            </a:r>
          </a:p>
        </p:txBody>
      </p:sp>
      <p:sp>
        <p:nvSpPr>
          <p:cNvPr id="82947" name="Rectangle 6"/>
          <p:cNvSpPr>
            <a:spLocks noGrp="1" noChangeArrowheads="1"/>
          </p:cNvSpPr>
          <p:nvPr>
            <p:ph type="ftr" sz="quarter" idx="4"/>
          </p:nvPr>
        </p:nvSpPr>
        <p:spPr>
          <a:noFill/>
        </p:spPr>
        <p:txBody>
          <a:bodyPr/>
          <a:lstStyle/>
          <a:p>
            <a:r>
              <a:rPr lang="en-US"/>
              <a:t>Sajib Hasan</a:t>
            </a:r>
          </a:p>
        </p:txBody>
      </p:sp>
      <p:sp>
        <p:nvSpPr>
          <p:cNvPr id="82948" name="Rectangle 7"/>
          <p:cNvSpPr>
            <a:spLocks noGrp="1" noChangeArrowheads="1"/>
          </p:cNvSpPr>
          <p:nvPr>
            <p:ph type="sldNum" sz="quarter" idx="5"/>
          </p:nvPr>
        </p:nvSpPr>
        <p:spPr>
          <a:noFill/>
        </p:spPr>
        <p:txBody>
          <a:bodyPr/>
          <a:lstStyle/>
          <a:p>
            <a:fld id="{5E99424A-271C-4511-BDD8-74793B730F98}" type="slidenum">
              <a:rPr lang="en-US" smtClean="0"/>
              <a:pPr/>
              <a:t>27</a:t>
            </a:fld>
            <a:endParaRPr lang="en-US"/>
          </a:p>
        </p:txBody>
      </p:sp>
      <p:sp>
        <p:nvSpPr>
          <p:cNvPr id="82949" name="Rectangle 2"/>
          <p:cNvSpPr>
            <a:spLocks noGrp="1" noRot="1" noChangeAspect="1" noChangeArrowheads="1" noTextEdit="1"/>
          </p:cNvSpPr>
          <p:nvPr>
            <p:ph type="sldImg"/>
          </p:nvPr>
        </p:nvSpPr>
        <p:spPr>
          <a:xfrm>
            <a:off x="395288" y="692150"/>
            <a:ext cx="6069012" cy="3416300"/>
          </a:xfrm>
          <a:ln/>
        </p:spPr>
      </p:sp>
      <p:sp>
        <p:nvSpPr>
          <p:cNvPr id="8295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3989280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32</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34360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34</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2360779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t>CSC2105</a:t>
            </a:r>
          </a:p>
        </p:txBody>
      </p:sp>
      <p:sp>
        <p:nvSpPr>
          <p:cNvPr id="86019" name="Rectangle 6"/>
          <p:cNvSpPr>
            <a:spLocks noGrp="1" noChangeArrowheads="1"/>
          </p:cNvSpPr>
          <p:nvPr>
            <p:ph type="ftr" sz="quarter" idx="4"/>
          </p:nvPr>
        </p:nvSpPr>
        <p:spPr>
          <a:noFill/>
        </p:spPr>
        <p:txBody>
          <a:bodyPr/>
          <a:lstStyle/>
          <a:p>
            <a:r>
              <a:rPr lang="en-US"/>
              <a:t>Sajib Hasan</a:t>
            </a:r>
          </a:p>
        </p:txBody>
      </p:sp>
      <p:sp>
        <p:nvSpPr>
          <p:cNvPr id="86020" name="Rectangle 7"/>
          <p:cNvSpPr>
            <a:spLocks noGrp="1" noChangeArrowheads="1"/>
          </p:cNvSpPr>
          <p:nvPr>
            <p:ph type="sldNum" sz="quarter" idx="5"/>
          </p:nvPr>
        </p:nvSpPr>
        <p:spPr>
          <a:noFill/>
        </p:spPr>
        <p:txBody>
          <a:bodyPr/>
          <a:lstStyle/>
          <a:p>
            <a:fld id="{B7C539DE-2ECF-4612-869E-7180CBC9C1F1}" type="slidenum">
              <a:rPr lang="en-US" smtClean="0"/>
              <a:pPr/>
              <a:t>35</a:t>
            </a:fld>
            <a:endParaRPr lang="en-US"/>
          </a:p>
        </p:txBody>
      </p:sp>
      <p:sp>
        <p:nvSpPr>
          <p:cNvPr id="86021" name="Rectangle 2"/>
          <p:cNvSpPr>
            <a:spLocks noGrp="1" noRot="1" noChangeAspect="1" noChangeArrowheads="1" noTextEdit="1"/>
          </p:cNvSpPr>
          <p:nvPr>
            <p:ph type="sldImg"/>
          </p:nvPr>
        </p:nvSpPr>
        <p:spPr>
          <a:xfrm>
            <a:off x="395288" y="692150"/>
            <a:ext cx="6069012"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565305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CBBE0191-B886-4088-8FE9-5E281D0781DD}" type="slidenum">
              <a:rPr lang="en-US" smtClean="0"/>
              <a:pPr/>
              <a:t>36</a:t>
            </a:fld>
            <a:endParaRPr lang="en-US"/>
          </a:p>
        </p:txBody>
      </p:sp>
      <p:sp>
        <p:nvSpPr>
          <p:cNvPr id="87045" name="Rectangle 2"/>
          <p:cNvSpPr>
            <a:spLocks noGrp="1" noRot="1" noChangeAspect="1" noChangeArrowheads="1" noTextEdit="1"/>
          </p:cNvSpPr>
          <p:nvPr>
            <p:ph type="sldImg"/>
          </p:nvPr>
        </p:nvSpPr>
        <p:spPr>
          <a:xfrm>
            <a:off x="395288" y="692150"/>
            <a:ext cx="6069012"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extLst>
      <p:ext uri="{BB962C8B-B14F-4D97-AF65-F5344CB8AC3E}">
        <p14:creationId xmlns:p14="http://schemas.microsoft.com/office/powerpoint/2010/main" val="323862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4D72621-6F05-4455-9E13-27BD94F5DFF4}" type="slidenum">
              <a:rPr lang="en-US" smtClean="0"/>
              <a:pPr/>
              <a:t>40</a:t>
            </a:fld>
            <a:endParaRPr lang="en-US"/>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a:t>Basically, any basic operation that takes a small, fixed amount of time we assume to take just one step.</a:t>
            </a:r>
          </a:p>
          <a:p>
            <a:endParaRPr lang="en-US"/>
          </a:p>
          <a:p>
            <a:r>
              <a:rPr lang="en-US"/>
              <a:t>We measure the run time of an algorithm by counting the number of steps it takes.</a:t>
            </a:r>
          </a:p>
          <a:p>
            <a:endParaRPr lang="en-US"/>
          </a:p>
          <a:p>
            <a:r>
              <a:rPr lang="en-US"/>
              <a:t>Why does this work?  For the same reason that the “Flat Earth” model works.  In our day-to-day lives we assume the Earth to be flat!</a:t>
            </a:r>
          </a:p>
          <a:p>
            <a:endParaRPr lang="en-US"/>
          </a:p>
          <a:p>
            <a:endParaRPr lang="en-US"/>
          </a:p>
          <a:p>
            <a:r>
              <a:rPr lang="en-US"/>
              <a:t>Now, lets look at how we can use this.</a:t>
            </a:r>
          </a:p>
        </p:txBody>
      </p:sp>
    </p:spTree>
    <p:extLst>
      <p:ext uri="{BB962C8B-B14F-4D97-AF65-F5344CB8AC3E}">
        <p14:creationId xmlns:p14="http://schemas.microsoft.com/office/powerpoint/2010/main" val="16179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1/25/2021</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acm.uva.es/problem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641" y="588264"/>
            <a:ext cx="10409257" cy="1088136"/>
          </a:xfrm>
        </p:spPr>
        <p:txBody>
          <a:bodyPr>
            <a:normAutofit fontScale="90000"/>
          </a:bodyPr>
          <a:lstStyle/>
          <a:p>
            <a:r>
              <a:rPr lang="en-US" dirty="0"/>
              <a:t>Lecture Title: Introduction &amp; Preliminary </a:t>
            </a:r>
            <a:br>
              <a:rPr lang="en-US" dirty="0"/>
            </a:br>
            <a:r>
              <a:rPr lang="en-US" dirty="0"/>
              <a:t>Discussions </a:t>
            </a:r>
            <a:r>
              <a:rPr lang="en-US"/>
              <a:t>on </a:t>
            </a:r>
            <a:r>
              <a:rPr lang="en-US" smtClean="0"/>
              <a:t>Algorithms [Part_1]</a:t>
            </a:r>
            <a:endParaRPr lang="en-US" dirty="0"/>
          </a:p>
        </p:txBody>
      </p:sp>
      <p:sp>
        <p:nvSpPr>
          <p:cNvPr id="3" name="Subtitle 2"/>
          <p:cNvSpPr>
            <a:spLocks noGrp="1"/>
          </p:cNvSpPr>
          <p:nvPr>
            <p:ph type="subTitle" idx="1"/>
          </p:nvPr>
        </p:nvSpPr>
        <p:spPr>
          <a:xfrm>
            <a:off x="1998618" y="1532427"/>
            <a:ext cx="2789509" cy="484632"/>
          </a:xfrm>
        </p:spPr>
        <p:txBody>
          <a:bodyPr/>
          <a:lstStyle/>
          <a:p>
            <a:r>
              <a:rPr lang="en-US" dirty="0"/>
              <a:t>Course Code: CSC 2211</a:t>
            </a:r>
          </a:p>
        </p:txBody>
      </p:sp>
      <p:sp>
        <p:nvSpPr>
          <p:cNvPr id="4" name="TextBox 3"/>
          <p:cNvSpPr txBox="1"/>
          <p:nvPr/>
        </p:nvSpPr>
        <p:spPr>
          <a:xfrm>
            <a:off x="1599383" y="2446757"/>
            <a:ext cx="9024614" cy="707886"/>
          </a:xfrm>
          <a:prstGeom prst="rect">
            <a:avLst/>
          </a:prstGeom>
          <a:noFill/>
        </p:spPr>
        <p:txBody>
          <a:bodyPr wrap="square" rtlCol="0">
            <a:spAutoFit/>
          </a:bodyPr>
          <a:lstStyle/>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Dept. of Computer Science</a:t>
            </a:r>
          </a:p>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676576694"/>
              </p:ext>
            </p:extLst>
          </p:nvPr>
        </p:nvGraphicFramePr>
        <p:xfrm>
          <a:off x="1998617"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Mushfiqur Rahman;</a:t>
                      </a:r>
                      <a:r>
                        <a:rPr lang="en-US" i="1" baseline="0" dirty="0" smtClean="0"/>
                        <a:t> E-mail: mushfiqur@aiub.edu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4842991"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fontAlgn="auto">
              <a:spcAft>
                <a:spcPts val="0"/>
              </a:spcAft>
              <a:buClr>
                <a:prstClr val="white">
                  <a:lumMod val="65000"/>
                </a:prstClr>
              </a:buClr>
            </a:pPr>
            <a:r>
              <a:rPr lang="en-US" dirty="0">
                <a:solidFill>
                  <a:prstClr val="white"/>
                </a:solidFill>
                <a:latin typeface="Calibri"/>
              </a:rPr>
              <a:t>Course Title: Algorithms</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Course Contents</a:t>
            </a:r>
            <a:endParaRPr lang="en-US" dirty="0"/>
          </a:p>
        </p:txBody>
      </p:sp>
      <p:sp>
        <p:nvSpPr>
          <p:cNvPr id="3" name="Content Placeholder 2"/>
          <p:cNvSpPr>
            <a:spLocks noGrp="1"/>
          </p:cNvSpPr>
          <p:nvPr>
            <p:ph idx="1"/>
          </p:nvPr>
        </p:nvSpPr>
        <p:spPr/>
        <p:txBody>
          <a:bodyPr>
            <a:normAutofit/>
          </a:bodyPr>
          <a:lstStyle/>
          <a:p>
            <a:pPr>
              <a:defRPr/>
            </a:pPr>
            <a:r>
              <a:rPr lang="en-US" dirty="0"/>
              <a:t>RAM model, Basic notation</a:t>
            </a:r>
          </a:p>
          <a:p>
            <a:pPr>
              <a:defRPr/>
            </a:pPr>
            <a:r>
              <a:rPr lang="en-US" dirty="0"/>
              <a:t>Recurrences  &amp;  Master Method </a:t>
            </a:r>
          </a:p>
          <a:p>
            <a:pPr>
              <a:defRPr/>
            </a:pPr>
            <a:r>
              <a:rPr lang="en-US" dirty="0"/>
              <a:t>Dynamic Programming</a:t>
            </a:r>
          </a:p>
          <a:p>
            <a:pPr>
              <a:defRPr/>
            </a:pPr>
            <a:r>
              <a:rPr lang="en-US" dirty="0"/>
              <a:t>Greedy strategy </a:t>
            </a:r>
          </a:p>
          <a:p>
            <a:pPr>
              <a:defRPr/>
            </a:pPr>
            <a:r>
              <a:rPr lang="en-US" dirty="0"/>
              <a:t>Graphs Algorithms</a:t>
            </a:r>
          </a:p>
          <a:p>
            <a:pPr>
              <a:defRPr/>
            </a:pPr>
            <a:r>
              <a:rPr lang="en-US" dirty="0"/>
              <a:t>Greedy Graph Algorithm </a:t>
            </a:r>
          </a:p>
          <a:p>
            <a:pPr>
              <a:defRPr/>
            </a:pPr>
            <a:r>
              <a:rPr lang="en-US" dirty="0"/>
              <a:t>Shortest Path Algorithms</a:t>
            </a:r>
          </a:p>
          <a:p>
            <a:pPr>
              <a:defRPr/>
            </a:pPr>
            <a:r>
              <a:rPr lang="en-US" dirty="0"/>
              <a:t>Basic idea of NP – Completeness</a:t>
            </a:r>
          </a:p>
          <a:p>
            <a:pPr>
              <a:defRPr/>
            </a:pPr>
            <a:r>
              <a:rPr lang="en-US" dirty="0"/>
              <a:t>Basic idea of Elementary Geometric Methods &amp; Review</a:t>
            </a:r>
          </a:p>
          <a:p>
            <a:pPr>
              <a:defRPr/>
            </a:pPr>
            <a:endParaRPr lang="en-US" altLang="ja-JP" dirty="0">
              <a:ea typeface="MS PGothic" charset="0"/>
            </a:endParaRPr>
          </a:p>
          <a:p>
            <a:pPr marL="0" indent="0">
              <a:buFontTx/>
              <a:buNone/>
              <a:defRPr/>
            </a:pPr>
            <a:endParaRPr lang="en-US" dirty="0"/>
          </a:p>
        </p:txBody>
      </p:sp>
      <p:sp>
        <p:nvSpPr>
          <p:cNvPr id="1843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BF1FD33-AA32-4918-A95E-60E3FC7845DF}" type="slidenum">
              <a:rPr lang="en-US" smtClean="0"/>
              <a:pPr/>
              <a:t>10</a:t>
            </a:fld>
            <a:endParaRPr lang="en-US"/>
          </a:p>
        </p:txBody>
      </p:sp>
      <p:sp>
        <p:nvSpPr>
          <p:cNvPr id="6" name="Footer Placeholder 6">
            <a:extLst>
              <a:ext uri="{FF2B5EF4-FFF2-40B4-BE49-F238E27FC236}">
                <a16:creationId xmlns:a16="http://schemas.microsoft.com/office/drawing/2014/main" xmlns="" id="{AAD445B1-1A55-4E37-93DC-684F524AA8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 &amp; References</a:t>
            </a:r>
          </a:p>
        </p:txBody>
      </p:sp>
      <p:sp>
        <p:nvSpPr>
          <p:cNvPr id="3" name="Content Placeholder 2"/>
          <p:cNvSpPr>
            <a:spLocks noGrp="1"/>
          </p:cNvSpPr>
          <p:nvPr>
            <p:ph idx="1"/>
          </p:nvPr>
        </p:nvSpPr>
        <p:spPr/>
        <p:txBody>
          <a:bodyPr>
            <a:noAutofit/>
          </a:bodyPr>
          <a:lstStyle/>
          <a:p>
            <a:pPr algn="just">
              <a:defRPr/>
            </a:pPr>
            <a:r>
              <a:rPr lang="en-US" b="1" i="1" dirty="0"/>
              <a:t>Introduction to Algorithms, Third Edition, Thomas H. </a:t>
            </a:r>
            <a:r>
              <a:rPr lang="en-US" b="1" i="1" dirty="0" err="1"/>
              <a:t>Cormen</a:t>
            </a:r>
            <a:r>
              <a:rPr lang="en-US" b="1" i="1" dirty="0"/>
              <a:t>, </a:t>
            </a:r>
            <a:r>
              <a:rPr lang="en-US" b="1" i="1" dirty="0" err="1"/>
              <a:t>Charle</a:t>
            </a:r>
            <a:r>
              <a:rPr lang="en-US" b="1" i="1" dirty="0"/>
              <a:t> E. </a:t>
            </a:r>
            <a:r>
              <a:rPr lang="en-US" b="1" i="1" dirty="0" err="1"/>
              <a:t>Leiserson</a:t>
            </a:r>
            <a:r>
              <a:rPr lang="en-US" b="1" i="1" dirty="0"/>
              <a:t>, Ronald L. </a:t>
            </a:r>
            <a:r>
              <a:rPr lang="en-US" b="1" i="1" dirty="0" err="1"/>
              <a:t>Rivest</a:t>
            </a:r>
            <a:r>
              <a:rPr lang="en-US" b="1" i="1" dirty="0"/>
              <a:t>, Clifford Stein (CLRS).</a:t>
            </a:r>
            <a:endParaRPr lang="en-US" dirty="0"/>
          </a:p>
          <a:p>
            <a:pPr algn="just">
              <a:defRPr/>
            </a:pPr>
            <a:r>
              <a:rPr lang="en-US" i="1" dirty="0"/>
              <a:t>Fundamental of Computer Algorithms, Ellis Horowitz, </a:t>
            </a:r>
            <a:r>
              <a:rPr lang="en-US" i="1" dirty="0" err="1"/>
              <a:t>Sartaj</a:t>
            </a:r>
            <a:r>
              <a:rPr lang="en-US" i="1" dirty="0"/>
              <a:t> </a:t>
            </a:r>
            <a:r>
              <a:rPr lang="en-US" i="1" dirty="0" err="1"/>
              <a:t>Sahni</a:t>
            </a:r>
            <a:r>
              <a:rPr lang="en-US" i="1" dirty="0"/>
              <a:t>, </a:t>
            </a:r>
            <a:r>
              <a:rPr lang="en-US" i="1" dirty="0" err="1"/>
              <a:t>Sanguthevar</a:t>
            </a:r>
            <a:r>
              <a:rPr lang="en-US" i="1" dirty="0"/>
              <a:t> </a:t>
            </a:r>
            <a:r>
              <a:rPr lang="en-US" i="1" dirty="0" err="1"/>
              <a:t>Rajasekaran</a:t>
            </a:r>
            <a:r>
              <a:rPr lang="en-US" i="1" dirty="0"/>
              <a:t> (HSR)</a:t>
            </a:r>
            <a:endParaRPr lang="en-US" dirty="0"/>
          </a:p>
          <a:p>
            <a:pPr algn="just">
              <a:defRPr/>
            </a:pPr>
            <a:r>
              <a:rPr lang="en-US" i="1" dirty="0"/>
              <a:t>Helpful link for Problem Solving : </a:t>
            </a:r>
            <a:r>
              <a:rPr lang="en-US" b="1" i="1" u="sng" dirty="0">
                <a:hlinkClick r:id="rId2"/>
              </a:rPr>
              <a:t>http://acm.uva.es/problemset/</a:t>
            </a:r>
            <a:endParaRPr lang="en-US" dirty="0"/>
          </a:p>
          <a:p>
            <a:pPr algn="just">
              <a:defRPr/>
            </a:pPr>
            <a:r>
              <a:rPr lang="en-US" i="1" dirty="0"/>
              <a:t>Lectures and Laboratory works will be provided online at the course website weekly.</a:t>
            </a:r>
            <a:endParaRPr lang="en-US" dirty="0"/>
          </a:p>
          <a:p>
            <a:pPr>
              <a:spcBef>
                <a:spcPts val="300"/>
              </a:spcBef>
              <a:defRPr/>
            </a:pPr>
            <a:endParaRPr lang="en-US" sz="1800" dirty="0"/>
          </a:p>
        </p:txBody>
      </p:sp>
      <p:sp>
        <p:nvSpPr>
          <p:cNvPr id="1946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EB7BAD9-7F12-411A-BC48-63E56F48FC38}" type="slidenum">
              <a:rPr lang="en-US" smtClean="0"/>
              <a:pPr/>
              <a:t>11</a:t>
            </a:fld>
            <a:endParaRPr lang="en-US"/>
          </a:p>
        </p:txBody>
      </p:sp>
      <p:sp>
        <p:nvSpPr>
          <p:cNvPr id="6" name="Footer Placeholder 6">
            <a:extLst>
              <a:ext uri="{FF2B5EF4-FFF2-40B4-BE49-F238E27FC236}">
                <a16:creationId xmlns:a16="http://schemas.microsoft.com/office/drawing/2014/main" xmlns="" id="{24539DBF-9F3F-4ACF-9140-DB4BA56885C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12</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xmlns=""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86075390"/>
              </p:ext>
            </p:extLst>
          </p:nvPr>
        </p:nvGraphicFramePr>
        <p:xfrm>
          <a:off x="214313" y="965200"/>
          <a:ext cx="11741274" cy="5164137"/>
        </p:xfrm>
        <a:graphic>
          <a:graphicData uri="http://schemas.openxmlformats.org/drawingml/2006/table">
            <a:tbl>
              <a:tblPr firstRow="1" firstCol="1" lastRow="1" lastCol="1" bandRow="1" bandCol="1">
                <a:tableStyleId>{F5AB1C69-6EDB-4FF4-983F-18BD219EF322}</a:tableStyleId>
              </a:tblPr>
              <a:tblGrid>
                <a:gridCol w="2256837">
                  <a:extLst>
                    <a:ext uri="{9D8B030D-6E8A-4147-A177-3AD203B41FA5}">
                      <a16:colId xmlns:a16="http://schemas.microsoft.com/office/drawing/2014/main" xmlns="" val="20000"/>
                    </a:ext>
                  </a:extLst>
                </a:gridCol>
                <a:gridCol w="6970486">
                  <a:extLst>
                    <a:ext uri="{9D8B030D-6E8A-4147-A177-3AD203B41FA5}">
                      <a16:colId xmlns:a16="http://schemas.microsoft.com/office/drawing/2014/main" xmlns="" val="20001"/>
                    </a:ext>
                  </a:extLst>
                </a:gridCol>
                <a:gridCol w="1228407">
                  <a:extLst>
                    <a:ext uri="{9D8B030D-6E8A-4147-A177-3AD203B41FA5}">
                      <a16:colId xmlns:a16="http://schemas.microsoft.com/office/drawing/2014/main" xmlns="" val="20002"/>
                    </a:ext>
                  </a:extLst>
                </a:gridCol>
                <a:gridCol w="1285544">
                  <a:extLst>
                    <a:ext uri="{9D8B030D-6E8A-4147-A177-3AD203B41FA5}">
                      <a16:colId xmlns:a16="http://schemas.microsoft.com/office/drawing/2014/main" xmlns="" val="20003"/>
                    </a:ext>
                  </a:extLst>
                </a:gridCol>
              </a:tblGrid>
              <a:tr h="469467">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Quiz (Best </a:t>
                      </a:r>
                      <a:r>
                        <a:rPr lang="en-US" sz="2800" b="0" kern="1200" dirty="0" smtClean="0">
                          <a:solidFill>
                            <a:schemeClr val="tx1"/>
                          </a:solidFill>
                          <a:effectLst/>
                          <a:latin typeface="+mn-lt"/>
                          <a:ea typeface="+mn-ea"/>
                          <a:cs typeface="+mn-cs"/>
                        </a:rPr>
                        <a:t>One)</a:t>
                      </a:r>
                      <a:endParaRPr lang="en-US" sz="2800" b="0" kern="1200" dirty="0">
                        <a:solidFill>
                          <a:schemeClr val="tx1"/>
                        </a:solidFill>
                        <a:effectLst/>
                        <a:latin typeface="+mn-lt"/>
                        <a:ea typeface="+mn-ea"/>
                        <a:cs typeface="+mn-cs"/>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smtClean="0">
                          <a:solidFill>
                            <a:schemeClr val="tx1"/>
                          </a:solidFill>
                          <a:effectLst/>
                        </a:rPr>
                        <a:t>20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rPr>
                        <a:t>20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2"/>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rPr>
                        <a:t>Mid-term Assessment Week</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rPr>
                        <a:t>50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469467">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Quiz (Best </a:t>
                      </a:r>
                      <a:r>
                        <a:rPr lang="en-US" sz="2800" dirty="0" smtClean="0">
                          <a:solidFill>
                            <a:schemeClr val="tx1"/>
                          </a:solidFill>
                          <a:effectLst/>
                        </a:rPr>
                        <a:t>One)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rPr>
                        <a:t>20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rPr>
                        <a:t>20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6"/>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rPr>
                        <a:t>Final-term Assessment Week</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rPr>
                        <a:t>50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8"/>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9"/>
                  </a:ext>
                </a:extLst>
              </a:tr>
              <a:tr h="469467">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0"/>
                  </a:ext>
                </a:extLst>
              </a:tr>
            </a:tbl>
          </a:graphicData>
        </a:graphic>
      </p:graphicFrame>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13</a:t>
            </a:fld>
            <a:endParaRPr lang="en-US"/>
          </a:p>
        </p:txBody>
      </p:sp>
      <p:sp>
        <p:nvSpPr>
          <p:cNvPr id="6" name="Footer Placeholder 6">
            <a:extLst>
              <a:ext uri="{FF2B5EF4-FFF2-40B4-BE49-F238E27FC236}">
                <a16:creationId xmlns:a16="http://schemas.microsoft.com/office/drawing/2014/main" xmlns="" id="{33AE05E7-CFCF-4F85-A785-F80BD972BA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[Online] Classroom Policies</a:t>
            </a:r>
            <a:endParaRPr lang="en-US" dirty="0"/>
          </a:p>
        </p:txBody>
      </p:sp>
      <p:sp>
        <p:nvSpPr>
          <p:cNvPr id="3" name="Content Placeholder 2"/>
          <p:cNvSpPr>
            <a:spLocks noGrp="1"/>
          </p:cNvSpPr>
          <p:nvPr>
            <p:ph idx="1"/>
          </p:nvPr>
        </p:nvSpPr>
        <p:spPr/>
        <p:txBody>
          <a:bodyPr>
            <a:normAutofit/>
          </a:bodyPr>
          <a:lstStyle/>
          <a:p>
            <a:pPr>
              <a:defRPr/>
            </a:pPr>
            <a:r>
              <a:rPr lang="en-US" b="1" i="1" dirty="0"/>
              <a:t>Must </a:t>
            </a:r>
            <a:r>
              <a:rPr lang="en-US" dirty="0"/>
              <a:t>be present inside the class in due time.</a:t>
            </a:r>
          </a:p>
          <a:p>
            <a:pPr>
              <a:defRPr/>
            </a:pPr>
            <a:r>
              <a:rPr lang="en-US" b="1" i="1" dirty="0"/>
              <a:t>Class Break</a:t>
            </a:r>
            <a:r>
              <a:rPr lang="en-US" dirty="0"/>
              <a:t>: </a:t>
            </a:r>
            <a:r>
              <a:rPr lang="en-US" dirty="0" smtClean="0"/>
              <a:t>10-15 </a:t>
            </a:r>
            <a:r>
              <a:rPr lang="en-US" dirty="0" err="1" smtClean="0"/>
              <a:t>mins</a:t>
            </a:r>
            <a:r>
              <a:rPr lang="en-US" dirty="0" smtClean="0"/>
              <a:t> of break are given in each class.</a:t>
            </a:r>
            <a:endParaRPr lang="en-US" dirty="0"/>
          </a:p>
          <a:p>
            <a:pPr>
              <a:defRPr/>
            </a:pPr>
            <a:r>
              <a:rPr lang="en-US" dirty="0" smtClean="0"/>
              <a:t>Students </a:t>
            </a:r>
            <a:r>
              <a:rPr lang="en-US" dirty="0"/>
              <a:t>are suggested to ask questions during or after the lecture.</a:t>
            </a:r>
          </a:p>
          <a:p>
            <a:pPr>
              <a:defRPr/>
            </a:pPr>
            <a:r>
              <a:rPr lang="en-US" b="1" i="1" dirty="0" smtClean="0"/>
              <a:t>Late </a:t>
            </a:r>
            <a:r>
              <a:rPr lang="en-US" b="1" i="1" dirty="0"/>
              <a:t>in Class</a:t>
            </a:r>
            <a:r>
              <a:rPr lang="en-US" dirty="0"/>
              <a:t>: </a:t>
            </a:r>
          </a:p>
          <a:p>
            <a:pPr lvl="1">
              <a:defRPr/>
            </a:pPr>
            <a:r>
              <a:rPr lang="en-US" dirty="0"/>
              <a:t>Student coming after 10 minutes of due time is considered late. </a:t>
            </a:r>
          </a:p>
          <a:p>
            <a:pPr lvl="1">
              <a:defRPr/>
            </a:pPr>
            <a:r>
              <a:rPr lang="en-US" dirty="0"/>
              <a:t>3 late attendances are considered as one absent.</a:t>
            </a:r>
          </a:p>
          <a:p>
            <a:pPr lvl="1">
              <a:defRPr/>
            </a:pPr>
            <a:r>
              <a:rPr lang="en-US" dirty="0"/>
              <a:t>Late during </a:t>
            </a:r>
            <a:r>
              <a:rPr lang="en-US" dirty="0" smtClean="0"/>
              <a:t>an assessment are </a:t>
            </a:r>
            <a:r>
              <a:rPr lang="en-US" dirty="0"/>
              <a:t>not given additional time.</a:t>
            </a:r>
          </a:p>
          <a:p>
            <a:pPr lvl="1">
              <a:defRPr/>
            </a:pPr>
            <a:r>
              <a:rPr lang="en-US" dirty="0"/>
              <a:t>Students who are regularly late might have additional deduction of marks</a:t>
            </a:r>
            <a:r>
              <a:rPr lang="en-US" dirty="0" smtClean="0"/>
              <a:t>.</a:t>
            </a:r>
            <a:endParaRPr lang="en-US" dirty="0"/>
          </a:p>
        </p:txBody>
      </p:sp>
      <p:sp>
        <p:nvSpPr>
          <p:cNvPr id="22534"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B7B5AD3-B419-470E-A8ED-B24291D73F1C}" type="slidenum">
              <a:rPr lang="en-US" smtClean="0"/>
              <a:pPr/>
              <a:t>14</a:t>
            </a:fld>
            <a:endParaRPr lang="en-US"/>
          </a:p>
        </p:txBody>
      </p:sp>
      <p:sp>
        <p:nvSpPr>
          <p:cNvPr id="6" name="Footer Placeholder 6">
            <a:extLst>
              <a:ext uri="{FF2B5EF4-FFF2-40B4-BE49-F238E27FC236}">
                <a16:creationId xmlns:a16="http://schemas.microsoft.com/office/drawing/2014/main" xmlns="" id="{51EDE73F-7C6F-4AB9-A8AB-464D6D33855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Policies</a:t>
            </a:r>
          </a:p>
        </p:txBody>
      </p:sp>
      <p:sp>
        <p:nvSpPr>
          <p:cNvPr id="3" name="Content Placeholder 2"/>
          <p:cNvSpPr>
            <a:spLocks noGrp="1"/>
          </p:cNvSpPr>
          <p:nvPr>
            <p:ph idx="1"/>
          </p:nvPr>
        </p:nvSpPr>
        <p:spPr/>
        <p:txBody>
          <a:bodyPr/>
          <a:lstStyle/>
          <a:p>
            <a:pPr>
              <a:defRPr/>
            </a:pPr>
            <a:r>
              <a:rPr lang="en-US" dirty="0"/>
              <a:t>Attendance</a:t>
            </a:r>
          </a:p>
          <a:p>
            <a:pPr>
              <a:defRPr/>
            </a:pPr>
            <a:r>
              <a:rPr lang="en-US" dirty="0"/>
              <a:t>Laboratory Policies</a:t>
            </a:r>
          </a:p>
          <a:p>
            <a:pPr>
              <a:defRPr/>
            </a:pPr>
            <a:r>
              <a:rPr lang="en-US" dirty="0"/>
              <a:t>Makeup Evaluation (quiz, assignment, etc.)</a:t>
            </a:r>
          </a:p>
          <a:p>
            <a:pPr>
              <a:defRPr/>
            </a:pPr>
            <a:r>
              <a:rPr lang="en-US" dirty="0"/>
              <a:t>Grading Policies</a:t>
            </a:r>
          </a:p>
          <a:p>
            <a:pPr>
              <a:defRPr/>
            </a:pPr>
            <a:r>
              <a:rPr lang="en-US" dirty="0"/>
              <a:t>Dropping a Course</a:t>
            </a:r>
          </a:p>
          <a:p>
            <a:pPr>
              <a:defRPr/>
            </a:pPr>
            <a:endParaRPr lang="en-US" dirty="0"/>
          </a:p>
        </p:txBody>
      </p:sp>
      <p:sp>
        <p:nvSpPr>
          <p:cNvPr id="2355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770E9996-D3D2-48A1-B4EC-29EEADF25D0E}" type="slidenum">
              <a:rPr lang="en-US" smtClean="0"/>
              <a:pPr/>
              <a:t>15</a:t>
            </a:fld>
            <a:endParaRPr lang="en-US"/>
          </a:p>
        </p:txBody>
      </p:sp>
      <p:sp>
        <p:nvSpPr>
          <p:cNvPr id="6" name="Footer Placeholder 6">
            <a:extLst>
              <a:ext uri="{FF2B5EF4-FFF2-40B4-BE49-F238E27FC236}">
                <a16:creationId xmlns:a16="http://schemas.microsoft.com/office/drawing/2014/main" xmlns="" id="{B785D486-4CB3-4130-9ECD-4B7C7B2E32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Attendance</a:t>
            </a:r>
          </a:p>
        </p:txBody>
      </p:sp>
      <p:sp>
        <p:nvSpPr>
          <p:cNvPr id="3" name="Content Placeholder 2"/>
          <p:cNvSpPr>
            <a:spLocks noGrp="1"/>
          </p:cNvSpPr>
          <p:nvPr>
            <p:ph idx="1"/>
          </p:nvPr>
        </p:nvSpPr>
        <p:spPr/>
        <p:txBody>
          <a:bodyPr>
            <a:normAutofit fontScale="92500" lnSpcReduction="10000"/>
          </a:bodyPr>
          <a:lstStyle/>
          <a:p>
            <a:pPr>
              <a:defRPr/>
            </a:pPr>
            <a:r>
              <a:rPr lang="en-US" i="1" dirty="0"/>
              <a:t>At least</a:t>
            </a:r>
            <a:r>
              <a:rPr lang="en-US" dirty="0"/>
              <a:t> 75% presence is required by the student. Absent classes must be defended by the student through application and proper documentation to the course teacher. </a:t>
            </a:r>
          </a:p>
          <a:p>
            <a:pPr>
              <a:defRPr/>
            </a:pPr>
            <a:r>
              <a:rPr lang="en-US" dirty="0"/>
              <a:t>Single absences or absences within 25% range will be judged by the course teacher. </a:t>
            </a:r>
          </a:p>
          <a:p>
            <a:pPr>
              <a:defRPr/>
            </a:pPr>
            <a:r>
              <a:rPr lang="en-US" dirty="0"/>
              <a:t>Long absences/irregular presence/absences out of 25% range must go through </a:t>
            </a:r>
            <a:r>
              <a:rPr lang="en-US" i="1" dirty="0"/>
              <a:t>application procedures</a:t>
            </a:r>
            <a:r>
              <a:rPr lang="en-US" dirty="0"/>
              <a:t> via department Head (+ probation office, if student is in </a:t>
            </a:r>
            <a:r>
              <a:rPr lang="en-US" i="1" dirty="0"/>
              <a:t>probation</a:t>
            </a:r>
            <a:r>
              <a:rPr lang="en-US" dirty="0"/>
              <a:t>) to attend the following classes.</a:t>
            </a:r>
          </a:p>
          <a:p>
            <a:pPr>
              <a:defRPr/>
            </a:pPr>
            <a:r>
              <a:rPr lang="en-US" dirty="0"/>
              <a:t>Acceptance of an application for absence only gives permission to attend the following classes. This might still result in deduction of marks (for attendance) which will be judged by the course teacher.</a:t>
            </a:r>
          </a:p>
          <a:p>
            <a:pPr lvl="1">
              <a:defRPr/>
            </a:pPr>
            <a:endParaRPr lang="en-US" dirty="0"/>
          </a:p>
        </p:txBody>
      </p:sp>
      <p:sp>
        <p:nvSpPr>
          <p:cNvPr id="24582"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208281A-1E57-4AF4-B723-E5F6BFA8FCAE}" type="slidenum">
              <a:rPr lang="en-US" smtClean="0"/>
              <a:pPr/>
              <a:t>16</a:t>
            </a:fld>
            <a:endParaRPr lang="en-US"/>
          </a:p>
        </p:txBody>
      </p:sp>
      <p:sp>
        <p:nvSpPr>
          <p:cNvPr id="6" name="Footer Placeholder 6">
            <a:extLst>
              <a:ext uri="{FF2B5EF4-FFF2-40B4-BE49-F238E27FC236}">
                <a16:creationId xmlns:a16="http://schemas.microsoft.com/office/drawing/2014/main" xmlns="" id="{742A1534-D0CC-4357-86F0-B7729C27CC4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Laboratory Policies</a:t>
            </a:r>
          </a:p>
        </p:txBody>
      </p:sp>
      <p:sp>
        <p:nvSpPr>
          <p:cNvPr id="3" name="Content Placeholder 2"/>
          <p:cNvSpPr>
            <a:spLocks noGrp="1"/>
          </p:cNvSpPr>
          <p:nvPr>
            <p:ph idx="1"/>
          </p:nvPr>
        </p:nvSpPr>
        <p:spPr/>
        <p:txBody>
          <a:bodyPr>
            <a:normAutofit fontScale="85000" lnSpcReduction="20000"/>
          </a:bodyPr>
          <a:lstStyle/>
          <a:p>
            <a:pPr lvl="1">
              <a:defRPr/>
            </a:pPr>
            <a:r>
              <a:rPr lang="en-US" b="1" i="1" cap="small" dirty="0"/>
              <a:t>Laboratory Classes:</a:t>
            </a:r>
          </a:p>
          <a:p>
            <a:pPr lvl="2">
              <a:defRPr/>
            </a:pPr>
            <a:r>
              <a:rPr lang="en-US" dirty="0"/>
              <a:t>First 0.5 – 1 hour will be spent explaining the problems/task/experiment to be performed.</a:t>
            </a:r>
          </a:p>
          <a:p>
            <a:pPr lvl="2">
              <a:defRPr/>
            </a:pPr>
            <a:r>
              <a:rPr lang="en-US" dirty="0"/>
              <a:t>Next 1 – 1.5 hour(s) will be spent by the students to complete the experiment.</a:t>
            </a:r>
          </a:p>
          <a:p>
            <a:pPr lvl="2">
              <a:defRPr/>
            </a:pPr>
            <a:r>
              <a:rPr lang="en-US" dirty="0"/>
              <a:t>Next 0.5 – 1 hour will be spent in checking, marking, and discussing the solution.</a:t>
            </a:r>
          </a:p>
          <a:p>
            <a:pPr lvl="2">
              <a:defRPr/>
            </a:pPr>
            <a:r>
              <a:rPr lang="en-US" dirty="0"/>
              <a:t>Students are allowed to discuss with each other (unless instructed not to) in solving problems.</a:t>
            </a:r>
          </a:p>
          <a:p>
            <a:pPr lvl="2">
              <a:defRPr/>
            </a:pPr>
            <a:r>
              <a:rPr lang="en-US" dirty="0"/>
              <a:t>But the checking (executing/viva) &amp; marking will be with individual students only.</a:t>
            </a:r>
          </a:p>
          <a:p>
            <a:pPr lvl="1">
              <a:defRPr/>
            </a:pPr>
            <a:r>
              <a:rPr lang="en-US" b="1" i="1" cap="small" dirty="0"/>
              <a:t>Laboratory Exam: </a:t>
            </a:r>
            <a:endParaRPr lang="en-US" sz="2400" dirty="0"/>
          </a:p>
          <a:p>
            <a:pPr lvl="2">
              <a:defRPr/>
            </a:pPr>
            <a:r>
              <a:rPr lang="en-US" dirty="0"/>
              <a:t>Laboratory exams are scheduled in the week </a:t>
            </a:r>
            <a:r>
              <a:rPr lang="en-US" dirty="0" smtClean="0"/>
              <a:t>before/ after </a:t>
            </a:r>
            <a:r>
              <a:rPr lang="en-US" dirty="0"/>
              <a:t>the major exams during the normal laboratory hours.</a:t>
            </a:r>
          </a:p>
          <a:p>
            <a:pPr lvl="2">
              <a:defRPr/>
            </a:pPr>
            <a:r>
              <a:rPr lang="en-US" dirty="0"/>
              <a:t>Generally students are given one/more problems to be solved of which at least one part is solved using computers.</a:t>
            </a:r>
          </a:p>
          <a:p>
            <a:pPr lvl="2">
              <a:defRPr/>
            </a:pPr>
            <a:r>
              <a:rPr lang="en-US" dirty="0"/>
              <a:t>One hour is given to the students to solve the problem. And half hour to submit and viva. Generally 20 students in the first 1.5 hours and the other 20 students in the rest 1.5 hours.</a:t>
            </a:r>
          </a:p>
          <a:p>
            <a:pPr lvl="2">
              <a:defRPr/>
            </a:pPr>
            <a:r>
              <a:rPr lang="en-US" dirty="0"/>
              <a:t>Students may be given choices to select the problem. At most 3 selection can be given to a student with 0, 2, and 4 marks deduction as a penalty for each selection respectively.</a:t>
            </a:r>
          </a:p>
          <a:p>
            <a:pPr lvl="2">
              <a:defRPr/>
            </a:pPr>
            <a:r>
              <a:rPr lang="en-US" dirty="0"/>
              <a:t>Only in case of unavoidable circumstances, the laboratory exams may be taken in the off days or week after the major exams. </a:t>
            </a:r>
          </a:p>
          <a:p>
            <a:pPr>
              <a:defRPr/>
            </a:pPr>
            <a:endParaRPr lang="en-US" dirty="0"/>
          </a:p>
        </p:txBody>
      </p:sp>
      <p:sp>
        <p:nvSpPr>
          <p:cNvPr id="2560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EA413821-E162-42D2-AB1D-E2D1E19A7E97}" type="slidenum">
              <a:rPr lang="en-US" smtClean="0"/>
              <a:pPr/>
              <a:t>17</a:t>
            </a:fld>
            <a:endParaRPr lang="en-US"/>
          </a:p>
        </p:txBody>
      </p:sp>
      <p:sp>
        <p:nvSpPr>
          <p:cNvPr id="6" name="Footer Placeholder 6">
            <a:extLst>
              <a:ext uri="{FF2B5EF4-FFF2-40B4-BE49-F238E27FC236}">
                <a16:creationId xmlns:a16="http://schemas.microsoft.com/office/drawing/2014/main" xmlns="" id="{92CCA5D9-9E29-42E4-A3AA-CD6EE887227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Makeup Evaluation</a:t>
            </a:r>
          </a:p>
        </p:txBody>
      </p:sp>
      <p:sp>
        <p:nvSpPr>
          <p:cNvPr id="3" name="Content Placeholder 2"/>
          <p:cNvSpPr>
            <a:spLocks noGrp="1"/>
          </p:cNvSpPr>
          <p:nvPr>
            <p:ph idx="1"/>
          </p:nvPr>
        </p:nvSpPr>
        <p:spPr/>
        <p:txBody>
          <a:bodyPr>
            <a:normAutofit fontScale="77500" lnSpcReduction="20000"/>
          </a:bodyPr>
          <a:lstStyle/>
          <a:p>
            <a:pPr>
              <a:defRPr/>
            </a:pPr>
            <a:r>
              <a:rPr lang="en-US" dirty="0"/>
              <a:t>There will be no makeup quiz as long as a student have appeared in </a:t>
            </a:r>
            <a:r>
              <a:rPr lang="en-US" dirty="0" smtClean="0"/>
              <a:t>1 quiz.</a:t>
            </a:r>
            <a:endParaRPr lang="en-US" dirty="0"/>
          </a:p>
          <a:p>
            <a:pPr>
              <a:defRPr/>
            </a:pPr>
            <a:r>
              <a:rPr lang="en-US" dirty="0"/>
              <a:t>Makeup for missing evaluations like quizzes/assignment submission date/presentation date/viva date/etc., must go through valid application procedure with supporting document </a:t>
            </a:r>
            <a:r>
              <a:rPr lang="en-US" u="sng" dirty="0"/>
              <a:t>within the deadline of the actual evaluation date</a:t>
            </a:r>
            <a:r>
              <a:rPr lang="en-US" dirty="0"/>
              <a:t>. </a:t>
            </a:r>
          </a:p>
          <a:p>
            <a:pPr>
              <a:defRPr/>
            </a:pPr>
            <a:r>
              <a:rPr lang="en-US" dirty="0"/>
              <a:t>Makeup for missing Midterm/Final term must go through </a:t>
            </a:r>
            <a:r>
              <a:rPr lang="en-US" u="sng" dirty="0"/>
              <a:t>Set B form</a:t>
            </a:r>
            <a:r>
              <a:rPr lang="en-US" dirty="0"/>
              <a:t> along with the supporting document within the 1</a:t>
            </a:r>
            <a:r>
              <a:rPr lang="en-US" baseline="30000" dirty="0"/>
              <a:t>st</a:t>
            </a:r>
            <a:r>
              <a:rPr lang="en-US" dirty="0"/>
              <a:t> working day after exam week. The set B exam is generally scheduled from the 2</a:t>
            </a:r>
            <a:r>
              <a:rPr lang="en-US" baseline="30000" dirty="0"/>
              <a:t>nd</a:t>
            </a:r>
            <a:r>
              <a:rPr lang="en-US" dirty="0"/>
              <a:t> working day after the exam week. Must get signature and exam date from the course teacher and get it approved by the department Head (monetary penalty might be imposed).</a:t>
            </a:r>
          </a:p>
          <a:p>
            <a:pPr>
              <a:defRPr/>
            </a:pPr>
            <a:r>
              <a:rPr lang="en-US" dirty="0"/>
              <a:t>Students unable to attend the set B exam may apply for set C exam within the same time limit as set B. Such applications must be supported by very strong reason and documentation, as they are generally rejected. </a:t>
            </a:r>
          </a:p>
          <a:p>
            <a:pPr>
              <a:defRPr/>
            </a:pPr>
            <a:r>
              <a:rPr lang="en-US" dirty="0"/>
              <a:t>The course teacher will be the judge of accepting/rejecting the request for makeup.</a:t>
            </a:r>
          </a:p>
          <a:p>
            <a:pPr>
              <a:defRPr/>
            </a:pPr>
            <a:endParaRPr lang="en-US" dirty="0"/>
          </a:p>
        </p:txBody>
      </p:sp>
      <p:sp>
        <p:nvSpPr>
          <p:cNvPr id="26630"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9C917A7E-3EF5-4E75-A4F6-A55809977BF4}" type="slidenum">
              <a:rPr lang="en-US" smtClean="0"/>
              <a:pPr/>
              <a:t>18</a:t>
            </a:fld>
            <a:endParaRPr lang="en-US"/>
          </a:p>
        </p:txBody>
      </p:sp>
      <p:sp>
        <p:nvSpPr>
          <p:cNvPr id="6" name="Footer Placeholder 6">
            <a:extLst>
              <a:ext uri="{FF2B5EF4-FFF2-40B4-BE49-F238E27FC236}">
                <a16:creationId xmlns:a16="http://schemas.microsoft.com/office/drawing/2014/main" xmlns="" id="{06F72DB5-F133-4514-8A23-6D7EDCD4B5B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85000" lnSpcReduction="20000"/>
          </a:bodyPr>
          <a:lstStyle/>
          <a:p>
            <a:pPr algn="just">
              <a:spcBef>
                <a:spcPts val="600"/>
              </a:spcBef>
              <a:defRPr/>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algn="just">
              <a:spcBef>
                <a:spcPts val="600"/>
              </a:spcBef>
              <a:defRPr/>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gn="just">
              <a:spcBef>
                <a:spcPts val="600"/>
              </a:spcBef>
              <a:defRPr/>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algn="just">
              <a:spcBef>
                <a:spcPts val="600"/>
              </a:spcBef>
              <a:defRPr/>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a:p>
            <a:pPr marL="0" indent="0" algn="just">
              <a:buFontTx/>
              <a:buNone/>
              <a:defRPr/>
            </a:pPr>
            <a:endParaRPr lang="en-US" dirty="0"/>
          </a:p>
        </p:txBody>
      </p:sp>
      <p:sp>
        <p:nvSpPr>
          <p:cNvPr id="2765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B33FBB-3BDF-4BD5-A2E9-DE7D3EF76D40}" type="slidenum">
              <a:rPr lang="en-US" smtClean="0"/>
              <a:pPr/>
              <a:t>19</a:t>
            </a:fld>
            <a:endParaRPr lang="en-US"/>
          </a:p>
        </p:txBody>
      </p:sp>
      <p:sp>
        <p:nvSpPr>
          <p:cNvPr id="6" name="Footer Placeholder 6">
            <a:extLst>
              <a:ext uri="{FF2B5EF4-FFF2-40B4-BE49-F238E27FC236}">
                <a16:creationId xmlns:a16="http://schemas.microsoft.com/office/drawing/2014/main" xmlns="" id="{AF587077-CA24-4B50-BEB4-5C28E510B289}"/>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lstStyle/>
          <a:p>
            <a:pPr>
              <a:spcBef>
                <a:spcPts val="600"/>
              </a:spcBef>
              <a:defRPr/>
            </a:pPr>
            <a:r>
              <a:rPr lang="en-US" sz="3000" dirty="0"/>
              <a:t>Once a student’s gets ‘I’ or ‘UW’ and unable to fulfill the requirements with the course teacher for makeup, </a:t>
            </a:r>
            <a:r>
              <a:rPr lang="en-US" sz="3000" u="sng" dirty="0"/>
              <a:t>must drop the course</a:t>
            </a:r>
            <a:r>
              <a:rPr lang="en-US" sz="3000" dirty="0"/>
              <a:t> within officially </a:t>
            </a:r>
            <a:r>
              <a:rPr lang="en-US" sz="3000" i="1" dirty="0"/>
              <a:t>mentioned time period</a:t>
            </a:r>
            <a:r>
              <a:rPr lang="en-US" sz="3000" dirty="0"/>
              <a:t> from the </a:t>
            </a:r>
            <a:r>
              <a:rPr lang="en-US" sz="3000" i="1" dirty="0"/>
              <a:t>registration department</a:t>
            </a:r>
            <a:r>
              <a:rPr lang="en-US" sz="3000" dirty="0"/>
              <a:t>. </a:t>
            </a:r>
          </a:p>
          <a:p>
            <a:pPr>
              <a:spcBef>
                <a:spcPts val="600"/>
              </a:spcBef>
              <a:defRPr/>
            </a:pPr>
            <a:r>
              <a:rPr lang="en-US" sz="3000" dirty="0"/>
              <a:t>Students in probation or falls into the probation due to ‘I’/’UW’ grade are not allowed to drop the course.</a:t>
            </a:r>
          </a:p>
          <a:p>
            <a:pPr>
              <a:spcBef>
                <a:spcPts val="400"/>
              </a:spcBef>
              <a:defRPr/>
            </a:pPr>
            <a:r>
              <a:rPr lang="en-US" sz="3000" dirty="0"/>
              <a:t>Unable to do so will result in the automatic conversion of the grades ‘</a:t>
            </a:r>
            <a:r>
              <a:rPr lang="en-US" sz="3000" b="1" dirty="0"/>
              <a:t>I</a:t>
            </a:r>
            <a:r>
              <a:rPr lang="en-US" sz="3000" dirty="0"/>
              <a:t>’/’</a:t>
            </a:r>
            <a:r>
              <a:rPr lang="en-US" sz="3000" b="1" dirty="0"/>
              <a:t>UW</a:t>
            </a:r>
            <a:r>
              <a:rPr lang="en-US" sz="3000" dirty="0"/>
              <a:t>’ to ‘</a:t>
            </a:r>
            <a:r>
              <a:rPr lang="en-US" sz="3000" b="1" dirty="0"/>
              <a:t>F</a:t>
            </a:r>
            <a:r>
              <a:rPr lang="en-US" sz="3000" dirty="0"/>
              <a:t>’ grade </a:t>
            </a:r>
            <a:r>
              <a:rPr lang="en-US" sz="3000" u="sng" dirty="0"/>
              <a:t>after the 4</a:t>
            </a:r>
            <a:r>
              <a:rPr lang="en-US" sz="3000" u="sng" baseline="30000" dirty="0"/>
              <a:t>th</a:t>
            </a:r>
            <a:r>
              <a:rPr lang="en-US" sz="3000" u="sng" dirty="0"/>
              <a:t> week of the following semester</a:t>
            </a:r>
            <a:r>
              <a:rPr lang="en-US" sz="3000" dirty="0"/>
              <a:t>.</a:t>
            </a:r>
          </a:p>
          <a:p>
            <a:pPr>
              <a:spcBef>
                <a:spcPts val="400"/>
              </a:spcBef>
              <a:defRPr/>
            </a:pPr>
            <a:r>
              <a:rPr lang="en-US" sz="3000" dirty="0"/>
              <a:t>Any </a:t>
            </a:r>
            <a:r>
              <a:rPr lang="en-US" sz="3000" i="1" dirty="0"/>
              <a:t>problem with the mark/grade</a:t>
            </a:r>
            <a:r>
              <a:rPr lang="en-US" sz="3000" dirty="0"/>
              <a:t> </a:t>
            </a:r>
            <a:r>
              <a:rPr lang="en-US" sz="3000" u="sng" dirty="0"/>
              <a:t>must be consulted</a:t>
            </a:r>
            <a:r>
              <a:rPr lang="en-US" sz="3000" dirty="0"/>
              <a:t> with the course teacher within </a:t>
            </a:r>
            <a:r>
              <a:rPr lang="en-US" sz="3000" i="1" dirty="0"/>
              <a:t>one week of the release of grades</a:t>
            </a:r>
            <a:r>
              <a:rPr lang="en-US" sz="3000" dirty="0"/>
              <a:t>. </a:t>
            </a:r>
          </a:p>
          <a:p>
            <a:pPr>
              <a:defRPr/>
            </a:pPr>
            <a:endParaRPr lang="en-US" sz="3000" dirty="0"/>
          </a:p>
        </p:txBody>
      </p:sp>
      <p:sp>
        <p:nvSpPr>
          <p:cNvPr id="2867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AF8B7E0-7C89-4040-8503-FD8139A63CA0}" type="slidenum">
              <a:rPr lang="en-US" smtClean="0"/>
              <a:pPr/>
              <a:t>20</a:t>
            </a:fld>
            <a:endParaRPr lang="en-US"/>
          </a:p>
        </p:txBody>
      </p:sp>
      <p:sp>
        <p:nvSpPr>
          <p:cNvPr id="6" name="Footer Placeholder 6">
            <a:extLst>
              <a:ext uri="{FF2B5EF4-FFF2-40B4-BE49-F238E27FC236}">
                <a16:creationId xmlns:a16="http://schemas.microsoft.com/office/drawing/2014/main" xmlns="" id="{6D34ABE9-B68B-4968-983D-69FBD97E0AB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Dropping a Course</a:t>
            </a:r>
          </a:p>
        </p:txBody>
      </p:sp>
      <p:sp>
        <p:nvSpPr>
          <p:cNvPr id="3" name="Content Placeholder 2"/>
          <p:cNvSpPr>
            <a:spLocks noGrp="1"/>
          </p:cNvSpPr>
          <p:nvPr>
            <p:ph idx="1"/>
          </p:nvPr>
        </p:nvSpPr>
        <p:spPr/>
        <p:txBody>
          <a:bodyPr/>
          <a:lstStyle/>
          <a:p>
            <a:pPr algn="just">
              <a:defRPr/>
            </a:pPr>
            <a:r>
              <a:rPr lang="en-US" sz="2600" dirty="0"/>
              <a:t>Must fill up the drop form and get it signed by the course teacher, write an application to the vice chancellor and get it signed by the department Head, and finally submit the form &amp; application to the registration department.</a:t>
            </a:r>
          </a:p>
          <a:p>
            <a:pPr algn="just">
              <a:defRPr/>
            </a:pPr>
            <a:r>
              <a:rPr lang="en-US" sz="2600" dirty="0"/>
              <a:t>The course teacher must write down the grades (if any) obtained in midterm, final, and grand total on the drop form.</a:t>
            </a:r>
          </a:p>
          <a:p>
            <a:pPr algn="just">
              <a:defRPr/>
            </a:pPr>
            <a:r>
              <a:rPr lang="en-US" sz="2600" dirty="0"/>
              <a:t>No drop is accepted during the following periods:</a:t>
            </a:r>
          </a:p>
          <a:p>
            <a:pPr lvl="1" algn="just">
              <a:defRPr/>
            </a:pPr>
            <a:r>
              <a:rPr lang="en-US" sz="2600" dirty="0"/>
              <a:t>One week before midterm exam – grade release date of midterm exam.</a:t>
            </a:r>
          </a:p>
          <a:p>
            <a:pPr lvl="1" algn="just">
              <a:defRPr/>
            </a:pPr>
            <a:r>
              <a:rPr lang="en-US" sz="2600" dirty="0"/>
              <a:t>One week before final term exam – grade release date of final grade.</a:t>
            </a:r>
          </a:p>
          <a:p>
            <a:pPr algn="just">
              <a:defRPr/>
            </a:pPr>
            <a:r>
              <a:rPr lang="en-US" sz="2600" dirty="0"/>
              <a:t>Student with ‘F’ grades in midterm, final term, or grand total cannot drop.</a:t>
            </a:r>
          </a:p>
          <a:p>
            <a:pPr algn="just">
              <a:defRPr/>
            </a:pPr>
            <a:r>
              <a:rPr lang="en-US" sz="2600" dirty="0"/>
              <a:t>Probation student are not allowed to drop any course.</a:t>
            </a:r>
          </a:p>
        </p:txBody>
      </p:sp>
      <p:sp>
        <p:nvSpPr>
          <p:cNvPr id="2970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0689A5C-64A0-4B62-8418-3036CBCED226}" type="slidenum">
              <a:rPr lang="en-US" smtClean="0"/>
              <a:pPr/>
              <a:t>21</a:t>
            </a:fld>
            <a:endParaRPr lang="en-US"/>
          </a:p>
        </p:txBody>
      </p:sp>
      <p:sp>
        <p:nvSpPr>
          <p:cNvPr id="6" name="Footer Placeholder 6">
            <a:extLst>
              <a:ext uri="{FF2B5EF4-FFF2-40B4-BE49-F238E27FC236}">
                <a16:creationId xmlns:a16="http://schemas.microsoft.com/office/drawing/2014/main" xmlns="" id="{7D4B74A0-6A4E-4034-9806-D75E75E2085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i="1" dirty="0"/>
              <a:t>Contacts</a:t>
            </a:r>
            <a:endParaRPr lang="en-US" dirty="0"/>
          </a:p>
        </p:txBody>
      </p:sp>
      <p:sp>
        <p:nvSpPr>
          <p:cNvPr id="3" name="Content Placeholder 2"/>
          <p:cNvSpPr>
            <a:spLocks noGrp="1"/>
          </p:cNvSpPr>
          <p:nvPr>
            <p:ph idx="1"/>
          </p:nvPr>
        </p:nvSpPr>
        <p:spPr/>
        <p:txBody>
          <a:bodyPr/>
          <a:lstStyle/>
          <a:p>
            <a:pPr algn="just">
              <a:defRPr/>
            </a:pPr>
            <a:r>
              <a:rPr lang="en-US" dirty="0"/>
              <a:t>Contact information (email, office phone extension, office location, consulting hours, etc.) of the course teacher must be stored by the students.</a:t>
            </a:r>
          </a:p>
          <a:p>
            <a:pPr algn="just">
              <a:defRPr/>
            </a:pPr>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pPr algn="just">
              <a:defRPr/>
            </a:pPr>
            <a:r>
              <a:rPr lang="en-US" dirty="0"/>
              <a:t>Update &amp; correct your email address &amp; phone number at VUES, as the teacher will contact/notify you of anything regarding the course through these information in VUES.</a:t>
            </a:r>
          </a:p>
          <a:p>
            <a:pPr algn="just">
              <a:defRPr/>
            </a:pPr>
            <a:endParaRPr lang="en-US" dirty="0"/>
          </a:p>
        </p:txBody>
      </p:sp>
      <p:sp>
        <p:nvSpPr>
          <p:cNvPr id="3072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8521F45-5A7E-47E9-86F2-396F992CE412}" type="slidenum">
              <a:rPr lang="en-US" smtClean="0"/>
              <a:pPr/>
              <a:t>22</a:t>
            </a:fld>
            <a:endParaRPr lang="en-US"/>
          </a:p>
        </p:txBody>
      </p:sp>
      <p:sp>
        <p:nvSpPr>
          <p:cNvPr id="6" name="Footer Placeholder 6">
            <a:extLst>
              <a:ext uri="{FF2B5EF4-FFF2-40B4-BE49-F238E27FC236}">
                <a16:creationId xmlns:a16="http://schemas.microsoft.com/office/drawing/2014/main" xmlns="" id="{4DCFC164-4D6C-4C8D-85F6-FB234F15233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Finally</a:t>
            </a:r>
          </a:p>
        </p:txBody>
      </p:sp>
      <p:sp>
        <p:nvSpPr>
          <p:cNvPr id="3" name="Content Placeholder 2"/>
          <p:cNvSpPr>
            <a:spLocks noGrp="1"/>
          </p:cNvSpPr>
          <p:nvPr>
            <p:ph idx="1"/>
          </p:nvPr>
        </p:nvSpPr>
        <p:spPr/>
        <p:txBody>
          <a:bodyPr>
            <a:normAutofit fontScale="70000" lnSpcReduction="20000"/>
          </a:bodyPr>
          <a:lstStyle/>
          <a:p>
            <a:pPr>
              <a:defRPr/>
            </a:pPr>
            <a:r>
              <a:rPr lang="en-US" dirty="0"/>
              <a:t>For any problems that could not be solved/understood during the lecture,  students are advised to contact during the consultation hours and solve the problem.</a:t>
            </a:r>
          </a:p>
          <a:p>
            <a:pPr>
              <a:defRPr/>
            </a:pPr>
            <a:endParaRPr lang="en-US" dirty="0"/>
          </a:p>
          <a:p>
            <a:pPr>
              <a:defRPr/>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a:defRPr/>
            </a:pPr>
            <a:endParaRPr lang="en-US" dirty="0"/>
          </a:p>
          <a:p>
            <a:pPr>
              <a:defRPr/>
            </a:pPr>
            <a:r>
              <a:rPr lang="en-US" dirty="0"/>
              <a:t>Probation students must meet the course teacher once a week. So schedule your time with the teacher.</a:t>
            </a:r>
          </a:p>
          <a:p>
            <a:pPr>
              <a:defRPr/>
            </a:pPr>
            <a:endParaRPr lang="en-US" dirty="0"/>
          </a:p>
          <a:p>
            <a:pPr>
              <a:defRPr/>
            </a:pPr>
            <a:r>
              <a:rPr lang="en-US" dirty="0"/>
              <a:t>Any kind of dishonesty, plagiarism, misbehavior, misconduct, etc. will not be tolerated. Might result in deduction of marks, ‘F’ grade, or reported to the AIUB Disciplinary Committee for drastic punishment.</a:t>
            </a:r>
          </a:p>
          <a:p>
            <a:pPr>
              <a:defRPr/>
            </a:pPr>
            <a:endParaRPr lang="en-US" dirty="0"/>
          </a:p>
          <a:p>
            <a:pPr>
              <a:defRPr/>
            </a:pPr>
            <a:r>
              <a:rPr lang="en-US" dirty="0"/>
              <a:t>Always check/visit the AIUB home page for notices, rules &amp; regulations of academic/university policies and important announcement for deadlines (Course drop, Exam permit, Exam Schedule, etc.).</a:t>
            </a:r>
          </a:p>
          <a:p>
            <a:pPr>
              <a:defRPr/>
            </a:pPr>
            <a:endParaRPr lang="en-US" dirty="0"/>
          </a:p>
          <a:p>
            <a:pPr>
              <a:defRPr/>
            </a:pPr>
            <a:endParaRPr lang="en-US" dirty="0"/>
          </a:p>
        </p:txBody>
      </p:sp>
      <p:sp>
        <p:nvSpPr>
          <p:cNvPr id="3277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0204C830-1A6D-4728-8DC8-3C90B662C595}" type="slidenum">
              <a:rPr lang="en-US" smtClean="0"/>
              <a:pPr/>
              <a:t>23</a:t>
            </a:fld>
            <a:endParaRPr lang="en-US"/>
          </a:p>
        </p:txBody>
      </p:sp>
      <p:sp>
        <p:nvSpPr>
          <p:cNvPr id="6" name="Footer Placeholder 6">
            <a:extLst>
              <a:ext uri="{FF2B5EF4-FFF2-40B4-BE49-F238E27FC236}">
                <a16:creationId xmlns:a16="http://schemas.microsoft.com/office/drawing/2014/main" xmlns="" id="{8985CC07-DFAB-499D-8C4F-28AF0E4EB25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FE265EE4-E89A-45D0-B112-B2C897E4E832}" type="slidenum">
              <a:rPr lang="en-US" smtClean="0"/>
              <a:pPr/>
              <a:t>24</a:t>
            </a:fld>
            <a:endParaRPr lang="en-US"/>
          </a:p>
        </p:txBody>
      </p:sp>
      <p:sp>
        <p:nvSpPr>
          <p:cNvPr id="7" name="Rectangle 6"/>
          <p:cNvSpPr/>
          <p:nvPr/>
        </p:nvSpPr>
        <p:spPr>
          <a:xfrm>
            <a:off x="536889" y="943431"/>
            <a:ext cx="10813954" cy="4524315"/>
          </a:xfrm>
          <a:prstGeom prst="rect">
            <a:avLst/>
          </a:prstGeom>
          <a:noFill/>
        </p:spPr>
        <p:txBody>
          <a:bodyPr>
            <a:spAutoFit/>
          </a:bodyPr>
          <a:lstStyle/>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Algorithms</a:t>
            </a:r>
          </a:p>
        </p:txBody>
      </p:sp>
      <p:sp>
        <p:nvSpPr>
          <p:cNvPr id="5" name="Footer Placeholder 6">
            <a:extLst>
              <a:ext uri="{FF2B5EF4-FFF2-40B4-BE49-F238E27FC236}">
                <a16:creationId xmlns:a16="http://schemas.microsoft.com/office/drawing/2014/main" xmlns="" id="{CD6B0910-7ED5-41C1-B068-3E0960C703B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7AF8976-8DBC-48F7-A67A-2DCDBDCE41C7}" type="slidenum">
              <a:rPr lang="en-US" smtClean="0"/>
              <a:pPr/>
              <a:t>25</a:t>
            </a:fld>
            <a:endParaRPr lang="en-US"/>
          </a:p>
        </p:txBody>
      </p:sp>
      <p:sp>
        <p:nvSpPr>
          <p:cNvPr id="226306" name="Rectangle 2"/>
          <p:cNvSpPr>
            <a:spLocks noGrp="1" noChangeArrowheads="1"/>
          </p:cNvSpPr>
          <p:nvPr>
            <p:ph type="title"/>
          </p:nvPr>
        </p:nvSpPr>
        <p:spPr/>
        <p:txBody>
          <a:bodyPr/>
          <a:lstStyle/>
          <a:p>
            <a:pPr eaLnBrk="1" hangingPunct="1">
              <a:defRPr/>
            </a:pPr>
            <a:r>
              <a:rPr lang="en-US"/>
              <a:t>??????</a:t>
            </a:r>
          </a:p>
        </p:txBody>
      </p:sp>
      <p:sp>
        <p:nvSpPr>
          <p:cNvPr id="226307" name="Rectangle 3"/>
          <p:cNvSpPr>
            <a:spLocks noGrp="1" noChangeArrowheads="1"/>
          </p:cNvSpPr>
          <p:nvPr>
            <p:ph type="body" idx="1"/>
          </p:nvPr>
        </p:nvSpPr>
        <p:spPr/>
        <p:txBody>
          <a:bodyPr/>
          <a:lstStyle/>
          <a:p>
            <a:pPr algn="ctr" eaLnBrk="1" hangingPunct="1">
              <a:buFontTx/>
              <a:buNone/>
              <a:defRPr/>
            </a:pPr>
            <a:r>
              <a:rPr lang="en-US" sz="8000" b="1">
                <a:solidFill>
                  <a:srgbClr val="080808"/>
                </a:solidFill>
              </a:rPr>
              <a:t>What will we do/learn in this course?</a:t>
            </a:r>
          </a:p>
        </p:txBody>
      </p:sp>
      <p:sp>
        <p:nvSpPr>
          <p:cNvPr id="6" name="Footer Placeholder 6">
            <a:extLst>
              <a:ext uri="{FF2B5EF4-FFF2-40B4-BE49-F238E27FC236}">
                <a16:creationId xmlns:a16="http://schemas.microsoft.com/office/drawing/2014/main" xmlns="" id="{19B6EC74-1219-43DA-96B5-10B8D29624E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26</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a:t>To </a:t>
            </a:r>
            <a:r>
              <a:rPr lang="en-US" b="1" i="1">
                <a:solidFill>
                  <a:srgbClr val="080808"/>
                </a:solidFill>
              </a:rPr>
              <a:t>think</a:t>
            </a:r>
            <a:r>
              <a:rPr lang="en-US" b="1">
                <a:solidFill>
                  <a:srgbClr val="080808"/>
                </a:solidFill>
              </a:rPr>
              <a:t> </a:t>
            </a:r>
            <a:r>
              <a:rPr lang="en-US" b="1" i="1">
                <a:solidFill>
                  <a:srgbClr val="080808"/>
                </a:solidFill>
              </a:rPr>
              <a:t>algorithmically</a:t>
            </a:r>
            <a:r>
              <a:rPr lang="en-US" i="1">
                <a:solidFill>
                  <a:srgbClr val="3333CC"/>
                </a:solidFill>
              </a:rPr>
              <a:t> </a:t>
            </a:r>
          </a:p>
          <a:p>
            <a:pPr eaLnBrk="1" hangingPunct="1">
              <a:lnSpc>
                <a:spcPct val="120000"/>
              </a:lnSpc>
              <a:defRPr/>
            </a:pPr>
            <a:r>
              <a:rPr lang="en-US"/>
              <a:t>To understand and learn the </a:t>
            </a:r>
            <a:r>
              <a:rPr lang="en-US" b="1" i="1">
                <a:solidFill>
                  <a:srgbClr val="080808"/>
                </a:solidFill>
              </a:rPr>
              <a:t>idea</a:t>
            </a:r>
            <a:r>
              <a:rPr lang="en-US"/>
              <a:t> behind algorithm </a:t>
            </a:r>
            <a:r>
              <a:rPr lang="en-US" b="1" i="1">
                <a:solidFill>
                  <a:srgbClr val="080808"/>
                </a:solidFill>
              </a:rPr>
              <a:t>design techniques</a:t>
            </a:r>
          </a:p>
          <a:p>
            <a:pPr eaLnBrk="1" hangingPunct="1">
              <a:lnSpc>
                <a:spcPct val="120000"/>
              </a:lnSpc>
              <a:defRPr/>
            </a:pPr>
            <a:r>
              <a:rPr lang="en-US"/>
              <a:t>To get to know a </a:t>
            </a:r>
            <a:r>
              <a:rPr lang="en-US" b="1" i="1">
                <a:solidFill>
                  <a:srgbClr val="080808"/>
                </a:solidFill>
              </a:rPr>
              <a:t>toolbox</a:t>
            </a:r>
            <a:r>
              <a:rPr lang="en-US"/>
              <a:t> of </a:t>
            </a:r>
            <a:r>
              <a:rPr lang="en-US" b="1" i="1">
                <a:solidFill>
                  <a:srgbClr val="080808"/>
                </a:solidFill>
              </a:rPr>
              <a:t>classical</a:t>
            </a:r>
            <a:r>
              <a:rPr lang="en-US" i="1"/>
              <a:t> </a:t>
            </a:r>
            <a:r>
              <a:rPr lang="en-US"/>
              <a:t>algorithms.</a:t>
            </a:r>
          </a:p>
          <a:p>
            <a:pPr eaLnBrk="1" hangingPunct="1">
              <a:lnSpc>
                <a:spcPct val="120000"/>
              </a:lnSpc>
              <a:defRPr/>
            </a:pPr>
            <a:r>
              <a:rPr lang="en-US"/>
              <a:t>To reason (in a precise and formal way) about the </a:t>
            </a:r>
            <a:r>
              <a:rPr lang="en-US" b="1" i="1">
                <a:solidFill>
                  <a:srgbClr val="080808"/>
                </a:solidFill>
              </a:rPr>
              <a:t>efficiency</a:t>
            </a:r>
            <a:r>
              <a:rPr lang="en-US"/>
              <a:t> and the </a:t>
            </a:r>
            <a:r>
              <a:rPr lang="en-US" b="1" i="1">
                <a:solidFill>
                  <a:srgbClr val="080808"/>
                </a:solidFill>
              </a:rPr>
              <a:t>correctness</a:t>
            </a:r>
            <a:r>
              <a:rPr lang="en-US"/>
              <a:t> of algorithms.</a:t>
            </a:r>
          </a:p>
        </p:txBody>
      </p:sp>
      <p:sp>
        <p:nvSpPr>
          <p:cNvPr id="6" name="Footer Placeholder 6">
            <a:extLst>
              <a:ext uri="{FF2B5EF4-FFF2-40B4-BE49-F238E27FC236}">
                <a16:creationId xmlns:a16="http://schemas.microsoft.com/office/drawing/2014/main" xmlns=""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92900E1-347F-4CDB-8403-0367A45A3785}" type="slidenum">
              <a:rPr lang="en-US" smtClean="0"/>
              <a:pPr/>
              <a:t>27</a:t>
            </a:fld>
            <a:endParaRPr lang="en-US"/>
          </a:p>
        </p:txBody>
      </p:sp>
      <p:sp>
        <p:nvSpPr>
          <p:cNvPr id="2" name="Rectangle 2"/>
          <p:cNvSpPr>
            <a:spLocks noGrp="1" noChangeArrowheads="1"/>
          </p:cNvSpPr>
          <p:nvPr>
            <p:ph type="title"/>
          </p:nvPr>
        </p:nvSpPr>
        <p:spPr/>
        <p:txBody>
          <a:bodyPr/>
          <a:lstStyle/>
          <a:p>
            <a:pPr eaLnBrk="1" hangingPunct="1">
              <a:defRPr/>
            </a:pPr>
            <a:r>
              <a:rPr lang="de-DE"/>
              <a:t>I would request all of you to...</a:t>
            </a:r>
            <a:endParaRPr lang="en-US"/>
          </a:p>
        </p:txBody>
      </p:sp>
      <p:sp>
        <p:nvSpPr>
          <p:cNvPr id="3" name="Rectangle 3"/>
          <p:cNvSpPr>
            <a:spLocks noGrp="1" noChangeArrowheads="1"/>
          </p:cNvSpPr>
          <p:nvPr>
            <p:ph type="body" idx="1"/>
          </p:nvPr>
        </p:nvSpPr>
        <p:spPr>
          <a:xfrm>
            <a:off x="0" y="1171575"/>
            <a:ext cx="11761788" cy="4956175"/>
          </a:xfrm>
        </p:spPr>
        <p:txBody>
          <a:bodyPr/>
          <a:lstStyle/>
          <a:p>
            <a:pPr eaLnBrk="1" hangingPunct="1">
              <a:lnSpc>
                <a:spcPct val="110000"/>
              </a:lnSpc>
              <a:defRPr/>
            </a:pPr>
            <a:r>
              <a:rPr lang="de-DE"/>
              <a:t>Be </a:t>
            </a:r>
            <a:r>
              <a:rPr lang="de-DE" b="1" i="1">
                <a:solidFill>
                  <a:srgbClr val="080808"/>
                </a:solidFill>
              </a:rPr>
              <a:t>simple</a:t>
            </a:r>
            <a:r>
              <a:rPr lang="de-DE" b="1"/>
              <a:t> </a:t>
            </a:r>
            <a:r>
              <a:rPr lang="de-DE"/>
              <a:t>and</a:t>
            </a:r>
            <a:r>
              <a:rPr lang="de-DE" b="1"/>
              <a:t> </a:t>
            </a:r>
            <a:r>
              <a:rPr lang="de-DE" b="1" i="1">
                <a:solidFill>
                  <a:srgbClr val="080808"/>
                </a:solidFill>
              </a:rPr>
              <a:t>precise</a:t>
            </a:r>
            <a:r>
              <a:rPr lang="de-DE" i="1">
                <a:solidFill>
                  <a:srgbClr val="FFFF00"/>
                </a:solidFill>
              </a:rPr>
              <a:t> </a:t>
            </a:r>
            <a:r>
              <a:rPr lang="de-DE"/>
              <a:t>in understanding the problem</a:t>
            </a:r>
          </a:p>
          <a:p>
            <a:pPr eaLnBrk="1" hangingPunct="1">
              <a:lnSpc>
                <a:spcPct val="110000"/>
              </a:lnSpc>
              <a:defRPr/>
            </a:pPr>
            <a:r>
              <a:rPr lang="de-DE"/>
              <a:t>Solve the problem first on the paper and then keyed in on the computer.</a:t>
            </a:r>
          </a:p>
          <a:p>
            <a:pPr eaLnBrk="1" hangingPunct="1">
              <a:lnSpc>
                <a:spcPct val="110000"/>
              </a:lnSpc>
              <a:defRPr/>
            </a:pPr>
            <a:r>
              <a:rPr lang="de-DE"/>
              <a:t>During lectures:</a:t>
            </a:r>
          </a:p>
          <a:p>
            <a:pPr lvl="1" eaLnBrk="1" hangingPunct="1">
              <a:lnSpc>
                <a:spcPct val="110000"/>
              </a:lnSpc>
              <a:defRPr/>
            </a:pPr>
            <a:r>
              <a:rPr lang="de-DE"/>
              <a:t>Interaction is welcome; </a:t>
            </a:r>
            <a:r>
              <a:rPr lang="de-DE" b="1">
                <a:solidFill>
                  <a:srgbClr val="080808"/>
                </a:solidFill>
              </a:rPr>
              <a:t>ask questions</a:t>
            </a:r>
            <a:r>
              <a:rPr lang="de-DE"/>
              <a:t>.</a:t>
            </a:r>
          </a:p>
          <a:p>
            <a:pPr lvl="1" eaLnBrk="1" hangingPunct="1">
              <a:lnSpc>
                <a:spcPct val="110000"/>
              </a:lnSpc>
              <a:defRPr/>
            </a:pPr>
            <a:r>
              <a:rPr lang="de-DE"/>
              <a:t>Additional explanations and examples if desired.</a:t>
            </a:r>
          </a:p>
          <a:p>
            <a:pPr lvl="1" eaLnBrk="1" hangingPunct="1">
              <a:lnSpc>
                <a:spcPct val="110000"/>
              </a:lnSpc>
              <a:defRPr/>
            </a:pPr>
            <a:r>
              <a:rPr lang="de-DE"/>
              <a:t>Speed up/slow down the progress.</a:t>
            </a:r>
            <a:endParaRPr lang="en-US"/>
          </a:p>
        </p:txBody>
      </p:sp>
      <p:sp>
        <p:nvSpPr>
          <p:cNvPr id="6" name="Footer Placeholder 6">
            <a:extLst>
              <a:ext uri="{FF2B5EF4-FFF2-40B4-BE49-F238E27FC236}">
                <a16:creationId xmlns:a16="http://schemas.microsoft.com/office/drawing/2014/main" xmlns="" id="{68AC0591-EA33-42D0-B200-63DF1688526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28</a:t>
            </a:fld>
            <a:endParaRPr lang="en-US"/>
          </a:p>
        </p:txBody>
      </p:sp>
      <p:sp>
        <p:nvSpPr>
          <p:cNvPr id="227330" name="Rectangle 2"/>
          <p:cNvSpPr>
            <a:spLocks noGrp="1" noChangeArrowheads="1"/>
          </p:cNvSpPr>
          <p:nvPr>
            <p:ph type="title"/>
          </p:nvPr>
        </p:nvSpPr>
        <p:spPr/>
        <p:txBody>
          <a:bodyPr/>
          <a:lstStyle/>
          <a:p>
            <a:pPr eaLnBrk="1" hangingPunct="1">
              <a:defRPr/>
            </a:pPr>
            <a:r>
              <a:rPr lang="en-US"/>
              <a:t>??????</a:t>
            </a:r>
          </a:p>
        </p:txBody>
      </p:sp>
      <p:sp>
        <p:nvSpPr>
          <p:cNvPr id="227331" name="Rectangle 3"/>
          <p:cNvSpPr>
            <a:spLocks noGrp="1" noChangeArrowheads="1"/>
          </p:cNvSpPr>
          <p:nvPr>
            <p:ph type="body" idx="1"/>
          </p:nvPr>
        </p:nvSpPr>
        <p:spPr/>
        <p:txBody>
          <a:bodyPr/>
          <a:lstStyle/>
          <a:p>
            <a:pPr algn="ctr" eaLnBrk="1" hangingPunct="1">
              <a:buFontTx/>
              <a:buNone/>
              <a:defRPr/>
            </a:pPr>
            <a:r>
              <a:rPr lang="en-US" sz="10600" b="1">
                <a:solidFill>
                  <a:srgbClr val="080808"/>
                </a:solidFill>
              </a:rPr>
              <a:t>What is Algorithm?</a:t>
            </a:r>
          </a:p>
        </p:txBody>
      </p:sp>
      <p:sp>
        <p:nvSpPr>
          <p:cNvPr id="6" name="Footer Placeholder 6">
            <a:extLst>
              <a:ext uri="{FF2B5EF4-FFF2-40B4-BE49-F238E27FC236}">
                <a16:creationId xmlns:a16="http://schemas.microsoft.com/office/drawing/2014/main" xmlns=""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29</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09600" y="942975"/>
            <a:ext cx="2198688" cy="1419225"/>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takes some value or set of values as</a:t>
              </a:r>
              <a:r>
                <a:rPr lang="en-US">
                  <a:latin typeface="Verdana" pitchFamily="34" charset="0"/>
                </a:rPr>
                <a:t> </a:t>
              </a:r>
              <a:r>
                <a:rPr lang="en-US" sz="2400"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a:solidFill>
                    <a:srgbClr val="080808"/>
                  </a:solidFill>
                  <a:effectLst>
                    <a:outerShdw blurRad="38100" dist="38100" dir="2700000" algn="tl">
                      <a:srgbClr val="C0C0C0"/>
                    </a:outerShdw>
                  </a:effectLst>
                  <a:latin typeface="Verdana" pitchFamily="34" charset="0"/>
                </a:rPr>
                <a:t>Algorithm:</a:t>
              </a:r>
              <a:r>
                <a:rPr lang="en-US">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xmlns=""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Vision &amp; Mission of AIUB</a:t>
            </a:r>
            <a:endParaRPr lang="en-US" dirty="0"/>
          </a:p>
        </p:txBody>
      </p:sp>
      <p:sp>
        <p:nvSpPr>
          <p:cNvPr id="3" name="Content Placeholder 2"/>
          <p:cNvSpPr>
            <a:spLocks noGrp="1"/>
          </p:cNvSpPr>
          <p:nvPr>
            <p:ph idx="1"/>
          </p:nvPr>
        </p:nvSpPr>
        <p:spPr>
          <a:xfrm>
            <a:off x="88900" y="1957388"/>
            <a:ext cx="11972925" cy="1338262"/>
          </a:xfrm>
        </p:spPr>
        <p:txBody>
          <a:bodyPr>
            <a:normAutofit/>
          </a:bodyPr>
          <a:lstStyle/>
          <a:p>
            <a:pPr marL="0" indent="0" algn="just">
              <a:buFontTx/>
              <a:buNone/>
              <a:defRPr/>
            </a:pPr>
            <a:r>
              <a:rPr lang="en-US" altLang="ja-JP" sz="24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11269" name="Content Placeholder 2"/>
          <p:cNvSpPr txBox="1">
            <a:spLocks/>
          </p:cNvSpPr>
          <p:nvPr/>
        </p:nvSpPr>
        <p:spPr bwMode="auto">
          <a:xfrm>
            <a:off x="109538" y="4162425"/>
            <a:ext cx="11972925"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40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dirty="0"/>
              <a:t>AIUB::CSC2211::Algorithm</a:t>
            </a:r>
          </a:p>
        </p:txBody>
      </p:sp>
      <p:sp>
        <p:nvSpPr>
          <p:cNvPr id="11272" name="Slide Number Placeholder 7"/>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3065130-6198-4BDC-8518-28056A371628}" type="slidenum">
              <a:rPr lang="en-US" smtClean="0"/>
              <a:pPr/>
              <a:t>3</a:t>
            </a:fld>
            <a:endParaRPr lang="en-US"/>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B0CA20F-6B2F-4614-8584-E40EF6AFC592}" type="slidenum">
              <a:rPr lang="en-US" smtClean="0"/>
              <a:pPr/>
              <a:t>30</a:t>
            </a:fld>
            <a:endParaRPr lang="en-US"/>
          </a:p>
        </p:txBody>
      </p:sp>
      <p:sp>
        <p:nvSpPr>
          <p:cNvPr id="265218" name="Rectangle 2"/>
          <p:cNvSpPr>
            <a:spLocks noGrp="1" noChangeArrowheads="1"/>
          </p:cNvSpPr>
          <p:nvPr>
            <p:ph type="title"/>
          </p:nvPr>
        </p:nvSpPr>
        <p:spPr/>
        <p:txBody>
          <a:bodyPr/>
          <a:lstStyle/>
          <a:p>
            <a:pPr eaLnBrk="1" hangingPunct="1">
              <a:defRPr/>
            </a:pPr>
            <a:r>
              <a:rPr lang="en-US" dirty="0"/>
              <a:t>Kinds of Problem to be solved</a:t>
            </a:r>
          </a:p>
        </p:txBody>
      </p:sp>
      <p:sp>
        <p:nvSpPr>
          <p:cNvPr id="265219" name="Rectangle 3"/>
          <p:cNvSpPr>
            <a:spLocks noGrp="1" noChangeArrowheads="1"/>
          </p:cNvSpPr>
          <p:nvPr>
            <p:ph type="body" idx="1"/>
          </p:nvPr>
        </p:nvSpPr>
        <p:spPr/>
        <p:txBody>
          <a:bodyPr/>
          <a:lstStyle/>
          <a:p>
            <a:pPr eaLnBrk="1" hangingPunct="1">
              <a:lnSpc>
                <a:spcPct val="140000"/>
              </a:lnSpc>
              <a:defRPr/>
            </a:pPr>
            <a:r>
              <a:rPr lang="en-US" sz="2400" b="1">
                <a:latin typeface="Courier New" pitchFamily="49" charset="0"/>
                <a:cs typeface="Courier New" pitchFamily="49" charset="0"/>
              </a:rPr>
              <a:t>Sorting</a:t>
            </a:r>
            <a:r>
              <a:rPr lang="en-US" sz="2400"/>
              <a:t> and </a:t>
            </a:r>
            <a:r>
              <a:rPr lang="en-US" sz="2400" b="1">
                <a:latin typeface="Courier New" pitchFamily="49" charset="0"/>
                <a:cs typeface="Courier New" pitchFamily="49" charset="0"/>
              </a:rPr>
              <a:t>Searching</a:t>
            </a:r>
            <a:r>
              <a:rPr lang="en-US" sz="2400"/>
              <a:t> are the basic and most common computational problem.</a:t>
            </a:r>
          </a:p>
          <a:p>
            <a:pPr eaLnBrk="1" hangingPunct="1">
              <a:lnSpc>
                <a:spcPct val="140000"/>
              </a:lnSpc>
              <a:defRPr/>
            </a:pPr>
            <a:r>
              <a:rPr lang="en-US" sz="2400"/>
              <a:t>Clever algorithms are employed for the Internet</a:t>
            </a:r>
          </a:p>
          <a:p>
            <a:pPr lvl="1" eaLnBrk="1" hangingPunct="1">
              <a:lnSpc>
                <a:spcPct val="140000"/>
              </a:lnSpc>
              <a:defRPr/>
            </a:pPr>
            <a:r>
              <a:rPr lang="en-US" sz="2000"/>
              <a:t>to manage large volume of data transfer.</a:t>
            </a:r>
          </a:p>
          <a:p>
            <a:pPr lvl="1" eaLnBrk="1" hangingPunct="1">
              <a:lnSpc>
                <a:spcPct val="140000"/>
              </a:lnSpc>
              <a:defRPr/>
            </a:pPr>
            <a:r>
              <a:rPr lang="en-US" sz="2000"/>
              <a:t>Finding good routes on which the data will travel.</a:t>
            </a:r>
          </a:p>
          <a:p>
            <a:pPr lvl="1" eaLnBrk="1" hangingPunct="1">
              <a:lnSpc>
                <a:spcPct val="140000"/>
              </a:lnSpc>
              <a:defRPr/>
            </a:pPr>
            <a:r>
              <a:rPr lang="en-US" sz="2000"/>
              <a:t>Search engine to quickly find requested pages.</a:t>
            </a:r>
          </a:p>
          <a:p>
            <a:pPr lvl="1" eaLnBrk="1" hangingPunct="1">
              <a:lnSpc>
                <a:spcPct val="140000"/>
              </a:lnSpc>
              <a:defRPr/>
            </a:pPr>
            <a:r>
              <a:rPr lang="en-US" sz="2000"/>
              <a:t>Etc…</a:t>
            </a:r>
          </a:p>
          <a:p>
            <a:pPr eaLnBrk="1" hangingPunct="1">
              <a:lnSpc>
                <a:spcPct val="140000"/>
              </a:lnSpc>
              <a:defRPr/>
            </a:pPr>
            <a:r>
              <a:rPr lang="en-US" sz="2400"/>
              <a:t>Numerical algorithms and number theory are employed in </a:t>
            </a:r>
            <a:r>
              <a:rPr lang="en-US" sz="2400" b="1">
                <a:latin typeface="Courier New" pitchFamily="49" charset="0"/>
                <a:cs typeface="Courier New" pitchFamily="49" charset="0"/>
              </a:rPr>
              <a:t>electronic commerce</a:t>
            </a:r>
            <a:r>
              <a:rPr lang="en-US" sz="2400">
                <a:latin typeface="Courier New" pitchFamily="49" charset="0"/>
                <a:cs typeface="Courier New" pitchFamily="49" charset="0"/>
              </a:rPr>
              <a:t> </a:t>
            </a:r>
            <a:r>
              <a:rPr lang="en-US" sz="2400"/>
              <a:t>to keep and secure information such as credit card numbers, passwords, and bank statements. </a:t>
            </a:r>
          </a:p>
        </p:txBody>
      </p:sp>
      <p:sp>
        <p:nvSpPr>
          <p:cNvPr id="6" name="Footer Placeholder 6">
            <a:extLst>
              <a:ext uri="{FF2B5EF4-FFF2-40B4-BE49-F238E27FC236}">
                <a16:creationId xmlns:a16="http://schemas.microsoft.com/office/drawing/2014/main" xmlns="" id="{3F24883A-4600-4CC1-8639-FC9DAD51C23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EF2E14D-B356-4AF4-BF2E-26234A8BF787}" type="slidenum">
              <a:rPr lang="en-US" smtClean="0"/>
              <a:pPr/>
              <a:t>31</a:t>
            </a:fld>
            <a:endParaRPr lang="en-US"/>
          </a:p>
        </p:txBody>
      </p:sp>
      <p:sp>
        <p:nvSpPr>
          <p:cNvPr id="266242" name="Rectangle 2"/>
          <p:cNvSpPr>
            <a:spLocks noGrp="1" noChangeArrowheads="1"/>
          </p:cNvSpPr>
          <p:nvPr>
            <p:ph type="title"/>
          </p:nvPr>
        </p:nvSpPr>
        <p:spPr/>
        <p:txBody>
          <a:bodyPr/>
          <a:lstStyle/>
          <a:p>
            <a:pPr eaLnBrk="1" hangingPunct="1">
              <a:defRPr/>
            </a:pPr>
            <a:r>
              <a:rPr lang="en-US"/>
              <a:t>Kinds of Problem </a:t>
            </a:r>
            <a:r>
              <a:rPr lang="en-US" dirty="0"/>
              <a:t>to be solved</a:t>
            </a:r>
          </a:p>
        </p:txBody>
      </p:sp>
      <p:sp>
        <p:nvSpPr>
          <p:cNvPr id="266243" name="Rectangle 3"/>
          <p:cNvSpPr>
            <a:spLocks noGrp="1" noChangeArrowheads="1"/>
          </p:cNvSpPr>
          <p:nvPr>
            <p:ph type="body" idx="1"/>
          </p:nvPr>
        </p:nvSpPr>
        <p:spPr/>
        <p:txBody>
          <a:bodyPr/>
          <a:lstStyle/>
          <a:p>
            <a:pPr eaLnBrk="1" hangingPunct="1">
              <a:lnSpc>
                <a:spcPct val="150000"/>
              </a:lnSpc>
              <a:defRPr/>
            </a:pPr>
            <a:r>
              <a:rPr lang="en-US" sz="2400"/>
              <a:t>Allocating scarce resources in the most beneficial way.</a:t>
            </a:r>
          </a:p>
          <a:p>
            <a:pPr lvl="1" eaLnBrk="1" hangingPunct="1">
              <a:lnSpc>
                <a:spcPct val="150000"/>
              </a:lnSpc>
              <a:defRPr/>
            </a:pPr>
            <a:r>
              <a:rPr lang="en-US" sz="2000"/>
              <a:t>An oil company may wish to know where to place its wells in order to maximize its expected profit.</a:t>
            </a:r>
          </a:p>
          <a:p>
            <a:pPr lvl="1" eaLnBrk="1" hangingPunct="1">
              <a:lnSpc>
                <a:spcPct val="150000"/>
              </a:lnSpc>
              <a:defRPr/>
            </a:pPr>
            <a:r>
              <a:rPr lang="en-US" sz="2000"/>
              <a:t>A candidate may want to determine where to spend money buying campaign advertising in order to maximize the chances of winning at election.</a:t>
            </a:r>
          </a:p>
          <a:p>
            <a:pPr lvl="1" eaLnBrk="1" hangingPunct="1">
              <a:lnSpc>
                <a:spcPct val="150000"/>
              </a:lnSpc>
              <a:defRPr/>
            </a:pPr>
            <a:r>
              <a:rPr lang="en-US" sz="2000"/>
              <a:t>An airline may wish to assign crews to flight in the least expensive way possible, making sure that each flight is covered and that government policy regarding crew policies are met.</a:t>
            </a:r>
          </a:p>
          <a:p>
            <a:pPr lvl="1" eaLnBrk="1" hangingPunct="1">
              <a:lnSpc>
                <a:spcPct val="150000"/>
              </a:lnSpc>
              <a:defRPr/>
            </a:pPr>
            <a:r>
              <a:rPr lang="en-US" sz="2000"/>
              <a:t>Etc…</a:t>
            </a:r>
          </a:p>
        </p:txBody>
      </p:sp>
      <p:sp>
        <p:nvSpPr>
          <p:cNvPr id="6" name="Footer Placeholder 6">
            <a:extLst>
              <a:ext uri="{FF2B5EF4-FFF2-40B4-BE49-F238E27FC236}">
                <a16:creationId xmlns:a16="http://schemas.microsoft.com/office/drawing/2014/main" xmlns="" id="{EE755CC5-5675-427B-8629-60BBCAD5F5BB}"/>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32</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9155" name="Rectangle 3"/>
          <p:cNvSpPr>
            <a:spLocks noGrp="1" noChangeArrowheads="1"/>
          </p:cNvSpPr>
          <p:nvPr>
            <p:ph type="body" idx="1"/>
          </p:nvPr>
        </p:nvSpPr>
        <p:spPr>
          <a:xfrm>
            <a:off x="0" y="3422650"/>
            <a:ext cx="11974513" cy="2916238"/>
          </a:xfrm>
        </p:spPr>
        <p:txBody>
          <a:bodyPr/>
          <a:lstStyle/>
          <a:p>
            <a:pPr eaLnBrk="1" hangingPunct="1">
              <a:lnSpc>
                <a:spcPct val="90000"/>
              </a:lnSpc>
              <a:defRPr/>
            </a:pPr>
            <a:r>
              <a:rPr lang="en-US" sz="2800" dirty="0"/>
              <a:t>Finite number of input </a:t>
            </a:r>
            <a:r>
              <a:rPr lang="en-US" sz="2800" b="1" i="1" dirty="0">
                <a:solidFill>
                  <a:srgbClr val="080808"/>
                </a:solidFill>
              </a:rPr>
              <a:t>instances</a:t>
            </a:r>
            <a:r>
              <a:rPr lang="en-US" sz="2800" dirty="0"/>
              <a:t> satisfying the specification. </a:t>
            </a:r>
          </a:p>
          <a:p>
            <a:pPr eaLnBrk="1" hangingPunct="1">
              <a:lnSpc>
                <a:spcPct val="90000"/>
              </a:lnSpc>
              <a:buFontTx/>
              <a:buNone/>
              <a:defRPr/>
            </a:pPr>
            <a:r>
              <a:rPr lang="en-US" sz="2800" dirty="0"/>
              <a:t>    For example:</a:t>
            </a:r>
          </a:p>
          <a:p>
            <a:pPr lvl="1" eaLnBrk="1" hangingPunct="1">
              <a:lnSpc>
                <a:spcPct val="90000"/>
              </a:lnSpc>
              <a:defRPr/>
            </a:pPr>
            <a:r>
              <a:rPr lang="en-US" sz="2400" dirty="0"/>
              <a:t>A sorted, non-decreasing sequence of natural numbers. The sequence is of non-zero, finite length:</a:t>
            </a:r>
          </a:p>
          <a:p>
            <a:pPr lvl="2" eaLnBrk="1" hangingPunct="1">
              <a:lnSpc>
                <a:spcPct val="90000"/>
              </a:lnSpc>
              <a:defRPr/>
            </a:pPr>
            <a:r>
              <a:rPr lang="en-US" sz="2000" dirty="0"/>
              <a:t>1, 20, 908, 909, 100000, 1000000000.</a:t>
            </a:r>
          </a:p>
          <a:p>
            <a:pPr lvl="2" eaLnBrk="1" hangingPunct="1">
              <a:lnSpc>
                <a:spcPct val="90000"/>
              </a:lnSpc>
              <a:defRPr/>
            </a:pPr>
            <a:r>
              <a:rPr lang="en-US" sz="2000" dirty="0"/>
              <a:t>3. </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xmlns=""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33</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33</a:t>
            </a:fld>
            <a:endParaRPr lang="en-US"/>
          </a:p>
        </p:txBody>
      </p:sp>
      <p:sp>
        <p:nvSpPr>
          <p:cNvPr id="17" name="Footer Placeholder 6">
            <a:extLst>
              <a:ext uri="{FF2B5EF4-FFF2-40B4-BE49-F238E27FC236}">
                <a16:creationId xmlns:a16="http://schemas.microsoft.com/office/drawing/2014/main" xmlns=""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34</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0" y="1171575"/>
            <a:ext cx="12184063" cy="5334000"/>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i.e.,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a:t>Finiteness</a:t>
            </a:r>
            <a:endParaRPr lang="da-DK" sz="280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xmlns=""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5EE30210-198E-46D4-8BE8-E34192E9AEF2}" type="slidenum">
              <a:rPr lang="en-US" smtClean="0"/>
              <a:pPr/>
              <a:t>35</a:t>
            </a:fld>
            <a:endParaRPr lang="en-US"/>
          </a:p>
        </p:txBody>
      </p:sp>
      <p:sp>
        <p:nvSpPr>
          <p:cNvPr id="2" name="Rectangle 2"/>
          <p:cNvSpPr>
            <a:spLocks noGrp="1" noChangeArrowheads="1"/>
          </p:cNvSpPr>
          <p:nvPr>
            <p:ph type="title"/>
          </p:nvPr>
        </p:nvSpPr>
        <p:spPr>
          <a:xfrm>
            <a:off x="38100" y="19050"/>
            <a:ext cx="12150725" cy="1047750"/>
          </a:xfrm>
        </p:spPr>
        <p:txBody>
          <a:bodyPr/>
          <a:lstStyle/>
          <a:p>
            <a:pPr eaLnBrk="1" hangingPunct="1">
              <a:defRPr/>
            </a:pPr>
            <a:r>
              <a:rPr lang="en-US"/>
              <a:t>Overall Picture</a:t>
            </a:r>
          </a:p>
        </p:txBody>
      </p:sp>
      <p:sp>
        <p:nvSpPr>
          <p:cNvPr id="3" name="Rectangle 3"/>
          <p:cNvSpPr>
            <a:spLocks noGrp="1" noChangeArrowheads="1"/>
          </p:cNvSpPr>
          <p:nvPr>
            <p:ph type="body" sz="half" idx="1"/>
          </p:nvPr>
        </p:nvSpPr>
        <p:spPr>
          <a:xfrm>
            <a:off x="101600" y="1219200"/>
            <a:ext cx="6704013" cy="4800600"/>
          </a:xfrm>
        </p:spPr>
        <p:txBody>
          <a:bodyPr/>
          <a:lstStyle/>
          <a:p>
            <a:pPr eaLnBrk="1" hangingPunct="1">
              <a:lnSpc>
                <a:spcPct val="130000"/>
              </a:lnSpc>
              <a:buFontTx/>
              <a:buNone/>
              <a:defRPr/>
            </a:pPr>
            <a:r>
              <a:rPr lang="en-GB" sz="2100"/>
              <a:t>Using a computer to help solve</a:t>
            </a:r>
          </a:p>
          <a:p>
            <a:pPr eaLnBrk="1" hangingPunct="1">
              <a:lnSpc>
                <a:spcPct val="130000"/>
              </a:lnSpc>
              <a:buFontTx/>
              <a:buNone/>
              <a:defRPr/>
            </a:pPr>
            <a:r>
              <a:rPr lang="en-GB" sz="2100"/>
              <a:t>problems.</a:t>
            </a:r>
          </a:p>
          <a:p>
            <a:pPr eaLnBrk="1" hangingPunct="1">
              <a:lnSpc>
                <a:spcPct val="130000"/>
              </a:lnSpc>
              <a:defRPr/>
            </a:pPr>
            <a:r>
              <a:rPr lang="en-GB" sz="2100"/>
              <a:t>Precisely specify the problem.</a:t>
            </a:r>
          </a:p>
          <a:p>
            <a:pPr eaLnBrk="1" hangingPunct="1">
              <a:lnSpc>
                <a:spcPct val="130000"/>
              </a:lnSpc>
              <a:defRPr/>
            </a:pPr>
            <a:r>
              <a:rPr lang="en-GB" sz="2100"/>
              <a:t>Designing programs</a:t>
            </a:r>
          </a:p>
          <a:p>
            <a:pPr lvl="1" eaLnBrk="1" hangingPunct="1">
              <a:lnSpc>
                <a:spcPct val="130000"/>
              </a:lnSpc>
              <a:buClr>
                <a:schemeClr val="hlink"/>
              </a:buClr>
              <a:buSzPct val="55000"/>
              <a:defRPr/>
            </a:pPr>
            <a:r>
              <a:rPr lang="en-GB" sz="2100"/>
              <a:t>Architecture </a:t>
            </a:r>
            <a:r>
              <a:rPr lang="en-GB" sz="2100">
                <a:sym typeface="Wingdings" pitchFamily="2" charset="2"/>
              </a:rPr>
              <a:t> </a:t>
            </a:r>
            <a:r>
              <a:rPr lang="en-GB" sz="2100" b="1">
                <a:latin typeface="Courier New" pitchFamily="49" charset="0"/>
                <a:cs typeface="Courier New" pitchFamily="49" charset="0"/>
                <a:sym typeface="Wingdings" pitchFamily="2" charset="2"/>
              </a:rPr>
              <a:t>data structure</a:t>
            </a:r>
            <a:endParaRPr lang="en-GB" sz="2100" b="1">
              <a:latin typeface="Courier New" pitchFamily="49" charset="0"/>
              <a:cs typeface="Courier New" pitchFamily="49" charset="0"/>
            </a:endParaRPr>
          </a:p>
          <a:p>
            <a:pPr lvl="1" eaLnBrk="1" hangingPunct="1">
              <a:lnSpc>
                <a:spcPct val="130000"/>
              </a:lnSpc>
              <a:buClr>
                <a:schemeClr val="hlink"/>
              </a:buClr>
              <a:buSzPct val="55000"/>
              <a:defRPr/>
            </a:pPr>
            <a:r>
              <a:rPr lang="en-GB" sz="2100"/>
              <a:t>Technique </a:t>
            </a:r>
            <a:r>
              <a:rPr lang="en-GB" sz="2100">
                <a:sym typeface="Wingdings" pitchFamily="2" charset="2"/>
              </a:rPr>
              <a:t> </a:t>
            </a:r>
            <a:r>
              <a:rPr lang="en-GB" sz="2100" b="1">
                <a:latin typeface="Courier New" pitchFamily="49" charset="0"/>
                <a:cs typeface="Courier New" pitchFamily="49" charset="0"/>
              </a:rPr>
              <a:t>algorithms</a:t>
            </a:r>
          </a:p>
          <a:p>
            <a:pPr eaLnBrk="1" hangingPunct="1">
              <a:lnSpc>
                <a:spcPct val="130000"/>
              </a:lnSpc>
              <a:defRPr/>
            </a:pPr>
            <a:r>
              <a:rPr lang="en-GB" sz="2100"/>
              <a:t>Writing programs</a:t>
            </a:r>
          </a:p>
          <a:p>
            <a:pPr eaLnBrk="1" hangingPunct="1">
              <a:lnSpc>
                <a:spcPct val="130000"/>
              </a:lnSpc>
              <a:defRPr/>
            </a:pPr>
            <a:r>
              <a:rPr lang="en-GB" sz="2100"/>
              <a:t>Verifying (testing) programs</a:t>
            </a:r>
            <a:endParaRPr lang="en-US" sz="2100"/>
          </a:p>
        </p:txBody>
      </p:sp>
      <p:sp>
        <p:nvSpPr>
          <p:cNvPr id="4" name="Text Box 4"/>
          <p:cNvSpPr txBox="1">
            <a:spLocks noChangeArrowheads="1"/>
          </p:cNvSpPr>
          <p:nvPr/>
        </p:nvSpPr>
        <p:spPr bwMode="auto">
          <a:xfrm>
            <a:off x="6686550" y="1265238"/>
            <a:ext cx="5400675" cy="7016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Data Structure and Algorithm Design Goals</a:t>
            </a:r>
            <a:endParaRPr lang="en-GB" sz="2000" b="1">
              <a:solidFill>
                <a:srgbClr val="080808"/>
              </a:solidFill>
              <a:effectLst>
                <a:outerShdw blurRad="38100" dist="38100" dir="2700000" algn="tl">
                  <a:srgbClr val="C0C0C0"/>
                </a:outerShdw>
              </a:effectLst>
            </a:endParaRPr>
          </a:p>
        </p:txBody>
      </p:sp>
      <p:sp>
        <p:nvSpPr>
          <p:cNvPr id="45061" name="Text Box 5"/>
          <p:cNvSpPr txBox="1">
            <a:spLocks noChangeArrowheads="1"/>
          </p:cNvSpPr>
          <p:nvPr/>
        </p:nvSpPr>
        <p:spPr bwMode="auto">
          <a:xfrm>
            <a:off x="7170738" y="3429000"/>
            <a:ext cx="4611687" cy="3968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Implementation Goals</a:t>
            </a:r>
            <a:endParaRPr lang="en-GB" sz="2000" b="1">
              <a:solidFill>
                <a:srgbClr val="080808"/>
              </a:solidFill>
              <a:effectLst>
                <a:outerShdw blurRad="38100" dist="38100" dir="2700000" algn="tl">
                  <a:srgbClr val="C0C0C0"/>
                </a:outerShdw>
              </a:effectLst>
            </a:endParaRPr>
          </a:p>
        </p:txBody>
      </p:sp>
      <p:grpSp>
        <p:nvGrpSpPr>
          <p:cNvPr id="45065" name="Group 6"/>
          <p:cNvGrpSpPr>
            <a:grpSpLocks/>
          </p:cNvGrpSpPr>
          <p:nvPr/>
        </p:nvGrpSpPr>
        <p:grpSpPr bwMode="auto">
          <a:xfrm>
            <a:off x="6988175" y="1858963"/>
            <a:ext cx="2717800" cy="1389062"/>
            <a:chOff x="720" y="1631"/>
            <a:chExt cx="1344" cy="1436"/>
          </a:xfrm>
        </p:grpSpPr>
        <p:pic>
          <p:nvPicPr>
            <p:cNvPr id="45079" name="Picture 7" descr="j0188237"/>
            <p:cNvPicPr>
              <a:picLocks noChangeAspect="1" noChangeArrowheads="1"/>
            </p:cNvPicPr>
            <p:nvPr/>
          </p:nvPicPr>
          <p:blipFill>
            <a:blip r:embed="rId3"/>
            <a:srcRect/>
            <a:stretch>
              <a:fillRect/>
            </a:stretch>
          </p:blipFill>
          <p:spPr bwMode="auto">
            <a:xfrm>
              <a:off x="1008" y="1920"/>
              <a:ext cx="718" cy="1147"/>
            </a:xfrm>
            <a:prstGeom prst="rect">
              <a:avLst/>
            </a:prstGeom>
            <a:noFill/>
            <a:ln w="9525">
              <a:noFill/>
              <a:miter lim="800000"/>
              <a:headEnd/>
              <a:tailEnd/>
            </a:ln>
          </p:spPr>
        </p:pic>
        <p:sp>
          <p:nvSpPr>
            <p:cNvPr id="45064" name="Text Box 8"/>
            <p:cNvSpPr txBox="1">
              <a:spLocks noChangeArrowheads="1"/>
            </p:cNvSpPr>
            <p:nvPr/>
          </p:nvSpPr>
          <p:spPr bwMode="auto">
            <a:xfrm>
              <a:off x="720" y="1631"/>
              <a:ext cx="1344" cy="47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Correctness</a:t>
              </a:r>
              <a:endParaRPr lang="en-GB" sz="2400" b="1">
                <a:solidFill>
                  <a:srgbClr val="080808"/>
                </a:solidFill>
                <a:effectLst>
                  <a:outerShdw blurRad="38100" dist="38100" dir="2700000" algn="tl">
                    <a:srgbClr val="C0C0C0"/>
                  </a:outerShdw>
                </a:effectLst>
              </a:endParaRPr>
            </a:p>
          </p:txBody>
        </p:sp>
      </p:grpSp>
      <p:grpSp>
        <p:nvGrpSpPr>
          <p:cNvPr id="45066" name="Group 9"/>
          <p:cNvGrpSpPr>
            <a:grpSpLocks/>
          </p:cNvGrpSpPr>
          <p:nvPr/>
        </p:nvGrpSpPr>
        <p:grpSpPr bwMode="auto">
          <a:xfrm>
            <a:off x="9810750" y="1905000"/>
            <a:ext cx="2263775" cy="1393825"/>
            <a:chOff x="2064" y="1920"/>
            <a:chExt cx="1056" cy="1440"/>
          </a:xfrm>
        </p:grpSpPr>
        <p:pic>
          <p:nvPicPr>
            <p:cNvPr id="45077" name="Picture 10" descr="j0230338"/>
            <p:cNvPicPr>
              <a:picLocks noChangeAspect="1" noChangeArrowheads="1"/>
            </p:cNvPicPr>
            <p:nvPr/>
          </p:nvPicPr>
          <p:blipFill>
            <a:blip r:embed="rId4"/>
            <a:srcRect/>
            <a:stretch>
              <a:fillRect/>
            </a:stretch>
          </p:blipFill>
          <p:spPr bwMode="auto">
            <a:xfrm>
              <a:off x="2064" y="2304"/>
              <a:ext cx="879" cy="1056"/>
            </a:xfrm>
            <a:prstGeom prst="rect">
              <a:avLst/>
            </a:prstGeom>
            <a:noFill/>
            <a:ln w="9525">
              <a:noFill/>
              <a:miter lim="800000"/>
              <a:headEnd/>
              <a:tailEnd/>
            </a:ln>
          </p:spPr>
        </p:pic>
        <p:sp>
          <p:nvSpPr>
            <p:cNvPr id="5" name="Text Box 11"/>
            <p:cNvSpPr txBox="1">
              <a:spLocks noChangeArrowheads="1"/>
            </p:cNvSpPr>
            <p:nvPr/>
          </p:nvSpPr>
          <p:spPr bwMode="auto">
            <a:xfrm>
              <a:off x="2064" y="1920"/>
              <a:ext cx="1056" cy="47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Efficiency</a:t>
              </a:r>
              <a:endParaRPr lang="en-GB" sz="2400" b="1">
                <a:solidFill>
                  <a:srgbClr val="080808"/>
                </a:solidFill>
                <a:effectLst>
                  <a:outerShdw blurRad="38100" dist="38100" dir="2700000" algn="tl">
                    <a:srgbClr val="C0C0C0"/>
                  </a:outerShdw>
                </a:effectLst>
              </a:endParaRPr>
            </a:p>
          </p:txBody>
        </p:sp>
      </p:grpSp>
      <p:grpSp>
        <p:nvGrpSpPr>
          <p:cNvPr id="45067" name="Group 12"/>
          <p:cNvGrpSpPr>
            <a:grpSpLocks/>
          </p:cNvGrpSpPr>
          <p:nvPr/>
        </p:nvGrpSpPr>
        <p:grpSpPr bwMode="auto">
          <a:xfrm>
            <a:off x="8532813" y="5208588"/>
            <a:ext cx="2601912" cy="1268412"/>
            <a:chOff x="3312" y="1536"/>
            <a:chExt cx="1151" cy="1152"/>
          </a:xfrm>
        </p:grpSpPr>
        <p:pic>
          <p:nvPicPr>
            <p:cNvPr id="45075" name="Picture 13" descr="na00810_"/>
            <p:cNvPicPr>
              <a:picLocks noChangeAspect="1" noChangeArrowheads="1"/>
            </p:cNvPicPr>
            <p:nvPr/>
          </p:nvPicPr>
          <p:blipFill>
            <a:blip r:embed="rId5"/>
            <a:srcRect/>
            <a:stretch>
              <a:fillRect/>
            </a:stretch>
          </p:blipFill>
          <p:spPr bwMode="auto">
            <a:xfrm>
              <a:off x="3456" y="1824"/>
              <a:ext cx="809" cy="864"/>
            </a:xfrm>
            <a:prstGeom prst="rect">
              <a:avLst/>
            </a:prstGeom>
            <a:noFill/>
            <a:ln w="9525">
              <a:noFill/>
              <a:miter lim="800000"/>
              <a:headEnd/>
              <a:tailEnd/>
            </a:ln>
          </p:spPr>
        </p:pic>
        <p:sp>
          <p:nvSpPr>
            <p:cNvPr id="45070" name="Text Box 14"/>
            <p:cNvSpPr txBox="1">
              <a:spLocks noChangeArrowheads="1"/>
            </p:cNvSpPr>
            <p:nvPr/>
          </p:nvSpPr>
          <p:spPr bwMode="auto">
            <a:xfrm>
              <a:off x="3312" y="1536"/>
              <a:ext cx="1151" cy="42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Robustness</a:t>
              </a:r>
              <a:endParaRPr lang="en-GB" sz="2400" b="1">
                <a:solidFill>
                  <a:srgbClr val="080808"/>
                </a:solidFill>
                <a:effectLst>
                  <a:outerShdw blurRad="38100" dist="38100" dir="2700000" algn="tl">
                    <a:srgbClr val="C0C0C0"/>
                  </a:outerShdw>
                </a:effectLst>
              </a:endParaRPr>
            </a:p>
          </p:txBody>
        </p:sp>
      </p:grpSp>
      <p:grpSp>
        <p:nvGrpSpPr>
          <p:cNvPr id="45068" name="Group 15"/>
          <p:cNvGrpSpPr>
            <a:grpSpLocks/>
          </p:cNvGrpSpPr>
          <p:nvPr/>
        </p:nvGrpSpPr>
        <p:grpSpPr bwMode="auto">
          <a:xfrm>
            <a:off x="7110413" y="3733800"/>
            <a:ext cx="2662237" cy="1477963"/>
            <a:chOff x="4368" y="1583"/>
            <a:chExt cx="1152" cy="1201"/>
          </a:xfrm>
        </p:grpSpPr>
        <p:pic>
          <p:nvPicPr>
            <p:cNvPr id="45073" name="Picture 16" descr="hh00513_"/>
            <p:cNvPicPr>
              <a:picLocks noChangeAspect="1" noChangeArrowheads="1"/>
            </p:cNvPicPr>
            <p:nvPr/>
          </p:nvPicPr>
          <p:blipFill>
            <a:blip r:embed="rId6"/>
            <a:srcRect/>
            <a:stretch>
              <a:fillRect/>
            </a:stretch>
          </p:blipFill>
          <p:spPr bwMode="auto">
            <a:xfrm>
              <a:off x="4656" y="1920"/>
              <a:ext cx="675" cy="864"/>
            </a:xfrm>
            <a:prstGeom prst="rect">
              <a:avLst/>
            </a:prstGeom>
            <a:noFill/>
            <a:ln w="9525">
              <a:noFill/>
              <a:miter lim="800000"/>
              <a:headEnd/>
              <a:tailEnd/>
            </a:ln>
          </p:spPr>
        </p:pic>
        <p:sp>
          <p:nvSpPr>
            <p:cNvPr id="6" name="Text Box 17"/>
            <p:cNvSpPr txBox="1">
              <a:spLocks noChangeArrowheads="1"/>
            </p:cNvSpPr>
            <p:nvPr/>
          </p:nvSpPr>
          <p:spPr bwMode="auto">
            <a:xfrm>
              <a:off x="4368" y="1583"/>
              <a:ext cx="1152" cy="37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Adaptability</a:t>
              </a:r>
              <a:endParaRPr lang="en-GB" sz="2400" b="1">
                <a:solidFill>
                  <a:srgbClr val="080808"/>
                </a:solidFill>
                <a:effectLst>
                  <a:outerShdw blurRad="38100" dist="38100" dir="2700000" algn="tl">
                    <a:srgbClr val="C0C0C0"/>
                  </a:outerShdw>
                </a:effectLst>
              </a:endParaRPr>
            </a:p>
          </p:txBody>
        </p:sp>
      </p:grpSp>
      <p:grpSp>
        <p:nvGrpSpPr>
          <p:cNvPr id="45069" name="Group 18"/>
          <p:cNvGrpSpPr>
            <a:grpSpLocks/>
          </p:cNvGrpSpPr>
          <p:nvPr/>
        </p:nvGrpSpPr>
        <p:grpSpPr bwMode="auto">
          <a:xfrm>
            <a:off x="9709150" y="3749675"/>
            <a:ext cx="2486025" cy="1352550"/>
            <a:chOff x="3840" y="2830"/>
            <a:chExt cx="1151" cy="1145"/>
          </a:xfrm>
        </p:grpSpPr>
        <p:pic>
          <p:nvPicPr>
            <p:cNvPr id="45071" name="Picture 19" descr="j0250898"/>
            <p:cNvPicPr>
              <a:picLocks noChangeAspect="1" noChangeArrowheads="1"/>
            </p:cNvPicPr>
            <p:nvPr/>
          </p:nvPicPr>
          <p:blipFill>
            <a:blip r:embed="rId7"/>
            <a:srcRect/>
            <a:stretch>
              <a:fillRect/>
            </a:stretch>
          </p:blipFill>
          <p:spPr bwMode="auto">
            <a:xfrm>
              <a:off x="3984" y="3120"/>
              <a:ext cx="864" cy="855"/>
            </a:xfrm>
            <a:prstGeom prst="rect">
              <a:avLst/>
            </a:prstGeom>
            <a:noFill/>
            <a:ln w="9525">
              <a:noFill/>
              <a:miter lim="800000"/>
              <a:headEnd/>
              <a:tailEnd/>
            </a:ln>
          </p:spPr>
        </p:pic>
        <p:sp>
          <p:nvSpPr>
            <p:cNvPr id="45076" name="Text Box 20"/>
            <p:cNvSpPr txBox="1">
              <a:spLocks noChangeArrowheads="1"/>
            </p:cNvSpPr>
            <p:nvPr/>
          </p:nvSpPr>
          <p:spPr bwMode="auto">
            <a:xfrm>
              <a:off x="3840" y="2830"/>
              <a:ext cx="1151" cy="391"/>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Reusability</a:t>
              </a:r>
              <a:endParaRPr lang="en-GB" sz="2400" b="1">
                <a:solidFill>
                  <a:srgbClr val="080808"/>
                </a:solidFill>
                <a:effectLst>
                  <a:outerShdw blurRad="38100" dist="38100" dir="2700000" algn="tl">
                    <a:srgbClr val="C0C0C0"/>
                  </a:outerShdw>
                </a:effectLst>
              </a:endParaRPr>
            </a:p>
          </p:txBody>
        </p:sp>
      </p:grpSp>
      <p:sp>
        <p:nvSpPr>
          <p:cNvPr id="50190" name="Rectangle 21"/>
          <p:cNvSpPr>
            <a:spLocks noChangeArrowheads="1"/>
          </p:cNvSpPr>
          <p:nvPr/>
        </p:nvSpPr>
        <p:spPr bwMode="auto">
          <a:xfrm>
            <a:off x="6805613" y="1066800"/>
            <a:ext cx="5184775" cy="5334000"/>
          </a:xfrm>
          <a:prstGeom prst="rect">
            <a:avLst/>
          </a:prstGeom>
          <a:no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en-US"/>
          </a:p>
        </p:txBody>
      </p:sp>
      <p:sp>
        <p:nvSpPr>
          <p:cNvPr id="24" name="Footer Placeholder 6">
            <a:extLst>
              <a:ext uri="{FF2B5EF4-FFF2-40B4-BE49-F238E27FC236}">
                <a16:creationId xmlns:a16="http://schemas.microsoft.com/office/drawing/2014/main" xmlns="" id="{6B7A96D8-4975-47D8-9D2C-CDE0F09701B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13D3B64-27CD-49D5-A6E0-E259B96B5730}" type="slidenum">
              <a:rPr lang="en-US" smtClean="0"/>
              <a:pPr/>
              <a:t>36</a:t>
            </a:fld>
            <a:endParaRPr lang="en-US"/>
          </a:p>
        </p:txBody>
      </p:sp>
      <p:sp>
        <p:nvSpPr>
          <p:cNvPr id="55298" name="Rectangle 2"/>
          <p:cNvSpPr>
            <a:spLocks noGrp="1" noChangeArrowheads="1"/>
          </p:cNvSpPr>
          <p:nvPr>
            <p:ph type="title"/>
          </p:nvPr>
        </p:nvSpPr>
        <p:spPr/>
        <p:txBody>
          <a:bodyPr/>
          <a:lstStyle/>
          <a:p>
            <a:pPr eaLnBrk="1" hangingPunct="1">
              <a:defRPr/>
            </a:pPr>
            <a:r>
              <a:rPr lang="en-US"/>
              <a:t>How to Develop an Algorithm?</a:t>
            </a:r>
          </a:p>
        </p:txBody>
      </p:sp>
      <p:sp>
        <p:nvSpPr>
          <p:cNvPr id="55299" name="Rectangle 3"/>
          <p:cNvSpPr>
            <a:spLocks noGrp="1" noChangeArrowheads="1"/>
          </p:cNvSpPr>
          <p:nvPr>
            <p:ph type="body" idx="1"/>
          </p:nvPr>
        </p:nvSpPr>
        <p:spPr/>
        <p:txBody>
          <a:bodyPr/>
          <a:lstStyle/>
          <a:p>
            <a:pPr eaLnBrk="1" hangingPunct="1">
              <a:lnSpc>
                <a:spcPct val="120000"/>
              </a:lnSpc>
              <a:defRPr/>
            </a:pPr>
            <a:r>
              <a:rPr lang="en-US" sz="2800" b="1" i="1">
                <a:solidFill>
                  <a:srgbClr val="080808"/>
                </a:solidFill>
              </a:rPr>
              <a:t>Precisely define</a:t>
            </a:r>
            <a:r>
              <a:rPr lang="en-US" sz="2800"/>
              <a:t> the problem. </a:t>
            </a:r>
          </a:p>
          <a:p>
            <a:pPr lvl="1" eaLnBrk="1" hangingPunct="1">
              <a:lnSpc>
                <a:spcPct val="120000"/>
              </a:lnSpc>
              <a:defRPr/>
            </a:pPr>
            <a:r>
              <a:rPr lang="en-US" sz="2400"/>
              <a:t>Precisely specify the input and output. </a:t>
            </a:r>
          </a:p>
          <a:p>
            <a:pPr lvl="1" eaLnBrk="1" hangingPunct="1">
              <a:lnSpc>
                <a:spcPct val="120000"/>
              </a:lnSpc>
              <a:defRPr/>
            </a:pPr>
            <a:r>
              <a:rPr lang="en-US" sz="2400"/>
              <a:t>Consider all cases. </a:t>
            </a:r>
          </a:p>
          <a:p>
            <a:pPr eaLnBrk="1" hangingPunct="1">
              <a:lnSpc>
                <a:spcPct val="120000"/>
              </a:lnSpc>
              <a:defRPr/>
            </a:pPr>
            <a:r>
              <a:rPr lang="en-US" sz="2800"/>
              <a:t>Come up with a </a:t>
            </a:r>
            <a:r>
              <a:rPr lang="en-US" sz="2800" b="1" i="1">
                <a:solidFill>
                  <a:srgbClr val="080808"/>
                </a:solidFill>
              </a:rPr>
              <a:t>simple plan</a:t>
            </a:r>
            <a:r>
              <a:rPr lang="en-US" sz="2800"/>
              <a:t> to solve the problem at hand.</a:t>
            </a:r>
          </a:p>
          <a:p>
            <a:pPr lvl="1" eaLnBrk="1" hangingPunct="1">
              <a:lnSpc>
                <a:spcPct val="120000"/>
              </a:lnSpc>
              <a:defRPr/>
            </a:pPr>
            <a:r>
              <a:rPr lang="en-US" sz="2400"/>
              <a:t>The plan is language independent.</a:t>
            </a:r>
          </a:p>
          <a:p>
            <a:pPr lvl="1" eaLnBrk="1" hangingPunct="1">
              <a:lnSpc>
                <a:spcPct val="120000"/>
              </a:lnSpc>
              <a:defRPr/>
            </a:pPr>
            <a:r>
              <a:rPr lang="en-US" sz="2400"/>
              <a:t>The precise problem specification influences the plan.</a:t>
            </a:r>
          </a:p>
          <a:p>
            <a:pPr eaLnBrk="1" hangingPunct="1">
              <a:lnSpc>
                <a:spcPct val="120000"/>
              </a:lnSpc>
              <a:defRPr/>
            </a:pPr>
            <a:r>
              <a:rPr lang="en-US" sz="2800"/>
              <a:t>Turn the plan into an implementation</a:t>
            </a:r>
          </a:p>
          <a:p>
            <a:pPr lvl="1" eaLnBrk="1" hangingPunct="1">
              <a:lnSpc>
                <a:spcPct val="120000"/>
              </a:lnSpc>
              <a:defRPr/>
            </a:pPr>
            <a:r>
              <a:rPr lang="en-US" sz="2400"/>
              <a:t>The problem representation (data structure) influences the implementation.</a:t>
            </a:r>
          </a:p>
        </p:txBody>
      </p:sp>
      <p:sp>
        <p:nvSpPr>
          <p:cNvPr id="6" name="Footer Placeholder 6">
            <a:extLst>
              <a:ext uri="{FF2B5EF4-FFF2-40B4-BE49-F238E27FC236}">
                <a16:creationId xmlns:a16="http://schemas.microsoft.com/office/drawing/2014/main" xmlns="" id="{A61120EE-F6C8-4975-946D-DA4154BF02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37</a:t>
            </a:fld>
            <a:endParaRPr lang="en-US"/>
          </a:p>
        </p:txBody>
      </p:sp>
      <p:sp>
        <p:nvSpPr>
          <p:cNvPr id="264194" name="Rectangle 2"/>
          <p:cNvSpPr>
            <a:spLocks noGrp="1" noChangeArrowheads="1"/>
          </p:cNvSpPr>
          <p:nvPr>
            <p:ph type="title"/>
          </p:nvPr>
        </p:nvSpPr>
        <p:spPr/>
        <p:txBody>
          <a:bodyPr/>
          <a:lstStyle/>
          <a:p>
            <a:pPr eaLnBrk="1" hangingPunct="1">
              <a:defRPr/>
            </a:pPr>
            <a:r>
              <a:rPr lang="en-US"/>
              <a:t>??????</a:t>
            </a:r>
          </a:p>
        </p:txBody>
      </p:sp>
      <p:sp>
        <p:nvSpPr>
          <p:cNvPr id="264195" name="Rectangle 3"/>
          <p:cNvSpPr>
            <a:spLocks noGrp="1" noChangeArrowheads="1"/>
          </p:cNvSpPr>
          <p:nvPr>
            <p:ph type="body" idx="1"/>
          </p:nvPr>
        </p:nvSpPr>
        <p:spPr/>
        <p:txBody>
          <a:bodyPr/>
          <a:lstStyle/>
          <a:p>
            <a:pPr algn="ctr" eaLnBrk="1" hangingPunct="1">
              <a:buFontTx/>
              <a:buNone/>
              <a:defRPr/>
            </a:pPr>
            <a:r>
              <a:rPr lang="en-US" sz="4800" b="1" i="1" dirty="0">
                <a:solidFill>
                  <a:srgbClr val="080808"/>
                </a:solidFill>
              </a:rPr>
              <a:t>Suppose computers were infinitely fast and computer memory was free. Would you have any reason to study algorithms?</a:t>
            </a:r>
          </a:p>
        </p:txBody>
      </p:sp>
      <p:sp>
        <p:nvSpPr>
          <p:cNvPr id="6" name="Footer Placeholder 6">
            <a:extLst>
              <a:ext uri="{FF2B5EF4-FFF2-40B4-BE49-F238E27FC236}">
                <a16:creationId xmlns:a16="http://schemas.microsoft.com/office/drawing/2014/main" xmlns="" id="{C463136D-2E83-41C8-8CFA-E63000A0C9E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07D00C8-4758-499D-9DED-FE64EA3E7A39}" type="slidenum">
              <a:rPr lang="en-US" smtClean="0"/>
              <a:pPr/>
              <a:t>38</a:t>
            </a:fld>
            <a:endParaRPr lang="en-US"/>
          </a:p>
        </p:txBody>
      </p:sp>
      <p:sp>
        <p:nvSpPr>
          <p:cNvPr id="258051" name="Rectangle 3"/>
          <p:cNvSpPr>
            <a:spLocks noGrp="1" noChangeArrowheads="1"/>
          </p:cNvSpPr>
          <p:nvPr>
            <p:ph type="body" idx="1"/>
          </p:nvPr>
        </p:nvSpPr>
        <p:spPr>
          <a:xfrm>
            <a:off x="0" y="0"/>
            <a:ext cx="12188825" cy="6505575"/>
          </a:xfrm>
        </p:spPr>
        <p:txBody>
          <a:bodyPr anchor="ctr" anchorCtr="1"/>
          <a:lstStyle/>
          <a:p>
            <a:pPr algn="ctr" eaLnBrk="1" hangingPunct="1">
              <a:buFontTx/>
              <a:buNone/>
              <a:defRPr/>
            </a:pPr>
            <a:r>
              <a:rPr lang="en-US" sz="7200"/>
              <a:t>Algorithm </a:t>
            </a:r>
          </a:p>
          <a:p>
            <a:pPr algn="ctr" eaLnBrk="1" hangingPunct="1">
              <a:buFontTx/>
              <a:buNone/>
              <a:defRPr/>
            </a:pPr>
            <a:r>
              <a:rPr lang="en-US" sz="7200"/>
              <a:t>Analysis</a:t>
            </a:r>
          </a:p>
        </p:txBody>
      </p:sp>
      <p:sp>
        <p:nvSpPr>
          <p:cNvPr id="5" name="Footer Placeholder 6">
            <a:extLst>
              <a:ext uri="{FF2B5EF4-FFF2-40B4-BE49-F238E27FC236}">
                <a16:creationId xmlns:a16="http://schemas.microsoft.com/office/drawing/2014/main" xmlns="" id="{A5DDF8FE-5D76-45D0-98F0-B08F5014F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7F910F7-3C63-4845-B8F9-618CAA5BEAF5}" type="slidenum">
              <a:rPr lang="en-US" smtClean="0"/>
              <a:pPr/>
              <a:t>39</a:t>
            </a:fld>
            <a:endParaRPr lang="en-US"/>
          </a:p>
        </p:txBody>
      </p:sp>
      <p:sp>
        <p:nvSpPr>
          <p:cNvPr id="59394" name="Rectangle 2"/>
          <p:cNvSpPr>
            <a:spLocks noGrp="1" noChangeArrowheads="1"/>
          </p:cNvSpPr>
          <p:nvPr>
            <p:ph type="title"/>
          </p:nvPr>
        </p:nvSpPr>
        <p:spPr/>
        <p:txBody>
          <a:bodyPr/>
          <a:lstStyle/>
          <a:p>
            <a:pPr eaLnBrk="1" hangingPunct="1">
              <a:defRPr/>
            </a:pPr>
            <a:r>
              <a:rPr lang="en-US"/>
              <a:t>Analysis of Algorithms</a:t>
            </a:r>
          </a:p>
        </p:txBody>
      </p:sp>
      <p:sp>
        <p:nvSpPr>
          <p:cNvPr id="59395" name="Rectangle 3"/>
          <p:cNvSpPr>
            <a:spLocks noGrp="1" noChangeArrowheads="1"/>
          </p:cNvSpPr>
          <p:nvPr>
            <p:ph type="body" idx="1"/>
          </p:nvPr>
        </p:nvSpPr>
        <p:spPr/>
        <p:txBody>
          <a:bodyPr/>
          <a:lstStyle/>
          <a:p>
            <a:pPr eaLnBrk="1" hangingPunct="1">
              <a:lnSpc>
                <a:spcPct val="110000"/>
              </a:lnSpc>
              <a:defRPr/>
            </a:pPr>
            <a:r>
              <a:rPr lang="en-US" dirty="0"/>
              <a:t>Efficiency:	</a:t>
            </a:r>
          </a:p>
          <a:p>
            <a:pPr lvl="1" eaLnBrk="1" hangingPunct="1">
              <a:lnSpc>
                <a:spcPct val="110000"/>
              </a:lnSpc>
              <a:defRPr/>
            </a:pPr>
            <a:r>
              <a:rPr lang="en-US" dirty="0"/>
              <a:t>Running time</a:t>
            </a:r>
          </a:p>
          <a:p>
            <a:pPr lvl="1" eaLnBrk="1" hangingPunct="1">
              <a:lnSpc>
                <a:spcPct val="110000"/>
              </a:lnSpc>
              <a:defRPr/>
            </a:pPr>
            <a:r>
              <a:rPr lang="en-US" dirty="0"/>
              <a:t>Space used</a:t>
            </a:r>
          </a:p>
          <a:p>
            <a:pPr eaLnBrk="1" hangingPunct="1">
              <a:lnSpc>
                <a:spcPct val="110000"/>
              </a:lnSpc>
              <a:defRPr/>
            </a:pPr>
            <a:r>
              <a:rPr lang="en-US" dirty="0"/>
              <a:t>Efficiency as a function of the </a:t>
            </a:r>
            <a:r>
              <a:rPr lang="en-US" b="1" i="1" dirty="0"/>
              <a:t>input size</a:t>
            </a:r>
            <a:r>
              <a:rPr lang="en-US" dirty="0"/>
              <a:t>:</a:t>
            </a:r>
          </a:p>
          <a:p>
            <a:pPr lvl="1" eaLnBrk="1" hangingPunct="1">
              <a:lnSpc>
                <a:spcPct val="110000"/>
              </a:lnSpc>
              <a:defRPr/>
            </a:pPr>
            <a:r>
              <a:rPr lang="en-US" dirty="0"/>
              <a:t>Number of data elements (numbers, points).</a:t>
            </a:r>
          </a:p>
          <a:p>
            <a:pPr lvl="1" eaLnBrk="1" hangingPunct="1">
              <a:lnSpc>
                <a:spcPct val="110000"/>
              </a:lnSpc>
              <a:defRPr/>
            </a:pPr>
            <a:r>
              <a:rPr lang="en-US" dirty="0"/>
              <a:t>The number of bits of an input number .</a:t>
            </a:r>
          </a:p>
        </p:txBody>
      </p:sp>
      <p:sp>
        <p:nvSpPr>
          <p:cNvPr id="6" name="Footer Placeholder 6">
            <a:extLst>
              <a:ext uri="{FF2B5EF4-FFF2-40B4-BE49-F238E27FC236}">
                <a16:creationId xmlns:a16="http://schemas.microsoft.com/office/drawing/2014/main" xmlns="" id="{45D21846-8B42-4D73-9DDC-ECBC165465C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fontScale="92500" lnSpcReduction="20000"/>
          </a:bodyPr>
          <a:lstStyle/>
          <a:p>
            <a:pPr algn="just">
              <a:lnSpc>
                <a:spcPct val="80000"/>
              </a:lnSpc>
              <a:defRPr/>
            </a:pPr>
            <a:r>
              <a:rPr lang="en-US" altLang="ja-JP" sz="3000" dirty="0"/>
              <a:t>Sustain development and progress of the university </a:t>
            </a:r>
          </a:p>
          <a:p>
            <a:pPr algn="just">
              <a:lnSpc>
                <a:spcPct val="80000"/>
              </a:lnSpc>
              <a:defRPr/>
            </a:pPr>
            <a:r>
              <a:rPr lang="en-US" altLang="ja-JP" sz="3000" dirty="0"/>
              <a:t>Continue to upgrade educational services and facilities responsive of the demands for change and needs of the society </a:t>
            </a:r>
          </a:p>
          <a:p>
            <a:pPr algn="just">
              <a:lnSpc>
                <a:spcPct val="80000"/>
              </a:lnSpc>
              <a:defRPr/>
            </a:pPr>
            <a:r>
              <a:rPr lang="en-US" altLang="ja-JP" sz="3000" dirty="0"/>
              <a:t>Inculcate professional culture among management, faculty and personnel in the attainment of the institution's vision, mission and goals </a:t>
            </a:r>
          </a:p>
          <a:p>
            <a:pPr algn="just">
              <a:lnSpc>
                <a:spcPct val="80000"/>
              </a:lnSpc>
              <a:defRPr/>
            </a:pPr>
            <a:r>
              <a:rPr lang="en-US" altLang="ja-JP" sz="3000" dirty="0"/>
              <a:t>Enhance research consciousness in discovering new dimensions for curriculum development and enrichment </a:t>
            </a:r>
          </a:p>
          <a:p>
            <a:pPr algn="just">
              <a:defRPr/>
            </a:pPr>
            <a:r>
              <a:rPr lang="en-US" altLang="ja-JP" sz="3000" dirty="0"/>
              <a:t>Implement meaningful and relevant community outreach programs reflective of the available resources and expertise of the university </a:t>
            </a:r>
          </a:p>
          <a:p>
            <a:pPr algn="just">
              <a:defRPr/>
            </a:pPr>
            <a:r>
              <a:rPr lang="en-US" altLang="ja-JP" sz="3000" dirty="0"/>
              <a:t>Establish strong networking of programs, sharing of resources and expertise with local and international educational institutions and organizations </a:t>
            </a:r>
          </a:p>
          <a:p>
            <a:pPr algn="just">
              <a:defRPr/>
            </a:pPr>
            <a:r>
              <a:rPr lang="en-US" altLang="ja-JP" sz="30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A89ABC5-C95D-467D-924A-23E0EF8E59A5}" type="slidenum">
              <a:rPr lang="en-US" smtClean="0"/>
              <a:pPr/>
              <a:t>4</a:t>
            </a:fld>
            <a:endParaRPr lang="en-US"/>
          </a:p>
        </p:txBody>
      </p:sp>
      <p:sp>
        <p:nvSpPr>
          <p:cNvPr id="6" name="Footer Placeholder 6">
            <a:extLst>
              <a:ext uri="{FF2B5EF4-FFF2-40B4-BE49-F238E27FC236}">
                <a16:creationId xmlns:a16="http://schemas.microsoft.com/office/drawing/2014/main" xmlns=""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a:t>The RAM Model</a:t>
            </a:r>
          </a:p>
        </p:txBody>
      </p:sp>
      <p:sp>
        <p:nvSpPr>
          <p:cNvPr id="55299" name="Rectangle 3"/>
          <p:cNvSpPr>
            <a:spLocks noGrp="1" noChangeArrowheads="1"/>
          </p:cNvSpPr>
          <p:nvPr>
            <p:ph type="body" idx="1"/>
          </p:nvPr>
        </p:nvSpPr>
        <p:spPr>
          <a:xfrm>
            <a:off x="760412" y="1676400"/>
            <a:ext cx="10310812" cy="4724400"/>
          </a:xfrm>
        </p:spPr>
        <p:txBody>
          <a:bodyPr/>
          <a:lstStyle/>
          <a:p>
            <a:pPr marL="0" indent="0" algn="just">
              <a:lnSpc>
                <a:spcPct val="80000"/>
              </a:lnSpc>
              <a:spcBef>
                <a:spcPct val="50000"/>
              </a:spcBef>
              <a:buNone/>
              <a:defRPr/>
            </a:pPr>
            <a:r>
              <a:rPr lang="en-US" sz="3100" dirty="0"/>
              <a:t>The </a:t>
            </a:r>
            <a:r>
              <a:rPr lang="en-US" sz="3100" b="1" dirty="0"/>
              <a:t>RAM</a:t>
            </a:r>
            <a:r>
              <a:rPr lang="en-US" sz="3100" dirty="0"/>
              <a:t> (Random Access Machine) model of computation measures the run time of an algorithm by summing up the number of steps needed to execute the algorithm on a set of </a:t>
            </a:r>
            <a:r>
              <a:rPr lang="en-US" sz="3100" dirty="0" smtClean="0"/>
              <a:t>data</a:t>
            </a:r>
            <a:r>
              <a:rPr lang="en-US" sz="3100" dirty="0"/>
              <a:t>. The RAM model operates by the following principles:</a:t>
            </a:r>
            <a:endParaRPr lang="en-US" sz="3100" dirty="0" smtClean="0"/>
          </a:p>
          <a:p>
            <a:pPr algn="just">
              <a:lnSpc>
                <a:spcPct val="80000"/>
              </a:lnSpc>
              <a:spcBef>
                <a:spcPct val="50000"/>
              </a:spcBef>
              <a:defRPr/>
            </a:pPr>
            <a:r>
              <a:rPr lang="en-US" sz="3100" dirty="0"/>
              <a:t>Each “simple” operation (+, -, =, if, call) takes exactly 1 step.</a:t>
            </a:r>
          </a:p>
          <a:p>
            <a:pPr algn="just">
              <a:lnSpc>
                <a:spcPct val="80000"/>
              </a:lnSpc>
              <a:spcBef>
                <a:spcPct val="50000"/>
              </a:spcBef>
              <a:defRPr/>
            </a:pPr>
            <a:r>
              <a:rPr lang="en-US" sz="3100" dirty="0"/>
              <a:t>Loops and subroutines are complex operations composed of multiple time steps. </a:t>
            </a:r>
            <a:endParaRPr lang="en-US" sz="3100" dirty="0" smtClean="0"/>
          </a:p>
          <a:p>
            <a:pPr algn="just">
              <a:lnSpc>
                <a:spcPct val="80000"/>
              </a:lnSpc>
              <a:spcBef>
                <a:spcPct val="50000"/>
              </a:spcBef>
              <a:defRPr/>
            </a:pPr>
            <a:r>
              <a:rPr lang="en-US" sz="3100" dirty="0" smtClean="0"/>
              <a:t>Each </a:t>
            </a:r>
            <a:r>
              <a:rPr lang="en-US" sz="3100" dirty="0"/>
              <a:t>memory access takes exactly 1 step.</a:t>
            </a:r>
          </a:p>
        </p:txBody>
      </p:sp>
      <p:sp>
        <p:nvSpPr>
          <p:cNvPr id="50180" name="Rectangle 4"/>
          <p:cNvSpPr>
            <a:spLocks noChangeArrowheads="1"/>
          </p:cNvSpPr>
          <p:nvPr/>
        </p:nvSpPr>
        <p:spPr bwMode="auto">
          <a:xfrm>
            <a:off x="11463338" y="5426075"/>
            <a:ext cx="184150" cy="369888"/>
          </a:xfrm>
          <a:prstGeom prst="rect">
            <a:avLst/>
          </a:prstGeom>
          <a:noFill/>
          <a:ln w="9525">
            <a:noFill/>
            <a:miter lim="800000"/>
            <a:headEnd/>
            <a:tailEnd/>
          </a:ln>
        </p:spPr>
        <p:txBody>
          <a:bodyPr wrap="none">
            <a:spAutoFit/>
          </a:bodyPr>
          <a:lstStyle/>
          <a:p>
            <a:endParaRPr lang="en-US"/>
          </a:p>
        </p:txBody>
      </p:sp>
      <p:sp>
        <p:nvSpPr>
          <p:cNvPr id="5" name="Footer Placeholder 6">
            <a:extLst>
              <a:ext uri="{FF2B5EF4-FFF2-40B4-BE49-F238E27FC236}">
                <a16:creationId xmlns:a16="http://schemas.microsoft.com/office/drawing/2014/main" xmlns="" id="{26061615-A47C-44D5-A6A6-A1ABDE571B8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3FE8AC5-9DE6-4296-BA1B-3FD4CACCDA28}" type="slidenum">
              <a:rPr lang="en-US" smtClean="0"/>
              <a:pPr/>
              <a:t>41</a:t>
            </a:fld>
            <a:endParaRPr lang="en-US"/>
          </a:p>
        </p:txBody>
      </p:sp>
      <p:sp>
        <p:nvSpPr>
          <p:cNvPr id="60418" name="Rectangle 2"/>
          <p:cNvSpPr>
            <a:spLocks noGrp="1" noChangeArrowheads="1"/>
          </p:cNvSpPr>
          <p:nvPr>
            <p:ph type="title"/>
          </p:nvPr>
        </p:nvSpPr>
        <p:spPr/>
        <p:txBody>
          <a:bodyPr/>
          <a:lstStyle/>
          <a:p>
            <a:pPr eaLnBrk="1" hangingPunct="1">
              <a:defRPr/>
            </a:pPr>
            <a:r>
              <a:rPr lang="en-US" dirty="0"/>
              <a:t>The RAM model (</a:t>
            </a:r>
            <a:r>
              <a:rPr lang="en-US" dirty="0" err="1"/>
              <a:t>cntd</a:t>
            </a:r>
            <a:r>
              <a:rPr lang="en-US" dirty="0"/>
              <a:t>..)</a:t>
            </a:r>
          </a:p>
        </p:txBody>
      </p:sp>
      <p:sp>
        <p:nvSpPr>
          <p:cNvPr id="60419" name="Rectangle 3"/>
          <p:cNvSpPr>
            <a:spLocks noGrp="1" noChangeArrowheads="1"/>
          </p:cNvSpPr>
          <p:nvPr>
            <p:ph type="body" idx="1"/>
          </p:nvPr>
        </p:nvSpPr>
        <p:spPr/>
        <p:txBody>
          <a:bodyPr/>
          <a:lstStyle/>
          <a:p>
            <a:pPr eaLnBrk="1" hangingPunct="1">
              <a:defRPr/>
            </a:pPr>
            <a:r>
              <a:rPr lang="en-US" sz="2800" dirty="0"/>
              <a:t>It is important to choose the level of detail.</a:t>
            </a:r>
          </a:p>
          <a:p>
            <a:pPr eaLnBrk="1" hangingPunct="1">
              <a:defRPr/>
            </a:pPr>
            <a:r>
              <a:rPr lang="en-US" sz="2800" dirty="0"/>
              <a:t>The RAM model:</a:t>
            </a:r>
          </a:p>
          <a:p>
            <a:pPr lvl="1" eaLnBrk="1" hangingPunct="1">
              <a:defRPr/>
            </a:pPr>
            <a:r>
              <a:rPr lang="en-US" sz="2400" dirty="0"/>
              <a:t>Instructions (each taking constant time), we usually choose one type of instruction as a </a:t>
            </a:r>
            <a:r>
              <a:rPr lang="en-US" sz="2400" b="1" dirty="0">
                <a:solidFill>
                  <a:srgbClr val="080808"/>
                </a:solidFill>
              </a:rPr>
              <a:t>characteristic</a:t>
            </a:r>
            <a:r>
              <a:rPr lang="en-US" sz="2400" dirty="0"/>
              <a:t> operation that is counted:	</a:t>
            </a:r>
          </a:p>
          <a:p>
            <a:pPr lvl="2" eaLnBrk="1" hangingPunct="1">
              <a:defRPr/>
            </a:pPr>
            <a:r>
              <a:rPr lang="en-US" sz="2000" dirty="0"/>
              <a:t>Arithmetic (add, subtract, multiply, etc.)</a:t>
            </a:r>
          </a:p>
          <a:p>
            <a:pPr lvl="2" eaLnBrk="1" hangingPunct="1">
              <a:defRPr/>
            </a:pPr>
            <a:r>
              <a:rPr lang="en-US" sz="2000" dirty="0"/>
              <a:t>Data movement (assign)</a:t>
            </a:r>
          </a:p>
          <a:p>
            <a:pPr lvl="2" eaLnBrk="1" hangingPunct="1">
              <a:defRPr/>
            </a:pPr>
            <a:r>
              <a:rPr lang="en-US" sz="2000" dirty="0"/>
              <a:t>Control flow (branch, subroutine call, return)</a:t>
            </a:r>
          </a:p>
          <a:p>
            <a:pPr lvl="2" eaLnBrk="1" hangingPunct="1">
              <a:defRPr/>
            </a:pPr>
            <a:r>
              <a:rPr lang="en-US" sz="2000"/>
              <a:t>Comparison (logical ops)</a:t>
            </a:r>
          </a:p>
          <a:p>
            <a:pPr lvl="1" eaLnBrk="1" hangingPunct="1">
              <a:defRPr/>
            </a:pPr>
            <a:r>
              <a:rPr lang="en-US" sz="2400" dirty="0"/>
              <a:t>Data types – integers, characters, and floats </a:t>
            </a:r>
          </a:p>
        </p:txBody>
      </p:sp>
      <p:sp>
        <p:nvSpPr>
          <p:cNvPr id="6" name="Footer Placeholder 6">
            <a:extLst>
              <a:ext uri="{FF2B5EF4-FFF2-40B4-BE49-F238E27FC236}">
                <a16:creationId xmlns:a16="http://schemas.microsoft.com/office/drawing/2014/main" xmlns="" id="{62528086-B953-44A0-8C09-1B0DDB2F63F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3FE8AC5-9DE6-4296-BA1B-3FD4CACCDA28}" type="slidenum">
              <a:rPr lang="en-US" smtClean="0"/>
              <a:pPr/>
              <a:t>42</a:t>
            </a:fld>
            <a:endParaRPr lang="en-US"/>
          </a:p>
        </p:txBody>
      </p:sp>
      <p:sp>
        <p:nvSpPr>
          <p:cNvPr id="60418" name="Rectangle 2"/>
          <p:cNvSpPr>
            <a:spLocks noGrp="1" noChangeArrowheads="1"/>
          </p:cNvSpPr>
          <p:nvPr>
            <p:ph type="title"/>
          </p:nvPr>
        </p:nvSpPr>
        <p:spPr/>
        <p:txBody>
          <a:bodyPr/>
          <a:lstStyle/>
          <a:p>
            <a:pPr eaLnBrk="1" hangingPunct="1">
              <a:defRPr/>
            </a:pPr>
            <a:r>
              <a:rPr lang="en-US" dirty="0"/>
              <a:t>The RAM model (</a:t>
            </a:r>
            <a:r>
              <a:rPr lang="en-US" dirty="0" err="1"/>
              <a:t>cntd</a:t>
            </a:r>
            <a:r>
              <a:rPr lang="en-US" dirty="0"/>
              <a:t>..)</a:t>
            </a:r>
          </a:p>
        </p:txBody>
      </p:sp>
      <p:sp>
        <p:nvSpPr>
          <p:cNvPr id="60419" name="Rectangle 3"/>
          <p:cNvSpPr>
            <a:spLocks noGrp="1" noChangeArrowheads="1"/>
          </p:cNvSpPr>
          <p:nvPr>
            <p:ph type="body" idx="1"/>
          </p:nvPr>
        </p:nvSpPr>
        <p:spPr/>
        <p:txBody>
          <a:bodyPr/>
          <a:lstStyle/>
          <a:p>
            <a:pPr algn="just" eaLnBrk="1" hangingPunct="1">
              <a:defRPr/>
            </a:pPr>
            <a:r>
              <a:rPr lang="en-US" sz="2400" dirty="0" smtClean="0"/>
              <a:t>This </a:t>
            </a:r>
            <a:r>
              <a:rPr lang="en-US" sz="2400" dirty="0"/>
              <a:t>model encapsulates the core functionality of computers but does not mimic them completely. For example, an </a:t>
            </a:r>
            <a:r>
              <a:rPr lang="en-US" sz="2400" b="1" dirty="0"/>
              <a:t>addition operation </a:t>
            </a:r>
            <a:r>
              <a:rPr lang="en-US" sz="2400" dirty="0"/>
              <a:t>and a </a:t>
            </a:r>
            <a:r>
              <a:rPr lang="en-US" sz="2400" b="1" dirty="0"/>
              <a:t>multiplication operation </a:t>
            </a:r>
            <a:r>
              <a:rPr lang="en-US" sz="2400" dirty="0"/>
              <a:t>are both worth a single time step, however, in reality it will take a machine more operations to compute a </a:t>
            </a:r>
            <a:r>
              <a:rPr lang="en-US" sz="2400" b="1" dirty="0"/>
              <a:t>product</a:t>
            </a:r>
            <a:r>
              <a:rPr lang="en-US" sz="2400" dirty="0"/>
              <a:t> versus a </a:t>
            </a:r>
            <a:r>
              <a:rPr lang="en-US" sz="2400" b="1" dirty="0"/>
              <a:t>sum</a:t>
            </a:r>
            <a:r>
              <a:rPr lang="en-US" sz="2400" dirty="0" smtClean="0"/>
              <a:t>.</a:t>
            </a:r>
          </a:p>
          <a:p>
            <a:pPr marL="0" indent="0" algn="just" eaLnBrk="1" hangingPunct="1">
              <a:buNone/>
              <a:defRPr/>
            </a:pPr>
            <a:endParaRPr lang="en-US" sz="2400" dirty="0"/>
          </a:p>
          <a:p>
            <a:pPr algn="just" eaLnBrk="1" hangingPunct="1">
              <a:defRPr/>
            </a:pPr>
            <a:r>
              <a:rPr lang="en-US" sz="2400" dirty="0"/>
              <a:t>The reason the RAM model makes these assumptions is because doing so allows a balance between simplicity and completely imitating underlying machine, resulting in a tool that is useful in practice</a:t>
            </a:r>
            <a:r>
              <a:rPr lang="en-US" sz="2400" dirty="0" smtClean="0"/>
              <a:t>.</a:t>
            </a:r>
          </a:p>
          <a:p>
            <a:pPr marL="0" indent="0" algn="just" eaLnBrk="1" hangingPunct="1">
              <a:buNone/>
              <a:defRPr/>
            </a:pPr>
            <a:endParaRPr lang="en-US" sz="2400" dirty="0"/>
          </a:p>
          <a:p>
            <a:pPr algn="just" eaLnBrk="1" hangingPunct="1">
              <a:defRPr/>
            </a:pPr>
            <a:r>
              <a:rPr lang="en-US" sz="2400" dirty="0"/>
              <a:t>The exact analysis of algorithms is a difficult task. It is the nature of algorithm analysis to be both machine and language independent. For example, if your computer becomes twice as fast after a recent update, the complexity of your algorithm still remains the same.</a:t>
            </a:r>
          </a:p>
        </p:txBody>
      </p:sp>
      <p:sp>
        <p:nvSpPr>
          <p:cNvPr id="6" name="Footer Placeholder 6">
            <a:extLst>
              <a:ext uri="{FF2B5EF4-FFF2-40B4-BE49-F238E27FC236}">
                <a16:creationId xmlns:a16="http://schemas.microsoft.com/office/drawing/2014/main" xmlns="" id="{62528086-B953-44A0-8C09-1B0DDB2F63F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extLst>
      <p:ext uri="{BB962C8B-B14F-4D97-AF65-F5344CB8AC3E}">
        <p14:creationId xmlns:p14="http://schemas.microsoft.com/office/powerpoint/2010/main" val="2133468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- 1</a:t>
            </a:r>
            <a:endParaRPr lang="en-US" dirty="0"/>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43</a:t>
            </a:fld>
            <a:endParaRPr lang="en-US"/>
          </a:p>
        </p:txBody>
      </p:sp>
      <p:sp>
        <p:nvSpPr>
          <p:cNvPr id="7" name="Footer Placeholder 6">
            <a:extLst>
              <a:ext uri="{FF2B5EF4-FFF2-40B4-BE49-F238E27FC236}">
                <a16:creationId xmlns:a16="http://schemas.microsoft.com/office/drawing/2014/main" xmlns=""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pic>
        <p:nvPicPr>
          <p:cNvPr id="4" name="Picture 3"/>
          <p:cNvPicPr>
            <a:picLocks noChangeAspect="1"/>
          </p:cNvPicPr>
          <p:nvPr/>
        </p:nvPicPr>
        <p:blipFill>
          <a:blip r:embed="rId2"/>
          <a:stretch>
            <a:fillRect/>
          </a:stretch>
        </p:blipFill>
        <p:spPr>
          <a:xfrm>
            <a:off x="608012" y="1062318"/>
            <a:ext cx="3352800" cy="5143130"/>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2284412" y="2362200"/>
            <a:ext cx="3429000" cy="9906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284412" y="3048000"/>
            <a:ext cx="3429000" cy="5858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03612" y="3581400"/>
            <a:ext cx="2209800" cy="685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42012" y="2144287"/>
            <a:ext cx="3886200" cy="369332"/>
          </a:xfrm>
          <a:prstGeom prst="rect">
            <a:avLst/>
          </a:prstGeom>
          <a:noFill/>
        </p:spPr>
        <p:txBody>
          <a:bodyPr wrap="square" rtlCol="0">
            <a:spAutoFit/>
          </a:bodyPr>
          <a:lstStyle/>
          <a:p>
            <a:r>
              <a:rPr lang="en-US" b="1" dirty="0" smtClean="0"/>
              <a:t>Cost: </a:t>
            </a:r>
            <a:r>
              <a:rPr lang="en-US" b="1" dirty="0" smtClean="0">
                <a:solidFill>
                  <a:srgbClr val="FF0000"/>
                </a:solidFill>
              </a:rPr>
              <a:t>1</a:t>
            </a:r>
            <a:r>
              <a:rPr lang="en-US" b="1" dirty="0" smtClean="0"/>
              <a:t> </a:t>
            </a:r>
            <a:r>
              <a:rPr lang="en-US" dirty="0" smtClean="0"/>
              <a:t>[1 Assignment] </a:t>
            </a:r>
            <a:endParaRPr lang="en-US" dirty="0"/>
          </a:p>
        </p:txBody>
      </p:sp>
      <p:sp>
        <p:nvSpPr>
          <p:cNvPr id="17" name="TextBox 16"/>
          <p:cNvSpPr txBox="1"/>
          <p:nvPr/>
        </p:nvSpPr>
        <p:spPr>
          <a:xfrm>
            <a:off x="5942012" y="2777604"/>
            <a:ext cx="4031223" cy="369332"/>
          </a:xfrm>
          <a:prstGeom prst="rect">
            <a:avLst/>
          </a:prstGeom>
          <a:noFill/>
        </p:spPr>
        <p:txBody>
          <a:bodyPr wrap="square" rtlCol="0">
            <a:spAutoFit/>
          </a:bodyPr>
          <a:lstStyle/>
          <a:p>
            <a:r>
              <a:rPr lang="en-US" b="1" dirty="0" smtClean="0"/>
              <a:t>Cost: </a:t>
            </a:r>
            <a:r>
              <a:rPr lang="en-US" b="1" dirty="0" smtClean="0">
                <a:solidFill>
                  <a:srgbClr val="00B050"/>
                </a:solidFill>
              </a:rPr>
              <a:t>1</a:t>
            </a:r>
            <a:r>
              <a:rPr lang="en-US" b="1" dirty="0" smtClean="0"/>
              <a:t> </a:t>
            </a:r>
            <a:r>
              <a:rPr lang="en-US" dirty="0" smtClean="0"/>
              <a:t>[1 Assignment] </a:t>
            </a:r>
            <a:endParaRPr lang="en-US" dirty="0"/>
          </a:p>
        </p:txBody>
      </p:sp>
      <p:sp>
        <p:nvSpPr>
          <p:cNvPr id="18" name="TextBox 17"/>
          <p:cNvSpPr txBox="1"/>
          <p:nvPr/>
        </p:nvSpPr>
        <p:spPr>
          <a:xfrm>
            <a:off x="5942012" y="3379513"/>
            <a:ext cx="4896318" cy="369332"/>
          </a:xfrm>
          <a:prstGeom prst="rect">
            <a:avLst/>
          </a:prstGeom>
          <a:noFill/>
        </p:spPr>
        <p:txBody>
          <a:bodyPr wrap="square" rtlCol="0">
            <a:spAutoFit/>
          </a:bodyPr>
          <a:lstStyle/>
          <a:p>
            <a:r>
              <a:rPr lang="en-US" b="1" dirty="0" smtClean="0"/>
              <a:t>Cost: </a:t>
            </a:r>
            <a:r>
              <a:rPr lang="en-US" b="1" dirty="0" smtClean="0">
                <a:solidFill>
                  <a:srgbClr val="0070C0"/>
                </a:solidFill>
              </a:rPr>
              <a:t>2</a:t>
            </a:r>
            <a:r>
              <a:rPr lang="en-US" b="1" dirty="0" smtClean="0"/>
              <a:t> </a:t>
            </a:r>
            <a:r>
              <a:rPr lang="en-US" dirty="0" smtClean="0"/>
              <a:t>[1 Assignment and 1 Addition] </a:t>
            </a:r>
            <a:endParaRPr lang="en-US" dirty="0"/>
          </a:p>
        </p:txBody>
      </p:sp>
      <p:sp>
        <p:nvSpPr>
          <p:cNvPr id="19" name="TextBox 18"/>
          <p:cNvSpPr txBox="1"/>
          <p:nvPr/>
        </p:nvSpPr>
        <p:spPr>
          <a:xfrm>
            <a:off x="5180012" y="4629141"/>
            <a:ext cx="6934200" cy="923330"/>
          </a:xfrm>
          <a:prstGeom prst="rect">
            <a:avLst/>
          </a:prstGeom>
          <a:noFill/>
        </p:spPr>
        <p:txBody>
          <a:bodyPr wrap="square" rtlCol="0">
            <a:spAutoFit/>
          </a:bodyPr>
          <a:lstStyle/>
          <a:p>
            <a:r>
              <a:rPr lang="en-US" dirty="0" smtClean="0"/>
              <a:t>Total Cost: </a:t>
            </a:r>
            <a:r>
              <a:rPr lang="en-US" b="1" dirty="0" smtClean="0">
                <a:solidFill>
                  <a:srgbClr val="FF0000"/>
                </a:solidFill>
              </a:rPr>
              <a:t>1 </a:t>
            </a:r>
            <a:r>
              <a:rPr lang="en-US" b="1" dirty="0" smtClean="0"/>
              <a:t>+</a:t>
            </a:r>
            <a:r>
              <a:rPr lang="en-US" b="1" dirty="0" smtClean="0">
                <a:solidFill>
                  <a:srgbClr val="FF0000"/>
                </a:solidFill>
              </a:rPr>
              <a:t> </a:t>
            </a:r>
            <a:r>
              <a:rPr lang="en-US" b="1" dirty="0" smtClean="0">
                <a:solidFill>
                  <a:srgbClr val="00B050"/>
                </a:solidFill>
              </a:rPr>
              <a:t>1 </a:t>
            </a:r>
            <a:r>
              <a:rPr lang="en-US" b="1" dirty="0" smtClean="0"/>
              <a:t>+</a:t>
            </a:r>
            <a:r>
              <a:rPr lang="en-US" b="1" dirty="0" smtClean="0">
                <a:solidFill>
                  <a:srgbClr val="00B050"/>
                </a:solidFill>
              </a:rPr>
              <a:t> </a:t>
            </a:r>
            <a:r>
              <a:rPr lang="en-US" b="1" dirty="0" smtClean="0">
                <a:solidFill>
                  <a:srgbClr val="0070C0"/>
                </a:solidFill>
              </a:rPr>
              <a:t>2 </a:t>
            </a:r>
            <a:r>
              <a:rPr lang="en-US" b="1" dirty="0" smtClean="0"/>
              <a:t>+ 1 + 1</a:t>
            </a:r>
            <a:r>
              <a:rPr lang="en-US" b="1" dirty="0" smtClean="0">
                <a:solidFill>
                  <a:srgbClr val="0070C0"/>
                </a:solidFill>
              </a:rPr>
              <a:t> </a:t>
            </a:r>
            <a:r>
              <a:rPr lang="en-US" b="1" dirty="0" smtClean="0"/>
              <a:t>= 6</a:t>
            </a:r>
            <a:endParaRPr lang="en-US" b="1" dirty="0" smtClean="0"/>
          </a:p>
          <a:p>
            <a:r>
              <a:rPr lang="en-US" dirty="0" smtClean="0"/>
              <a:t>This is a constant. When we specify time complexity for constant time, we use 1 instead.</a:t>
            </a:r>
            <a:endParaRPr lang="en-US" dirty="0"/>
          </a:p>
        </p:txBody>
      </p:sp>
      <p:sp>
        <p:nvSpPr>
          <p:cNvPr id="20" name="TextBox 19"/>
          <p:cNvSpPr txBox="1"/>
          <p:nvPr/>
        </p:nvSpPr>
        <p:spPr>
          <a:xfrm>
            <a:off x="5180012" y="5684464"/>
            <a:ext cx="5867400" cy="369332"/>
          </a:xfrm>
          <a:prstGeom prst="rect">
            <a:avLst/>
          </a:prstGeom>
          <a:noFill/>
        </p:spPr>
        <p:txBody>
          <a:bodyPr wrap="square" rtlCol="0">
            <a:spAutoFit/>
          </a:bodyPr>
          <a:lstStyle/>
          <a:p>
            <a:r>
              <a:rPr lang="en-US" dirty="0" smtClean="0"/>
              <a:t>Time Complexity: </a:t>
            </a:r>
            <a:r>
              <a:rPr lang="en-US" b="1" dirty="0" smtClean="0"/>
              <a:t>O(1) </a:t>
            </a:r>
            <a:r>
              <a:rPr lang="en-US" b="1" i="1" dirty="0" smtClean="0">
                <a:solidFill>
                  <a:srgbClr val="0000CC"/>
                </a:solidFill>
              </a:rPr>
              <a:t>[Also called, Constant Time]</a:t>
            </a:r>
            <a:endParaRPr lang="en-US" b="1" i="1" dirty="0">
              <a:solidFill>
                <a:srgbClr val="0000CC"/>
              </a:solidFill>
            </a:endParaRPr>
          </a:p>
        </p:txBody>
      </p:sp>
      <p:cxnSp>
        <p:nvCxnSpPr>
          <p:cNvPr id="21" name="Straight Arrow Connector 20"/>
          <p:cNvCxnSpPr/>
          <p:nvPr/>
        </p:nvCxnSpPr>
        <p:spPr>
          <a:xfrm flipV="1">
            <a:off x="3275012" y="4233096"/>
            <a:ext cx="2667000" cy="5551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2012" y="3996385"/>
            <a:ext cx="3886200" cy="369332"/>
          </a:xfrm>
          <a:prstGeom prst="rect">
            <a:avLst/>
          </a:prstGeom>
          <a:noFill/>
        </p:spPr>
        <p:txBody>
          <a:bodyPr wrap="square" rtlCol="0">
            <a:spAutoFit/>
          </a:bodyPr>
          <a:lstStyle/>
          <a:p>
            <a:r>
              <a:rPr lang="en-US" b="1" dirty="0" smtClean="0"/>
              <a:t>Cost: </a:t>
            </a:r>
            <a:r>
              <a:rPr lang="en-US" b="1" dirty="0" smtClean="0"/>
              <a:t>1 + 1</a:t>
            </a:r>
            <a:endParaRPr lang="en-US" dirty="0"/>
          </a:p>
        </p:txBody>
      </p:sp>
      <p:cxnSp>
        <p:nvCxnSpPr>
          <p:cNvPr id="23" name="Straight Arrow Connector 22"/>
          <p:cNvCxnSpPr>
            <a:endCxn id="22" idx="1"/>
          </p:cNvCxnSpPr>
          <p:nvPr/>
        </p:nvCxnSpPr>
        <p:spPr>
          <a:xfrm flipV="1">
            <a:off x="2665412" y="4181051"/>
            <a:ext cx="3276600" cy="12320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44</a:t>
            </a:fld>
            <a:endParaRPr lang="en-US"/>
          </a:p>
        </p:txBody>
      </p:sp>
      <p:sp>
        <p:nvSpPr>
          <p:cNvPr id="7" name="Footer Placeholder 6">
            <a:extLst>
              <a:ext uri="{FF2B5EF4-FFF2-40B4-BE49-F238E27FC236}">
                <a16:creationId xmlns:a16="http://schemas.microsoft.com/office/drawing/2014/main" xmlns=""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pic>
        <p:nvPicPr>
          <p:cNvPr id="5" name="Picture 4"/>
          <p:cNvPicPr>
            <a:picLocks noChangeAspect="1"/>
          </p:cNvPicPr>
          <p:nvPr/>
        </p:nvPicPr>
        <p:blipFill>
          <a:blip r:embed="rId2"/>
          <a:stretch>
            <a:fillRect/>
          </a:stretch>
        </p:blipFill>
        <p:spPr>
          <a:xfrm>
            <a:off x="531812" y="990600"/>
            <a:ext cx="4367778" cy="5353050"/>
          </a:xfrm>
          <a:prstGeom prst="rect">
            <a:avLst/>
          </a:prstGeom>
          <a:ln>
            <a:noFill/>
          </a:ln>
          <a:effectLst>
            <a:outerShdw blurRad="292100" dist="139700" dir="2700000" algn="tl" rotWithShape="0">
              <a:srgbClr val="333333">
                <a:alpha val="65000"/>
              </a:srgbClr>
            </a:outerShdw>
          </a:effectLst>
        </p:spPr>
      </p:pic>
      <p:cxnSp>
        <p:nvCxnSpPr>
          <p:cNvPr id="10" name="Straight Arrow Connector 9"/>
          <p:cNvCxnSpPr/>
          <p:nvPr/>
        </p:nvCxnSpPr>
        <p:spPr>
          <a:xfrm flipV="1">
            <a:off x="4799012" y="3200400"/>
            <a:ext cx="2667000" cy="838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77871" y="2878545"/>
            <a:ext cx="4572000" cy="923330"/>
          </a:xfrm>
          <a:prstGeom prst="rect">
            <a:avLst/>
          </a:prstGeom>
          <a:noFill/>
        </p:spPr>
        <p:txBody>
          <a:bodyPr wrap="square" rtlCol="0">
            <a:spAutoFit/>
          </a:bodyPr>
          <a:lstStyle/>
          <a:p>
            <a:r>
              <a:rPr lang="en-US" b="1" dirty="0" smtClean="0"/>
              <a:t>Cost: 4</a:t>
            </a:r>
          </a:p>
          <a:p>
            <a:r>
              <a:rPr lang="en-US" dirty="0" smtClean="0"/>
              <a:t>[1 Assignment, 1 Addition, 1 Multiplication, and 1 Division]</a:t>
            </a:r>
            <a:endParaRPr lang="en-US" dirty="0"/>
          </a:p>
        </p:txBody>
      </p:sp>
      <p:sp>
        <p:nvSpPr>
          <p:cNvPr id="13" name="TextBox 12"/>
          <p:cNvSpPr txBox="1"/>
          <p:nvPr/>
        </p:nvSpPr>
        <p:spPr>
          <a:xfrm>
            <a:off x="7466012" y="5319177"/>
            <a:ext cx="3429000" cy="369332"/>
          </a:xfrm>
          <a:prstGeom prst="rect">
            <a:avLst/>
          </a:prstGeom>
          <a:noFill/>
        </p:spPr>
        <p:txBody>
          <a:bodyPr wrap="square" rtlCol="0">
            <a:spAutoFit/>
          </a:bodyPr>
          <a:lstStyle/>
          <a:p>
            <a:r>
              <a:rPr lang="en-US" dirty="0" smtClean="0"/>
              <a:t>Time Complexity: </a:t>
            </a:r>
            <a:r>
              <a:rPr lang="en-US" b="1" dirty="0" smtClean="0"/>
              <a:t>O(1)</a:t>
            </a:r>
            <a:endParaRPr lang="en-US" b="1" dirty="0"/>
          </a:p>
        </p:txBody>
      </p:sp>
      <p:cxnSp>
        <p:nvCxnSpPr>
          <p:cNvPr id="9" name="Straight Arrow Connector 8"/>
          <p:cNvCxnSpPr>
            <a:endCxn id="4" idx="1"/>
          </p:cNvCxnSpPr>
          <p:nvPr/>
        </p:nvCxnSpPr>
        <p:spPr>
          <a:xfrm flipV="1">
            <a:off x="2665412" y="2242066"/>
            <a:ext cx="4876800" cy="14155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542212" y="2057400"/>
            <a:ext cx="2362200" cy="369332"/>
          </a:xfrm>
          <a:prstGeom prst="rect">
            <a:avLst/>
          </a:prstGeom>
          <a:noFill/>
        </p:spPr>
        <p:txBody>
          <a:bodyPr wrap="square" rtlCol="0">
            <a:spAutoFit/>
          </a:bodyPr>
          <a:lstStyle/>
          <a:p>
            <a:r>
              <a:rPr lang="en-US" b="1" dirty="0" smtClean="0"/>
              <a:t>Cost: 1</a:t>
            </a:r>
            <a:endParaRPr lang="en-US" b="1" dirty="0"/>
          </a:p>
        </p:txBody>
      </p:sp>
      <p:cxnSp>
        <p:nvCxnSpPr>
          <p:cNvPr id="14" name="Straight Arrow Connector 13"/>
          <p:cNvCxnSpPr/>
          <p:nvPr/>
        </p:nvCxnSpPr>
        <p:spPr>
          <a:xfrm flipV="1">
            <a:off x="3732212" y="4267200"/>
            <a:ext cx="3733800" cy="4750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66012" y="4109413"/>
            <a:ext cx="2362200" cy="369332"/>
          </a:xfrm>
          <a:prstGeom prst="rect">
            <a:avLst/>
          </a:prstGeom>
          <a:noFill/>
        </p:spPr>
        <p:txBody>
          <a:bodyPr wrap="square" rtlCol="0">
            <a:spAutoFit/>
          </a:bodyPr>
          <a:lstStyle/>
          <a:p>
            <a:r>
              <a:rPr lang="en-US" b="1" dirty="0" smtClean="0"/>
              <a:t>Cost: 1 + 1</a:t>
            </a:r>
            <a:endParaRPr lang="en-US" b="1" dirty="0"/>
          </a:p>
        </p:txBody>
      </p:sp>
      <p:sp>
        <p:nvSpPr>
          <p:cNvPr id="18" name="TextBox 17"/>
          <p:cNvSpPr txBox="1"/>
          <p:nvPr/>
        </p:nvSpPr>
        <p:spPr>
          <a:xfrm>
            <a:off x="7466012" y="4786283"/>
            <a:ext cx="2743200" cy="369332"/>
          </a:xfrm>
          <a:prstGeom prst="rect">
            <a:avLst/>
          </a:prstGeom>
          <a:noFill/>
        </p:spPr>
        <p:txBody>
          <a:bodyPr wrap="square" rtlCol="0">
            <a:spAutoFit/>
          </a:bodyPr>
          <a:lstStyle/>
          <a:p>
            <a:r>
              <a:rPr lang="en-US" dirty="0" smtClean="0"/>
              <a:t>Total Cost: 7</a:t>
            </a:r>
            <a:endParaRPr lang="en-US" dirty="0"/>
          </a:p>
        </p:txBody>
      </p:sp>
      <p:cxnSp>
        <p:nvCxnSpPr>
          <p:cNvPr id="19" name="Straight Arrow Connector 18"/>
          <p:cNvCxnSpPr>
            <a:endCxn id="17" idx="1"/>
          </p:cNvCxnSpPr>
          <p:nvPr/>
        </p:nvCxnSpPr>
        <p:spPr>
          <a:xfrm flipV="1">
            <a:off x="3032690" y="4294079"/>
            <a:ext cx="4433322" cy="11471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87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- 3</a:t>
            </a:r>
            <a:endParaRPr lang="en-US" dirty="0"/>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45</a:t>
            </a:fld>
            <a:endParaRPr lang="en-US"/>
          </a:p>
        </p:txBody>
      </p:sp>
      <p:sp>
        <p:nvSpPr>
          <p:cNvPr id="7" name="Footer Placeholder 6">
            <a:extLst>
              <a:ext uri="{FF2B5EF4-FFF2-40B4-BE49-F238E27FC236}">
                <a16:creationId xmlns:a16="http://schemas.microsoft.com/office/drawing/2014/main" xmlns=""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pic>
        <p:nvPicPr>
          <p:cNvPr id="4" name="Picture 3"/>
          <p:cNvPicPr>
            <a:picLocks noChangeAspect="1"/>
          </p:cNvPicPr>
          <p:nvPr/>
        </p:nvPicPr>
        <p:blipFill>
          <a:blip r:embed="rId2"/>
          <a:stretch>
            <a:fillRect/>
          </a:stretch>
        </p:blipFill>
        <p:spPr>
          <a:xfrm>
            <a:off x="531812" y="1316831"/>
            <a:ext cx="4533900" cy="5000625"/>
          </a:xfrm>
          <a:prstGeom prst="rect">
            <a:avLst/>
          </a:prstGeom>
          <a:ln>
            <a:noFill/>
          </a:ln>
          <a:effectLst>
            <a:outerShdw blurRad="292100" dist="139700" dir="2700000" algn="tl" rotWithShape="0">
              <a:srgbClr val="333333">
                <a:alpha val="65000"/>
              </a:srgbClr>
            </a:outerShdw>
          </a:effectLst>
        </p:spPr>
      </p:pic>
      <p:cxnSp>
        <p:nvCxnSpPr>
          <p:cNvPr id="11" name="Straight Arrow Connector 10"/>
          <p:cNvCxnSpPr/>
          <p:nvPr/>
        </p:nvCxnSpPr>
        <p:spPr>
          <a:xfrm flipV="1">
            <a:off x="4799012" y="2362200"/>
            <a:ext cx="1676400" cy="1524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5412" y="2139851"/>
            <a:ext cx="5410200" cy="923330"/>
          </a:xfrm>
          <a:prstGeom prst="rect">
            <a:avLst/>
          </a:prstGeom>
          <a:noFill/>
        </p:spPr>
        <p:txBody>
          <a:bodyPr wrap="square" rtlCol="0">
            <a:spAutoFit/>
          </a:bodyPr>
          <a:lstStyle/>
          <a:p>
            <a:r>
              <a:rPr lang="en-US" b="1" dirty="0"/>
              <a:t>Cost: </a:t>
            </a:r>
            <a:r>
              <a:rPr lang="en-US" b="1" dirty="0" smtClean="0"/>
              <a:t>1 + (n+1) + n = </a:t>
            </a:r>
            <a:r>
              <a:rPr lang="en-US" b="1" dirty="0" smtClean="0">
                <a:solidFill>
                  <a:srgbClr val="FF0000"/>
                </a:solidFill>
              </a:rPr>
              <a:t>2 + 2n</a:t>
            </a:r>
            <a:endParaRPr lang="en-US" dirty="0" smtClean="0">
              <a:solidFill>
                <a:srgbClr val="FF0000"/>
              </a:solidFill>
            </a:endParaRPr>
          </a:p>
          <a:p>
            <a:r>
              <a:rPr lang="en-US" dirty="0" smtClean="0"/>
              <a:t>[</a:t>
            </a:r>
            <a:r>
              <a:rPr lang="en-US" dirty="0" err="1" smtClean="0"/>
              <a:t>i</a:t>
            </a:r>
            <a:r>
              <a:rPr lang="en-US" dirty="0" smtClean="0"/>
              <a:t>=1 executes </a:t>
            </a:r>
            <a:r>
              <a:rPr lang="en-US" b="1" dirty="0" smtClean="0"/>
              <a:t>once</a:t>
            </a:r>
            <a:r>
              <a:rPr lang="en-US" dirty="0" smtClean="0"/>
              <a:t>, </a:t>
            </a:r>
            <a:r>
              <a:rPr lang="en-US" dirty="0" err="1"/>
              <a:t>i</a:t>
            </a:r>
            <a:r>
              <a:rPr lang="en-US" dirty="0" smtClean="0"/>
              <a:t>&lt;=n executes  </a:t>
            </a:r>
            <a:r>
              <a:rPr lang="en-US" b="1" dirty="0"/>
              <a:t>(n+1) times</a:t>
            </a:r>
            <a:r>
              <a:rPr lang="en-US" dirty="0"/>
              <a:t>, </a:t>
            </a:r>
            <a:r>
              <a:rPr lang="en-US" dirty="0" err="1"/>
              <a:t>i</a:t>
            </a:r>
            <a:r>
              <a:rPr lang="en-US" dirty="0" smtClean="0"/>
              <a:t>++ executes </a:t>
            </a:r>
            <a:r>
              <a:rPr lang="en-US" b="1" dirty="0"/>
              <a:t>n times</a:t>
            </a:r>
            <a:r>
              <a:rPr lang="en-US" dirty="0"/>
              <a:t>]</a:t>
            </a:r>
          </a:p>
        </p:txBody>
      </p:sp>
      <p:cxnSp>
        <p:nvCxnSpPr>
          <p:cNvPr id="15" name="Straight Arrow Connector 14"/>
          <p:cNvCxnSpPr/>
          <p:nvPr/>
        </p:nvCxnSpPr>
        <p:spPr>
          <a:xfrm flipV="1">
            <a:off x="4951412" y="3657600"/>
            <a:ext cx="1524000" cy="5334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75412" y="3238798"/>
            <a:ext cx="5334000" cy="923330"/>
          </a:xfrm>
          <a:prstGeom prst="rect">
            <a:avLst/>
          </a:prstGeom>
          <a:noFill/>
        </p:spPr>
        <p:txBody>
          <a:bodyPr wrap="square" rtlCol="0">
            <a:spAutoFit/>
          </a:bodyPr>
          <a:lstStyle/>
          <a:p>
            <a:r>
              <a:rPr lang="en-US" b="1" dirty="0" smtClean="0"/>
              <a:t>Cost: </a:t>
            </a:r>
            <a:r>
              <a:rPr lang="en-US" b="1" dirty="0" smtClean="0">
                <a:solidFill>
                  <a:srgbClr val="00B050"/>
                </a:solidFill>
              </a:rPr>
              <a:t>2n</a:t>
            </a:r>
            <a:endParaRPr lang="en-US" dirty="0">
              <a:solidFill>
                <a:srgbClr val="00B050"/>
              </a:solidFill>
            </a:endParaRPr>
          </a:p>
          <a:p>
            <a:r>
              <a:rPr lang="en-US" dirty="0" smtClean="0"/>
              <a:t>[1 assignment, 1 addition, this statement executes </a:t>
            </a:r>
            <a:r>
              <a:rPr lang="en-US" b="1" dirty="0" smtClean="0"/>
              <a:t>n</a:t>
            </a:r>
            <a:r>
              <a:rPr lang="en-US" dirty="0" smtClean="0"/>
              <a:t> times]</a:t>
            </a:r>
            <a:endParaRPr lang="en-US" dirty="0"/>
          </a:p>
        </p:txBody>
      </p:sp>
      <p:sp>
        <p:nvSpPr>
          <p:cNvPr id="18" name="TextBox 17"/>
          <p:cNvSpPr txBox="1"/>
          <p:nvPr/>
        </p:nvSpPr>
        <p:spPr>
          <a:xfrm>
            <a:off x="6460376" y="4830282"/>
            <a:ext cx="5425235" cy="369332"/>
          </a:xfrm>
          <a:prstGeom prst="rect">
            <a:avLst/>
          </a:prstGeom>
          <a:noFill/>
        </p:spPr>
        <p:txBody>
          <a:bodyPr wrap="square" rtlCol="0">
            <a:spAutoFit/>
          </a:bodyPr>
          <a:lstStyle/>
          <a:p>
            <a:r>
              <a:rPr lang="en-US" dirty="0" smtClean="0"/>
              <a:t>Total </a:t>
            </a:r>
            <a:r>
              <a:rPr lang="en-US" dirty="0" smtClean="0"/>
              <a:t>Cost: </a:t>
            </a:r>
            <a:r>
              <a:rPr lang="en-US" b="1" dirty="0" smtClean="0"/>
              <a:t>1 + 1 +</a:t>
            </a:r>
            <a:r>
              <a:rPr lang="en-US" dirty="0" smtClean="0"/>
              <a:t> </a:t>
            </a:r>
            <a:r>
              <a:rPr lang="en-US" b="1" dirty="0" smtClean="0">
                <a:solidFill>
                  <a:srgbClr val="FF0000"/>
                </a:solidFill>
              </a:rPr>
              <a:t>2 + 2n</a:t>
            </a:r>
            <a:r>
              <a:rPr lang="en-US" b="1" dirty="0" smtClean="0"/>
              <a:t> + </a:t>
            </a:r>
            <a:r>
              <a:rPr lang="en-US" b="1" dirty="0" smtClean="0">
                <a:solidFill>
                  <a:srgbClr val="00B050"/>
                </a:solidFill>
              </a:rPr>
              <a:t>2n</a:t>
            </a:r>
            <a:r>
              <a:rPr lang="en-US" b="1" dirty="0" smtClean="0"/>
              <a:t> </a:t>
            </a:r>
            <a:r>
              <a:rPr lang="en-US" b="1" dirty="0" smtClean="0"/>
              <a:t>+ 1 + 1 = 6 </a:t>
            </a:r>
            <a:r>
              <a:rPr lang="en-US" b="1" dirty="0" smtClean="0"/>
              <a:t>+ 4n</a:t>
            </a:r>
            <a:endParaRPr lang="en-US" b="1" baseline="30000" dirty="0"/>
          </a:p>
        </p:txBody>
      </p:sp>
      <p:sp>
        <p:nvSpPr>
          <p:cNvPr id="19" name="TextBox 18"/>
          <p:cNvSpPr txBox="1"/>
          <p:nvPr/>
        </p:nvSpPr>
        <p:spPr>
          <a:xfrm>
            <a:off x="6475412" y="5745540"/>
            <a:ext cx="5537294" cy="646331"/>
          </a:xfrm>
          <a:prstGeom prst="rect">
            <a:avLst/>
          </a:prstGeom>
          <a:noFill/>
        </p:spPr>
        <p:txBody>
          <a:bodyPr wrap="square" rtlCol="0">
            <a:spAutoFit/>
          </a:bodyPr>
          <a:lstStyle/>
          <a:p>
            <a:r>
              <a:rPr lang="en-US" dirty="0" smtClean="0"/>
              <a:t>Time Complexity: </a:t>
            </a:r>
            <a:r>
              <a:rPr lang="en-US" b="1" dirty="0" smtClean="0"/>
              <a:t>O(n) </a:t>
            </a:r>
            <a:r>
              <a:rPr lang="en-US" b="1" i="1" dirty="0">
                <a:solidFill>
                  <a:srgbClr val="0000CC"/>
                </a:solidFill>
              </a:rPr>
              <a:t>[Also called, </a:t>
            </a:r>
            <a:r>
              <a:rPr lang="en-US" b="1" i="1" dirty="0" smtClean="0">
                <a:solidFill>
                  <a:srgbClr val="0000CC"/>
                </a:solidFill>
              </a:rPr>
              <a:t>Linear Time]</a:t>
            </a:r>
            <a:endParaRPr lang="en-US" b="1" i="1" dirty="0">
              <a:solidFill>
                <a:srgbClr val="0000CC"/>
              </a:solidFill>
            </a:endParaRPr>
          </a:p>
          <a:p>
            <a:endParaRPr lang="en-US" b="1" dirty="0"/>
          </a:p>
        </p:txBody>
      </p:sp>
      <p:sp>
        <p:nvSpPr>
          <p:cNvPr id="16" name="TextBox 15"/>
          <p:cNvSpPr txBox="1"/>
          <p:nvPr/>
        </p:nvSpPr>
        <p:spPr>
          <a:xfrm>
            <a:off x="6475412" y="5284946"/>
            <a:ext cx="5334000" cy="369332"/>
          </a:xfrm>
          <a:prstGeom prst="rect">
            <a:avLst/>
          </a:prstGeom>
          <a:noFill/>
        </p:spPr>
        <p:txBody>
          <a:bodyPr wrap="square" rtlCol="0">
            <a:spAutoFit/>
          </a:bodyPr>
          <a:lstStyle/>
          <a:p>
            <a:r>
              <a:rPr lang="en-US" dirty="0" smtClean="0"/>
              <a:t>For time complexity, here highest degree of n is </a:t>
            </a:r>
            <a:r>
              <a:rPr lang="en-US" b="1" dirty="0" smtClean="0"/>
              <a:t>1</a:t>
            </a:r>
            <a:endParaRPr lang="en-US" b="1" baseline="30000" dirty="0"/>
          </a:p>
        </p:txBody>
      </p:sp>
      <p:cxnSp>
        <p:nvCxnSpPr>
          <p:cNvPr id="13" name="Straight Arrow Connector 12"/>
          <p:cNvCxnSpPr/>
          <p:nvPr/>
        </p:nvCxnSpPr>
        <p:spPr>
          <a:xfrm flipV="1">
            <a:off x="4094162" y="1531144"/>
            <a:ext cx="2366215" cy="14513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217737" y="1531144"/>
            <a:ext cx="4242640" cy="17987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75412" y="1316831"/>
            <a:ext cx="2514600" cy="369332"/>
          </a:xfrm>
          <a:prstGeom prst="rect">
            <a:avLst/>
          </a:prstGeom>
          <a:noFill/>
        </p:spPr>
        <p:txBody>
          <a:bodyPr wrap="square" rtlCol="0">
            <a:spAutoFit/>
          </a:bodyPr>
          <a:lstStyle/>
          <a:p>
            <a:r>
              <a:rPr lang="en-US" b="1" dirty="0" smtClean="0"/>
              <a:t>Cost: 1 + 1</a:t>
            </a:r>
            <a:endParaRPr lang="en-US" b="1" dirty="0"/>
          </a:p>
        </p:txBody>
      </p:sp>
      <p:cxnSp>
        <p:nvCxnSpPr>
          <p:cNvPr id="20" name="Straight Arrow Connector 19"/>
          <p:cNvCxnSpPr/>
          <p:nvPr/>
        </p:nvCxnSpPr>
        <p:spPr>
          <a:xfrm flipV="1">
            <a:off x="3273424" y="4419600"/>
            <a:ext cx="3278188" cy="4123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69074" y="4241225"/>
            <a:ext cx="2476500" cy="369332"/>
          </a:xfrm>
          <a:prstGeom prst="rect">
            <a:avLst/>
          </a:prstGeom>
          <a:noFill/>
        </p:spPr>
        <p:txBody>
          <a:bodyPr wrap="square" rtlCol="0">
            <a:spAutoFit/>
          </a:bodyPr>
          <a:lstStyle/>
          <a:p>
            <a:r>
              <a:rPr lang="en-US" b="1" dirty="0" smtClean="0"/>
              <a:t>Cost: 1 + 1</a:t>
            </a:r>
            <a:endParaRPr lang="en-US" b="1" dirty="0"/>
          </a:p>
        </p:txBody>
      </p:sp>
      <p:cxnSp>
        <p:nvCxnSpPr>
          <p:cNvPr id="23" name="Straight Arrow Connector 22"/>
          <p:cNvCxnSpPr>
            <a:endCxn id="21" idx="1"/>
          </p:cNvCxnSpPr>
          <p:nvPr/>
        </p:nvCxnSpPr>
        <p:spPr>
          <a:xfrm flipV="1">
            <a:off x="2699963" y="4425891"/>
            <a:ext cx="3869111" cy="10013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29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P spid="19" grpId="0"/>
      <p:bldP spid="16" grpId="0"/>
      <p:bldP spid="10"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- 4</a:t>
            </a:r>
            <a:endParaRPr lang="en-US" dirty="0"/>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46</a:t>
            </a:fld>
            <a:endParaRPr lang="en-US"/>
          </a:p>
        </p:txBody>
      </p:sp>
      <p:sp>
        <p:nvSpPr>
          <p:cNvPr id="7" name="Footer Placeholder 6">
            <a:extLst>
              <a:ext uri="{FF2B5EF4-FFF2-40B4-BE49-F238E27FC236}">
                <a16:creationId xmlns:a16="http://schemas.microsoft.com/office/drawing/2014/main" xmlns=""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pic>
        <p:nvPicPr>
          <p:cNvPr id="3" name="Picture 2"/>
          <p:cNvPicPr>
            <a:picLocks noChangeAspect="1"/>
          </p:cNvPicPr>
          <p:nvPr/>
        </p:nvPicPr>
        <p:blipFill>
          <a:blip r:embed="rId2"/>
          <a:stretch>
            <a:fillRect/>
          </a:stretch>
        </p:blipFill>
        <p:spPr>
          <a:xfrm>
            <a:off x="455612" y="1552575"/>
            <a:ext cx="5427904" cy="4619625"/>
          </a:xfrm>
          <a:prstGeom prst="rect">
            <a:avLst/>
          </a:prstGeom>
          <a:ln>
            <a:noFill/>
          </a:ln>
          <a:effectLst>
            <a:outerShdw blurRad="292100" dist="139700" dir="2700000" algn="tl" rotWithShape="0">
              <a:srgbClr val="333333">
                <a:alpha val="65000"/>
              </a:srgbClr>
            </a:outerShdw>
          </a:effectLst>
        </p:spPr>
      </p:pic>
      <p:cxnSp>
        <p:nvCxnSpPr>
          <p:cNvPr id="13" name="Straight Arrow Connector 12"/>
          <p:cNvCxnSpPr/>
          <p:nvPr/>
        </p:nvCxnSpPr>
        <p:spPr>
          <a:xfrm flipV="1">
            <a:off x="4718608" y="1805375"/>
            <a:ext cx="2137804" cy="21570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368411" y="2865895"/>
            <a:ext cx="1433867" cy="13663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07180" y="3995202"/>
            <a:ext cx="820632" cy="6178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80211" y="3657600"/>
            <a:ext cx="5408613" cy="830997"/>
          </a:xfrm>
          <a:prstGeom prst="rect">
            <a:avLst/>
          </a:prstGeom>
          <a:noFill/>
        </p:spPr>
        <p:txBody>
          <a:bodyPr wrap="square" rtlCol="0">
            <a:spAutoFit/>
          </a:bodyPr>
          <a:lstStyle/>
          <a:p>
            <a:r>
              <a:rPr lang="en-US" sz="1600" dirty="0" smtClean="0"/>
              <a:t>Cost: </a:t>
            </a:r>
            <a:r>
              <a:rPr lang="en-US" sz="1600" b="1" dirty="0" smtClean="0"/>
              <a:t>n</a:t>
            </a:r>
            <a:r>
              <a:rPr lang="en-US" sz="1600" b="1" baseline="30000" dirty="0" smtClean="0"/>
              <a:t>2</a:t>
            </a:r>
            <a:r>
              <a:rPr lang="en-US" sz="1600" b="1" dirty="0" smtClean="0"/>
              <a:t> * 2 = </a:t>
            </a:r>
            <a:r>
              <a:rPr lang="en-US" sz="1600" b="1" dirty="0" smtClean="0">
                <a:solidFill>
                  <a:srgbClr val="FF66FF"/>
                </a:solidFill>
              </a:rPr>
              <a:t>2n</a:t>
            </a:r>
            <a:r>
              <a:rPr lang="en-US" sz="1600" b="1" baseline="30000" dirty="0" smtClean="0">
                <a:solidFill>
                  <a:srgbClr val="FF66FF"/>
                </a:solidFill>
              </a:rPr>
              <a:t>2</a:t>
            </a:r>
          </a:p>
          <a:p>
            <a:r>
              <a:rPr lang="en-US" sz="1600" dirty="0" smtClean="0"/>
              <a:t>[1 Assignment, 1 Addition, The statement executes in total </a:t>
            </a:r>
            <a:r>
              <a:rPr lang="en-US" sz="1600" b="1" dirty="0" smtClean="0"/>
              <a:t>n</a:t>
            </a:r>
            <a:r>
              <a:rPr lang="en-US" sz="1600" b="1" baseline="30000" dirty="0" smtClean="0"/>
              <a:t>2</a:t>
            </a:r>
            <a:r>
              <a:rPr lang="en-US" sz="1600" dirty="0" smtClean="0"/>
              <a:t> times]</a:t>
            </a:r>
            <a:endParaRPr lang="en-US" sz="1600" dirty="0"/>
          </a:p>
        </p:txBody>
      </p:sp>
      <p:sp>
        <p:nvSpPr>
          <p:cNvPr id="25" name="TextBox 24"/>
          <p:cNvSpPr txBox="1"/>
          <p:nvPr/>
        </p:nvSpPr>
        <p:spPr>
          <a:xfrm>
            <a:off x="6802278" y="5651281"/>
            <a:ext cx="3429000" cy="646331"/>
          </a:xfrm>
          <a:prstGeom prst="rect">
            <a:avLst/>
          </a:prstGeom>
          <a:noFill/>
        </p:spPr>
        <p:txBody>
          <a:bodyPr wrap="square" rtlCol="0">
            <a:spAutoFit/>
          </a:bodyPr>
          <a:lstStyle/>
          <a:p>
            <a:r>
              <a:rPr lang="en-US" dirty="0" smtClean="0"/>
              <a:t>So, Time Complexity: </a:t>
            </a:r>
            <a:r>
              <a:rPr lang="en-US" b="1" dirty="0" smtClean="0"/>
              <a:t>O(n</a:t>
            </a:r>
            <a:r>
              <a:rPr lang="en-US" b="1" baseline="30000" dirty="0" smtClean="0"/>
              <a:t>2</a:t>
            </a:r>
            <a:r>
              <a:rPr lang="en-US" b="1" dirty="0" smtClean="0"/>
              <a:t>)</a:t>
            </a:r>
          </a:p>
          <a:p>
            <a:r>
              <a:rPr lang="en-US" b="1" i="1" dirty="0" smtClean="0">
                <a:solidFill>
                  <a:srgbClr val="0000CC"/>
                </a:solidFill>
              </a:rPr>
              <a:t>[Also called, Quadratic Time]</a:t>
            </a:r>
            <a:endParaRPr lang="en-US" b="1" i="1" dirty="0">
              <a:solidFill>
                <a:srgbClr val="0000CC"/>
              </a:solidFill>
            </a:endParaRPr>
          </a:p>
        </p:txBody>
      </p:sp>
      <p:sp>
        <p:nvSpPr>
          <p:cNvPr id="14" name="TextBox 13"/>
          <p:cNvSpPr txBox="1"/>
          <p:nvPr/>
        </p:nvSpPr>
        <p:spPr>
          <a:xfrm>
            <a:off x="6856412" y="1547277"/>
            <a:ext cx="5410200" cy="830997"/>
          </a:xfrm>
          <a:prstGeom prst="rect">
            <a:avLst/>
          </a:prstGeom>
          <a:noFill/>
        </p:spPr>
        <p:txBody>
          <a:bodyPr wrap="square" rtlCol="0">
            <a:spAutoFit/>
          </a:bodyPr>
          <a:lstStyle/>
          <a:p>
            <a:r>
              <a:rPr lang="en-US" sz="1600" b="1" dirty="0"/>
              <a:t>Cost: </a:t>
            </a:r>
            <a:r>
              <a:rPr lang="en-US" sz="1600" b="1" dirty="0" smtClean="0"/>
              <a:t>1 + (n+1) + n = </a:t>
            </a:r>
            <a:r>
              <a:rPr lang="en-US" sz="1600" b="1" dirty="0" smtClean="0">
                <a:solidFill>
                  <a:srgbClr val="FF0000"/>
                </a:solidFill>
              </a:rPr>
              <a:t>2 (1+n)</a:t>
            </a:r>
            <a:endParaRPr lang="en-US" sz="1600" dirty="0" smtClean="0">
              <a:solidFill>
                <a:srgbClr val="FF0000"/>
              </a:solidFill>
            </a:endParaRPr>
          </a:p>
          <a:p>
            <a:r>
              <a:rPr lang="en-US" sz="1600" dirty="0" smtClean="0"/>
              <a:t>[</a:t>
            </a:r>
            <a:r>
              <a:rPr lang="en-US" sz="1600" dirty="0" err="1" smtClean="0"/>
              <a:t>i</a:t>
            </a:r>
            <a:r>
              <a:rPr lang="en-US" sz="1600" dirty="0" smtClean="0"/>
              <a:t>=1 executes </a:t>
            </a:r>
            <a:r>
              <a:rPr lang="en-US" sz="1600" b="1" dirty="0" smtClean="0"/>
              <a:t>once</a:t>
            </a:r>
            <a:r>
              <a:rPr lang="en-US" sz="1600" dirty="0" smtClean="0"/>
              <a:t>, </a:t>
            </a:r>
            <a:r>
              <a:rPr lang="en-US" sz="1600" dirty="0" err="1"/>
              <a:t>i</a:t>
            </a:r>
            <a:r>
              <a:rPr lang="en-US" sz="1600" dirty="0" smtClean="0"/>
              <a:t>&lt;=n executes  </a:t>
            </a:r>
            <a:r>
              <a:rPr lang="en-US" sz="1600" b="1" dirty="0"/>
              <a:t>(n+1) times</a:t>
            </a:r>
            <a:r>
              <a:rPr lang="en-US" sz="1600" dirty="0"/>
              <a:t>, </a:t>
            </a:r>
            <a:r>
              <a:rPr lang="en-US" sz="1600" dirty="0" err="1"/>
              <a:t>i</a:t>
            </a:r>
            <a:r>
              <a:rPr lang="en-US" sz="1600" dirty="0" smtClean="0"/>
              <a:t>++ executes </a:t>
            </a:r>
            <a:r>
              <a:rPr lang="en-US" sz="1600" b="1" dirty="0"/>
              <a:t>n </a:t>
            </a:r>
            <a:r>
              <a:rPr lang="en-US" sz="1600" b="1" dirty="0" smtClean="0"/>
              <a:t>times</a:t>
            </a:r>
            <a:r>
              <a:rPr lang="en-US" sz="1600" dirty="0" smtClean="0"/>
              <a:t>, this statement executes 1 time]</a:t>
            </a:r>
            <a:endParaRPr lang="en-US" sz="1600" dirty="0"/>
          </a:p>
        </p:txBody>
      </p:sp>
      <p:sp>
        <p:nvSpPr>
          <p:cNvPr id="15" name="TextBox 14"/>
          <p:cNvSpPr txBox="1"/>
          <p:nvPr/>
        </p:nvSpPr>
        <p:spPr>
          <a:xfrm>
            <a:off x="6856412" y="2552755"/>
            <a:ext cx="5410200" cy="830997"/>
          </a:xfrm>
          <a:prstGeom prst="rect">
            <a:avLst/>
          </a:prstGeom>
          <a:noFill/>
        </p:spPr>
        <p:txBody>
          <a:bodyPr wrap="square" rtlCol="0">
            <a:spAutoFit/>
          </a:bodyPr>
          <a:lstStyle/>
          <a:p>
            <a:r>
              <a:rPr lang="en-US" sz="1600" b="1" dirty="0"/>
              <a:t>Cost: </a:t>
            </a:r>
            <a:r>
              <a:rPr lang="en-US" sz="1600" b="1" dirty="0" smtClean="0">
                <a:solidFill>
                  <a:srgbClr val="0000CC"/>
                </a:solidFill>
              </a:rPr>
              <a:t>n</a:t>
            </a:r>
            <a:r>
              <a:rPr lang="en-US" sz="1600" b="1" dirty="0" smtClean="0"/>
              <a:t> (1 + (n+1) + n) = n(2 + 2n) = </a:t>
            </a:r>
            <a:r>
              <a:rPr lang="en-US" sz="1600" b="1" dirty="0" smtClean="0">
                <a:solidFill>
                  <a:srgbClr val="00B050"/>
                </a:solidFill>
              </a:rPr>
              <a:t>2(n+n</a:t>
            </a:r>
            <a:r>
              <a:rPr lang="en-US" sz="1600" b="1" baseline="30000" dirty="0" smtClean="0">
                <a:solidFill>
                  <a:srgbClr val="00B050"/>
                </a:solidFill>
              </a:rPr>
              <a:t>2</a:t>
            </a:r>
            <a:r>
              <a:rPr lang="en-US" sz="1600" b="1" dirty="0" smtClean="0">
                <a:solidFill>
                  <a:srgbClr val="00B050"/>
                </a:solidFill>
              </a:rPr>
              <a:t>)</a:t>
            </a:r>
            <a:endParaRPr lang="en-US" sz="1600" dirty="0" smtClean="0">
              <a:solidFill>
                <a:srgbClr val="00B050"/>
              </a:solidFill>
            </a:endParaRPr>
          </a:p>
          <a:p>
            <a:r>
              <a:rPr lang="en-US" sz="1600" dirty="0" smtClean="0"/>
              <a:t>[</a:t>
            </a:r>
            <a:r>
              <a:rPr lang="en-US" sz="1600" dirty="0" err="1" smtClean="0"/>
              <a:t>i</a:t>
            </a:r>
            <a:r>
              <a:rPr lang="en-US" sz="1600" dirty="0" smtClean="0"/>
              <a:t>=1 executes </a:t>
            </a:r>
            <a:r>
              <a:rPr lang="en-US" sz="1600" b="1" dirty="0" smtClean="0"/>
              <a:t>once</a:t>
            </a:r>
            <a:r>
              <a:rPr lang="en-US" sz="1600" dirty="0" smtClean="0"/>
              <a:t>, </a:t>
            </a:r>
            <a:r>
              <a:rPr lang="en-US" sz="1600" dirty="0" err="1"/>
              <a:t>i</a:t>
            </a:r>
            <a:r>
              <a:rPr lang="en-US" sz="1600" dirty="0" smtClean="0"/>
              <a:t>&lt;=n executes  </a:t>
            </a:r>
            <a:r>
              <a:rPr lang="en-US" sz="1600" b="1" dirty="0"/>
              <a:t>(n+1) times</a:t>
            </a:r>
            <a:r>
              <a:rPr lang="en-US" sz="1600" dirty="0"/>
              <a:t>, </a:t>
            </a:r>
            <a:r>
              <a:rPr lang="en-US" sz="1600" dirty="0" err="1"/>
              <a:t>i</a:t>
            </a:r>
            <a:r>
              <a:rPr lang="en-US" sz="1600" dirty="0" smtClean="0"/>
              <a:t>++ executes </a:t>
            </a:r>
            <a:r>
              <a:rPr lang="en-US" sz="1600" b="1" dirty="0"/>
              <a:t>n </a:t>
            </a:r>
            <a:r>
              <a:rPr lang="en-US" sz="1600" b="1" dirty="0" smtClean="0"/>
              <a:t>times</a:t>
            </a:r>
            <a:r>
              <a:rPr lang="en-US" sz="1600" dirty="0" smtClean="0"/>
              <a:t>, this statement executes </a:t>
            </a:r>
            <a:r>
              <a:rPr lang="en-US" sz="1600" b="1" dirty="0" smtClean="0">
                <a:solidFill>
                  <a:srgbClr val="0000CC"/>
                </a:solidFill>
              </a:rPr>
              <a:t>n</a:t>
            </a:r>
            <a:r>
              <a:rPr lang="en-US" sz="1600" dirty="0" smtClean="0"/>
              <a:t> times]</a:t>
            </a:r>
            <a:endParaRPr lang="en-US" sz="1600" dirty="0"/>
          </a:p>
        </p:txBody>
      </p:sp>
      <p:sp>
        <p:nvSpPr>
          <p:cNvPr id="10" name="TextBox 9"/>
          <p:cNvSpPr txBox="1"/>
          <p:nvPr/>
        </p:nvSpPr>
        <p:spPr>
          <a:xfrm>
            <a:off x="6778278" y="4581569"/>
            <a:ext cx="5105400" cy="584775"/>
          </a:xfrm>
          <a:prstGeom prst="rect">
            <a:avLst/>
          </a:prstGeom>
          <a:noFill/>
        </p:spPr>
        <p:txBody>
          <a:bodyPr wrap="square" rtlCol="0">
            <a:spAutoFit/>
          </a:bodyPr>
          <a:lstStyle/>
          <a:p>
            <a:r>
              <a:rPr lang="en-US" sz="1600" dirty="0" smtClean="0"/>
              <a:t>Total Cost: </a:t>
            </a:r>
            <a:endParaRPr lang="en-US" sz="1600" dirty="0" smtClean="0"/>
          </a:p>
          <a:p>
            <a:r>
              <a:rPr lang="en-US" sz="1600" b="1" dirty="0" smtClean="0"/>
              <a:t>1 + 1 +</a:t>
            </a:r>
            <a:r>
              <a:rPr lang="en-US" sz="1600" dirty="0" smtClean="0"/>
              <a:t> </a:t>
            </a:r>
            <a:r>
              <a:rPr lang="en-US" sz="1600" b="1" dirty="0" smtClean="0">
                <a:solidFill>
                  <a:srgbClr val="FF0000"/>
                </a:solidFill>
              </a:rPr>
              <a:t>2 </a:t>
            </a:r>
            <a:r>
              <a:rPr lang="en-US" sz="1600" b="1" dirty="0">
                <a:solidFill>
                  <a:srgbClr val="FF0000"/>
                </a:solidFill>
              </a:rPr>
              <a:t>(1+n</a:t>
            </a:r>
            <a:r>
              <a:rPr lang="en-US" sz="1600" b="1" dirty="0" smtClean="0">
                <a:solidFill>
                  <a:srgbClr val="FF0000"/>
                </a:solidFill>
              </a:rPr>
              <a:t>) </a:t>
            </a:r>
            <a:r>
              <a:rPr lang="en-US" sz="1600" b="1" dirty="0" smtClean="0"/>
              <a:t>+</a:t>
            </a:r>
            <a:r>
              <a:rPr lang="en-US" sz="1600" b="1" dirty="0" smtClean="0">
                <a:solidFill>
                  <a:srgbClr val="FF0000"/>
                </a:solidFill>
              </a:rPr>
              <a:t> </a:t>
            </a:r>
            <a:r>
              <a:rPr lang="en-US" sz="1600" b="1" dirty="0">
                <a:solidFill>
                  <a:srgbClr val="00B050"/>
                </a:solidFill>
              </a:rPr>
              <a:t>2(n+n</a:t>
            </a:r>
            <a:r>
              <a:rPr lang="en-US" sz="1600" b="1" baseline="30000" dirty="0">
                <a:solidFill>
                  <a:srgbClr val="00B050"/>
                </a:solidFill>
              </a:rPr>
              <a:t>2</a:t>
            </a:r>
            <a:r>
              <a:rPr lang="en-US" sz="1600" b="1" dirty="0" smtClean="0">
                <a:solidFill>
                  <a:srgbClr val="00B050"/>
                </a:solidFill>
              </a:rPr>
              <a:t>) </a:t>
            </a:r>
            <a:r>
              <a:rPr lang="en-US" sz="1600" b="1" dirty="0" smtClean="0"/>
              <a:t>+</a:t>
            </a:r>
            <a:r>
              <a:rPr lang="en-US" sz="1600" b="1" dirty="0" smtClean="0">
                <a:solidFill>
                  <a:srgbClr val="00B050"/>
                </a:solidFill>
              </a:rPr>
              <a:t> </a:t>
            </a:r>
            <a:r>
              <a:rPr lang="en-US" sz="1600" b="1" dirty="0" smtClean="0">
                <a:solidFill>
                  <a:srgbClr val="FF66FF"/>
                </a:solidFill>
              </a:rPr>
              <a:t>2n</a:t>
            </a:r>
            <a:r>
              <a:rPr lang="en-US" sz="1600" b="1" baseline="30000" dirty="0" smtClean="0">
                <a:solidFill>
                  <a:srgbClr val="FF66FF"/>
                </a:solidFill>
              </a:rPr>
              <a:t>2</a:t>
            </a:r>
            <a:r>
              <a:rPr lang="en-US" sz="1600" dirty="0" smtClean="0">
                <a:solidFill>
                  <a:srgbClr val="FF0000"/>
                </a:solidFill>
              </a:rPr>
              <a:t> </a:t>
            </a:r>
            <a:r>
              <a:rPr lang="en-US" sz="1600" b="1" dirty="0" smtClean="0"/>
              <a:t>+ </a:t>
            </a:r>
            <a:r>
              <a:rPr lang="en-US" sz="1600" b="1" dirty="0"/>
              <a:t>1 + </a:t>
            </a:r>
            <a:r>
              <a:rPr lang="en-US" sz="1600" b="1" dirty="0" smtClean="0"/>
              <a:t>1 =</a:t>
            </a:r>
            <a:r>
              <a:rPr lang="en-US" sz="1600" dirty="0" smtClean="0">
                <a:solidFill>
                  <a:srgbClr val="FF0000"/>
                </a:solidFill>
              </a:rPr>
              <a:t> </a:t>
            </a:r>
            <a:r>
              <a:rPr lang="en-US" sz="1600" b="1" dirty="0" smtClean="0"/>
              <a:t>4n</a:t>
            </a:r>
            <a:r>
              <a:rPr lang="en-US" sz="1600" b="1" baseline="30000" dirty="0" smtClean="0"/>
              <a:t>2</a:t>
            </a:r>
            <a:r>
              <a:rPr lang="en-US" sz="1600" b="1" dirty="0" smtClean="0"/>
              <a:t> + 4n + </a:t>
            </a:r>
            <a:r>
              <a:rPr lang="en-US" sz="1600" b="1" dirty="0" smtClean="0"/>
              <a:t>6</a:t>
            </a:r>
            <a:endParaRPr lang="en-US" sz="1600" b="1" baseline="30000" dirty="0"/>
          </a:p>
        </p:txBody>
      </p:sp>
      <p:sp>
        <p:nvSpPr>
          <p:cNvPr id="11" name="TextBox 10"/>
          <p:cNvSpPr txBox="1"/>
          <p:nvPr/>
        </p:nvSpPr>
        <p:spPr>
          <a:xfrm>
            <a:off x="6778278" y="5189488"/>
            <a:ext cx="5105400" cy="338554"/>
          </a:xfrm>
          <a:prstGeom prst="rect">
            <a:avLst/>
          </a:prstGeom>
          <a:noFill/>
        </p:spPr>
        <p:txBody>
          <a:bodyPr wrap="square" rtlCol="0">
            <a:spAutoFit/>
          </a:bodyPr>
          <a:lstStyle/>
          <a:p>
            <a:r>
              <a:rPr lang="en-US" sz="1600" dirty="0" smtClean="0"/>
              <a:t>For time complexity, here highest degree of n </a:t>
            </a:r>
            <a:r>
              <a:rPr lang="en-US" sz="1600" dirty="0" smtClean="0"/>
              <a:t>is </a:t>
            </a:r>
            <a:r>
              <a:rPr lang="en-US" sz="1600" b="1" dirty="0" smtClean="0"/>
              <a:t>2</a:t>
            </a:r>
            <a:endParaRPr lang="en-US" sz="1600" b="1" baseline="30000" dirty="0"/>
          </a:p>
        </p:txBody>
      </p:sp>
      <p:cxnSp>
        <p:nvCxnSpPr>
          <p:cNvPr id="16" name="Straight Arrow Connector 15"/>
          <p:cNvCxnSpPr/>
          <p:nvPr/>
        </p:nvCxnSpPr>
        <p:spPr>
          <a:xfrm flipV="1">
            <a:off x="4110396" y="2410141"/>
            <a:ext cx="820632" cy="61789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77809" y="2010847"/>
            <a:ext cx="1505707" cy="369332"/>
          </a:xfrm>
          <a:prstGeom prst="rect">
            <a:avLst/>
          </a:prstGeom>
          <a:noFill/>
        </p:spPr>
        <p:txBody>
          <a:bodyPr wrap="square" rtlCol="0">
            <a:spAutoFit/>
          </a:bodyPr>
          <a:lstStyle/>
          <a:p>
            <a:r>
              <a:rPr lang="en-US" b="1" dirty="0" smtClean="0"/>
              <a:t>Cost: 1 + 1</a:t>
            </a:r>
            <a:endParaRPr lang="en-US" b="1" dirty="0"/>
          </a:p>
        </p:txBody>
      </p:sp>
      <p:cxnSp>
        <p:nvCxnSpPr>
          <p:cNvPr id="17" name="Straight Arrow Connector 16"/>
          <p:cNvCxnSpPr/>
          <p:nvPr/>
        </p:nvCxnSpPr>
        <p:spPr>
          <a:xfrm flipV="1">
            <a:off x="2176794" y="2438400"/>
            <a:ext cx="2754234" cy="10486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4508" y="5189488"/>
            <a:ext cx="12462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546462" y="5189488"/>
            <a:ext cx="1974250" cy="5255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95904" y="5004821"/>
            <a:ext cx="1505707" cy="369332"/>
          </a:xfrm>
          <a:prstGeom prst="rect">
            <a:avLst/>
          </a:prstGeom>
          <a:noFill/>
        </p:spPr>
        <p:txBody>
          <a:bodyPr wrap="square" rtlCol="0">
            <a:spAutoFit/>
          </a:bodyPr>
          <a:lstStyle/>
          <a:p>
            <a:r>
              <a:rPr lang="en-US" b="1" dirty="0" smtClean="0"/>
              <a:t>Cost: 1 + 1</a:t>
            </a:r>
            <a:endParaRPr lang="en-US" b="1" dirty="0"/>
          </a:p>
        </p:txBody>
      </p:sp>
    </p:spTree>
    <p:extLst>
      <p:ext uri="{BB962C8B-B14F-4D97-AF65-F5344CB8AC3E}">
        <p14:creationId xmlns:p14="http://schemas.microsoft.com/office/powerpoint/2010/main" val="33552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14" grpId="0"/>
      <p:bldP spid="15" grpId="0"/>
      <p:bldP spid="10" grpId="0"/>
      <p:bldP spid="11" grpId="0"/>
      <p:bldP spid="4"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- 5</a:t>
            </a:r>
            <a:endParaRPr lang="en-US" dirty="0"/>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47</a:t>
            </a:fld>
            <a:endParaRPr lang="en-US"/>
          </a:p>
        </p:txBody>
      </p:sp>
      <p:sp>
        <p:nvSpPr>
          <p:cNvPr id="8" name="Rectangle 4" descr="Rectangle: Click to edit Master text styles&#10;Second level&#10;Third level&#10;Fourth level&#10;Fifth level"/>
          <p:cNvSpPr txBox="1">
            <a:spLocks noChangeArrowheads="1"/>
          </p:cNvSpPr>
          <p:nvPr/>
        </p:nvSpPr>
        <p:spPr>
          <a:xfrm>
            <a:off x="1979612" y="1828800"/>
            <a:ext cx="8305800" cy="4038600"/>
          </a:xfrm>
          <a:prstGeom prst="rect">
            <a:avLst/>
          </a:prstGeom>
          <a:ln>
            <a:solidFill>
              <a:schemeClr val="tx1"/>
            </a:solidFill>
          </a:ln>
        </p:spPr>
        <p:txBody>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Algorithm</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arrayMax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n</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p>
          <a:p>
            <a:pPr marL="342900" marR="0" lvl="0" indent="-342900" algn="l" defTabSz="914400" rtl="0" eaLnBrk="0" fontAlgn="base" latinLnBrk="0" hangingPunct="0">
              <a:lnSpc>
                <a:spcPct val="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rPr>
              <a:t># operations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[0]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for</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=1;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&lt;n;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 once,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&lt;n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times,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(n-1) times)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if</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then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return</a:t>
            </a:r>
            <a:r>
              <a:rPr kumimoji="0" lang="en-US" altLang="zh-TW"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a:t>
            </a:r>
          </a:p>
          <a:p>
            <a:pPr marL="342900" marR="0" lvl="0" indent="-342900" algn="l" defTabSz="914400" rtl="0" eaLnBrk="0" fontAlgn="base" latinLnBrk="0" hangingPunct="0">
              <a:lnSpc>
                <a:spcPct val="15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sym typeface="Symbol" pitchFamily="18" charset="2"/>
              </a:rPr>
              <a:t>Total</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6</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1</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p:txBody>
      </p:sp>
      <p:sp>
        <p:nvSpPr>
          <p:cNvPr id="7" name="Footer Placeholder 6">
            <a:extLst>
              <a:ext uri="{FF2B5EF4-FFF2-40B4-BE49-F238E27FC236}">
                <a16:creationId xmlns:a16="http://schemas.microsoft.com/office/drawing/2014/main" xmlns=""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extLst>
      <p:ext uri="{BB962C8B-B14F-4D97-AF65-F5344CB8AC3E}">
        <p14:creationId xmlns:p14="http://schemas.microsoft.com/office/powerpoint/2010/main" val="2939986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48</a:t>
            </a:fld>
            <a:endParaRPr lang="en-US"/>
          </a:p>
        </p:txBody>
      </p:sp>
      <p:sp>
        <p:nvSpPr>
          <p:cNvPr id="7" name="Rectangle 2"/>
          <p:cNvSpPr txBox="1">
            <a:spLocks noChangeArrowheads="1"/>
          </p:cNvSpPr>
          <p:nvPr/>
        </p:nvSpPr>
        <p:spPr bwMode="black">
          <a:xfrm>
            <a:off x="661988" y="152400"/>
            <a:ext cx="7551737"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mj-lt"/>
                <a:ea typeface="+mj-ea"/>
                <a:cs typeface="+mj-cs"/>
              </a:rPr>
              <a:t>Time complexity familiar tasks</a:t>
            </a:r>
          </a:p>
        </p:txBody>
      </p:sp>
      <p:sp>
        <p:nvSpPr>
          <p:cNvPr id="8" name="Rectangle 3"/>
          <p:cNvSpPr txBox="1">
            <a:spLocks noChangeArrowheads="1"/>
          </p:cNvSpPr>
          <p:nvPr/>
        </p:nvSpPr>
        <p:spPr bwMode="black">
          <a:xfrm>
            <a:off x="280988" y="817563"/>
            <a:ext cx="6642100"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1" i="0" u="sng" strike="noStrike" kern="0" cap="none" spc="0" normalizeH="0" baseline="0" noProof="0" dirty="0">
                <a:ln>
                  <a:noFill/>
                </a:ln>
                <a:effectLst>
                  <a:outerShdw blurRad="38100" dist="38100" dir="2700000" algn="tl">
                    <a:srgbClr val="C0C0C0"/>
                  </a:outerShdw>
                </a:effectLst>
                <a:uLnTx/>
                <a:uFillTx/>
                <a:latin typeface="+mn-lt"/>
                <a:ea typeface="+mn-ea"/>
                <a:cs typeface="+mn-cs"/>
              </a:rPr>
              <a:t>Task</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Matrix/vector multiply</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Getting a specific element from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Dividing a list in half, dividing one halve in half, etc</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Binary Search</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Scanning (brute force search)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Nested </a:t>
            </a:r>
            <a:r>
              <a:rPr kumimoji="0" lang="en-US" sz="2000" b="1" i="0" u="none" strike="noStrike" kern="0" cap="none" spc="0" normalizeH="0" baseline="0" noProof="0" dirty="0">
                <a:ln>
                  <a:noFill/>
                </a:ln>
                <a:effectLst>
                  <a:outerShdw blurRad="38100" dist="38100" dir="2700000" algn="tl">
                    <a:srgbClr val="C0C0C0"/>
                  </a:outerShdw>
                </a:effectLst>
                <a:uLnTx/>
                <a:uFillTx/>
                <a:latin typeface="Courier New" pitchFamily="49" charset="0"/>
                <a:cs typeface="Courier New" pitchFamily="49" charset="0"/>
              </a:rPr>
              <a:t>for</a:t>
            </a: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 loops (k levels)</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MergeSort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BubbleSort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subsets of a set of data</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permutations of a set of data</a:t>
            </a:r>
          </a:p>
        </p:txBody>
      </p:sp>
      <p:sp>
        <p:nvSpPr>
          <p:cNvPr id="9" name="Rectangle 4"/>
          <p:cNvSpPr>
            <a:spLocks noChangeArrowheads="1"/>
          </p:cNvSpPr>
          <p:nvPr/>
        </p:nvSpPr>
        <p:spPr bwMode="black">
          <a:xfrm>
            <a:off x="6927850" y="823913"/>
            <a:ext cx="1798638" cy="5761037"/>
          </a:xfrm>
          <a:prstGeom prst="rect">
            <a:avLst/>
          </a:prstGeom>
          <a:noFill/>
          <a:ln w="9525">
            <a:noFill/>
            <a:miter lim="800000"/>
            <a:headEnd/>
            <a:tailEnd/>
          </a:ln>
          <a:effectLst/>
        </p:spPr>
        <p:txBody>
          <a:bodyPr/>
          <a:lstStyle/>
          <a:p>
            <a:pPr>
              <a:spcBef>
                <a:spcPct val="20000"/>
              </a:spcBef>
            </a:pPr>
            <a:r>
              <a:rPr lang="en-US" sz="2400" dirty="0"/>
              <a:t>Growth rate</a:t>
            </a:r>
          </a:p>
          <a:p>
            <a:pPr>
              <a:spcBef>
                <a:spcPct val="20000"/>
              </a:spcBef>
            </a:pPr>
            <a:r>
              <a:rPr lang="en-US" sz="2000" dirty="0"/>
              <a:t>O(N</a:t>
            </a:r>
            <a:r>
              <a:rPr lang="en-US" sz="2000" baseline="30000" dirty="0"/>
              <a:t>2</a:t>
            </a:r>
            <a:r>
              <a:rPr lang="en-US" sz="2000" dirty="0"/>
              <a:t>)</a:t>
            </a:r>
          </a:p>
          <a:p>
            <a:pPr>
              <a:spcBef>
                <a:spcPct val="20000"/>
              </a:spcBef>
            </a:pPr>
            <a:r>
              <a:rPr lang="en-US" sz="2000" dirty="0"/>
              <a:t>O(1)</a:t>
            </a:r>
          </a:p>
          <a:p>
            <a:pPr>
              <a:spcBef>
                <a:spcPct val="20000"/>
              </a:spcBef>
            </a:pPr>
            <a:r>
              <a:rPr lang="en-US" sz="2000" dirty="0"/>
              <a:t>O(log</a:t>
            </a:r>
            <a:r>
              <a:rPr lang="en-US" sz="2000" baseline="-25000" dirty="0"/>
              <a:t>2</a:t>
            </a:r>
            <a:r>
              <a:rPr lang="en-US" sz="2000" dirty="0"/>
              <a:t>N)</a:t>
            </a:r>
          </a:p>
          <a:p>
            <a:pPr>
              <a:spcBef>
                <a:spcPct val="20000"/>
              </a:spcBef>
            </a:pPr>
            <a:r>
              <a:rPr lang="en-US" sz="2000" dirty="0"/>
              <a:t>O(log</a:t>
            </a:r>
            <a:r>
              <a:rPr lang="en-US" sz="2000" baseline="-25000" dirty="0"/>
              <a:t>2</a:t>
            </a:r>
            <a:r>
              <a:rPr lang="en-US" sz="2000" dirty="0"/>
              <a:t>N)</a:t>
            </a:r>
          </a:p>
          <a:p>
            <a:pPr>
              <a:spcBef>
                <a:spcPct val="20000"/>
              </a:spcBef>
            </a:pPr>
            <a:r>
              <a:rPr lang="en-US" sz="2000" dirty="0"/>
              <a:t>O(N)</a:t>
            </a:r>
          </a:p>
          <a:p>
            <a:pPr>
              <a:spcBef>
                <a:spcPct val="20000"/>
              </a:spcBef>
            </a:pPr>
            <a:r>
              <a:rPr lang="en-US" sz="2000" dirty="0"/>
              <a:t>O(</a:t>
            </a:r>
            <a:r>
              <a:rPr lang="en-US" sz="2000" dirty="0" err="1"/>
              <a:t>N</a:t>
            </a:r>
            <a:r>
              <a:rPr lang="en-US" sz="2000" baseline="30000" dirty="0" err="1"/>
              <a:t>k</a:t>
            </a:r>
            <a:r>
              <a:rPr lang="en-US" sz="2000" dirty="0"/>
              <a:t>)</a:t>
            </a:r>
          </a:p>
          <a:p>
            <a:pPr>
              <a:spcBef>
                <a:spcPct val="20000"/>
              </a:spcBef>
            </a:pPr>
            <a:r>
              <a:rPr lang="en-US" sz="2000" dirty="0"/>
              <a:t>O(N log</a:t>
            </a:r>
            <a:r>
              <a:rPr lang="en-US" sz="2000" baseline="-25000" dirty="0"/>
              <a:t>2</a:t>
            </a:r>
            <a:r>
              <a:rPr lang="en-US" sz="2000" dirty="0"/>
              <a:t>N)</a:t>
            </a:r>
          </a:p>
          <a:p>
            <a:pPr>
              <a:spcBef>
                <a:spcPct val="20000"/>
              </a:spcBef>
            </a:pPr>
            <a:r>
              <a:rPr lang="en-US" sz="2000" dirty="0"/>
              <a:t>O(N</a:t>
            </a:r>
            <a:r>
              <a:rPr lang="en-US" sz="2000" baseline="30000" dirty="0"/>
              <a:t>2</a:t>
            </a:r>
            <a:r>
              <a:rPr lang="en-US" sz="2000" dirty="0"/>
              <a:t>)</a:t>
            </a:r>
          </a:p>
          <a:p>
            <a:pPr>
              <a:spcBef>
                <a:spcPct val="20000"/>
              </a:spcBef>
            </a:pPr>
            <a:r>
              <a:rPr lang="en-US" sz="2000" dirty="0"/>
              <a:t>O(2</a:t>
            </a:r>
            <a:r>
              <a:rPr lang="en-US" sz="2000" baseline="30000" dirty="0"/>
              <a:t>N</a:t>
            </a:r>
            <a:r>
              <a:rPr lang="en-US" sz="2000" dirty="0"/>
              <a:t>)</a:t>
            </a:r>
          </a:p>
          <a:p>
            <a:pPr>
              <a:spcBef>
                <a:spcPct val="20000"/>
              </a:spcBef>
            </a:pPr>
            <a:r>
              <a:rPr lang="en-US" sz="2000" dirty="0"/>
              <a:t>O(N!)</a:t>
            </a:r>
          </a:p>
        </p:txBody>
      </p:sp>
      <p:sp>
        <p:nvSpPr>
          <p:cNvPr id="10" name="Line 5"/>
          <p:cNvSpPr>
            <a:spLocks noChangeShapeType="1"/>
          </p:cNvSpPr>
          <p:nvPr/>
        </p:nvSpPr>
        <p:spPr bwMode="black">
          <a:xfrm>
            <a:off x="409575" y="1201738"/>
            <a:ext cx="8215313" cy="12700"/>
          </a:xfrm>
          <a:prstGeom prst="line">
            <a:avLst/>
          </a:prstGeom>
          <a:noFill/>
          <a:ln w="25400">
            <a:solidFill>
              <a:schemeClr val="bg1"/>
            </a:solidFill>
            <a:round/>
            <a:headEnd/>
            <a:tailEnd/>
          </a:ln>
          <a:effectLst/>
        </p:spPr>
        <p:txBody>
          <a:bodyPr/>
          <a:lstStyle/>
          <a:p>
            <a:endParaRPr lang="en-US"/>
          </a:p>
        </p:txBody>
      </p:sp>
      <p:sp>
        <p:nvSpPr>
          <p:cNvPr id="11" name="Line 6"/>
          <p:cNvSpPr>
            <a:spLocks noChangeShapeType="1"/>
          </p:cNvSpPr>
          <p:nvPr/>
        </p:nvSpPr>
        <p:spPr bwMode="black">
          <a:xfrm>
            <a:off x="6919913" y="887413"/>
            <a:ext cx="0" cy="4068762"/>
          </a:xfrm>
          <a:prstGeom prst="line">
            <a:avLst/>
          </a:prstGeom>
          <a:noFill/>
          <a:ln w="25400">
            <a:solidFill>
              <a:schemeClr val="bg1"/>
            </a:solidFill>
            <a:round/>
            <a:headEnd/>
            <a:tailEnd/>
          </a:ln>
          <a:effectLst/>
        </p:spPr>
        <p:txBody>
          <a:bodyPr/>
          <a:lstStyle/>
          <a:p>
            <a:endParaRPr lang="en-US"/>
          </a:p>
        </p:txBody>
      </p:sp>
      <p:sp>
        <p:nvSpPr>
          <p:cNvPr id="12" name="Line 7"/>
          <p:cNvSpPr>
            <a:spLocks noChangeShapeType="1"/>
          </p:cNvSpPr>
          <p:nvPr/>
        </p:nvSpPr>
        <p:spPr bwMode="black">
          <a:xfrm>
            <a:off x="419100" y="4954588"/>
            <a:ext cx="8215313" cy="12700"/>
          </a:xfrm>
          <a:prstGeom prst="line">
            <a:avLst/>
          </a:prstGeom>
          <a:noFill/>
          <a:ln w="25400">
            <a:solidFill>
              <a:schemeClr val="bg1"/>
            </a:solidFill>
            <a:round/>
            <a:headEnd/>
            <a:tailEnd/>
          </a:ln>
          <a:effectLst/>
        </p:spPr>
        <p:txBody>
          <a:bodyPr/>
          <a:lstStyle/>
          <a:p>
            <a:endParaRPr lang="en-US"/>
          </a:p>
        </p:txBody>
      </p:sp>
      <p:sp>
        <p:nvSpPr>
          <p:cNvPr id="13" name="Footer Placeholder 6">
            <a:extLst>
              <a:ext uri="{FF2B5EF4-FFF2-40B4-BE49-F238E27FC236}">
                <a16:creationId xmlns:a16="http://schemas.microsoft.com/office/drawing/2014/main" xmlns="" id="{C313DE32-CA9C-4D77-9FC1-301879641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F272633-FDC6-4A58-80ED-9B9195177A0D}" type="slidenum">
              <a:rPr lang="en-US" smtClean="0"/>
              <a:pPr/>
              <a:t>49</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pic>
        <p:nvPicPr>
          <p:cNvPr id="63494" name="Picture 5"/>
          <p:cNvPicPr>
            <a:picLocks noChangeAspect="1" noChangeArrowheads="1"/>
          </p:cNvPicPr>
          <p:nvPr/>
        </p:nvPicPr>
        <p:blipFill>
          <a:blip r:embed="rId2"/>
          <a:srcRect/>
          <a:stretch>
            <a:fillRect/>
          </a:stretch>
        </p:blipFill>
        <p:spPr bwMode="auto">
          <a:xfrm>
            <a:off x="3732213" y="1276350"/>
            <a:ext cx="4724400" cy="4305300"/>
          </a:xfrm>
          <a:prstGeom prst="rect">
            <a:avLst/>
          </a:prstGeom>
          <a:noFill/>
          <a:ln w="9525">
            <a:noFill/>
            <a:miter lim="800000"/>
            <a:headEnd/>
            <a:tailEnd/>
          </a:ln>
        </p:spPr>
      </p:pic>
      <p:sp>
        <p:nvSpPr>
          <p:cNvPr id="6" name="Footer Placeholder 6">
            <a:extLst>
              <a:ext uri="{FF2B5EF4-FFF2-40B4-BE49-F238E27FC236}">
                <a16:creationId xmlns:a16="http://schemas.microsoft.com/office/drawing/2014/main" xmlns="" id="{4DA88FA6-F33D-4305-ACC7-7D2AAD1C3EC5}"/>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extLst>
      <p:ext uri="{BB962C8B-B14F-4D97-AF65-F5344CB8AC3E}">
        <p14:creationId xmlns:p14="http://schemas.microsoft.com/office/powerpoint/2010/main" val="178929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dirty="0"/>
              <a:t>Vision &amp; Mission of Computer Science Department</a:t>
            </a:r>
            <a:endParaRPr lang="en-US"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6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600" dirty="0"/>
          </a:p>
        </p:txBody>
      </p:sp>
      <p:sp>
        <p:nvSpPr>
          <p:cNvPr id="1331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AF0EDDA6-8853-432A-A5F8-86E649A4E890}" type="slidenum">
              <a:rPr lang="en-US" smtClean="0"/>
              <a:pPr/>
              <a:t>5</a:t>
            </a:fld>
            <a:endParaRPr lang="en-US"/>
          </a:p>
        </p:txBody>
      </p:sp>
      <p:sp>
        <p:nvSpPr>
          <p:cNvPr id="7" name="Content Placeholder 2"/>
          <p:cNvSpPr txBox="1">
            <a:spLocks/>
          </p:cNvSpPr>
          <p:nvPr/>
        </p:nvSpPr>
        <p:spPr>
          <a:xfrm>
            <a:off x="88900" y="1951038"/>
            <a:ext cx="11972925" cy="92868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dirty="0"/>
              <a:t>Provides leadership in the pursuit of quality and excellent computer education and produce highly skilled and globally competitive IT professionals.</a:t>
            </a:r>
          </a:p>
          <a:p>
            <a:pPr algn="just">
              <a:defRPr/>
            </a:pPr>
            <a:endParaRPr lang="en-US"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
        <p:nvSpPr>
          <p:cNvPr id="10" name="Footer Placeholder 6">
            <a:extLst>
              <a:ext uri="{FF2B5EF4-FFF2-40B4-BE49-F238E27FC236}">
                <a16:creationId xmlns:a16="http://schemas.microsoft.com/office/drawing/2014/main" xmlns="" id="{B26B7339-53EA-4946-A248-CFA74019E52E}"/>
              </a:ext>
            </a:extLst>
          </p:cNvPr>
          <p:cNvSpPr>
            <a:spLocks noGrp="1"/>
          </p:cNvSpPr>
          <p:nvPr>
            <p:ph type="ftr" sz="quarter" idx="11"/>
          </p:nvPr>
        </p:nvSpPr>
        <p:spPr>
          <a:xfrm>
            <a:off x="4164013" y="6553200"/>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3000" dirty="0"/>
              <a:t>Enrich the computer education curriculum to suit the needs of the industry-   wide standards for both domestic and international markets</a:t>
            </a:r>
          </a:p>
          <a:p>
            <a:pPr algn="just">
              <a:lnSpc>
                <a:spcPct val="80000"/>
              </a:lnSpc>
              <a:defRPr/>
            </a:pPr>
            <a:r>
              <a:rPr lang="en-US" altLang="ja-JP" sz="3000" dirty="0"/>
              <a:t>Equip the faculty and staff with professional, modern technological and research skills</a:t>
            </a:r>
          </a:p>
          <a:p>
            <a:pPr algn="just">
              <a:lnSpc>
                <a:spcPct val="80000"/>
              </a:lnSpc>
              <a:defRPr/>
            </a:pPr>
            <a:r>
              <a:rPr lang="en-US" altLang="ja-JP" sz="3000" dirty="0"/>
              <a:t>Upgrade continuously computer hardware's, facilities and instructional materials to cope with the challenges of the information technology age</a:t>
            </a:r>
          </a:p>
          <a:p>
            <a:pPr algn="just">
              <a:lnSpc>
                <a:spcPct val="80000"/>
              </a:lnSpc>
              <a:defRPr/>
            </a:pPr>
            <a:r>
              <a:rPr lang="en-US" altLang="ja-JP" sz="3000" dirty="0"/>
              <a:t>Initiate and conduct relevant research, software development and outreach services.</a:t>
            </a:r>
          </a:p>
          <a:p>
            <a:pPr algn="just">
              <a:lnSpc>
                <a:spcPct val="80000"/>
              </a:lnSpc>
              <a:defRPr/>
            </a:pPr>
            <a:r>
              <a:rPr lang="en-US" altLang="ja-JP" sz="3000" dirty="0"/>
              <a:t>Establish linkage with industry and other IT-based organizations/institutions for sharing of resources and expertise, and better job opportunities for students</a:t>
            </a:r>
          </a:p>
          <a:p>
            <a:pPr>
              <a:defRPr/>
            </a:pPr>
            <a:endParaRPr lang="en-US" sz="3000" dirty="0"/>
          </a:p>
        </p:txBody>
      </p:sp>
      <p:sp>
        <p:nvSpPr>
          <p:cNvPr id="1434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6108577-02EB-4262-8DC1-64730CE328D4}" type="slidenum">
              <a:rPr lang="en-US" smtClean="0"/>
              <a:pPr/>
              <a:t>6</a:t>
            </a:fld>
            <a:endParaRPr lang="en-US"/>
          </a:p>
        </p:txBody>
      </p:sp>
      <p:sp>
        <p:nvSpPr>
          <p:cNvPr id="6" name="Footer Placeholder 6">
            <a:extLst>
              <a:ext uri="{FF2B5EF4-FFF2-40B4-BE49-F238E27FC236}">
                <a16:creationId xmlns:a16="http://schemas.microsoft.com/office/drawing/2014/main" xmlns=""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dirty="0"/>
          </a:p>
          <a:p>
            <a:pPr algn="just">
              <a:defRPr/>
            </a:pPr>
            <a:r>
              <a:rPr lang="en-US" dirty="0"/>
              <a:t>The purpose of the course is </a:t>
            </a:r>
          </a:p>
          <a:p>
            <a:pPr lvl="1" algn="just">
              <a:defRPr/>
            </a:pPr>
            <a:r>
              <a:rPr lang="en-US" dirty="0"/>
              <a:t>a) to raise your level of sophistication in thinking about the design and analysis of algorithms; </a:t>
            </a:r>
          </a:p>
          <a:p>
            <a:pPr lvl="1" algn="just">
              <a:defRPr/>
            </a:pPr>
            <a:r>
              <a:rPr lang="en-US" dirty="0"/>
              <a:t>b) learn some of the classic algorithms and recent improvements;</a:t>
            </a:r>
          </a:p>
          <a:p>
            <a:pPr lvl="1" algn="just">
              <a:defRPr/>
            </a:pPr>
            <a:r>
              <a:rPr lang="en-US" dirty="0"/>
              <a:t>c) exercise your creativity in designing algorithms. </a:t>
            </a:r>
          </a:p>
        </p:txBody>
      </p:sp>
      <p:sp>
        <p:nvSpPr>
          <p:cNvPr id="1536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0AA4103-C416-4F12-87D8-78FDCC691367}" type="slidenum">
              <a:rPr lang="en-US" smtClean="0"/>
              <a:pPr/>
              <a:t>7</a:t>
            </a:fld>
            <a:endParaRPr lang="en-US"/>
          </a:p>
        </p:txBody>
      </p:sp>
      <p:sp>
        <p:nvSpPr>
          <p:cNvPr id="6" name="Footer Placeholder 6">
            <a:extLst>
              <a:ext uri="{FF2B5EF4-FFF2-40B4-BE49-F238E27FC236}">
                <a16:creationId xmlns:a16="http://schemas.microsoft.com/office/drawing/2014/main" xmlns=""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8</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a:t>Programming</a:t>
            </a:r>
          </a:p>
          <a:p>
            <a:pPr lvl="1" eaLnBrk="1" hangingPunct="1">
              <a:defRPr/>
            </a:pPr>
            <a:r>
              <a:rPr lang="en-US" sz="2400"/>
              <a:t>Data types, operations</a:t>
            </a:r>
          </a:p>
          <a:p>
            <a:pPr lvl="1" eaLnBrk="1" hangingPunct="1">
              <a:defRPr/>
            </a:pPr>
            <a:r>
              <a:rPr lang="en-US" sz="2400"/>
              <a:t>Conditional statements</a:t>
            </a:r>
          </a:p>
          <a:p>
            <a:pPr lvl="1" eaLnBrk="1" hangingPunct="1">
              <a:defRPr/>
            </a:pPr>
            <a:r>
              <a:rPr lang="en-US" sz="2400"/>
              <a:t>Loops</a:t>
            </a:r>
          </a:p>
          <a:p>
            <a:pPr lvl="1" eaLnBrk="1" hangingPunct="1">
              <a:defRPr/>
            </a:pPr>
            <a:r>
              <a:rPr lang="en-US" sz="2400"/>
              <a:t>Procedures and functions</a:t>
            </a:r>
          </a:p>
          <a:p>
            <a:pPr lvl="1" eaLnBrk="1" hangingPunct="1">
              <a:defRPr/>
            </a:pPr>
            <a:r>
              <a:rPr lang="en-US" sz="2400"/>
              <a:t>C/ C++/ Java</a:t>
            </a:r>
          </a:p>
          <a:p>
            <a:pPr eaLnBrk="1" hangingPunct="1">
              <a:defRPr/>
            </a:pPr>
            <a:r>
              <a:rPr lang="en-US" sz="2800"/>
              <a:t>Discrete Mathematics (proof theorems)</a:t>
            </a:r>
          </a:p>
          <a:p>
            <a:pPr eaLnBrk="1" hangingPunct="1">
              <a:defRPr/>
            </a:pPr>
            <a:r>
              <a:rPr lang="en-US" sz="2800"/>
              <a:t>Data Structures (array, structure, pointer, file, etc...)</a:t>
            </a:r>
          </a:p>
          <a:p>
            <a:pPr eaLnBrk="1" hangingPunct="1">
              <a:defRPr/>
            </a:pPr>
            <a:r>
              <a:rPr lang="en-US" sz="2800"/>
              <a:t>Computer lab (edit, compile, execute, debug)</a:t>
            </a:r>
          </a:p>
          <a:p>
            <a:pPr eaLnBrk="1" hangingPunct="1">
              <a:defRPr/>
            </a:pPr>
            <a:r>
              <a:rPr lang="en-US" sz="2800" b="1" u="sng">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xmlns=""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dirty="0"/>
              <a:t>This course is a continuation of the courses </a:t>
            </a:r>
            <a:r>
              <a:rPr lang="en-US" dirty="0" smtClean="0"/>
              <a:t>Introduction Programming and </a:t>
            </a:r>
            <a:r>
              <a:rPr lang="en-US" dirty="0"/>
              <a:t>Data Structure.</a:t>
            </a:r>
          </a:p>
          <a:p>
            <a:pPr algn="just">
              <a:defRPr/>
            </a:pPr>
            <a:r>
              <a:rPr lang="en-US" dirty="0"/>
              <a:t>Algorithm is required for all areas of computer science – especially for developing problem solving ability.</a:t>
            </a:r>
          </a:p>
          <a:p>
            <a:pPr algn="just">
              <a:defRPr/>
            </a:pPr>
            <a:r>
              <a:rPr lang="en-US" dirty="0"/>
              <a:t>This course will give the basic for the understanding of the courses –Theory of Computation, Artificial Intelligence,  etc.</a:t>
            </a:r>
          </a:p>
          <a:p>
            <a:pPr algn="just">
              <a:defRPr/>
            </a:pPr>
            <a:r>
              <a:rPr lang="en-US"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D22CF4-AF6C-4984-A86F-9A80F37809BA}" type="slidenum">
              <a:rPr lang="en-US" smtClean="0"/>
              <a:pPr/>
              <a:t>9</a:t>
            </a:fld>
            <a:endParaRPr lang="en-US"/>
          </a:p>
        </p:txBody>
      </p:sp>
      <p:sp>
        <p:nvSpPr>
          <p:cNvPr id="6" name="Footer Placeholder 6">
            <a:extLst>
              <a:ext uri="{FF2B5EF4-FFF2-40B4-BE49-F238E27FC236}">
                <a16:creationId xmlns:a16="http://schemas.microsoft.com/office/drawing/2014/main" xmlns=""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4159</TotalTime>
  <Words>4056</Words>
  <Application>Microsoft Office PowerPoint</Application>
  <PresentationFormat>Custom</PresentationFormat>
  <Paragraphs>506</Paragraphs>
  <Slides>49</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49</vt:i4>
      </vt:variant>
    </vt:vector>
  </HeadingPairs>
  <TitlesOfParts>
    <vt:vector size="63" baseType="lpstr">
      <vt:lpstr>MS PGothic</vt:lpstr>
      <vt:lpstr>Arial</vt:lpstr>
      <vt:lpstr>Calibri</vt:lpstr>
      <vt:lpstr>Corbel</vt:lpstr>
      <vt:lpstr>Courier New</vt:lpstr>
      <vt:lpstr>MS Mincho</vt:lpstr>
      <vt:lpstr>新細明體</vt:lpstr>
      <vt:lpstr>Symbol</vt:lpstr>
      <vt:lpstr>Tahoma</vt:lpstr>
      <vt:lpstr>Times New Roman</vt:lpstr>
      <vt:lpstr>Verdana</vt:lpstr>
      <vt:lpstr>Wingdings</vt:lpstr>
      <vt:lpstr>Default Design</vt:lpstr>
      <vt:lpstr>Spectrum</vt:lpstr>
      <vt:lpstr>Lecture Title: Introduction &amp; Preliminary  Discussions on Algorithms [Part_1]</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Resources &amp; References</vt:lpstr>
      <vt:lpstr>PowerPoint Presentation</vt:lpstr>
      <vt:lpstr>Course Evaluation</vt:lpstr>
      <vt:lpstr>[Online] Classroom Policies</vt:lpstr>
      <vt:lpstr>Course Policies</vt:lpstr>
      <vt:lpstr>Attendance</vt:lpstr>
      <vt:lpstr>Laboratory Policies</vt:lpstr>
      <vt:lpstr>Makeup Evaluation</vt:lpstr>
      <vt:lpstr>Grading Policies</vt:lpstr>
      <vt:lpstr>Grading Policies…</vt:lpstr>
      <vt:lpstr>Dropping a Course</vt:lpstr>
      <vt:lpstr>Contacts</vt:lpstr>
      <vt:lpstr>Finally</vt:lpstr>
      <vt:lpstr>PowerPoint Presentation</vt:lpstr>
      <vt:lpstr>??????</vt:lpstr>
      <vt:lpstr>The Goals of this Course</vt:lpstr>
      <vt:lpstr>I would request all of you to...</vt:lpstr>
      <vt:lpstr>??????</vt:lpstr>
      <vt:lpstr>Informally</vt:lpstr>
      <vt:lpstr>Kinds of Problem to be solved</vt:lpstr>
      <vt:lpstr>Kinds of Problem to be solved</vt:lpstr>
      <vt:lpstr>Algorithmic problem</vt:lpstr>
      <vt:lpstr>Algorithmic Solution</vt:lpstr>
      <vt:lpstr>Definition of an Algorithm </vt:lpstr>
      <vt:lpstr>Overall Picture</vt:lpstr>
      <vt:lpstr>How to Develop an Algorithm?</vt:lpstr>
      <vt:lpstr>??????</vt:lpstr>
      <vt:lpstr>PowerPoint Presentation</vt:lpstr>
      <vt:lpstr>Analysis of Algorithms</vt:lpstr>
      <vt:lpstr>The RAM Model</vt:lpstr>
      <vt:lpstr>The RAM model (cntd..)</vt:lpstr>
      <vt:lpstr>The RAM model (cntd..)</vt:lpstr>
      <vt:lpstr>Example - 1</vt:lpstr>
      <vt:lpstr>Example - 2</vt:lpstr>
      <vt:lpstr>Example - 3</vt:lpstr>
      <vt:lpstr>Example - 4</vt:lpstr>
      <vt:lpstr>Example - 5</vt:lpstr>
      <vt:lpstr>PowerPoint Presentation</vt:lpstr>
      <vt:lpstr>Asymptotic Notation</vt:lpstr>
    </vt:vector>
  </TitlesOfParts>
  <Company>Self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Mushfiqur Rahman</cp:lastModifiedBy>
  <cp:revision>454</cp:revision>
  <dcterms:created xsi:type="dcterms:W3CDTF">2004-05-30T04:37:03Z</dcterms:created>
  <dcterms:modified xsi:type="dcterms:W3CDTF">2021-01-25T10:25:03Z</dcterms:modified>
</cp:coreProperties>
</file>