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931" r:id="rId2"/>
  </p:sldMasterIdLst>
  <p:notesMasterIdLst>
    <p:notesMasterId r:id="rId50"/>
  </p:notesMasterIdLst>
  <p:handoutMasterIdLst>
    <p:handoutMasterId r:id="rId51"/>
  </p:handoutMasterIdLst>
  <p:sldIdLst>
    <p:sldId id="25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66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45" r:id="rId24"/>
    <p:sldId id="446" r:id="rId25"/>
    <p:sldId id="438" r:id="rId26"/>
    <p:sldId id="273" r:id="rId27"/>
    <p:sldId id="274" r:id="rId28"/>
    <p:sldId id="275" r:id="rId29"/>
    <p:sldId id="276" r:id="rId30"/>
    <p:sldId id="277" r:id="rId31"/>
    <p:sldId id="468" r:id="rId32"/>
    <p:sldId id="469" r:id="rId33"/>
    <p:sldId id="470" r:id="rId34"/>
    <p:sldId id="280" r:id="rId35"/>
    <p:sldId id="335" r:id="rId36"/>
    <p:sldId id="441" r:id="rId37"/>
    <p:sldId id="442" r:id="rId38"/>
    <p:sldId id="336" r:id="rId39"/>
    <p:sldId id="338" r:id="rId40"/>
    <p:sldId id="334" r:id="rId41"/>
    <p:sldId id="337" r:id="rId42"/>
    <p:sldId id="467" r:id="rId43"/>
    <p:sldId id="440" r:id="rId44"/>
    <p:sldId id="285" r:id="rId45"/>
    <p:sldId id="286" r:id="rId46"/>
    <p:sldId id="377" r:id="rId47"/>
    <p:sldId id="378" r:id="rId48"/>
    <p:sldId id="387" r:id="rId49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0000CC"/>
    <a:srgbClr val="FF66FF"/>
    <a:srgbClr val="FFFFFF"/>
    <a:srgbClr val="080808"/>
    <a:srgbClr val="FF3300"/>
    <a:srgbClr val="FFFF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62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3" Type="http://schemas.openxmlformats.org/officeDocument/2006/relationships/slide" Target="slides/slide34.xml"/><Relationship Id="rId7" Type="http://schemas.openxmlformats.org/officeDocument/2006/relationships/slide" Target="slides/slide38.xml"/><Relationship Id="rId2" Type="http://schemas.openxmlformats.org/officeDocument/2006/relationships/slide" Target="slides/slide29.xml"/><Relationship Id="rId1" Type="http://schemas.openxmlformats.org/officeDocument/2006/relationships/slide" Target="slides/slide25.xml"/><Relationship Id="rId6" Type="http://schemas.openxmlformats.org/officeDocument/2006/relationships/slide" Target="slides/slide37.xml"/><Relationship Id="rId5" Type="http://schemas.openxmlformats.org/officeDocument/2006/relationships/slide" Target="slides/slide36.xml"/><Relationship Id="rId4" Type="http://schemas.openxmlformats.org/officeDocument/2006/relationships/slide" Target="slides/slide35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4C95CF-E251-4714-9C6C-26FD1CDF9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11464C-4E8D-4D5A-AD45-C452CEB97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6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CSC2105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1464C-4E8D-4D5A-AD45-C452CEB97E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CSC2105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Sajib Hasan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1464C-4E8D-4D5A-AD45-C452CEB97EF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14504-9DB0-45E0-9859-2F3A1E074F1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5435A-C921-4D56-A41C-88FD9A6667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5745F-5E50-483E-A569-1A90C20CB9A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60451-7C5D-49A5-8584-00A87C28DFF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0215103-4C0E-4FDC-8CE2-719CB444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19051"/>
            <a:ext cx="3047206" cy="6486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9051"/>
            <a:ext cx="8938472" cy="6486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3889E23-8984-4B9B-B257-3932E442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1C33C30-F62E-4723-BAF0-0CC0FFACA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1715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147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5D10D00-C5DA-47E5-A064-AAC713454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786" y="444729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786" y="1906543"/>
            <a:ext cx="1143218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449005"/>
            <a:ext cx="10409257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774" y="1532427"/>
            <a:ext cx="10336124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786" y="6227064"/>
            <a:ext cx="11429139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45" y="459900"/>
            <a:ext cx="1892379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6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786" y="444729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5" y="2017059"/>
            <a:ext cx="11429139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729" y="1532965"/>
            <a:ext cx="10336353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786" y="1906543"/>
            <a:ext cx="11432186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1660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32" y="444729"/>
            <a:ext cx="10411911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822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1660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5" y="4814125"/>
            <a:ext cx="10360501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19" y="5861304"/>
            <a:ext cx="10311746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0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5" y="443755"/>
            <a:ext cx="11429139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1660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2" y="4814048"/>
            <a:ext cx="10360501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67" y="5862918"/>
            <a:ext cx="10306727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3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42" y="2151063"/>
            <a:ext cx="5241195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258" y="2151063"/>
            <a:ext cx="5241195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42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42" y="2590800"/>
            <a:ext cx="5241195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000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000" y="2590800"/>
            <a:ext cx="5241195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6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6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786" y="452719"/>
            <a:ext cx="981772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510" y="55844"/>
            <a:ext cx="1705104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93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95" y="1298762"/>
            <a:ext cx="5424027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428" y="914401"/>
            <a:ext cx="542402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95" y="2456329"/>
            <a:ext cx="5424027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786" y="452719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4295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800600"/>
            <a:ext cx="11144086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199"/>
            <a:ext cx="11433118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4" y="5367338"/>
            <a:ext cx="11069401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4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786" y="4280648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778189"/>
            <a:ext cx="11144086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200"/>
            <a:ext cx="11433118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4" y="5344927"/>
            <a:ext cx="11069401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7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1" y="914401"/>
            <a:ext cx="6924925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785" y="4267201"/>
            <a:ext cx="3656648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7" y="4953001"/>
            <a:ext cx="3295164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43" y="4419600"/>
            <a:ext cx="329966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786" y="594360"/>
            <a:ext cx="3656648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786" y="461683"/>
            <a:ext cx="11432186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4816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6969" y="4801576"/>
            <a:ext cx="778095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163" y="4800600"/>
            <a:ext cx="758689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6970" y="457199"/>
            <a:ext cx="7776470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2008" y="5367338"/>
            <a:ext cx="7536046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787" y="457200"/>
            <a:ext cx="364818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787" y="3364992"/>
            <a:ext cx="364818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379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6" y="2133600"/>
            <a:ext cx="11429139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3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1404" y="2668741"/>
            <a:ext cx="5934615" cy="151153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494" y="473076"/>
            <a:ext cx="1292015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6" y="457200"/>
            <a:ext cx="8661260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198060" y="3332846"/>
            <a:ext cx="5934456" cy="183167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446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D053DF3-45E5-4C9F-963B-077D73F5E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9A7219-C846-4648-AA0B-07F84157F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2083099-1453-44A2-9B90-66DC38357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0CAF2F8-85D2-4023-9891-E6266BF5E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121D327-77AA-4ECF-BB25-DACDE7A58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314F67E-3922-41FB-95EA-95B253E61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089F908F-919E-4A49-AD5C-1D21EC002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9050"/>
            <a:ext cx="1215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71575"/>
            <a:ext cx="12188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013" y="6567488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EB2BE0B-835C-4BF4-B266-03AB2F871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53200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♦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▲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720" y="2133601"/>
            <a:ext cx="943320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7555" y="643703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195" y="6437033"/>
            <a:ext cx="8164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395" y="167347"/>
            <a:ext cx="840609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86" y="630382"/>
            <a:ext cx="11429139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4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588264"/>
            <a:ext cx="10409257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Title: Introduction &amp; Preliminary </a:t>
            </a:r>
            <a:br>
              <a:rPr lang="en-US" dirty="0"/>
            </a:br>
            <a:r>
              <a:rPr lang="en-US" dirty="0"/>
              <a:t>Discussions on </a:t>
            </a:r>
            <a:r>
              <a:rPr lang="en-US" dirty="0" smtClean="0"/>
              <a:t>Algorithms [Part-2]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618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9383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76694"/>
              </p:ext>
            </p:extLst>
          </p:nvPr>
        </p:nvGraphicFramePr>
        <p:xfrm>
          <a:off x="1998617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Name: Mushfiqur Rahman;</a:t>
                      </a:r>
                      <a:r>
                        <a:rPr lang="en-US" i="1" baseline="0" dirty="0" smtClean="0"/>
                        <a:t> E-mail: mushfiqur@aiub.edu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2991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5750015" y="1941900"/>
            <a:ext cx="193625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61128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5828" y="2313628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6371" y="2778831"/>
            <a:ext cx="1161925" cy="469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0800000" flipV="1">
            <a:off x="3467335" y="2448961"/>
            <a:ext cx="1767977" cy="3298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9323" y="2124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6845105" y="2398981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61128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3992" y="1869175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3 &lt; 5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2612" y="1869175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6837169" y="1941900"/>
            <a:ext cx="192038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61128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5966" y="2308935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6200000" flipH="1">
            <a:off x="6490440" y="2581292"/>
            <a:ext cx="12700" cy="1347574"/>
          </a:xfrm>
          <a:prstGeom prst="curvedConnector4">
            <a:avLst>
              <a:gd name="adj1" fmla="val 3352945"/>
              <a:gd name="adj2" fmla="val 981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5556" y="3261429"/>
            <a:ext cx="11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9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6837169" y="1941900"/>
            <a:ext cx="192038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5966" y="2778831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5966" y="2308935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0797" y="2770077"/>
            <a:ext cx="1161925" cy="469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53992" y="1496158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3 &lt; 2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2612" y="1496158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6837169" y="1941900"/>
            <a:ext cx="192038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5966" y="2778831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5966" y="2308935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0797" y="2770077"/>
            <a:ext cx="1161925" cy="469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24" name="Elbow Connector 23"/>
          <p:cNvCxnSpPr>
            <a:stCxn id="19" idx="1"/>
            <a:endCxn id="12" idx="0"/>
          </p:cNvCxnSpPr>
          <p:nvPr/>
        </p:nvCxnSpPr>
        <p:spPr>
          <a:xfrm rot="10800000" flipV="1">
            <a:off x="5811760" y="2543883"/>
            <a:ext cx="594206" cy="2261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17553" y="21489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8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52584" y="277883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8079858" y="2418026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5966" y="2778831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3192" y="1969350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6 &lt; 5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1812" y="196935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8079858" y="1941900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2584" y="277883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5966" y="2778831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94378" y="2308933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77291" y="2778829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9241606" y="2433897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2584" y="277883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05966" y="2778831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6192" y="1976254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4 &lt; 6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94812" y="197625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9241606" y="1941900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77291" y="2778829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2584" y="277883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5966" y="2778831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7160" y="230893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6200000" flipH="1">
            <a:off x="8759354" y="2581289"/>
            <a:ext cx="12700" cy="1347574"/>
          </a:xfrm>
          <a:prstGeom prst="curvedConnector4">
            <a:avLst>
              <a:gd name="adj1" fmla="val 3352945"/>
              <a:gd name="adj2" fmla="val 981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84470" y="3261426"/>
            <a:ext cx="11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6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9241606" y="1941900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57160" y="2778829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2584" y="277883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5966" y="2778831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7160" y="230893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85834" y="2778829"/>
            <a:ext cx="1161925" cy="469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92392" y="1503200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4 &lt; 5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1012" y="15032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656574" y="2581289"/>
            <a:ext cx="12700" cy="1347574"/>
          </a:xfrm>
          <a:prstGeom prst="curvedConnector4">
            <a:avLst>
              <a:gd name="adj1" fmla="val 3352945"/>
              <a:gd name="adj2" fmla="val 981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81690" y="3261426"/>
            <a:ext cx="11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13" indent="-91413" eaLnBrk="1" fontAlgn="auto" hangingPunct="1">
              <a:defRPr/>
            </a:pPr>
            <a:endParaRPr lang="en-US" u="sng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13" indent="-91413" eaLnBrk="1" fontAlgn="auto" hangingPunct="1"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the element(s) in the sorted portion).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9241606" y="1941900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57160" y="2778829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2584" y="277883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68747" y="2778828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7160" y="230893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88879" y="2778828"/>
            <a:ext cx="1161925" cy="469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92392" y="1503200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4 &lt; 3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1012" y="15032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6956638" y="2445605"/>
            <a:ext cx="1767977" cy="3298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78626" y="212091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06822" y="2778827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57160" y="2778829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2584" y="277883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84303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2716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68747" y="2778828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7412" y="19050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SORTED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09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1600" y="6003925"/>
            <a:ext cx="1208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/>
              <a:t>An insertion sort partitions the array into two regions</a:t>
            </a:r>
            <a:endParaRPr lang="en-US" sz="2400" i="1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5867400"/>
            <a:ext cx="12188825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2057400"/>
            <a:ext cx="112903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xmlns="" id="{3075453E-7685-4D2B-B8B6-4482459F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1600" y="6003925"/>
            <a:ext cx="1208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5867400"/>
            <a:ext cx="12188825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1066800"/>
            <a:ext cx="101568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xmlns="" id="{D0530E05-8202-4753-B4A7-B3C4B5F2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BDD9FA1-A43F-4EE0-83D5-783C192DBC0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12" y="1905000"/>
            <a:ext cx="564515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3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013" y="1219200"/>
            <a:ext cx="5562600" cy="4887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35B5AC6-16D3-439B-99E9-16585D96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C9408B-745F-4524-BA13-9BC7D1ED3C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31850" y="2781300"/>
            <a:ext cx="697865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</a:t>
            </a:r>
            <a:r>
              <a:rPr lang="en-GB" sz="2400" b="1" dirty="0">
                <a:latin typeface="Courier New" pitchFamily="49" charset="0"/>
              </a:rPr>
              <a:t>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</a:rPr>
              <a:t>j </a:t>
            </a:r>
            <a:r>
              <a:rPr lang="en-GB" sz="2400" dirty="0">
                <a:latin typeface="Symbol" pitchFamily="18" charset="2"/>
              </a:rPr>
              <a:t>:= </a:t>
            </a:r>
            <a:r>
              <a:rPr lang="en-GB" sz="2400" dirty="0" smtClean="0">
                <a:latin typeface="Courier New" pitchFamily="49" charset="0"/>
              </a:rPr>
              <a:t>2 </a:t>
            </a:r>
            <a:r>
              <a:rPr lang="en-GB" sz="2400" b="1" dirty="0">
                <a:latin typeface="Courier New" pitchFamily="49" charset="0"/>
              </a:rPr>
              <a:t>to </a:t>
            </a:r>
            <a:r>
              <a:rPr lang="en-GB" sz="2400" i="1" dirty="0">
                <a:latin typeface="Courier New" pitchFamily="49" charset="0"/>
              </a:rPr>
              <a:t>n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GB" sz="2400" dirty="0">
                <a:latin typeface="Courier New" pitchFamily="49" charset="0"/>
              </a:rPr>
              <a:t>key</a:t>
            </a:r>
            <a:r>
              <a:rPr lang="en-GB" sz="2400" dirty="0">
                <a:latin typeface="Symbol" pitchFamily="18" charset="2"/>
              </a:rPr>
              <a:t> := </a:t>
            </a:r>
            <a:r>
              <a:rPr lang="en-GB" sz="2400" dirty="0">
                <a:latin typeface="Courier New" pitchFamily="49" charset="0"/>
              </a:rPr>
              <a:t>A[j]</a:t>
            </a:r>
          </a:p>
          <a:p>
            <a:pPr>
              <a:defRPr/>
            </a:pPr>
            <a:r>
              <a:rPr lang="en-GB" sz="2400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Insert </a:t>
            </a:r>
            <a:r>
              <a:rPr lang="en-GB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A[j]</a:t>
            </a:r>
            <a:r>
              <a:rPr lang="en-US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into </a:t>
            </a:r>
            <a:r>
              <a:rPr lang="en-GB" sz="2400" b="1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</a:t>
            </a:r>
            <a:r>
              <a:rPr lang="en-US" sz="2400" b="1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1..</a:t>
            </a:r>
            <a:r>
              <a:rPr lang="en-GB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n-GB" sz="24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>
              <a:defRPr/>
            </a:pPr>
            <a:r>
              <a:rPr lang="en-GB" sz="2400" dirty="0">
                <a:latin typeface="Courier New" pitchFamily="49" charset="0"/>
              </a:rPr>
              <a:t>  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Symbol" pitchFamily="18" charset="2"/>
              </a:rPr>
              <a:t> := </a:t>
            </a:r>
            <a:r>
              <a:rPr lang="en-US" sz="2400" dirty="0">
                <a:latin typeface="Courier New" pitchFamily="49" charset="0"/>
              </a:rPr>
              <a:t>j-1</a:t>
            </a:r>
            <a:endParaRPr lang="en-GB" sz="2400" dirty="0">
              <a:latin typeface="Courier New" pitchFamily="49" charset="0"/>
            </a:endParaRPr>
          </a:p>
          <a:p>
            <a:pPr>
              <a:defRPr/>
            </a:pPr>
            <a:r>
              <a:rPr lang="en-GB" sz="2400" dirty="0">
                <a:latin typeface="Courier New" pitchFamily="49" charset="0"/>
              </a:rPr>
              <a:t>  </a:t>
            </a:r>
            <a:r>
              <a:rPr lang="en-GB" sz="2400" b="1" dirty="0">
                <a:latin typeface="Courier New" pitchFamily="49" charset="0"/>
              </a:rPr>
              <a:t>while </a:t>
            </a:r>
            <a:r>
              <a:rPr lang="en-GB" sz="2400" dirty="0" err="1" smtClean="0">
                <a:latin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</a:rPr>
              <a:t>&gt;0 </a:t>
            </a:r>
            <a:r>
              <a:rPr lang="en-GB" sz="2400" b="1" dirty="0">
                <a:latin typeface="Courier New" pitchFamily="49" charset="0"/>
              </a:rPr>
              <a:t>and </a:t>
            </a:r>
            <a:r>
              <a:rPr lang="en-GB" sz="2400" dirty="0">
                <a:latin typeface="Courier New" pitchFamily="49" charset="0"/>
              </a:rPr>
              <a:t>A[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]&gt;key </a:t>
            </a:r>
            <a:r>
              <a:rPr lang="en-GB" sz="2400" b="1" dirty="0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 dirty="0">
                <a:latin typeface="Courier New" pitchFamily="49" charset="0"/>
              </a:rPr>
              <a:t>    </a:t>
            </a:r>
            <a:r>
              <a:rPr lang="en-GB" sz="2400" dirty="0">
                <a:latin typeface="Courier New" pitchFamily="49" charset="0"/>
              </a:rPr>
              <a:t>A[i+1]</a:t>
            </a:r>
            <a:r>
              <a:rPr lang="en-GB" sz="2400" dirty="0">
                <a:latin typeface="Symbol" pitchFamily="18" charset="2"/>
              </a:rPr>
              <a:t>:=</a:t>
            </a:r>
            <a:r>
              <a:rPr lang="en-GB" sz="2400" dirty="0">
                <a:latin typeface="Courier New" pitchFamily="49" charset="0"/>
              </a:rPr>
              <a:t>A[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GB" sz="2400" dirty="0">
                <a:latin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GB" sz="2400" dirty="0" err="1">
                <a:latin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</a:rPr>
              <a:t>--</a:t>
            </a:r>
          </a:p>
          <a:p>
            <a:pPr>
              <a:defRPr/>
            </a:pPr>
            <a:r>
              <a:rPr lang="en-GB" sz="2400" dirty="0">
                <a:latin typeface="Courier New" pitchFamily="49" charset="0"/>
              </a:rPr>
              <a:t>  A[i+1]:=key</a:t>
            </a:r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781208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cost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1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2</a:t>
            </a:r>
          </a:p>
          <a:p>
            <a:pPr algn="ctr"/>
            <a:r>
              <a:rPr lang="en-US" sz="2400">
                <a:latin typeface="Courier New" pitchFamily="49" charset="0"/>
              </a:rPr>
              <a:t>0 </a:t>
            </a:r>
            <a:endParaRPr lang="en-US" sz="2400" baseline="-25000">
              <a:latin typeface="Courier New" pitchFamily="49" charset="0"/>
            </a:endParaRP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3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4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5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6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7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auto">
          <a:xfrm>
            <a:off x="974883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times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/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/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/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476375"/>
            <a:ext cx="11172825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Time to compute the </a:t>
            </a:r>
            <a:r>
              <a:rPr lang="en-US" sz="2800" b="1" dirty="0">
                <a:solidFill>
                  <a:srgbClr val="080808"/>
                </a:solidFill>
              </a:rPr>
              <a:t>running time</a:t>
            </a:r>
            <a:r>
              <a:rPr lang="en-US" sz="2800" dirty="0"/>
              <a:t> as a function of the </a:t>
            </a:r>
            <a:r>
              <a:rPr lang="en-US" sz="2800" b="1" dirty="0">
                <a:solidFill>
                  <a:srgbClr val="080808"/>
                </a:solidFill>
              </a:rPr>
              <a:t>input size</a:t>
            </a:r>
            <a:r>
              <a:rPr lang="en-US" sz="2800" b="1" dirty="0"/>
              <a:t> </a:t>
            </a:r>
            <a:r>
              <a:rPr lang="en-US" sz="2800" dirty="0"/>
              <a:t>(exact </a:t>
            </a:r>
            <a:r>
              <a:rPr lang="en-US" sz="2800" dirty="0" smtClean="0"/>
              <a:t>analysis).</a:t>
            </a:r>
            <a:endParaRPr lang="en-US" sz="2800" dirty="0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9750425" y="4495800"/>
          <a:ext cx="1096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Equation" r:id="rId3" imgW="447826" imgH="266590" progId="Equation.DSMT4">
                  <p:embed/>
                </p:oleObj>
              </mc:Choice>
              <mc:Fallback>
                <p:oleObj name="Equation" r:id="rId3" imgW="447826" imgH="2665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495800"/>
                        <a:ext cx="1096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9750425" y="4916488"/>
          <a:ext cx="17319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Equation" r:id="rId5" imgW="714479" imgH="266590" progId="Equation.DSMT4">
                  <p:embed/>
                </p:oleObj>
              </mc:Choice>
              <mc:Fallback>
                <p:oleObj name="Equation" r:id="rId5" imgW="714479" imgH="2665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916488"/>
                        <a:ext cx="17319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9750425" y="5337175"/>
          <a:ext cx="1731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Equation" r:id="rId7" imgW="714479" imgH="266590" progId="Equation.DSMT4">
                  <p:embed/>
                </p:oleObj>
              </mc:Choice>
              <mc:Fallback>
                <p:oleObj name="Equation" r:id="rId7" imgW="714479" imgH="2665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5337175"/>
                        <a:ext cx="1731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B416D5BD-2953-44B1-8C43-EA1BF55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E079F3E-6C94-46BE-844D-86B5EE92435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…Analysis of Insertion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12188825" cy="5181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running time of an algorithm is the sum of the running times of each statement.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A statement with cost </a:t>
            </a:r>
            <a:r>
              <a:rPr lang="en-US" b="1" i="1" dirty="0">
                <a:solidFill>
                  <a:srgbClr val="080808"/>
                </a:solidFill>
              </a:rPr>
              <a:t>c</a:t>
            </a:r>
            <a:r>
              <a:rPr lang="en-US" dirty="0">
                <a:solidFill>
                  <a:srgbClr val="080808"/>
                </a:solidFill>
              </a:rPr>
              <a:t> that is executed 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 times contributes </a:t>
            </a:r>
            <a:r>
              <a:rPr lang="en-US" b="1" i="1" dirty="0">
                <a:solidFill>
                  <a:srgbClr val="080808"/>
                </a:solidFill>
              </a:rPr>
              <a:t>c*n</a:t>
            </a:r>
            <a:r>
              <a:rPr lang="en-US" dirty="0">
                <a:solidFill>
                  <a:srgbClr val="080808"/>
                </a:solidFill>
              </a:rPr>
              <a:t> to the running time.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total running time </a:t>
            </a:r>
            <a:r>
              <a:rPr lang="en-US" b="1" i="1" dirty="0">
                <a:solidFill>
                  <a:srgbClr val="080808"/>
                </a:solidFill>
              </a:rPr>
              <a:t>T</a:t>
            </a:r>
            <a:r>
              <a:rPr lang="en-US" b="1" dirty="0">
                <a:solidFill>
                  <a:srgbClr val="080808"/>
                </a:solidFill>
              </a:rPr>
              <a:t>(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b="1" dirty="0">
                <a:solidFill>
                  <a:srgbClr val="080808"/>
                </a:solidFill>
              </a:rPr>
              <a:t>)</a:t>
            </a:r>
            <a:r>
              <a:rPr lang="en-US" dirty="0">
                <a:solidFill>
                  <a:srgbClr val="080808"/>
                </a:solidFill>
              </a:rPr>
              <a:t> of insertion sort is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80808"/>
                </a:solidFill>
              </a:rPr>
              <a:t>T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)=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1</a:t>
            </a:r>
            <a:r>
              <a:rPr lang="en-US" i="1" dirty="0">
                <a:solidFill>
                  <a:srgbClr val="080808"/>
                </a:solidFill>
              </a:rPr>
              <a:t>*n</a:t>
            </a:r>
            <a:r>
              <a:rPr lang="en-US" dirty="0">
                <a:solidFill>
                  <a:srgbClr val="080808"/>
                </a:solidFill>
              </a:rPr>
              <a:t>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2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3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4</a:t>
            </a:r>
            <a:r>
              <a:rPr lang="en-US" dirty="0">
                <a:solidFill>
                  <a:srgbClr val="080808"/>
                </a:solidFill>
              </a:rPr>
              <a:t>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5</a:t>
            </a:r>
            <a:r>
              <a:rPr lang="en-US" dirty="0">
                <a:solidFill>
                  <a:srgbClr val="080808"/>
                </a:solidFill>
              </a:rPr>
              <a:t>      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6                    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80808"/>
                </a:solidFill>
              </a:rPr>
              <a:t>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7</a:t>
            </a:r>
            <a:r>
              <a:rPr lang="en-US" i="1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5865813" y="4953000"/>
          <a:ext cx="14017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Equation" r:id="rId3" imgW="447826" imgH="266590" progId="Equation.DSMT4">
                  <p:embed/>
                </p:oleObj>
              </mc:Choice>
              <mc:Fallback>
                <p:oleObj name="Equation" r:id="rId3" imgW="447826" imgH="26659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4953000"/>
                        <a:ext cx="14017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10590213" y="4927600"/>
          <a:ext cx="1295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Equation" r:id="rId5" imgW="714479" imgH="266590" progId="Equation.DSMT4">
                  <p:embed/>
                </p:oleObj>
              </mc:Choice>
              <mc:Fallback>
                <p:oleObj name="Equation" r:id="rId5" imgW="714479" imgH="26659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0213" y="4927600"/>
                        <a:ext cx="1295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6"/>
          <p:cNvGraphicFramePr>
            <a:graphicFrameLocks noChangeAspect="1"/>
          </p:cNvGraphicFramePr>
          <p:nvPr/>
        </p:nvGraphicFramePr>
        <p:xfrm>
          <a:off x="7999413" y="4953000"/>
          <a:ext cx="19653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Equation" r:id="rId7" imgW="714479" imgH="266590" progId="Equation.DSMT4">
                  <p:embed/>
                </p:oleObj>
              </mc:Choice>
              <mc:Fallback>
                <p:oleObj name="Equation" r:id="rId7" imgW="714479" imgH="26659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4953000"/>
                        <a:ext cx="19653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>
            <a:extLst>
              <a:ext uri="{FF2B5EF4-FFF2-40B4-BE49-F238E27FC236}">
                <a16:creationId xmlns:a16="http://schemas.microsoft.com/office/drawing/2014/main" xmlns="" id="{EF2F63BC-D345-4758-91BE-0531C69F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D322D94-7A12-4C05-BF8E-39237155F7D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…Analysis of Insertion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/>
              <a:t>Often the performance depends on the details of the input (not only the length </a:t>
            </a:r>
            <a:r>
              <a:rPr lang="en-US" b="1" i="1">
                <a:solidFill>
                  <a:srgbClr val="080808"/>
                </a:solidFill>
              </a:rPr>
              <a:t>n</a:t>
            </a:r>
            <a:r>
              <a:rPr lang="en-US"/>
              <a:t>).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/>
              <a:t>This is modeled by </a:t>
            </a:r>
            <a:r>
              <a:rPr lang="en-US" b="1" i="1">
                <a:solidFill>
                  <a:srgbClr val="080808"/>
                </a:solidFill>
              </a:rPr>
              <a:t>t</a:t>
            </a:r>
            <a:r>
              <a:rPr lang="en-US" b="1" i="1" baseline="-25000">
                <a:solidFill>
                  <a:srgbClr val="080808"/>
                </a:solidFill>
              </a:rPr>
              <a:t>j</a:t>
            </a:r>
            <a:r>
              <a:rPr lang="en-US" baseline="-2500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/>
              <a:t>In the case of insertion sort the time </a:t>
            </a:r>
            <a:r>
              <a:rPr lang="en-US" b="1" i="1">
                <a:solidFill>
                  <a:srgbClr val="080808"/>
                </a:solidFill>
              </a:rPr>
              <a:t>t</a:t>
            </a:r>
            <a:r>
              <a:rPr lang="en-US" b="1" i="1" baseline="-25000">
                <a:solidFill>
                  <a:srgbClr val="080808"/>
                </a:solidFill>
              </a:rPr>
              <a:t>j</a:t>
            </a:r>
            <a:r>
              <a:rPr lang="en-US" b="1" i="1">
                <a:solidFill>
                  <a:srgbClr val="080808"/>
                </a:solidFill>
              </a:rPr>
              <a:t> </a:t>
            </a:r>
            <a:r>
              <a:rPr lang="en-US"/>
              <a:t>depends on the original sorting of the input array.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endParaRPr lang="en-US" baseline="-2500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A547C3CB-A37E-4BA9-B261-E787825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194E57-20F0-49F9-A4D7-C4812F4FD5B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88825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44A3DADC-227C-4E09-8CDA-7D4B0C92B27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Best/ Worst/ Average </a:t>
            </a:r>
            <a:r>
              <a:rPr lang="en-US" dirty="0" smtClean="0"/>
              <a:t>Case [insertion Sort]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8825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Best case: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works fast on </a:t>
            </a:r>
            <a:r>
              <a:rPr lang="en-US" sz="2400" i="1" dirty="0"/>
              <a:t>some </a:t>
            </a:r>
            <a:r>
              <a:rPr lang="en-US" sz="2400" dirty="0"/>
              <a:t>input.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Worst case: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80808"/>
                </a:solidFill>
              </a:rPr>
              <a:t>(usually)</a:t>
            </a:r>
            <a:r>
              <a:rPr lang="en-US" sz="2400" dirty="0"/>
              <a:t> maximum time of algorithm on any input of size.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Average case: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080808"/>
                </a:solidFill>
              </a:rPr>
              <a:t>(sometimes)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/>
              <a:t>expected time of algorithm over all inputs of size. Need assumption of statistical distribution of </a:t>
            </a:r>
            <a:r>
              <a:rPr lang="en-US" sz="2400" dirty="0" smtClean="0"/>
              <a:t>inputs.</a:t>
            </a: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Analyzing insertion sort’s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Best case:</a:t>
            </a:r>
            <a:r>
              <a:rPr lang="en-US" sz="2000" dirty="0"/>
              <a:t> elements already sorted, </a:t>
            </a:r>
            <a:r>
              <a:rPr lang="en-US" sz="2000" b="1" i="1" dirty="0" err="1" smtClean="0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 smtClean="0">
                <a:solidFill>
                  <a:srgbClr val="080808"/>
                </a:solidFill>
              </a:rPr>
              <a:t>j</a:t>
            </a:r>
            <a:r>
              <a:rPr lang="en-US" sz="2000" b="1" i="1" dirty="0" smtClean="0">
                <a:solidFill>
                  <a:srgbClr val="080808"/>
                </a:solidFill>
              </a:rPr>
              <a:t>=1</a:t>
            </a:r>
            <a:r>
              <a:rPr lang="en-US" sz="2000" dirty="0" smtClean="0"/>
              <a:t>. </a:t>
            </a:r>
            <a:endParaRPr lang="en-US" sz="2000" i="1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Worst case:</a:t>
            </a:r>
            <a:r>
              <a:rPr lang="en-US" sz="2000" dirty="0"/>
              <a:t> elements are sorted in inverse order, </a:t>
            </a:r>
            <a:r>
              <a:rPr lang="en-US" sz="2000" b="1" i="1" dirty="0" err="1" smtClean="0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 smtClean="0">
                <a:solidFill>
                  <a:srgbClr val="080808"/>
                </a:solidFill>
              </a:rPr>
              <a:t>j</a:t>
            </a:r>
            <a:r>
              <a:rPr lang="en-US" sz="2000" b="1" i="1" baseline="-25000" dirty="0" smtClean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</a:t>
            </a:r>
            <a:r>
              <a:rPr lang="en-US" sz="2000" b="1" i="1" dirty="0" smtClean="0">
                <a:solidFill>
                  <a:srgbClr val="080808"/>
                </a:solidFill>
              </a:rPr>
              <a:t>j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Average case</a:t>
            </a:r>
            <a:r>
              <a:rPr lang="en-US" sz="2000" b="1" dirty="0" smtClean="0">
                <a:solidFill>
                  <a:srgbClr val="080808"/>
                </a:solidFill>
              </a:rPr>
              <a:t>: </a:t>
            </a:r>
            <a:r>
              <a:rPr lang="en-US" sz="2000" dirty="0"/>
              <a:t>elements </a:t>
            </a:r>
            <a:r>
              <a:rPr lang="en-US" sz="2000" dirty="0" smtClean="0"/>
              <a:t>are half-way sorted</a:t>
            </a:r>
            <a:r>
              <a:rPr lang="en-US" sz="2000" b="1" dirty="0" smtClean="0">
                <a:solidFill>
                  <a:srgbClr val="080808"/>
                </a:solidFill>
              </a:rPr>
              <a:t>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baseline="-25000" dirty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j / </a:t>
            </a:r>
            <a:r>
              <a:rPr lang="en-US" sz="2000" b="1" i="1" dirty="0" smtClean="0">
                <a:solidFill>
                  <a:srgbClr val="080808"/>
                </a:solidFill>
              </a:rPr>
              <a:t>2</a:t>
            </a:r>
            <a:r>
              <a:rPr lang="en-US" sz="2000" b="1" i="1" dirty="0">
                <a:solidFill>
                  <a:srgbClr val="080808"/>
                </a:solidFill>
              </a:rPr>
              <a:t>.</a:t>
            </a:r>
            <a:endParaRPr lang="en-US" sz="2000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34CC732D-8C24-4DF7-8F46-F0E1AE5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6677" y="2783524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8602" y="2783524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528" y="2783523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first element of the array “sorted”.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2385" y="803496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Sarwar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AIUB::CSC2105::Algorithm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r>
              <a:rPr lang="en-US" smtClean="0">
                <a:sym typeface="Wingdings" pitchFamily="2" charset="2"/>
              </a:rPr>
              <a:t></a:t>
            </a:r>
            <a:fld id="{C5D10D00-C5DA-47E5-A064-AAC71345415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714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Best-case [Insertion Sort]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7013" y="1365250"/>
                <a:ext cx="11849100" cy="4916488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  <a:defRPr/>
                </a:pPr>
                <a:r>
                  <a:rPr lang="en-US" sz="2400" dirty="0" smtClean="0"/>
                  <a:t>Best case of Insertion sort is when the array is already sorted. In that case, the equation will evolve like following:</a:t>
                </a:r>
              </a:p>
              <a:p>
                <a:pPr lvl="1" eaLnBrk="1" hangingPunct="1">
                  <a:lnSpc>
                    <a:spcPct val="140000"/>
                  </a:lnSpc>
                  <a:buNone/>
                  <a:defRPr/>
                </a:pPr>
                <a:r>
                  <a:rPr lang="en-US" sz="2000" i="1" dirty="0">
                    <a:solidFill>
                      <a:srgbClr val="080808"/>
                    </a:solidFill>
                  </a:rPr>
                  <a:t>T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) =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1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*n</a:t>
                </a:r>
                <a:r>
                  <a:rPr lang="en-US" sz="2000" dirty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3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4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baseline="-2500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5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baseline="-2500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6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000" i="1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7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)</a:t>
                </a:r>
              </a:p>
              <a:p>
                <a:pPr lvl="1" eaLnBrk="1" hangingPunct="1">
                  <a:lnSpc>
                    <a:spcPct val="140000"/>
                  </a:lnSpc>
                  <a:buNone/>
                  <a:defRPr/>
                </a:pPr>
                <a:r>
                  <a:rPr lang="en-US" sz="2000" dirty="0" smtClean="0">
                    <a:solidFill>
                      <a:srgbClr val="080808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T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=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1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*n</a:t>
                </a:r>
                <a:r>
                  <a:rPr lang="en-US" sz="2000" dirty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3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4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5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* 0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6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* 0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7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</a:t>
                </a:r>
              </a:p>
              <a:p>
                <a:pPr lvl="1" eaLnBrk="1" hangingPunct="1">
                  <a:lnSpc>
                    <a:spcPct val="140000"/>
                  </a:lnSpc>
                  <a:buFont typeface="Wingdings" panose="05000000000000000000" pitchFamily="2" charset="2"/>
                  <a:buChar char="è"/>
                  <a:defRPr/>
                </a:pPr>
                <a:r>
                  <a:rPr lang="en-US" sz="2000" i="1" dirty="0" smtClean="0">
                    <a:solidFill>
                      <a:srgbClr val="080808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=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3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4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7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)n – 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2 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3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4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7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</a:t>
                </a:r>
              </a:p>
              <a:p>
                <a:pPr marL="457200" lvl="1" indent="0" eaLnBrk="1" hangingPunct="1">
                  <a:lnSpc>
                    <a:spcPct val="140000"/>
                  </a:lnSpc>
                  <a:buNone/>
                  <a:defRPr/>
                </a:pPr>
                <a:endParaRPr lang="en-US" sz="2000" i="1" dirty="0" smtClean="0">
                  <a:solidFill>
                    <a:srgbClr val="080808"/>
                  </a:solidFill>
                </a:endParaRPr>
              </a:p>
              <a:p>
                <a:pPr marL="457200" lvl="1" indent="0" algn="just" eaLnBrk="1" hangingPunct="1">
                  <a:lnSpc>
                    <a:spcPct val="140000"/>
                  </a:lnSpc>
                  <a:buNone/>
                  <a:defRPr/>
                </a:pPr>
                <a:r>
                  <a:rPr lang="en-US" sz="2000" i="1" dirty="0" smtClean="0">
                    <a:solidFill>
                      <a:srgbClr val="080808"/>
                    </a:solidFill>
                  </a:rPr>
                  <a:t>Here, the right hand side of the equation is in the form of </a:t>
                </a:r>
                <a:r>
                  <a:rPr lang="en-US" sz="2000" b="1" i="1" dirty="0" err="1" smtClean="0">
                    <a:solidFill>
                      <a:srgbClr val="080808"/>
                    </a:solidFill>
                  </a:rPr>
                  <a:t>xn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 – y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. As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represents the input size, it is fair to say the complexity in best-case scenario for this algorithm depends on the input size. The highest degree of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here is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1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. So, it can be concluded that the time complexity for best-case here is </a:t>
                </a:r>
                <a:r>
                  <a:rPr lang="en-US" sz="2000" b="1" dirty="0" smtClean="0">
                    <a:latin typeface="Symbol" pitchFamily="18" charset="2"/>
                  </a:rPr>
                  <a:t>W </a:t>
                </a:r>
                <a:r>
                  <a:rPr lang="en-US" sz="2000" b="1" dirty="0" smtClean="0">
                    <a:latin typeface="+mj-lt"/>
                  </a:rPr>
                  <a:t>(n)</a:t>
                </a:r>
                <a:r>
                  <a:rPr lang="en-US" sz="2000" dirty="0" smtClean="0">
                    <a:latin typeface="+mj-lt"/>
                  </a:rPr>
                  <a:t> [the use of </a:t>
                </a:r>
                <a:r>
                  <a:rPr lang="en-US" sz="2000" b="1" dirty="0" smtClean="0">
                    <a:latin typeface="Symbol" pitchFamily="18" charset="2"/>
                  </a:rPr>
                  <a:t>W </a:t>
                </a:r>
                <a:r>
                  <a:rPr lang="en-US" sz="2000" b="1" dirty="0" smtClean="0"/>
                  <a:t>(n)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+mj-lt"/>
                  </a:rPr>
                  <a:t>instead of </a:t>
                </a:r>
                <a:r>
                  <a:rPr lang="en-US" sz="2000" b="1" dirty="0" smtClean="0">
                    <a:latin typeface="+mj-lt"/>
                  </a:rPr>
                  <a:t>O(n)</a:t>
                </a:r>
                <a:r>
                  <a:rPr lang="en-US" sz="2000" dirty="0" smtClean="0">
                    <a:latin typeface="+mj-lt"/>
                  </a:rPr>
                  <a:t> is discussed in the upcoming slides in this lecture]</a:t>
                </a:r>
                <a:r>
                  <a:rPr lang="en-US" sz="2000" dirty="0"/>
                  <a:t>.</a:t>
                </a:r>
                <a:endParaRPr lang="en-US" sz="2000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7013" y="1365250"/>
                <a:ext cx="11849100" cy="4916488"/>
              </a:xfrm>
              <a:blipFill rotWithShape="0">
                <a:blip r:embed="rId2"/>
                <a:stretch>
                  <a:fillRect l="-720" r="-772" b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Sarwar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AIUB::CSC2105::Algorithm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r>
              <a:rPr lang="en-US" smtClean="0">
                <a:sym typeface="Wingdings" pitchFamily="2" charset="2"/>
              </a:rPr>
              <a:t></a:t>
            </a:r>
            <a:fld id="{C5D10D00-C5DA-47E5-A064-AAC7134541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714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Worst-case [Insertion Sort]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7013" y="1365250"/>
                <a:ext cx="11849100" cy="4916488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  <a:defRPr/>
                </a:pPr>
                <a:r>
                  <a:rPr lang="en-US" sz="2400" dirty="0" smtClean="0"/>
                  <a:t>Worst case of Insertion sort is when the array is already sorted. In that case, the equation will evolve like following:</a:t>
                </a:r>
              </a:p>
              <a:p>
                <a:pPr lvl="1" eaLnBrk="1" hangingPunct="1">
                  <a:lnSpc>
                    <a:spcPct val="140000"/>
                  </a:lnSpc>
                  <a:buNone/>
                  <a:defRPr/>
                </a:pPr>
                <a:r>
                  <a:rPr lang="en-US" sz="2000" i="1" dirty="0">
                    <a:solidFill>
                      <a:srgbClr val="080808"/>
                    </a:solidFill>
                  </a:rPr>
                  <a:t>T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) =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1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*n</a:t>
                </a:r>
                <a:r>
                  <a:rPr lang="en-US" sz="2000" dirty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3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4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m:rPr>
                        <m:brk m:alnAt="63"/>
                      </m:rP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6</a:t>
                </a:r>
                <a14:m>
                  <m:oMath xmlns:m="http://schemas.openxmlformats.org/officeDocument/2006/math">
                    <m:r>
                      <m:rPr>
                        <m:brk m:alnAt="63"/>
                      </m:rP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7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)</a:t>
                </a:r>
              </a:p>
              <a:p>
                <a:pPr lvl="1" eaLnBrk="1" hangingPunct="1">
                  <a:lnSpc>
                    <a:spcPct val="140000"/>
                  </a:lnSpc>
                  <a:buFont typeface="Wingdings" panose="05000000000000000000" pitchFamily="2" charset="2"/>
                  <a:buChar char="è"/>
                  <a:defRPr/>
                </a:pPr>
                <a:r>
                  <a:rPr lang="en-US" sz="2000" i="1" dirty="0" smtClean="0">
                    <a:solidFill>
                      <a:srgbClr val="080808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=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baseline="-25000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)n</a:t>
                </a:r>
                <a:r>
                  <a:rPr lang="en-US" sz="2000" i="1" baseline="30000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+ (c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3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80808"/>
                            </a:solidFill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80808"/>
                            </a:solidFill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8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)n – 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2 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3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4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7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</a:t>
                </a:r>
              </a:p>
              <a:p>
                <a:pPr marL="457200" lvl="1" indent="0" eaLnBrk="1" hangingPunct="1">
                  <a:lnSpc>
                    <a:spcPct val="140000"/>
                  </a:lnSpc>
                  <a:buNone/>
                  <a:defRPr/>
                </a:pPr>
                <a:endParaRPr lang="en-US" sz="2000" i="1" dirty="0" smtClean="0">
                  <a:solidFill>
                    <a:srgbClr val="080808"/>
                  </a:solidFill>
                </a:endParaRPr>
              </a:p>
              <a:p>
                <a:pPr marL="457200" lvl="1" indent="0" algn="just" eaLnBrk="1" hangingPunct="1">
                  <a:lnSpc>
                    <a:spcPct val="140000"/>
                  </a:lnSpc>
                  <a:buNone/>
                  <a:defRPr/>
                </a:pPr>
                <a:r>
                  <a:rPr lang="en-US" sz="2000" i="1" dirty="0" smtClean="0">
                    <a:solidFill>
                      <a:srgbClr val="080808"/>
                    </a:solidFill>
                  </a:rPr>
                  <a:t>Here, the right hand side of the equation is in the form of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xn</a:t>
                </a:r>
                <a:r>
                  <a:rPr lang="en-US" sz="2000" b="1" i="1" baseline="30000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b="1" i="1" dirty="0" err="1" smtClean="0">
                    <a:solidFill>
                      <a:srgbClr val="080808"/>
                    </a:solidFill>
                  </a:rPr>
                  <a:t>yn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 - z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. As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represents the input size, it is fair to say the complexity in worst case scenario for this algorithm depends on the input size. The highest degree of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here is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. So, it can be concluded that the time complexity for worst-case here is </a:t>
                </a:r>
                <a:r>
                  <a:rPr lang="en-US" sz="2000" b="1" dirty="0" smtClean="0">
                    <a:latin typeface="Symbol" pitchFamily="18" charset="2"/>
                  </a:rPr>
                  <a:t>O</a:t>
                </a:r>
                <a:r>
                  <a:rPr lang="en-US" sz="2000" b="1" dirty="0" smtClean="0">
                    <a:latin typeface="+mj-lt"/>
                  </a:rPr>
                  <a:t>(n</a:t>
                </a:r>
                <a:r>
                  <a:rPr lang="en-US" sz="2000" b="1" i="1" baseline="30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b="1" dirty="0" smtClean="0">
                    <a:latin typeface="+mj-lt"/>
                  </a:rPr>
                  <a:t>)</a:t>
                </a:r>
                <a:r>
                  <a:rPr lang="en-US" sz="2000" dirty="0" smtClean="0"/>
                  <a:t>.</a:t>
                </a:r>
                <a:endParaRPr lang="en-US" sz="2000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7013" y="1365250"/>
                <a:ext cx="11849100" cy="4916488"/>
              </a:xfrm>
              <a:blipFill rotWithShape="0">
                <a:blip r:embed="rId2"/>
                <a:stretch>
                  <a:fillRect l="-720" r="-772" b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6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Sarwar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AIUB::CSC2105::Algorithm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r>
              <a:rPr lang="en-US" smtClean="0">
                <a:sym typeface="Wingdings" pitchFamily="2" charset="2"/>
              </a:rPr>
              <a:t></a:t>
            </a:r>
            <a:fld id="{C5D10D00-C5DA-47E5-A064-AAC71345415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714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Average-case </a:t>
            </a:r>
            <a:r>
              <a:rPr lang="en-US" dirty="0"/>
              <a:t>[Insertion Sort]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7013" y="1365250"/>
                <a:ext cx="11849100" cy="4916488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  <a:defRPr/>
                </a:pPr>
                <a:r>
                  <a:rPr lang="en-US" sz="2400" dirty="0" smtClean="0"/>
                  <a:t>Worst case of Insertion sort is when the array is already sorted. In that case, the equation will evolve like following:</a:t>
                </a:r>
              </a:p>
              <a:p>
                <a:pPr lvl="1" eaLnBrk="1" hangingPunct="1">
                  <a:lnSpc>
                    <a:spcPct val="140000"/>
                  </a:lnSpc>
                  <a:buNone/>
                  <a:defRPr/>
                </a:pPr>
                <a:r>
                  <a:rPr lang="en-US" sz="2000" i="1" dirty="0">
                    <a:solidFill>
                      <a:srgbClr val="080808"/>
                    </a:solidFill>
                  </a:rPr>
                  <a:t>T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) =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1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*n</a:t>
                </a:r>
                <a:r>
                  <a:rPr lang="en-US" sz="2000" dirty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3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4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80808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m:rPr>
                        <m:brk m:alnAt="63"/>
                      </m:rP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6</a:t>
                </a:r>
                <a14:m>
                  <m:oMath xmlns:m="http://schemas.openxmlformats.org/officeDocument/2006/math">
                    <m:r>
                      <m:rPr>
                        <m:brk m:alnAt="63"/>
                      </m:rP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7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n-1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)</a:t>
                </a:r>
              </a:p>
              <a:p>
                <a:pPr lvl="1" eaLnBrk="1" hangingPunct="1">
                  <a:lnSpc>
                    <a:spcPct val="140000"/>
                  </a:lnSpc>
                  <a:buFont typeface="Wingdings" panose="05000000000000000000" pitchFamily="2" charset="2"/>
                  <a:buChar char="è"/>
                  <a:defRPr/>
                </a:pPr>
                <a:r>
                  <a:rPr lang="en-US" sz="2000" i="1" dirty="0" smtClean="0">
                    <a:solidFill>
                      <a:srgbClr val="080808"/>
                    </a:solidFill>
                  </a:rPr>
                  <a:t>T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(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dirty="0">
                    <a:solidFill>
                      <a:srgbClr val="080808"/>
                    </a:solidFill>
                  </a:rPr>
                  <a:t>)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=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i="1" baseline="-25000" dirty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)n</a:t>
                </a:r>
                <a:r>
                  <a:rPr lang="en-US" sz="2000" i="1" baseline="30000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+ (c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3</a:t>
                </a:r>
                <a:r>
                  <a:rPr lang="en-US" sz="2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dirty="0">
                    <a:solidFill>
                      <a:srgbClr val="080808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080808"/>
                            </a:solidFill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80808"/>
                            </a:solidFill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80808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rgbClr val="080808"/>
                            </a:solidFill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8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)n – (</a:t>
                </a:r>
                <a:r>
                  <a:rPr lang="en-US" sz="2000" i="1" dirty="0">
                    <a:solidFill>
                      <a:srgbClr val="080808"/>
                    </a:solidFill>
                  </a:rPr>
                  <a:t>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2 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3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>
                    <a:solidFill>
                      <a:srgbClr val="080808"/>
                    </a:solidFill>
                  </a:rPr>
                  <a:t>4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+ c</a:t>
                </a:r>
                <a:r>
                  <a:rPr lang="en-US" sz="2000" i="1" baseline="-25000" dirty="0" smtClean="0">
                    <a:solidFill>
                      <a:srgbClr val="080808"/>
                    </a:solidFill>
                  </a:rPr>
                  <a:t>7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)</a:t>
                </a:r>
              </a:p>
              <a:p>
                <a:pPr marL="457200" lvl="1" indent="0" eaLnBrk="1" hangingPunct="1">
                  <a:lnSpc>
                    <a:spcPct val="140000"/>
                  </a:lnSpc>
                  <a:buNone/>
                  <a:defRPr/>
                </a:pPr>
                <a:endParaRPr lang="en-US" sz="2000" i="1" dirty="0" smtClean="0">
                  <a:solidFill>
                    <a:srgbClr val="080808"/>
                  </a:solidFill>
                </a:endParaRPr>
              </a:p>
              <a:p>
                <a:pPr marL="457200" lvl="1" indent="0" algn="just" eaLnBrk="1" hangingPunct="1">
                  <a:lnSpc>
                    <a:spcPct val="140000"/>
                  </a:lnSpc>
                  <a:buNone/>
                  <a:defRPr/>
                </a:pPr>
                <a:r>
                  <a:rPr lang="en-US" sz="2000" i="1" dirty="0" smtClean="0">
                    <a:solidFill>
                      <a:srgbClr val="080808"/>
                    </a:solidFill>
                  </a:rPr>
                  <a:t>Here, the right hand side of the equation is in the form of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xn</a:t>
                </a:r>
                <a:r>
                  <a:rPr lang="en-US" sz="2000" b="1" i="1" baseline="30000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 + </a:t>
                </a:r>
                <a:r>
                  <a:rPr lang="en-US" sz="2000" b="1" i="1" dirty="0" err="1" smtClean="0">
                    <a:solidFill>
                      <a:srgbClr val="080808"/>
                    </a:solidFill>
                  </a:rPr>
                  <a:t>yn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 - z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. As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represents the input size, it is fair to say the complexity in average-case scenario for this algorithm depends on the input size. The highest degree of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n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 here is </a:t>
                </a:r>
                <a:r>
                  <a:rPr lang="en-US" sz="2000" b="1" i="1" dirty="0" smtClean="0">
                    <a:solidFill>
                      <a:srgbClr val="080808"/>
                    </a:solidFill>
                  </a:rPr>
                  <a:t>2</a:t>
                </a:r>
                <a:r>
                  <a:rPr lang="en-US" sz="2000" i="1" dirty="0" smtClean="0">
                    <a:solidFill>
                      <a:srgbClr val="080808"/>
                    </a:solidFill>
                  </a:rPr>
                  <a:t>. So, it can be concluded that the time complexity for average-case here is </a:t>
                </a:r>
                <a:r>
                  <a:rPr lang="en-US" sz="2000" dirty="0" smtClean="0">
                    <a:latin typeface="Symbol" pitchFamily="18" charset="2"/>
                  </a:rPr>
                  <a:t>Q</a:t>
                </a:r>
                <a:r>
                  <a:rPr lang="en-US" sz="2000" b="1" dirty="0" smtClean="0">
                    <a:latin typeface="+mj-lt"/>
                  </a:rPr>
                  <a:t>(n</a:t>
                </a:r>
                <a:r>
                  <a:rPr lang="en-US" sz="2000" b="1" i="1" baseline="30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b="1" dirty="0" smtClean="0">
                    <a:latin typeface="+mj-lt"/>
                  </a:rPr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[the use of </a:t>
                </a:r>
                <a:r>
                  <a:rPr lang="en-US" sz="2000" dirty="0" smtClean="0">
                    <a:latin typeface="Symbol" pitchFamily="18" charset="2"/>
                  </a:rPr>
                  <a:t>Q</a:t>
                </a:r>
                <a:r>
                  <a:rPr lang="en-US" sz="2000" b="1" dirty="0" smtClean="0"/>
                  <a:t>(n</a:t>
                </a:r>
                <a:r>
                  <a:rPr lang="en-US" sz="2000" b="1" i="1" baseline="30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instead of </a:t>
                </a:r>
                <a:r>
                  <a:rPr lang="en-US" sz="2000" b="1" dirty="0" smtClean="0"/>
                  <a:t>O(n</a:t>
                </a:r>
                <a:r>
                  <a:rPr lang="en-US" sz="2000" b="1" i="1" baseline="30000" dirty="0">
                    <a:solidFill>
                      <a:srgbClr val="080808"/>
                    </a:solidFill>
                  </a:rPr>
                  <a:t>2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discussed in the upcoming slides in this lecture].</a:t>
                </a:r>
                <a:endParaRPr lang="en-US" sz="2000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7013" y="1365250"/>
                <a:ext cx="11849100" cy="4916488"/>
              </a:xfrm>
              <a:blipFill rotWithShape="0">
                <a:blip r:embed="rId2"/>
                <a:stretch>
                  <a:fillRect l="-720" r="-772" b="-8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9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44F1066-2FA5-472C-9DEC-A5F81317267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Best</a:t>
            </a:r>
            <a:r>
              <a:rPr lang="en-US" dirty="0"/>
              <a:t>/ Worst/ Average Case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212850"/>
            <a:ext cx="11849100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800" b="1" dirty="0">
                <a:solidFill>
                  <a:srgbClr val="080808"/>
                </a:solidFill>
              </a:rPr>
              <a:t>Worst case</a:t>
            </a:r>
            <a:r>
              <a:rPr lang="en-US" sz="2800" b="1" dirty="0"/>
              <a:t> </a:t>
            </a:r>
            <a:r>
              <a:rPr lang="en-US" sz="2800" dirty="0"/>
              <a:t>is usually </a:t>
            </a:r>
            <a:r>
              <a:rPr lang="en-US" sz="2800" dirty="0" smtClean="0"/>
              <a:t>used to describe complexity of an algorithm in general:</a:t>
            </a:r>
            <a:endParaRPr lang="en-US" sz="2800" dirty="0"/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In certain application domains (e.g., air traffic control, surgery) knowing the </a:t>
            </a:r>
            <a:r>
              <a:rPr lang="en-US" sz="2400" b="1" dirty="0">
                <a:solidFill>
                  <a:srgbClr val="080808"/>
                </a:solidFill>
              </a:rPr>
              <a:t>worst-case</a:t>
            </a:r>
            <a:r>
              <a:rPr lang="en-US" sz="2400" dirty="0"/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For some algorithms </a:t>
            </a:r>
            <a:r>
              <a:rPr lang="en-US" sz="2400" b="1" dirty="0">
                <a:solidFill>
                  <a:srgbClr val="080808"/>
                </a:solidFill>
              </a:rPr>
              <a:t>worst case</a:t>
            </a:r>
            <a:r>
              <a:rPr lang="en-US" sz="2400" dirty="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The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80808"/>
                </a:solidFill>
              </a:rPr>
              <a:t>average case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is often as bad as the </a:t>
            </a:r>
            <a:r>
              <a:rPr lang="en-US" sz="2400" b="1" dirty="0">
                <a:solidFill>
                  <a:srgbClr val="080808"/>
                </a:solidFill>
              </a:rPr>
              <a:t>worst case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Finding the </a:t>
            </a:r>
            <a:r>
              <a:rPr lang="en-US" sz="2400" b="1" dirty="0">
                <a:solidFill>
                  <a:srgbClr val="080808"/>
                </a:solidFill>
              </a:rPr>
              <a:t>average case</a:t>
            </a:r>
            <a:r>
              <a:rPr lang="en-US" sz="2400" b="1" dirty="0"/>
              <a:t> </a:t>
            </a:r>
            <a:r>
              <a:rPr lang="en-US" sz="2400" dirty="0"/>
              <a:t>can be very difficult.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C9A28817-05CE-4DB6-838E-7205012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FA4DB29-8D65-430B-BE66-2983A724D72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737975" cy="4916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dirty="0"/>
              <a:t>Asymptotic Notations</a:t>
            </a:r>
            <a:r>
              <a:rPr lang="en-US" sz="2800" dirty="0"/>
              <a:t> are languages that allow us to analyze an algorithm's running time by identifying its behavior as the input size for the algorithm increases.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This is also known as an algorithm's growth rate.(Wiki)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A6B7973-10E7-47E9-AE11-41FC530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085EAA4-7EEC-472B-A62E-E97ED92E7AB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737975" cy="4916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The “big-Oh” </a:t>
            </a:r>
            <a:r>
              <a:rPr lang="da-DK" sz="2800" i="1" dirty="0"/>
              <a:t>O</a:t>
            </a:r>
            <a:r>
              <a:rPr lang="da-DK" sz="2800" dirty="0"/>
              <a:t>-</a:t>
            </a:r>
            <a:r>
              <a:rPr lang="en-US" sz="2800" dirty="0"/>
              <a:t>Notation</a:t>
            </a:r>
            <a:endParaRPr lang="da-DK" sz="2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 dirty="0"/>
              <a:t>asymptotic upper bound</a:t>
            </a:r>
            <a:endParaRPr lang="en-US" sz="2400" dirty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2800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sz="2800" dirty="0" smtClean="0"/>
              <a:t>Used </a:t>
            </a:r>
            <a:r>
              <a:rPr lang="en-US" sz="2800" dirty="0"/>
              <a:t>for </a:t>
            </a:r>
            <a:r>
              <a:rPr lang="en-US" sz="2800" b="1" i="1" dirty="0">
                <a:solidFill>
                  <a:srgbClr val="080808"/>
                </a:solidFill>
              </a:rPr>
              <a:t>worst-case</a:t>
            </a:r>
            <a:r>
              <a:rPr lang="en-US" sz="2800" dirty="0"/>
              <a:t> analysis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xmlns="" id="{C6875B62-A8CE-4854-913C-E10EB0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F272633-FDC6-4A58-80ED-9B9195177A0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213" y="1276350"/>
            <a:ext cx="4724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4DA88FA6-F33D-4305-ACC7-7D2AAD1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549B12E-745E-4593-B91C-2071EB2F288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171575"/>
            <a:ext cx="11969750" cy="49514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lower bound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 smtClean="0"/>
              <a:t>Used </a:t>
            </a:r>
            <a:r>
              <a:rPr lang="en-US" sz="2400" dirty="0"/>
              <a:t>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</a:t>
            </a:r>
            <a:r>
              <a:rPr lang="en-US" sz="2400" dirty="0" smtClean="0"/>
              <a:t>problems</a:t>
            </a:r>
            <a:r>
              <a:rPr lang="en-US" sz="2400" dirty="0"/>
              <a:t>.</a:t>
            </a:r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xmlns="" id="{2E1CA2D1-5EFA-4B08-B549-2D0B338B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39313AD-2F47-4564-9E17-51C10B52CFC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842750" cy="4916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The “big-Theta” </a:t>
            </a:r>
            <a:r>
              <a:rPr lang="en-US" sz="2400" dirty="0">
                <a:latin typeface="Symbol" pitchFamily="18" charset="2"/>
              </a:rPr>
              <a:t>Q-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dirty="0"/>
              <a:t>asymptoticly tight </a:t>
            </a:r>
            <a:r>
              <a:rPr lang="da-DK" sz="2000" dirty="0" smtClean="0"/>
              <a:t>bound</a:t>
            </a:r>
            <a:endParaRPr lang="da-DK" sz="20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Used for </a:t>
            </a:r>
            <a:r>
              <a:rPr lang="en-US" sz="2400" b="1" i="1" dirty="0" smtClean="0">
                <a:solidFill>
                  <a:srgbClr val="080808"/>
                </a:solidFill>
              </a:rPr>
              <a:t>Average-case</a:t>
            </a:r>
            <a:r>
              <a:rPr lang="en-US" sz="2400" dirty="0" smtClean="0"/>
              <a:t> analysis</a:t>
            </a:r>
            <a:endParaRPr lang="en-US" sz="2400" i="1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 smtClean="0"/>
              <a:t>O(_) </a:t>
            </a:r>
            <a:r>
              <a:rPr lang="en-US" sz="2400" dirty="0"/>
              <a:t>is often </a:t>
            </a:r>
            <a:r>
              <a:rPr lang="en-US" sz="2400" dirty="0" smtClean="0"/>
              <a:t>abused instead </a:t>
            </a:r>
            <a:r>
              <a:rPr lang="en-US" sz="2400" dirty="0"/>
              <a:t>of 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i="1" dirty="0" smtClean="0"/>
              <a:t>(_) </a:t>
            </a:r>
            <a:endParaRPr lang="en-US" sz="2400" i="1" dirty="0"/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xmlns="" id="{86457304-1624-4F06-A180-AFD202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D2272CA-0AEC-4152-AD0C-FDBD8E8D41D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Goal:</a:t>
            </a:r>
            <a:r>
              <a:rPr lang="en-US" sz="2800"/>
              <a:t> </a:t>
            </a:r>
            <a:r>
              <a:rPr lang="da-DK" sz="2800"/>
              <a:t>t</a:t>
            </a:r>
            <a:r>
              <a:rPr lang="en-US" sz="2800"/>
              <a:t>o simplify the analysis of the running time by getting rid of</a:t>
            </a:r>
            <a:r>
              <a:rPr lang="da-DK" sz="280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rounding</a:t>
            </a:r>
            <a:r>
              <a:rPr lang="en-US" sz="2400"/>
              <a:t> of numbers: </a:t>
            </a:r>
            <a:r>
              <a:rPr lang="da-DK" sz="2400"/>
              <a:t> </a:t>
            </a:r>
            <a:r>
              <a:rPr lang="en-US" sz="2400"/>
              <a:t>1,000,001</a:t>
            </a:r>
            <a:r>
              <a:rPr lang="da-DK" sz="2400"/>
              <a:t> </a:t>
            </a:r>
            <a:r>
              <a:rPr lang="en-US" sz="2400">
                <a:latin typeface="Symbol" pitchFamily="18" charset="2"/>
              </a:rPr>
              <a:t>»</a:t>
            </a:r>
            <a:r>
              <a:rPr lang="da-DK" sz="2400"/>
              <a:t> </a:t>
            </a:r>
            <a:r>
              <a:rPr lang="en-US" sz="240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rounding</a:t>
            </a:r>
            <a:r>
              <a:rPr lang="en-US" sz="2400"/>
              <a:t> of functions</a:t>
            </a:r>
            <a:r>
              <a:rPr lang="da-DK" sz="2400"/>
              <a:t>: 3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»</a:t>
            </a:r>
            <a:r>
              <a:rPr lang="da-DK" sz="2400"/>
              <a:t> 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endParaRPr lang="da-DK" sz="2400" baseline="3000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Capturing the essence:</a:t>
            </a:r>
            <a:r>
              <a:rPr lang="en-US" sz="2800"/>
              <a:t> how the running time of an algorithm increases with the size of the input </a:t>
            </a:r>
            <a:r>
              <a:rPr lang="en-US" sz="2800" b="1" i="1">
                <a:solidFill>
                  <a:srgbClr val="080808"/>
                </a:solidFill>
              </a:rPr>
              <a:t>in the limit</a:t>
            </a:r>
            <a:r>
              <a:rPr lang="en-US" sz="280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/>
              <a:t>Asymptotically more efficient algorithms are best for all but small inputs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8800FA23-4B02-4383-B839-443E79A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593028" y="2398981"/>
            <a:ext cx="192038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46677" y="278352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08602" y="2783524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70528" y="2783523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8602" y="1910174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2 &lt; 5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222" y="1910174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29722F5-CECB-4D10-BDFD-0C4AB852EB8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</a:t>
            </a:r>
            <a:r>
              <a:rPr lang="en-US"/>
              <a:t>Analysis</a:t>
            </a:r>
            <a:endParaRPr lang="da-DK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>
                <a:solidFill>
                  <a:srgbClr val="080808"/>
                </a:solidFill>
              </a:rPr>
              <a:t>Simple Rule:</a:t>
            </a:r>
            <a:r>
              <a:rPr lang="da-DK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80808"/>
                </a:solidFill>
              </a:rPr>
              <a:t>50 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log 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is O(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log </a:t>
            </a:r>
            <a:r>
              <a:rPr lang="da-DK" i="1">
                <a:solidFill>
                  <a:srgbClr val="080808"/>
                </a:solidFill>
              </a:rPr>
              <a:t>n)</a:t>
            </a:r>
            <a:endParaRPr lang="da-DK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00000"/>
                </a:solidFill>
              </a:rPr>
              <a:t>7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- 3 is O(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00000"/>
                </a:solidFill>
              </a:rPr>
              <a:t>8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log 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+ 5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+ 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is O(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log 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/>
              <a:t>Note: Although (50 </a:t>
            </a:r>
            <a:r>
              <a:rPr lang="da-DK" i="1"/>
              <a:t>n </a:t>
            </a:r>
            <a:r>
              <a:rPr lang="da-DK"/>
              <a:t>log </a:t>
            </a:r>
            <a:r>
              <a:rPr lang="da-DK" i="1"/>
              <a:t>n</a:t>
            </a:r>
            <a:r>
              <a:rPr lang="da-DK"/>
              <a:t>) is</a:t>
            </a:r>
            <a:r>
              <a:rPr lang="da-DK" b="1"/>
              <a:t> </a:t>
            </a:r>
            <a:r>
              <a:rPr lang="da-DK"/>
              <a:t>O(</a:t>
            </a:r>
            <a:r>
              <a:rPr lang="da-DK" i="1"/>
              <a:t>n</a:t>
            </a:r>
            <a:r>
              <a:rPr lang="da-DK" baseline="30000"/>
              <a:t>5</a:t>
            </a:r>
            <a:r>
              <a:rPr lang="da-DK"/>
              <a:t>), it is expected that an approximation is of the smallest possible order.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C103B9FE-0227-48A2-8272-059675CD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413" y="0"/>
            <a:ext cx="109124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Growth Rates and Dominance Relations</a:t>
            </a:r>
            <a:endParaRPr lang="en-US" sz="4400" dirty="0">
              <a:latin typeface="+mj-lt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3" y="838200"/>
            <a:ext cx="11880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3" y="5486400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19F0FF-4F7E-45A8-B517-35A3EFC5E6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  <p:extLst>
      <p:ext uri="{BB962C8B-B14F-4D97-AF65-F5344CB8AC3E}">
        <p14:creationId xmlns:p14="http://schemas.microsoft.com/office/powerpoint/2010/main" val="16638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34560" y="0"/>
            <a:ext cx="8519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b="1" dirty="0" smtClean="0">
                <a:latin typeface="+mj-lt"/>
              </a:rPr>
              <a:t>Order of Complexity Visualized</a:t>
            </a:r>
            <a:endParaRPr lang="en-US" sz="4400" dirty="0">
              <a:latin typeface="+mj-lt"/>
            </a:endParaRP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19F0FF-4F7E-45A8-B517-35A3EFC5E6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pic>
        <p:nvPicPr>
          <p:cNvPr id="3074" name="Picture 2" descr="Asymptotic Notation for Algorithm Runtime! — Stee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792991"/>
            <a:ext cx="7315200" cy="5600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FDF84B1-C356-4B56-B303-48A62D1C951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9050"/>
            <a:ext cx="12188825" cy="51879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An algorithm is </a:t>
            </a:r>
            <a:r>
              <a:rPr lang="en-US" b="1" i="1">
                <a:solidFill>
                  <a:srgbClr val="080808"/>
                </a:solidFill>
              </a:rPr>
              <a:t>correct</a:t>
            </a:r>
            <a:r>
              <a:rPr lang="en-US"/>
              <a:t> if for any legal input it </a:t>
            </a:r>
            <a:r>
              <a:rPr lang="en-US" b="1" i="1">
                <a:solidFill>
                  <a:srgbClr val="080808"/>
                </a:solidFill>
              </a:rPr>
              <a:t>terminates</a:t>
            </a:r>
            <a:r>
              <a:rPr lang="en-US"/>
              <a:t> and </a:t>
            </a:r>
            <a:r>
              <a:rPr lang="en-US" b="1" i="1">
                <a:solidFill>
                  <a:srgbClr val="080808"/>
                </a:solidFill>
              </a:rPr>
              <a:t>produces the desired output</a:t>
            </a:r>
            <a:r>
              <a:rPr lang="en-US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There are practical techniques and rigorous formalisms that help to reason about the correctness of (parts of)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40B7344E-24F7-4A1C-A52C-70E33D0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F9516A5-A54E-4CF3-996E-15E97B8CFFA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46188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/>
              <a:t>Partial correctness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2663" y="288925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8075" y="2924175"/>
            <a:ext cx="295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5125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3963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0163" y="2914650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3450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5463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7850" y="29019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3363" y="2201863"/>
            <a:ext cx="219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IF</a:t>
            </a:r>
            <a:r>
              <a:rPr lang="en-US" sz="1600">
                <a:latin typeface="Times New Roman" pitchFamily="18" charset="0"/>
              </a:rPr>
              <a:t> this point is reached,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3438" y="2566988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2300" y="2197100"/>
            <a:ext cx="287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THEN</a:t>
            </a:r>
            <a:r>
              <a:rPr lang="en-US" sz="1600">
                <a:latin typeface="Times New Roman" pitchFamily="18" charset="0"/>
              </a:rPr>
              <a:t> this is the desired output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59950" y="2552700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8000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6000" y="496570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3000" y="500062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08463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68888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3500" y="4991100"/>
            <a:ext cx="149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6788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78800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1188" y="497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78413" y="4278313"/>
            <a:ext cx="2605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INDEED</a:t>
            </a:r>
            <a:r>
              <a:rPr lang="en-US" sz="140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8363" y="4643438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5638" y="4273550"/>
            <a:ext cx="2613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AND</a:t>
            </a:r>
            <a:r>
              <a:rPr 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3288" y="4629150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xmlns="" id="{86F1EAA1-3F52-4FE8-BEB2-F62215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A0540C8-BEF9-4590-93A1-1815FC0AAE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Sorting</a:t>
            </a:r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Sorting is a classical and important algorithmic problem.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We look at sorting arrays (in contrast to files, which restrict random access).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A key constraint is the efficient management of the space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/>
              <a:t>In-place sorting algorithms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The efficiency comparison is based on the number of comparisons (C) and the number of movements (M).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152844BD-67B5-45DC-82AE-2443E522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54CAD3C-1024-4E15-8CFF-D457898AE67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Sorting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 dirty="0"/>
              <a:t>Simple sorting </a:t>
            </a:r>
            <a:r>
              <a:rPr lang="da-DK" sz="2800" dirty="0" smtClean="0"/>
              <a:t>methods:</a:t>
            </a:r>
            <a:endParaRPr lang="da-DK" sz="2800" dirty="0"/>
          </a:p>
          <a:p>
            <a:pPr lvl="1" eaLnBrk="1" hangingPunct="1">
              <a:defRPr/>
            </a:pPr>
            <a:r>
              <a:rPr lang="da-DK" sz="2400" dirty="0"/>
              <a:t>Insertion </a:t>
            </a:r>
            <a:r>
              <a:rPr lang="da-DK" sz="2400" dirty="0" smtClean="0"/>
              <a:t>sort</a:t>
            </a:r>
            <a:endParaRPr lang="da-DK" sz="2400" dirty="0"/>
          </a:p>
          <a:p>
            <a:pPr lvl="1" eaLnBrk="1" hangingPunct="1">
              <a:defRPr/>
            </a:pPr>
            <a:r>
              <a:rPr lang="da-DK" sz="2400" dirty="0"/>
              <a:t>Selection </a:t>
            </a:r>
            <a:r>
              <a:rPr lang="da-DK" sz="2400" dirty="0" smtClean="0"/>
              <a:t>sort </a:t>
            </a:r>
            <a:endParaRPr lang="da-DK" sz="2400" dirty="0"/>
          </a:p>
          <a:p>
            <a:pPr lvl="1" eaLnBrk="1" hangingPunct="1">
              <a:defRPr/>
            </a:pPr>
            <a:r>
              <a:rPr lang="da-DK" sz="2400" dirty="0"/>
              <a:t>Bubble sort</a:t>
            </a:r>
          </a:p>
          <a:p>
            <a:pPr eaLnBrk="1" hangingPunct="1">
              <a:defRPr/>
            </a:pPr>
            <a:r>
              <a:rPr lang="da-DK" sz="2800" dirty="0"/>
              <a:t>Fast sorting </a:t>
            </a:r>
            <a:r>
              <a:rPr lang="da-DK" sz="2800" dirty="0" smtClean="0"/>
              <a:t>methods:</a:t>
            </a:r>
            <a:endParaRPr lang="da-DK" sz="2800" dirty="0"/>
          </a:p>
          <a:p>
            <a:pPr lvl="1" eaLnBrk="1" hangingPunct="1">
              <a:defRPr/>
            </a:pPr>
            <a:r>
              <a:rPr lang="da-DK" sz="2400" dirty="0"/>
              <a:t>Merge sort</a:t>
            </a:r>
          </a:p>
          <a:p>
            <a:pPr lvl="1" eaLnBrk="1" hangingPunct="1">
              <a:defRPr/>
            </a:pPr>
            <a:r>
              <a:rPr lang="da-DK" sz="2400" dirty="0" smtClean="0"/>
              <a:t>Counting Sort</a:t>
            </a:r>
            <a:endParaRPr lang="da-DK" sz="2400" dirty="0"/>
          </a:p>
          <a:p>
            <a:pPr lvl="1" eaLnBrk="1" hangingPunct="1">
              <a:defRPr/>
            </a:pPr>
            <a:r>
              <a:rPr lang="da-DK" sz="2400" dirty="0"/>
              <a:t>Quicksort</a:t>
            </a:r>
            <a:endParaRPr lang="en-US" sz="2400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B7DEB85B-7102-494F-916D-07D2B5B9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6012" y="1738735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Done!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1612" y="193726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7034" y="2065440"/>
            <a:ext cx="362631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Homework.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EEB500"/>
                </a:solidFill>
              </a:rPr>
              <a:t>Find out the Worst case and Best case scenarios and time complexity. </a:t>
            </a:r>
            <a:endParaRPr lang="en-US" b="1" dirty="0">
              <a:solidFill>
                <a:srgbClr val="EEB5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2896" y="2362200"/>
            <a:ext cx="1874138" cy="6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89212" y="2831132"/>
            <a:ext cx="2057822" cy="11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3920" y="3736483"/>
            <a:ext cx="139298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BE COVERED NEXT!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2843211" y="3736483"/>
            <a:ext cx="1030709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>
            <a:off x="2843211" y="4198148"/>
            <a:ext cx="1030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43211" y="4198148"/>
            <a:ext cx="1030709" cy="373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  <p:bldP spid="2" grpId="0" animBg="1"/>
      <p:bldP spid="9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0E6514A-7D94-49C5-80CB-EC538F39462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References &amp; Readings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CLRS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Chapters: 1, 2 (2.1, 2.2), 3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Exercises: 1.2-2, 1.2-3, 2.1-3, 2.1-4, 2.2-1, 2.2-3, 3.1-1, 3.1-4, 3.1-6, 3.1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Problems: 1-1, 3-3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HSR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Chapters: 1 (1.1-1.3)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Examples: 1.4-1.6, 1.11-1.13, 1.17-1.18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Exercises: 1.3 (1-4, 8, 9)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Review for laboratory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HSR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Chapters: 2, 3.2 - 3.5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CLRS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Chapters: 6, 7, 10, 12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4DF4A5E1-7349-49CA-950C-A42B4BE5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4569223" y="1945074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6677" y="2783520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83826" y="23136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70528" y="2783523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Curved Connector 5"/>
          <p:cNvCxnSpPr>
            <a:stCxn id="18" idx="2"/>
          </p:cNvCxnSpPr>
          <p:nvPr/>
        </p:nvCxnSpPr>
        <p:spPr>
          <a:xfrm rot="16200000" flipH="1">
            <a:off x="4201427" y="2579630"/>
            <a:ext cx="12700" cy="1347574"/>
          </a:xfrm>
          <a:prstGeom prst="curvedConnector4">
            <a:avLst>
              <a:gd name="adj1" fmla="val 3352945"/>
              <a:gd name="adj2" fmla="val 981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6543" y="3259767"/>
            <a:ext cx="11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/>
          <p:cNvSpPr/>
          <p:nvPr/>
        </p:nvSpPr>
        <p:spPr>
          <a:xfrm>
            <a:off x="4569223" y="1945074"/>
            <a:ext cx="192037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83826" y="278351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3826" y="23136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70528" y="2783523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7900" y="2783511"/>
            <a:ext cx="1161925" cy="469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3" name="Elbow Connector 2"/>
          <p:cNvCxnSpPr>
            <a:endCxn id="11" idx="0"/>
          </p:cNvCxnSpPr>
          <p:nvPr/>
        </p:nvCxnSpPr>
        <p:spPr>
          <a:xfrm rot="10800000" flipV="1">
            <a:off x="3478863" y="2514599"/>
            <a:ext cx="580962" cy="2689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7124" y="214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7124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754775" y="2418026"/>
            <a:ext cx="192038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83826" y="278351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70528" y="2783523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7192" y="1906796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1 &lt; 5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5812" y="1906796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9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5750015" y="1941900"/>
            <a:ext cx="193625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7124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3826" y="278351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65828" y="2313628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5272173" y="2581292"/>
            <a:ext cx="12700" cy="1347574"/>
          </a:xfrm>
          <a:prstGeom prst="curvedConnector4">
            <a:avLst>
              <a:gd name="adj1" fmla="val 3352945"/>
              <a:gd name="adj2" fmla="val 981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289" y="3261429"/>
            <a:ext cx="11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5750015" y="1941900"/>
            <a:ext cx="193625" cy="31583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7124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61128" y="2778832"/>
            <a:ext cx="1161925" cy="4698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5828" y="2313628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32453" y="2783522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94378" y="2783521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56304" y="2783520"/>
            <a:ext cx="1161925" cy="4698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96677" y="3363931"/>
            <a:ext cx="10055781" cy="2839297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first element of the array “sorted”.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(This will divide the array into 2 portions: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unsorted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457063" indent="-457063" eaLnBrk="1" fontAlgn="auto" hangingPunct="1"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 until all elements are sorted:</a:t>
            </a:r>
          </a:p>
          <a:p>
            <a:pPr marL="749583" lvl="1" indent="-457063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first unsorted element (let’s call it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Insert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the sorted portion by shifting the required number of elements (this is done by comparing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each element in the sorted portion).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Insertion sort (cont.)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76776" y="2782337"/>
            <a:ext cx="1161925" cy="469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99" b="1" dirty="0"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16200000" flipH="1">
            <a:off x="4201427" y="2579630"/>
            <a:ext cx="12700" cy="1347574"/>
          </a:xfrm>
          <a:prstGeom prst="curvedConnector4">
            <a:avLst>
              <a:gd name="adj1" fmla="val 3352945"/>
              <a:gd name="adj2" fmla="val 981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6543" y="3259767"/>
            <a:ext cx="118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89047" y="821425"/>
            <a:ext cx="213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Ascending Order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7192" y="1499843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B500"/>
                </a:solidFill>
              </a:rPr>
              <a:t>1 &lt; 2</a:t>
            </a:r>
            <a:endParaRPr lang="en-US" b="1" dirty="0">
              <a:solidFill>
                <a:srgbClr val="EEB5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5812" y="1499843"/>
            <a:ext cx="76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1853</Words>
  <Application>Microsoft Office PowerPoint</Application>
  <PresentationFormat>Custom</PresentationFormat>
  <Paragraphs>505</Paragraphs>
  <Slides>47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Cambria Math</vt:lpstr>
      <vt:lpstr>Corbel</vt:lpstr>
      <vt:lpstr>Courier New</vt:lpstr>
      <vt:lpstr>Symbol</vt:lpstr>
      <vt:lpstr>Tahoma</vt:lpstr>
      <vt:lpstr>Times New Roman</vt:lpstr>
      <vt:lpstr>Verdana</vt:lpstr>
      <vt:lpstr>Wingdings</vt:lpstr>
      <vt:lpstr>Default Design</vt:lpstr>
      <vt:lpstr>Spectrum</vt:lpstr>
      <vt:lpstr>Equation</vt:lpstr>
      <vt:lpstr>Lecture Title: Introduction &amp; Preliminary  Discussions on Algorithms [Part-2]</vt:lpstr>
      <vt:lpstr>Insertion sort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Insertion sort (cont.)</vt:lpstr>
      <vt:lpstr>PowerPoint Presentation</vt:lpstr>
      <vt:lpstr>PowerPoint Presentation</vt:lpstr>
      <vt:lpstr>Insertion Sort</vt:lpstr>
      <vt:lpstr>Analysis of Insertion Sort</vt:lpstr>
      <vt:lpstr>…Analysis of Insertion Sort</vt:lpstr>
      <vt:lpstr>…Analysis of Insertion Sort</vt:lpstr>
      <vt:lpstr>Performance Analysis</vt:lpstr>
      <vt:lpstr>Best/ Worst/ Average Case [insertion Sort]</vt:lpstr>
      <vt:lpstr>Best-case [Insertion Sort]</vt:lpstr>
      <vt:lpstr>Worst-case [Insertion Sort]</vt:lpstr>
      <vt:lpstr>Average-case [Insertion Sort]</vt:lpstr>
      <vt:lpstr>Best/ Worst/ Average Case</vt:lpstr>
      <vt:lpstr>Asymptotic Notation</vt:lpstr>
      <vt:lpstr>Asymptotic Notation</vt:lpstr>
      <vt:lpstr>Asymptotic Notation</vt:lpstr>
      <vt:lpstr>...Asymptotic Notation</vt:lpstr>
      <vt:lpstr>...Asymptotic Notation</vt:lpstr>
      <vt:lpstr>Asymptotic Analysis</vt:lpstr>
      <vt:lpstr>...Asymptotic Analysis</vt:lpstr>
      <vt:lpstr>PowerPoint Presentation</vt:lpstr>
      <vt:lpstr>PowerPoint Presentation</vt:lpstr>
      <vt:lpstr>Correctness of Algorithms</vt:lpstr>
      <vt:lpstr>Partial and Total Correctness</vt:lpstr>
      <vt:lpstr>Sorting</vt:lpstr>
      <vt:lpstr>Sorting</vt:lpstr>
      <vt:lpstr>References &amp; Readings</vt:lpstr>
    </vt:vector>
  </TitlesOfParts>
  <Company>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CSC2105: Algorithms</dc:title>
  <dc:creator>Mashiour Rahman</dc:creator>
  <cp:lastModifiedBy>Mushfiqur Rahman</cp:lastModifiedBy>
  <cp:revision>489</cp:revision>
  <dcterms:created xsi:type="dcterms:W3CDTF">2004-05-30T04:37:03Z</dcterms:created>
  <dcterms:modified xsi:type="dcterms:W3CDTF">2021-01-27T04:02:04Z</dcterms:modified>
</cp:coreProperties>
</file>