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7"/>
  </p:notesMasterIdLst>
  <p:sldIdLst>
    <p:sldId id="256" r:id="rId5"/>
    <p:sldId id="257" r:id="rId6"/>
    <p:sldId id="258" r:id="rId7"/>
    <p:sldId id="418" r:id="rId8"/>
    <p:sldId id="419" r:id="rId9"/>
    <p:sldId id="420" r:id="rId10"/>
    <p:sldId id="421" r:id="rId11"/>
    <p:sldId id="417" r:id="rId12"/>
    <p:sldId id="276" r:id="rId13"/>
    <p:sldId id="275" r:id="rId14"/>
    <p:sldId id="423" r:id="rId15"/>
    <p:sldId id="424" r:id="rId16"/>
    <p:sldId id="425" r:id="rId17"/>
    <p:sldId id="427" r:id="rId18"/>
    <p:sldId id="428" r:id="rId19"/>
    <p:sldId id="441" r:id="rId20"/>
    <p:sldId id="442" r:id="rId21"/>
    <p:sldId id="443" r:id="rId22"/>
    <p:sldId id="444" r:id="rId23"/>
    <p:sldId id="445" r:id="rId24"/>
    <p:sldId id="446" r:id="rId25"/>
    <p:sldId id="429" r:id="rId26"/>
    <p:sldId id="430" r:id="rId27"/>
    <p:sldId id="431" r:id="rId28"/>
    <p:sldId id="448" r:id="rId29"/>
    <p:sldId id="449" r:id="rId30"/>
    <p:sldId id="450" r:id="rId31"/>
    <p:sldId id="451" r:id="rId32"/>
    <p:sldId id="452" r:id="rId33"/>
    <p:sldId id="453" r:id="rId34"/>
    <p:sldId id="460" r:id="rId35"/>
    <p:sldId id="461" r:id="rId36"/>
    <p:sldId id="462" r:id="rId37"/>
    <p:sldId id="463" r:id="rId38"/>
    <p:sldId id="464" r:id="rId39"/>
    <p:sldId id="465" r:id="rId40"/>
    <p:sldId id="466" r:id="rId41"/>
    <p:sldId id="467" r:id="rId42"/>
    <p:sldId id="468" r:id="rId43"/>
    <p:sldId id="469" r:id="rId44"/>
    <p:sldId id="470" r:id="rId45"/>
    <p:sldId id="471" r:id="rId46"/>
    <p:sldId id="432" r:id="rId47"/>
    <p:sldId id="433" r:id="rId48"/>
    <p:sldId id="434" r:id="rId49"/>
    <p:sldId id="435" r:id="rId50"/>
    <p:sldId id="454" r:id="rId51"/>
    <p:sldId id="455" r:id="rId52"/>
    <p:sldId id="456" r:id="rId53"/>
    <p:sldId id="457" r:id="rId54"/>
    <p:sldId id="458" r:id="rId55"/>
    <p:sldId id="459" r:id="rId56"/>
    <p:sldId id="436" r:id="rId57"/>
    <p:sldId id="437" r:id="rId58"/>
    <p:sldId id="438" r:id="rId59"/>
    <p:sldId id="439" r:id="rId60"/>
    <p:sldId id="440" r:id="rId61"/>
    <p:sldId id="472" r:id="rId62"/>
    <p:sldId id="473" r:id="rId63"/>
    <p:sldId id="474" r:id="rId64"/>
    <p:sldId id="475" r:id="rId65"/>
    <p:sldId id="476" r:id="rId66"/>
    <p:sldId id="477" r:id="rId67"/>
    <p:sldId id="478" r:id="rId68"/>
    <p:sldId id="479" r:id="rId69"/>
    <p:sldId id="480" r:id="rId70"/>
    <p:sldId id="481" r:id="rId71"/>
    <p:sldId id="482" r:id="rId72"/>
    <p:sldId id="483" r:id="rId73"/>
    <p:sldId id="484" r:id="rId74"/>
    <p:sldId id="485" r:id="rId75"/>
    <p:sldId id="486" r:id="rId76"/>
    <p:sldId id="487" r:id="rId77"/>
    <p:sldId id="488" r:id="rId78"/>
    <p:sldId id="489" r:id="rId79"/>
    <p:sldId id="490" r:id="rId80"/>
    <p:sldId id="491" r:id="rId81"/>
    <p:sldId id="492" r:id="rId82"/>
    <p:sldId id="493" r:id="rId83"/>
    <p:sldId id="494" r:id="rId84"/>
    <p:sldId id="495" r:id="rId85"/>
    <p:sldId id="496" r:id="rId86"/>
    <p:sldId id="497" r:id="rId87"/>
    <p:sldId id="498" r:id="rId88"/>
    <p:sldId id="499" r:id="rId89"/>
    <p:sldId id="500" r:id="rId90"/>
    <p:sldId id="501" r:id="rId91"/>
    <p:sldId id="502" r:id="rId92"/>
    <p:sldId id="503" r:id="rId93"/>
    <p:sldId id="504" r:id="rId94"/>
    <p:sldId id="505" r:id="rId95"/>
    <p:sldId id="506" r:id="rId96"/>
    <p:sldId id="507" r:id="rId97"/>
    <p:sldId id="508" r:id="rId98"/>
    <p:sldId id="509" r:id="rId99"/>
    <p:sldId id="510" r:id="rId100"/>
    <p:sldId id="511" r:id="rId101"/>
    <p:sldId id="512" r:id="rId102"/>
    <p:sldId id="513" r:id="rId103"/>
    <p:sldId id="514" r:id="rId104"/>
    <p:sldId id="515" r:id="rId105"/>
    <p:sldId id="516" r:id="rId106"/>
    <p:sldId id="517" r:id="rId107"/>
    <p:sldId id="518" r:id="rId108"/>
    <p:sldId id="519" r:id="rId109"/>
    <p:sldId id="520" r:id="rId110"/>
    <p:sldId id="521" r:id="rId111"/>
    <p:sldId id="522" r:id="rId112"/>
    <p:sldId id="523" r:id="rId113"/>
    <p:sldId id="524" r:id="rId114"/>
    <p:sldId id="525" r:id="rId115"/>
    <p:sldId id="526" r:id="rId116"/>
    <p:sldId id="527" r:id="rId117"/>
    <p:sldId id="272" r:id="rId118"/>
    <p:sldId id="531" r:id="rId119"/>
    <p:sldId id="532" r:id="rId120"/>
    <p:sldId id="277" r:id="rId121"/>
    <p:sldId id="278" r:id="rId122"/>
    <p:sldId id="528" r:id="rId123"/>
    <p:sldId id="529" r:id="rId124"/>
    <p:sldId id="530" r:id="rId125"/>
    <p:sldId id="264" r:id="rId1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5465" autoAdjust="0"/>
  </p:normalViewPr>
  <p:slideViewPr>
    <p:cSldViewPr snapToGrid="0" snapToObjects="1">
      <p:cViewPr varScale="1">
        <p:scale>
          <a:sx n="86" d="100"/>
          <a:sy n="86" d="100"/>
        </p:scale>
        <p:origin x="134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28" Type="http://schemas.openxmlformats.org/officeDocument/2006/relationships/presProps" Target="presProps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24" Type="http://schemas.openxmlformats.org/officeDocument/2006/relationships/slide" Target="slides/slide120.xml"/><Relationship Id="rId129" Type="http://schemas.openxmlformats.org/officeDocument/2006/relationships/viewProps" Target="viewProps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130" Type="http://schemas.openxmlformats.org/officeDocument/2006/relationships/theme" Target="theme/theme1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tableStyles" Target="tableStyles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microsoft.com/office/2015/10/relationships/revisionInfo" Target="revisionInfo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27F20-652E-4F2A-B5A8-4DF59C361B4C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DC100-D538-4D9D-B9C7-6ECEFBB67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19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0276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0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0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259" y="392733"/>
            <a:ext cx="7808976" cy="108813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 smtClean="0"/>
              <a:t>Conventional </a:t>
            </a:r>
            <a:r>
              <a:rPr lang="en-US" sz="3200" b="1" dirty="0"/>
              <a:t>Sorting </a:t>
            </a:r>
            <a:r>
              <a:rPr lang="en-US" sz="3200" b="1" dirty="0" smtClean="0"/>
              <a:t>Algorithms &amp; Their Complexities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CSC2211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540310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smtClean="0"/>
                        <a:t>Mushfiqur Rahman; mushfiqur@aiub.edu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Algorithms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="" xmlns:a16="http://schemas.microsoft.com/office/drawing/2014/main" id="{F17B1748-3778-4735-9C3C-47493536B267}"/>
              </a:ext>
            </a:extLst>
          </p:cNvPr>
          <p:cNvSpPr txBox="1">
            <a:spLocks/>
          </p:cNvSpPr>
          <p:nvPr/>
        </p:nvSpPr>
        <p:spPr>
          <a:xfrm>
            <a:off x="335494" y="492006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Merge Sort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  <p:sp>
        <p:nvSpPr>
          <p:cNvPr id="3" name="Rectangle 1027">
            <a:extLst>
              <a:ext uri="{FF2B5EF4-FFF2-40B4-BE49-F238E27FC236}">
                <a16:creationId xmlns="" xmlns:a16="http://schemas.microsoft.com/office/drawing/2014/main" id="{9C44507D-8CD2-4820-AA73-C5774219B807}"/>
              </a:ext>
            </a:extLst>
          </p:cNvPr>
          <p:cNvSpPr txBox="1">
            <a:spLocks noChangeArrowheads="1"/>
          </p:cNvSpPr>
          <p:nvPr/>
        </p:nvSpPr>
        <p:spPr>
          <a:xfrm>
            <a:off x="190079" y="1130060"/>
            <a:ext cx="8582983" cy="5046903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CC33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b="1" i="1" u="sng" dirty="0">
                <a:solidFill>
                  <a:srgbClr val="CC3300"/>
                </a:solidFill>
              </a:rPr>
              <a:t>Sorting Problem</a:t>
            </a:r>
            <a:r>
              <a:rPr lang="en-US" altLang="en-US" b="1" u="sng" dirty="0">
                <a:solidFill>
                  <a:srgbClr val="CC3300"/>
                </a:solidFill>
              </a:rPr>
              <a:t>:</a:t>
            </a:r>
            <a:r>
              <a:rPr lang="en-US" altLang="en-US" dirty="0">
                <a:solidFill>
                  <a:srgbClr val="CC99FF"/>
                </a:solidFill>
              </a:rPr>
              <a:t> </a:t>
            </a:r>
            <a:r>
              <a:rPr lang="en-US" altLang="en-US" dirty="0"/>
              <a:t>Sort a sequence of </a:t>
            </a:r>
            <a:r>
              <a:rPr lang="en-US" altLang="en-US" i="1" dirty="0"/>
              <a:t>n</a:t>
            </a:r>
            <a:r>
              <a:rPr lang="en-US" altLang="en-US" dirty="0"/>
              <a:t> elements into non-decreasing order.</a:t>
            </a:r>
          </a:p>
          <a:p>
            <a:r>
              <a:rPr lang="en-US" altLang="en-US" b="1" i="1" dirty="0">
                <a:solidFill>
                  <a:srgbClr val="CC3300"/>
                </a:solidFill>
              </a:rPr>
              <a:t>Divide</a:t>
            </a:r>
            <a:r>
              <a:rPr lang="en-US" altLang="en-US" b="1" dirty="0">
                <a:solidFill>
                  <a:srgbClr val="CC3300"/>
                </a:solidFill>
              </a:rPr>
              <a:t>:</a:t>
            </a:r>
            <a:r>
              <a:rPr lang="en-US" altLang="en-US" dirty="0"/>
              <a:t>  Divide the </a:t>
            </a:r>
            <a:r>
              <a:rPr lang="en-US" altLang="en-US" i="1" dirty="0"/>
              <a:t>n</a:t>
            </a:r>
            <a:r>
              <a:rPr lang="en-US" altLang="en-US" dirty="0"/>
              <a:t>-element sequence to be sorted into two subsequences of </a:t>
            </a:r>
            <a:r>
              <a:rPr lang="en-US" altLang="en-US" i="1" dirty="0"/>
              <a:t>n/2</a:t>
            </a:r>
            <a:r>
              <a:rPr lang="en-US" altLang="en-US" dirty="0"/>
              <a:t> elements each</a:t>
            </a:r>
          </a:p>
          <a:p>
            <a:r>
              <a:rPr lang="en-US" altLang="en-US" b="1" i="1" dirty="0">
                <a:solidFill>
                  <a:srgbClr val="CC3300"/>
                </a:solidFill>
              </a:rPr>
              <a:t>Conquer:</a:t>
            </a:r>
            <a:r>
              <a:rPr lang="en-US" altLang="en-US" dirty="0"/>
              <a:t>  Sort the two subsequences recursively using merge sort.</a:t>
            </a:r>
          </a:p>
          <a:p>
            <a:r>
              <a:rPr lang="en-US" altLang="en-US" b="1" i="1" dirty="0">
                <a:solidFill>
                  <a:srgbClr val="CC3300"/>
                </a:solidFill>
              </a:rPr>
              <a:t>Combine</a:t>
            </a:r>
            <a:r>
              <a:rPr lang="en-US" altLang="en-US" b="1" dirty="0">
                <a:solidFill>
                  <a:srgbClr val="CC3300"/>
                </a:solidFill>
              </a:rPr>
              <a:t>:</a:t>
            </a:r>
            <a:r>
              <a:rPr lang="en-US" altLang="en-US" dirty="0">
                <a:solidFill>
                  <a:srgbClr val="CC99FF"/>
                </a:solidFill>
              </a:rPr>
              <a:t> </a:t>
            </a:r>
            <a:r>
              <a:rPr lang="en-US" altLang="en-US" dirty="0"/>
              <a:t> Merge the two sorted subsequences to produce the sorted answer.</a:t>
            </a:r>
          </a:p>
        </p:txBody>
      </p:sp>
    </p:spTree>
    <p:extLst>
      <p:ext uri="{BB962C8B-B14F-4D97-AF65-F5344CB8AC3E}">
        <p14:creationId xmlns:p14="http://schemas.microsoft.com/office/powerpoint/2010/main" val="391593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241679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803902"/>
          <a:ext cx="6095997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237129" y="2667965"/>
          <a:ext cx="27093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37129" y="2230188"/>
          <a:ext cx="2709332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endCxn id="11" idx="0"/>
          </p:cNvCxnSpPr>
          <p:nvPr/>
        </p:nvCxnSpPr>
        <p:spPr>
          <a:xfrm flipH="1">
            <a:off x="2591795" y="1612519"/>
            <a:ext cx="1648511" cy="6176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419661"/>
              </p:ext>
            </p:extLst>
          </p:nvPr>
        </p:nvGraphicFramePr>
        <p:xfrm>
          <a:off x="4409998" y="2659991"/>
          <a:ext cx="33866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409998" y="2222214"/>
          <a:ext cx="3386665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2" name="Straight Arrow Connector 31"/>
          <p:cNvCxnSpPr>
            <a:endCxn id="31" idx="0"/>
          </p:cNvCxnSpPr>
          <p:nvPr/>
        </p:nvCxnSpPr>
        <p:spPr>
          <a:xfrm>
            <a:off x="4240306" y="1612519"/>
            <a:ext cx="1863024" cy="6096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970165" y="3021944"/>
            <a:ext cx="26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&gt;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454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911138"/>
              </p:ext>
            </p:extLst>
          </p:nvPr>
        </p:nvGraphicFramePr>
        <p:xfrm>
          <a:off x="1524000" y="1241679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803902"/>
          <a:ext cx="6095997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237129" y="2667965"/>
          <a:ext cx="27093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37129" y="2230188"/>
          <a:ext cx="2709332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endCxn id="11" idx="0"/>
          </p:cNvCxnSpPr>
          <p:nvPr/>
        </p:nvCxnSpPr>
        <p:spPr>
          <a:xfrm flipH="1">
            <a:off x="2591795" y="1612519"/>
            <a:ext cx="1648511" cy="6176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4409998" y="2659991"/>
          <a:ext cx="33866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409998" y="2222214"/>
          <a:ext cx="3386665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2" name="Straight Arrow Connector 31"/>
          <p:cNvCxnSpPr>
            <a:endCxn id="31" idx="0"/>
          </p:cNvCxnSpPr>
          <p:nvPr/>
        </p:nvCxnSpPr>
        <p:spPr>
          <a:xfrm>
            <a:off x="4240306" y="1612519"/>
            <a:ext cx="1863024" cy="6096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59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241679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803902"/>
          <a:ext cx="6095997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237129" y="2667965"/>
          <a:ext cx="27093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37129" y="2230188"/>
          <a:ext cx="2709332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endCxn id="11" idx="0"/>
          </p:cNvCxnSpPr>
          <p:nvPr/>
        </p:nvCxnSpPr>
        <p:spPr>
          <a:xfrm flipH="1">
            <a:off x="2591795" y="1612519"/>
            <a:ext cx="1648511" cy="6176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35648"/>
              </p:ext>
            </p:extLst>
          </p:nvPr>
        </p:nvGraphicFramePr>
        <p:xfrm>
          <a:off x="4409998" y="2659991"/>
          <a:ext cx="33866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409998" y="2222214"/>
          <a:ext cx="3386665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2" name="Straight Arrow Connector 31"/>
          <p:cNvCxnSpPr>
            <a:endCxn id="31" idx="0"/>
          </p:cNvCxnSpPr>
          <p:nvPr/>
        </p:nvCxnSpPr>
        <p:spPr>
          <a:xfrm>
            <a:off x="4240306" y="1612519"/>
            <a:ext cx="1863024" cy="6096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37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241679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803902"/>
          <a:ext cx="6095997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237129" y="2667965"/>
          <a:ext cx="27093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37129" y="2230188"/>
          <a:ext cx="2709332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endCxn id="11" idx="0"/>
          </p:cNvCxnSpPr>
          <p:nvPr/>
        </p:nvCxnSpPr>
        <p:spPr>
          <a:xfrm flipH="1">
            <a:off x="2591795" y="1612519"/>
            <a:ext cx="1648511" cy="6176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271095"/>
              </p:ext>
            </p:extLst>
          </p:nvPr>
        </p:nvGraphicFramePr>
        <p:xfrm>
          <a:off x="4409998" y="2659991"/>
          <a:ext cx="33866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409998" y="2222214"/>
          <a:ext cx="3386665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2" name="Straight Arrow Connector 31"/>
          <p:cNvCxnSpPr>
            <a:endCxn id="31" idx="0"/>
          </p:cNvCxnSpPr>
          <p:nvPr/>
        </p:nvCxnSpPr>
        <p:spPr>
          <a:xfrm>
            <a:off x="4240306" y="1612519"/>
            <a:ext cx="1863024" cy="6096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612715" y="3038805"/>
            <a:ext cx="26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&gt;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6601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034375"/>
              </p:ext>
            </p:extLst>
          </p:nvPr>
        </p:nvGraphicFramePr>
        <p:xfrm>
          <a:off x="1524000" y="1241679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803902"/>
          <a:ext cx="6095997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237129" y="2667965"/>
          <a:ext cx="27093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37129" y="2230188"/>
          <a:ext cx="2709332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endCxn id="11" idx="0"/>
          </p:cNvCxnSpPr>
          <p:nvPr/>
        </p:nvCxnSpPr>
        <p:spPr>
          <a:xfrm flipH="1">
            <a:off x="2591795" y="1612519"/>
            <a:ext cx="1648511" cy="6176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4409998" y="2659991"/>
          <a:ext cx="33866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409998" y="2222214"/>
          <a:ext cx="3386665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2" name="Straight Arrow Connector 31"/>
          <p:cNvCxnSpPr>
            <a:endCxn id="31" idx="0"/>
          </p:cNvCxnSpPr>
          <p:nvPr/>
        </p:nvCxnSpPr>
        <p:spPr>
          <a:xfrm>
            <a:off x="4240306" y="1612519"/>
            <a:ext cx="1863024" cy="6096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39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241679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803902"/>
          <a:ext cx="6095997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237129" y="2667965"/>
          <a:ext cx="27093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37129" y="2230188"/>
          <a:ext cx="2709332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endCxn id="11" idx="0"/>
          </p:cNvCxnSpPr>
          <p:nvPr/>
        </p:nvCxnSpPr>
        <p:spPr>
          <a:xfrm flipH="1">
            <a:off x="2591795" y="1612519"/>
            <a:ext cx="1648511" cy="6176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169650"/>
              </p:ext>
            </p:extLst>
          </p:nvPr>
        </p:nvGraphicFramePr>
        <p:xfrm>
          <a:off x="4409998" y="2659991"/>
          <a:ext cx="33866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409998" y="2222214"/>
          <a:ext cx="3386665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2" name="Straight Arrow Connector 31"/>
          <p:cNvCxnSpPr>
            <a:endCxn id="31" idx="0"/>
          </p:cNvCxnSpPr>
          <p:nvPr/>
        </p:nvCxnSpPr>
        <p:spPr>
          <a:xfrm>
            <a:off x="4240306" y="1612519"/>
            <a:ext cx="1863024" cy="6096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73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241679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803902"/>
          <a:ext cx="6095997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538981"/>
              </p:ext>
            </p:extLst>
          </p:nvPr>
        </p:nvGraphicFramePr>
        <p:xfrm>
          <a:off x="1237129" y="2667965"/>
          <a:ext cx="27093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37129" y="2230188"/>
          <a:ext cx="2709332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endCxn id="11" idx="0"/>
          </p:cNvCxnSpPr>
          <p:nvPr/>
        </p:nvCxnSpPr>
        <p:spPr>
          <a:xfrm flipH="1">
            <a:off x="2591795" y="1612519"/>
            <a:ext cx="1648511" cy="6176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4409998" y="2659991"/>
          <a:ext cx="33866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409998" y="2222214"/>
          <a:ext cx="3386665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2" name="Straight Arrow Connector 31"/>
          <p:cNvCxnSpPr>
            <a:endCxn id="31" idx="0"/>
          </p:cNvCxnSpPr>
          <p:nvPr/>
        </p:nvCxnSpPr>
        <p:spPr>
          <a:xfrm>
            <a:off x="4240306" y="1612519"/>
            <a:ext cx="1863024" cy="6096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768683" y="3065428"/>
            <a:ext cx="26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&lt;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0966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818148"/>
              </p:ext>
            </p:extLst>
          </p:nvPr>
        </p:nvGraphicFramePr>
        <p:xfrm>
          <a:off x="1524000" y="1241679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803902"/>
          <a:ext cx="6095997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237129" y="2667965"/>
          <a:ext cx="27093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37129" y="2230188"/>
          <a:ext cx="2709332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endCxn id="11" idx="0"/>
          </p:cNvCxnSpPr>
          <p:nvPr/>
        </p:nvCxnSpPr>
        <p:spPr>
          <a:xfrm flipH="1">
            <a:off x="2591795" y="1612519"/>
            <a:ext cx="1648511" cy="6176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4409998" y="2659991"/>
          <a:ext cx="33866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409998" y="2222214"/>
          <a:ext cx="3386665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2" name="Straight Arrow Connector 31"/>
          <p:cNvCxnSpPr>
            <a:endCxn id="31" idx="0"/>
          </p:cNvCxnSpPr>
          <p:nvPr/>
        </p:nvCxnSpPr>
        <p:spPr>
          <a:xfrm>
            <a:off x="4240306" y="1612519"/>
            <a:ext cx="1863024" cy="6096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75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241679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803902"/>
          <a:ext cx="6095997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489286"/>
              </p:ext>
            </p:extLst>
          </p:nvPr>
        </p:nvGraphicFramePr>
        <p:xfrm>
          <a:off x="1237129" y="2667965"/>
          <a:ext cx="27093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37129" y="2230188"/>
          <a:ext cx="2709332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endCxn id="11" idx="0"/>
          </p:cNvCxnSpPr>
          <p:nvPr/>
        </p:nvCxnSpPr>
        <p:spPr>
          <a:xfrm flipH="1">
            <a:off x="2591795" y="1612519"/>
            <a:ext cx="1648511" cy="6176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4409998" y="2659991"/>
          <a:ext cx="33866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409998" y="2222214"/>
          <a:ext cx="3386665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2" name="Straight Arrow Connector 31"/>
          <p:cNvCxnSpPr>
            <a:endCxn id="31" idx="0"/>
          </p:cNvCxnSpPr>
          <p:nvPr/>
        </p:nvCxnSpPr>
        <p:spPr>
          <a:xfrm>
            <a:off x="4240306" y="1612519"/>
            <a:ext cx="1863024" cy="6096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4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241679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803902"/>
          <a:ext cx="6095997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237129" y="2667965"/>
          <a:ext cx="27093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37129" y="2230188"/>
          <a:ext cx="2709332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endCxn id="11" idx="0"/>
          </p:cNvCxnSpPr>
          <p:nvPr/>
        </p:nvCxnSpPr>
        <p:spPr>
          <a:xfrm flipH="1">
            <a:off x="2591795" y="1612519"/>
            <a:ext cx="1648511" cy="6176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499669"/>
              </p:ext>
            </p:extLst>
          </p:nvPr>
        </p:nvGraphicFramePr>
        <p:xfrm>
          <a:off x="4409998" y="2659991"/>
          <a:ext cx="33866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409998" y="2222214"/>
          <a:ext cx="3386665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2" name="Straight Arrow Connector 31"/>
          <p:cNvCxnSpPr>
            <a:endCxn id="31" idx="0"/>
          </p:cNvCxnSpPr>
          <p:nvPr/>
        </p:nvCxnSpPr>
        <p:spPr>
          <a:xfrm>
            <a:off x="4240306" y="1612519"/>
            <a:ext cx="1863024" cy="6096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53667" y="3038805"/>
            <a:ext cx="26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&gt;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9964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442468"/>
              </p:ext>
            </p:extLst>
          </p:nvPr>
        </p:nvGraphicFramePr>
        <p:xfrm>
          <a:off x="1524000" y="1827605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426411"/>
              </p:ext>
            </p:extLst>
          </p:nvPr>
        </p:nvGraphicFramePr>
        <p:xfrm>
          <a:off x="1524000" y="1389828"/>
          <a:ext cx="6095997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77906" y="640087"/>
            <a:ext cx="88750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Size = 9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20" name="Straight Arrow Connector 19"/>
          <p:cNvCxnSpPr>
            <a:stCxn id="19" idx="3"/>
          </p:cNvCxnSpPr>
          <p:nvPr/>
        </p:nvCxnSpPr>
        <p:spPr>
          <a:xfrm>
            <a:off x="1165412" y="824753"/>
            <a:ext cx="717176" cy="35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882587" y="649052"/>
            <a:ext cx="11116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Mid = 9/2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976283" y="824753"/>
            <a:ext cx="717176" cy="35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693458" y="649052"/>
            <a:ext cx="89647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Mid = 4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4" name="Down Arrow 23"/>
          <p:cNvSpPr/>
          <p:nvPr/>
        </p:nvSpPr>
        <p:spPr>
          <a:xfrm>
            <a:off x="4531658" y="1201271"/>
            <a:ext cx="116542" cy="188557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Elbow Connector 25"/>
          <p:cNvCxnSpPr>
            <a:stCxn id="2" idx="1"/>
            <a:endCxn id="19" idx="2"/>
          </p:cNvCxnSpPr>
          <p:nvPr/>
        </p:nvCxnSpPr>
        <p:spPr>
          <a:xfrm rot="10800000">
            <a:off x="721660" y="1009419"/>
            <a:ext cx="802341" cy="100360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524000" y="1389828"/>
            <a:ext cx="2707341" cy="36576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495083" y="2198587"/>
            <a:ext cx="345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1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5" name="Straight Arrow Connector 4"/>
          <p:cNvCxnSpPr>
            <a:stCxn id="12" idx="2"/>
            <a:endCxn id="11" idx="0"/>
          </p:cNvCxnSpPr>
          <p:nvPr/>
        </p:nvCxnSpPr>
        <p:spPr>
          <a:xfrm>
            <a:off x="1667933" y="2567919"/>
            <a:ext cx="1339726" cy="17052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21659" y="4273215"/>
            <a:ext cx="45720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/>
            <a:r>
              <a:rPr lang="en-US" b="1" dirty="0">
                <a:solidFill>
                  <a:srgbClr val="00B050"/>
                </a:solidFill>
              </a:rPr>
              <a:t>Green numbers </a:t>
            </a:r>
            <a:r>
              <a:rPr lang="en-US" dirty="0"/>
              <a:t>indicate the order in which steps are processed. This numbering is continued throughout the whole simulation. Look out for them.</a:t>
            </a:r>
          </a:p>
        </p:txBody>
      </p:sp>
    </p:spTree>
    <p:extLst>
      <p:ext uri="{BB962C8B-B14F-4D97-AF65-F5344CB8AC3E}">
        <p14:creationId xmlns:p14="http://schemas.microsoft.com/office/powerpoint/2010/main" val="88495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3" grpId="0" animBg="1"/>
      <p:bldP spid="24" grpId="0" animBg="1"/>
      <p:bldP spid="35" grpId="0" animBg="1"/>
      <p:bldP spid="11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918398"/>
              </p:ext>
            </p:extLst>
          </p:nvPr>
        </p:nvGraphicFramePr>
        <p:xfrm>
          <a:off x="1524000" y="1241679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803902"/>
          <a:ext cx="6095997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237129" y="2667965"/>
          <a:ext cx="27093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37129" y="2230188"/>
          <a:ext cx="2709332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endCxn id="11" idx="0"/>
          </p:cNvCxnSpPr>
          <p:nvPr/>
        </p:nvCxnSpPr>
        <p:spPr>
          <a:xfrm flipH="1">
            <a:off x="2591795" y="1612519"/>
            <a:ext cx="1648511" cy="6176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4409998" y="2659991"/>
          <a:ext cx="33866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409998" y="2222214"/>
          <a:ext cx="3386665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2" name="Straight Arrow Connector 31"/>
          <p:cNvCxnSpPr>
            <a:endCxn id="31" idx="0"/>
          </p:cNvCxnSpPr>
          <p:nvPr/>
        </p:nvCxnSpPr>
        <p:spPr>
          <a:xfrm>
            <a:off x="4240306" y="1612519"/>
            <a:ext cx="1863024" cy="6096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45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241679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803902"/>
          <a:ext cx="6095997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563723"/>
              </p:ext>
            </p:extLst>
          </p:nvPr>
        </p:nvGraphicFramePr>
        <p:xfrm>
          <a:off x="1237129" y="2667965"/>
          <a:ext cx="27093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37129" y="2230188"/>
          <a:ext cx="2709332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endCxn id="11" idx="0"/>
          </p:cNvCxnSpPr>
          <p:nvPr/>
        </p:nvCxnSpPr>
        <p:spPr>
          <a:xfrm flipH="1">
            <a:off x="2591795" y="1612519"/>
            <a:ext cx="1648511" cy="6176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4409998" y="2659991"/>
          <a:ext cx="33866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409998" y="2222214"/>
          <a:ext cx="3386665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2" name="Straight Arrow Connector 31"/>
          <p:cNvCxnSpPr>
            <a:endCxn id="31" idx="0"/>
          </p:cNvCxnSpPr>
          <p:nvPr/>
        </p:nvCxnSpPr>
        <p:spPr>
          <a:xfrm>
            <a:off x="4240306" y="1612519"/>
            <a:ext cx="1863024" cy="6096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64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911262"/>
              </p:ext>
            </p:extLst>
          </p:nvPr>
        </p:nvGraphicFramePr>
        <p:xfrm>
          <a:off x="1524000" y="1241679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803902"/>
          <a:ext cx="6095997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237129" y="2667965"/>
          <a:ext cx="27093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37129" y="2230188"/>
          <a:ext cx="2709332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endCxn id="11" idx="0"/>
          </p:cNvCxnSpPr>
          <p:nvPr/>
        </p:nvCxnSpPr>
        <p:spPr>
          <a:xfrm flipH="1">
            <a:off x="2591795" y="1612519"/>
            <a:ext cx="1648511" cy="6176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4409998" y="2659991"/>
          <a:ext cx="33866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409998" y="2222214"/>
          <a:ext cx="3386665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2" name="Straight Arrow Connector 31"/>
          <p:cNvCxnSpPr>
            <a:endCxn id="31" idx="0"/>
          </p:cNvCxnSpPr>
          <p:nvPr/>
        </p:nvCxnSpPr>
        <p:spPr>
          <a:xfrm>
            <a:off x="4240306" y="1612519"/>
            <a:ext cx="1863024" cy="6096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00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241679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803902"/>
          <a:ext cx="6095997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32261" y="1612519"/>
            <a:ext cx="64274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SORTED</a:t>
            </a:r>
            <a:endParaRPr lang="en-US" sz="9600" dirty="0"/>
          </a:p>
        </p:txBody>
      </p:sp>
      <p:sp>
        <p:nvSpPr>
          <p:cNvPr id="5" name="TextBox 4"/>
          <p:cNvSpPr txBox="1"/>
          <p:nvPr/>
        </p:nvSpPr>
        <p:spPr>
          <a:xfrm>
            <a:off x="993030" y="1257823"/>
            <a:ext cx="43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25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611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="" xmlns:a16="http://schemas.microsoft.com/office/drawing/2014/main" id="{73BDBB73-E584-416B-9560-05DFE70ECF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4691" y="1261257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="" xmlns:a16="http://schemas.microsoft.com/office/drawing/2014/main" id="{A3317D30-56D9-492B-BFD2-8B8B7276D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2566" y="1261257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="" xmlns:a16="http://schemas.microsoft.com/office/drawing/2014/main" id="{AF768384-E921-4880-B00B-353EB3D3D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5191" y="1261257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="" xmlns:a16="http://schemas.microsoft.com/office/drawing/2014/main" id="{D6EC7513-D619-4F17-BC22-C4DDA73C4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9941" y="1261257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="" xmlns:a16="http://schemas.microsoft.com/office/drawing/2014/main" id="{E99FFB2F-9922-4617-917E-228E0E330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7316" y="1261257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="" xmlns:a16="http://schemas.microsoft.com/office/drawing/2014/main" id="{B13D0B95-7325-48C0-B096-FE9B86E2BF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066" y="1261257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="" xmlns:a16="http://schemas.microsoft.com/office/drawing/2014/main" id="{F10FF0E4-2311-4360-957D-72436457B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7816" y="1261257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9" name="Text Box 9">
            <a:extLst>
              <a:ext uri="{FF2B5EF4-FFF2-40B4-BE49-F238E27FC236}">
                <a16:creationId xmlns="" xmlns:a16="http://schemas.microsoft.com/office/drawing/2014/main" id="{87CA23B0-7054-4745-BD83-03DE4B7E0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9441" y="1261257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9DEB4F3F-B2EE-4D69-9ECF-A5CB192DA071}"/>
              </a:ext>
            </a:extLst>
          </p:cNvPr>
          <p:cNvSpPr txBox="1"/>
          <p:nvPr/>
        </p:nvSpPr>
        <p:spPr>
          <a:xfrm>
            <a:off x="3404382" y="576775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Example-2</a:t>
            </a:r>
            <a:endParaRPr lang="en-US" sz="2400" b="1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825623" y="2370338"/>
            <a:ext cx="7528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 by step simulation for doing it </a:t>
            </a:r>
            <a:r>
              <a:rPr lang="en-US" b="1" dirty="0"/>
              <a:t>o</a:t>
            </a:r>
            <a:r>
              <a:rPr lang="en-US" b="1" dirty="0" smtClean="0"/>
              <a:t>n pen and paper is given across multiple slides from next slide.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8119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="" xmlns:a16="http://schemas.microsoft.com/office/drawing/2014/main" id="{73BDBB73-E584-416B-9560-05DFE70ECF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0576" y="257062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="" xmlns:a16="http://schemas.microsoft.com/office/drawing/2014/main" id="{A3317D30-56D9-492B-BFD2-8B8B7276D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8451" y="257062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="" xmlns:a16="http://schemas.microsoft.com/office/drawing/2014/main" id="{AF768384-E921-4880-B00B-353EB3D3D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1076" y="257062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="" xmlns:a16="http://schemas.microsoft.com/office/drawing/2014/main" id="{D6EC7513-D619-4F17-BC22-C4DDA73C4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5826" y="257062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="" xmlns:a16="http://schemas.microsoft.com/office/drawing/2014/main" id="{E99FFB2F-9922-4617-917E-228E0E330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3201" y="257062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="" xmlns:a16="http://schemas.microsoft.com/office/drawing/2014/main" id="{B13D0B95-7325-48C0-B096-FE9B86E2BF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7951" y="257062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="" xmlns:a16="http://schemas.microsoft.com/office/drawing/2014/main" id="{F10FF0E4-2311-4360-957D-72436457B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3701" y="257062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9" name="Text Box 9">
            <a:extLst>
              <a:ext uri="{FF2B5EF4-FFF2-40B4-BE49-F238E27FC236}">
                <a16:creationId xmlns="" xmlns:a16="http://schemas.microsoft.com/office/drawing/2014/main" id="{87CA23B0-7054-4745-BD83-03DE4B7E0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5326" y="257062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13" name="Text Box 3">
            <a:extLst>
              <a:ext uri="{FF2B5EF4-FFF2-40B4-BE49-F238E27FC236}">
                <a16:creationId xmlns="" xmlns:a16="http://schemas.microsoft.com/office/drawing/2014/main" id="{A3317D30-56D9-492B-BFD2-8B8B7276D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4763" y="364630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 dirty="0">
                <a:latin typeface="Courier New" pitchFamily="49" charset="0"/>
              </a:rPr>
              <a:t>45</a:t>
            </a:r>
          </a:p>
        </p:txBody>
      </p:sp>
      <p:sp>
        <p:nvSpPr>
          <p:cNvPr id="14" name="Text Box 4">
            <a:extLst>
              <a:ext uri="{FF2B5EF4-FFF2-40B4-BE49-F238E27FC236}">
                <a16:creationId xmlns="" xmlns:a16="http://schemas.microsoft.com/office/drawing/2014/main" id="{AF768384-E921-4880-B00B-353EB3D3D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388" y="364630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15" name="Text Box 5">
            <a:extLst>
              <a:ext uri="{FF2B5EF4-FFF2-40B4-BE49-F238E27FC236}">
                <a16:creationId xmlns="" xmlns:a16="http://schemas.microsoft.com/office/drawing/2014/main" id="{D6EC7513-D619-4F17-BC22-C4DDA73C4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2138" y="364630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18" name="Text Box 8">
            <a:extLst>
              <a:ext uri="{FF2B5EF4-FFF2-40B4-BE49-F238E27FC236}">
                <a16:creationId xmlns="" xmlns:a16="http://schemas.microsoft.com/office/drawing/2014/main" id="{F10FF0E4-2311-4360-957D-72436457B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0013" y="364630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22" name="Text Box 4">
            <a:extLst>
              <a:ext uri="{FF2B5EF4-FFF2-40B4-BE49-F238E27FC236}">
                <a16:creationId xmlns="" xmlns:a16="http://schemas.microsoft.com/office/drawing/2014/main" id="{AF768384-E921-4880-B00B-353EB3D3D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3701" y="472198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4" name="Text Box 8">
            <a:extLst>
              <a:ext uri="{FF2B5EF4-FFF2-40B4-BE49-F238E27FC236}">
                <a16:creationId xmlns="" xmlns:a16="http://schemas.microsoft.com/office/drawing/2014/main" id="{F10FF0E4-2311-4360-957D-72436457B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6326" y="472198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26" name="Text Box 8">
            <a:extLst>
              <a:ext uri="{FF2B5EF4-FFF2-40B4-BE49-F238E27FC236}">
                <a16:creationId xmlns="" xmlns:a16="http://schemas.microsoft.com/office/drawing/2014/main" id="{F10FF0E4-2311-4360-957D-72436457B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2638" y="5797657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27" name="Text Box 4">
            <a:extLst>
              <a:ext uri="{FF2B5EF4-FFF2-40B4-BE49-F238E27FC236}">
                <a16:creationId xmlns="" xmlns:a16="http://schemas.microsoft.com/office/drawing/2014/main" id="{AF768384-E921-4880-B00B-353EB3D3D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3701" y="5797657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" name="Text Box 3">
            <a:extLst>
              <a:ext uri="{FF2B5EF4-FFF2-40B4-BE49-F238E27FC236}">
                <a16:creationId xmlns="" xmlns:a16="http://schemas.microsoft.com/office/drawing/2014/main" id="{A3317D30-56D9-492B-BFD2-8B8B7276D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7163" y="472198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 dirty="0">
                <a:latin typeface="Courier New" pitchFamily="49" charset="0"/>
              </a:rPr>
              <a:t>45</a:t>
            </a:r>
          </a:p>
        </p:txBody>
      </p:sp>
      <p:sp>
        <p:nvSpPr>
          <p:cNvPr id="37" name="Text Box 5">
            <a:extLst>
              <a:ext uri="{FF2B5EF4-FFF2-40B4-BE49-F238E27FC236}">
                <a16:creationId xmlns="" xmlns:a16="http://schemas.microsoft.com/office/drawing/2014/main" id="{D6EC7513-D619-4F17-BC22-C4DDA73C4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4538" y="472198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" name="Text Box 3">
            <a:extLst>
              <a:ext uri="{FF2B5EF4-FFF2-40B4-BE49-F238E27FC236}">
                <a16:creationId xmlns="" xmlns:a16="http://schemas.microsoft.com/office/drawing/2014/main" id="{A3317D30-56D9-492B-BFD2-8B8B7276D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4762" y="5797657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 dirty="0">
                <a:latin typeface="Courier New" pitchFamily="49" charset="0"/>
              </a:rPr>
              <a:t>45</a:t>
            </a:r>
          </a:p>
        </p:txBody>
      </p:sp>
      <p:sp>
        <p:nvSpPr>
          <p:cNvPr id="39" name="Text Box 5">
            <a:extLst>
              <a:ext uri="{FF2B5EF4-FFF2-40B4-BE49-F238E27FC236}">
                <a16:creationId xmlns="" xmlns:a16="http://schemas.microsoft.com/office/drawing/2014/main" id="{D6EC7513-D619-4F17-BC22-C4DDA73C4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5823" y="5797657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40" name="Text Box 3">
            <a:extLst>
              <a:ext uri="{FF2B5EF4-FFF2-40B4-BE49-F238E27FC236}">
                <a16:creationId xmlns="" xmlns:a16="http://schemas.microsoft.com/office/drawing/2014/main" id="{A3317D30-56D9-492B-BFD2-8B8B7276D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0375" y="364630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 dirty="0" smtClean="0">
                <a:latin typeface="Courier New" pitchFamily="49" charset="0"/>
              </a:rPr>
              <a:t>33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41" name="Text Box 4">
            <a:extLst>
              <a:ext uri="{FF2B5EF4-FFF2-40B4-BE49-F238E27FC236}">
                <a16:creationId xmlns="" xmlns:a16="http://schemas.microsoft.com/office/drawing/2014/main" id="{AF768384-E921-4880-B00B-353EB3D3D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3000" y="364630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 dirty="0" smtClean="0">
                <a:latin typeface="Courier New" pitchFamily="49" charset="0"/>
              </a:rPr>
              <a:t>67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42" name="Text Box 5">
            <a:extLst>
              <a:ext uri="{FF2B5EF4-FFF2-40B4-BE49-F238E27FC236}">
                <a16:creationId xmlns="" xmlns:a16="http://schemas.microsoft.com/office/drawing/2014/main" id="{D6EC7513-D619-4F17-BC22-C4DDA73C4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7750" y="364630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 dirty="0" smtClean="0">
                <a:latin typeface="Courier New" pitchFamily="49" charset="0"/>
              </a:rPr>
              <a:t>42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43" name="Text Box 8">
            <a:extLst>
              <a:ext uri="{FF2B5EF4-FFF2-40B4-BE49-F238E27FC236}">
                <a16:creationId xmlns="" xmlns:a16="http://schemas.microsoft.com/office/drawing/2014/main" id="{F10FF0E4-2311-4360-957D-72436457B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5625" y="364630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 dirty="0" smtClean="0">
                <a:latin typeface="Courier New" pitchFamily="49" charset="0"/>
              </a:rPr>
              <a:t>6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44" name="Text Box 4">
            <a:extLst>
              <a:ext uri="{FF2B5EF4-FFF2-40B4-BE49-F238E27FC236}">
                <a16:creationId xmlns="" xmlns:a16="http://schemas.microsoft.com/office/drawing/2014/main" id="{AF768384-E921-4880-B00B-353EB3D3D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9313" y="472198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 dirty="0" smtClean="0">
                <a:latin typeface="Courier New" pitchFamily="49" charset="0"/>
              </a:rPr>
              <a:t>67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45" name="Text Box 8">
            <a:extLst>
              <a:ext uri="{FF2B5EF4-FFF2-40B4-BE49-F238E27FC236}">
                <a16:creationId xmlns="" xmlns:a16="http://schemas.microsoft.com/office/drawing/2014/main" id="{F10FF0E4-2311-4360-957D-72436457B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1938" y="472198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 dirty="0" smtClean="0">
                <a:latin typeface="Courier New" pitchFamily="49" charset="0"/>
              </a:rPr>
              <a:t>6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46" name="Text Box 8">
            <a:extLst>
              <a:ext uri="{FF2B5EF4-FFF2-40B4-BE49-F238E27FC236}">
                <a16:creationId xmlns="" xmlns:a16="http://schemas.microsoft.com/office/drawing/2014/main" id="{F10FF0E4-2311-4360-957D-72436457B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8250" y="5797657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 dirty="0" smtClean="0">
                <a:latin typeface="Courier New" pitchFamily="49" charset="0"/>
              </a:rPr>
              <a:t>6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47" name="Text Box 4">
            <a:extLst>
              <a:ext uri="{FF2B5EF4-FFF2-40B4-BE49-F238E27FC236}">
                <a16:creationId xmlns="" xmlns:a16="http://schemas.microsoft.com/office/drawing/2014/main" id="{AF768384-E921-4880-B00B-353EB3D3D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9313" y="5797657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 dirty="0" smtClean="0">
                <a:latin typeface="Courier New" pitchFamily="49" charset="0"/>
              </a:rPr>
              <a:t>67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48" name="Text Box 3">
            <a:extLst>
              <a:ext uri="{FF2B5EF4-FFF2-40B4-BE49-F238E27FC236}">
                <a16:creationId xmlns="" xmlns:a16="http://schemas.microsoft.com/office/drawing/2014/main" id="{A3317D30-56D9-492B-BFD2-8B8B7276D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2775" y="472198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 dirty="0" smtClean="0">
                <a:latin typeface="Courier New" pitchFamily="49" charset="0"/>
              </a:rPr>
              <a:t>33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49" name="Text Box 5">
            <a:extLst>
              <a:ext uri="{FF2B5EF4-FFF2-40B4-BE49-F238E27FC236}">
                <a16:creationId xmlns="" xmlns:a16="http://schemas.microsoft.com/office/drawing/2014/main" id="{D6EC7513-D619-4F17-BC22-C4DDA73C4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0150" y="472198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 dirty="0" smtClean="0">
                <a:latin typeface="Courier New" pitchFamily="49" charset="0"/>
              </a:rPr>
              <a:t>42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50" name="Text Box 3">
            <a:extLst>
              <a:ext uri="{FF2B5EF4-FFF2-40B4-BE49-F238E27FC236}">
                <a16:creationId xmlns="" xmlns:a16="http://schemas.microsoft.com/office/drawing/2014/main" id="{A3317D30-56D9-492B-BFD2-8B8B7276D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0374" y="5797657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 dirty="0" smtClean="0">
                <a:latin typeface="Courier New" pitchFamily="49" charset="0"/>
              </a:rPr>
              <a:t>33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51" name="Text Box 5">
            <a:extLst>
              <a:ext uri="{FF2B5EF4-FFF2-40B4-BE49-F238E27FC236}">
                <a16:creationId xmlns="" xmlns:a16="http://schemas.microsoft.com/office/drawing/2014/main" id="{D6EC7513-D619-4F17-BC22-C4DDA73C4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1435" y="5797657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 dirty="0" smtClean="0">
                <a:latin typeface="Courier New" pitchFamily="49" charset="0"/>
              </a:rPr>
              <a:t>42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14474" y="2560460"/>
            <a:ext cx="784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Size = 8</a:t>
            </a:r>
          </a:p>
          <a:p>
            <a:r>
              <a:rPr lang="en-US" sz="1400" b="1" dirty="0" smtClean="0">
                <a:solidFill>
                  <a:srgbClr val="C00000"/>
                </a:solidFill>
              </a:rPr>
              <a:t>Mid = 4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14474" y="3632343"/>
            <a:ext cx="784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Size = 4</a:t>
            </a:r>
          </a:p>
          <a:p>
            <a:r>
              <a:rPr lang="en-US" sz="1400" b="1" dirty="0" smtClean="0">
                <a:solidFill>
                  <a:srgbClr val="C00000"/>
                </a:solidFill>
              </a:rPr>
              <a:t>Mid = 2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18893" y="4708020"/>
            <a:ext cx="784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Size = 2</a:t>
            </a:r>
          </a:p>
          <a:p>
            <a:r>
              <a:rPr lang="en-US" sz="1400" b="1" dirty="0" smtClean="0">
                <a:solidFill>
                  <a:srgbClr val="C00000"/>
                </a:solidFill>
              </a:rPr>
              <a:t>Mid = 1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088810" y="3632343"/>
            <a:ext cx="784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Size = 4</a:t>
            </a:r>
          </a:p>
          <a:p>
            <a:r>
              <a:rPr lang="en-US" sz="1400" b="1" dirty="0" smtClean="0">
                <a:solidFill>
                  <a:srgbClr val="C00000"/>
                </a:solidFill>
              </a:rPr>
              <a:t>Mid = 2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093229" y="4708020"/>
            <a:ext cx="784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Size = 2</a:t>
            </a:r>
          </a:p>
          <a:p>
            <a:r>
              <a:rPr lang="en-US" sz="1400" b="1" dirty="0" smtClean="0">
                <a:solidFill>
                  <a:srgbClr val="C00000"/>
                </a:solidFill>
              </a:rPr>
              <a:t>Mid = 1</a:t>
            </a:r>
            <a:endParaRPr lang="en-US" sz="1400" b="1" dirty="0">
              <a:solidFill>
                <a:srgbClr val="C00000"/>
              </a:solidFill>
            </a:endParaRPr>
          </a:p>
        </p:txBody>
      </p:sp>
      <p:cxnSp>
        <p:nvCxnSpPr>
          <p:cNvPr id="59" name="Straight Arrow Connector 58"/>
          <p:cNvCxnSpPr>
            <a:endCxn id="13" idx="0"/>
          </p:cNvCxnSpPr>
          <p:nvPr/>
        </p:nvCxnSpPr>
        <p:spPr>
          <a:xfrm flipH="1">
            <a:off x="3148451" y="3065925"/>
            <a:ext cx="1174750" cy="580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41" idx="0"/>
          </p:cNvCxnSpPr>
          <p:nvPr/>
        </p:nvCxnSpPr>
        <p:spPr>
          <a:xfrm>
            <a:off x="4323201" y="3083680"/>
            <a:ext cx="2003487" cy="5626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22" idx="0"/>
          </p:cNvCxnSpPr>
          <p:nvPr/>
        </p:nvCxnSpPr>
        <p:spPr>
          <a:xfrm flipH="1">
            <a:off x="2267389" y="4141603"/>
            <a:ext cx="594070" cy="5803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36" idx="0"/>
          </p:cNvCxnSpPr>
          <p:nvPr/>
        </p:nvCxnSpPr>
        <p:spPr>
          <a:xfrm>
            <a:off x="2854763" y="4141603"/>
            <a:ext cx="446088" cy="5803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26" idx="0"/>
          </p:cNvCxnSpPr>
          <p:nvPr/>
        </p:nvCxnSpPr>
        <p:spPr>
          <a:xfrm flipH="1">
            <a:off x="1386326" y="5217280"/>
            <a:ext cx="587374" cy="5803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27" idx="0"/>
          </p:cNvCxnSpPr>
          <p:nvPr/>
        </p:nvCxnSpPr>
        <p:spPr>
          <a:xfrm>
            <a:off x="1947540" y="5231240"/>
            <a:ext cx="319849" cy="5664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38" idx="0"/>
          </p:cNvCxnSpPr>
          <p:nvPr/>
        </p:nvCxnSpPr>
        <p:spPr>
          <a:xfrm flipH="1">
            <a:off x="3148450" y="5224260"/>
            <a:ext cx="446088" cy="5733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39" idx="0"/>
          </p:cNvCxnSpPr>
          <p:nvPr/>
        </p:nvCxnSpPr>
        <p:spPr>
          <a:xfrm>
            <a:off x="3594538" y="5217279"/>
            <a:ext cx="434973" cy="580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44" idx="0"/>
          </p:cNvCxnSpPr>
          <p:nvPr/>
        </p:nvCxnSpPr>
        <p:spPr>
          <a:xfrm flipH="1">
            <a:off x="6033001" y="4134623"/>
            <a:ext cx="585166" cy="5873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48" idx="0"/>
          </p:cNvCxnSpPr>
          <p:nvPr/>
        </p:nvCxnSpPr>
        <p:spPr>
          <a:xfrm>
            <a:off x="6618167" y="4141603"/>
            <a:ext cx="448296" cy="5803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>
            <a:off x="5148029" y="5210300"/>
            <a:ext cx="585166" cy="5873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47" idx="0"/>
          </p:cNvCxnSpPr>
          <p:nvPr/>
        </p:nvCxnSpPr>
        <p:spPr>
          <a:xfrm>
            <a:off x="5733195" y="5217280"/>
            <a:ext cx="299806" cy="5803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50" idx="0"/>
          </p:cNvCxnSpPr>
          <p:nvPr/>
        </p:nvCxnSpPr>
        <p:spPr>
          <a:xfrm flipH="1">
            <a:off x="6914062" y="5210300"/>
            <a:ext cx="446089" cy="5873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endCxn id="51" idx="0"/>
          </p:cNvCxnSpPr>
          <p:nvPr/>
        </p:nvCxnSpPr>
        <p:spPr>
          <a:xfrm>
            <a:off x="7360151" y="5210300"/>
            <a:ext cx="434972" cy="5873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214474" y="1455938"/>
            <a:ext cx="5955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First, we divide the problem into all possible sub-problems.</a:t>
            </a:r>
            <a:endParaRPr lang="en-US" i="1" dirty="0"/>
          </a:p>
        </p:txBody>
      </p:sp>
      <p:sp>
        <p:nvSpPr>
          <p:cNvPr id="99" name="TextBox 98">
            <a:extLst>
              <a:ext uri="{FF2B5EF4-FFF2-40B4-BE49-F238E27FC236}">
                <a16:creationId xmlns="" xmlns:a16="http://schemas.microsoft.com/office/drawing/2014/main" id="{9DEB4F3F-B2EE-4D69-9ECF-A5CB192DA071}"/>
              </a:ext>
            </a:extLst>
          </p:cNvPr>
          <p:cNvSpPr txBox="1"/>
          <p:nvPr/>
        </p:nvSpPr>
        <p:spPr>
          <a:xfrm>
            <a:off x="3404382" y="576775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Example-2</a:t>
            </a:r>
            <a:endParaRPr lang="en-US" sz="2400" b="1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1495083" y="2633609"/>
            <a:ext cx="345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1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304109" y="3709287"/>
            <a:ext cx="345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2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96268" y="4753472"/>
            <a:ext cx="345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3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169117" y="6287844"/>
            <a:ext cx="345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4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094538" y="6292957"/>
            <a:ext cx="345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5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707782" y="4784964"/>
            <a:ext cx="281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7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964326" y="6287844"/>
            <a:ext cx="281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8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71485" y="6292957"/>
            <a:ext cx="281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9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984671" y="3709287"/>
            <a:ext cx="43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12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693122" y="4784964"/>
            <a:ext cx="43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13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937048" y="6292957"/>
            <a:ext cx="43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14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821169" y="6287844"/>
            <a:ext cx="43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15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331171" y="4781474"/>
            <a:ext cx="43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17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693550" y="6298070"/>
            <a:ext cx="43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18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577671" y="6292957"/>
            <a:ext cx="43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19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3348" y="1816629"/>
            <a:ext cx="8669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Green numbers </a:t>
            </a:r>
            <a:r>
              <a:rPr lang="en-US" dirty="0" smtClean="0"/>
              <a:t>indicate the order in which steps are processed. Please see the next page also as that page’s </a:t>
            </a:r>
            <a:r>
              <a:rPr lang="en-US" b="1" dirty="0">
                <a:solidFill>
                  <a:srgbClr val="00B050"/>
                </a:solidFill>
              </a:rPr>
              <a:t>Green numbers</a:t>
            </a:r>
            <a:r>
              <a:rPr lang="en-US" dirty="0" smtClean="0"/>
              <a:t> are also related to this page’s and vice versa.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87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="" xmlns:a16="http://schemas.microsoft.com/office/drawing/2014/main" id="{73BDBB73-E584-416B-9560-05DFE70ECF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0576" y="28182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 dirty="0" smtClean="0">
                <a:latin typeface="Courier New" pitchFamily="49" charset="0"/>
              </a:rPr>
              <a:t>45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" name="Text Box 3">
            <a:extLst>
              <a:ext uri="{FF2B5EF4-FFF2-40B4-BE49-F238E27FC236}">
                <a16:creationId xmlns="" xmlns:a16="http://schemas.microsoft.com/office/drawing/2014/main" id="{A3317D30-56D9-492B-BFD2-8B8B7276D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8451" y="28182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 dirty="0" smtClean="0">
                <a:latin typeface="Courier New" pitchFamily="49" charset="0"/>
              </a:rPr>
              <a:t>23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="" xmlns:a16="http://schemas.microsoft.com/office/drawing/2014/main" id="{AF768384-E921-4880-B00B-353EB3D3D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1076" y="28182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 dirty="0" smtClean="0">
                <a:latin typeface="Courier New" pitchFamily="49" charset="0"/>
              </a:rPr>
              <a:t>14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5" name="Text Box 5">
            <a:extLst>
              <a:ext uri="{FF2B5EF4-FFF2-40B4-BE49-F238E27FC236}">
                <a16:creationId xmlns="" xmlns:a16="http://schemas.microsoft.com/office/drawing/2014/main" id="{D6EC7513-D619-4F17-BC22-C4DDA73C4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5826" y="28182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 dirty="0" smtClean="0">
                <a:latin typeface="Courier New" pitchFamily="49" charset="0"/>
              </a:rPr>
              <a:t>33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6" name="Text Box 6">
            <a:extLst>
              <a:ext uri="{FF2B5EF4-FFF2-40B4-BE49-F238E27FC236}">
                <a16:creationId xmlns="" xmlns:a16="http://schemas.microsoft.com/office/drawing/2014/main" id="{E99FFB2F-9922-4617-917E-228E0E330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3201" y="28182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 dirty="0" smtClean="0">
                <a:latin typeface="Courier New" pitchFamily="49" charset="0"/>
              </a:rPr>
              <a:t>42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7" name="Text Box 7">
            <a:extLst>
              <a:ext uri="{FF2B5EF4-FFF2-40B4-BE49-F238E27FC236}">
                <a16:creationId xmlns="" xmlns:a16="http://schemas.microsoft.com/office/drawing/2014/main" id="{B13D0B95-7325-48C0-B096-FE9B86E2BF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7951" y="28182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 dirty="0" smtClean="0">
                <a:latin typeface="Courier New" pitchFamily="49" charset="0"/>
              </a:rPr>
              <a:t>67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8" name="Text Box 8">
            <a:extLst>
              <a:ext uri="{FF2B5EF4-FFF2-40B4-BE49-F238E27FC236}">
                <a16:creationId xmlns="" xmlns:a16="http://schemas.microsoft.com/office/drawing/2014/main" id="{F10FF0E4-2311-4360-957D-72436457B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3701" y="28182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 dirty="0" smtClean="0">
                <a:latin typeface="Courier New" pitchFamily="49" charset="0"/>
              </a:rPr>
              <a:t>6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9" name="Text Box 9">
            <a:extLst>
              <a:ext uri="{FF2B5EF4-FFF2-40B4-BE49-F238E27FC236}">
                <a16:creationId xmlns="" xmlns:a16="http://schemas.microsoft.com/office/drawing/2014/main" id="{87CA23B0-7054-4745-BD83-03DE4B7E0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5326" y="28182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 dirty="0" smtClean="0">
                <a:latin typeface="Courier New" pitchFamily="49" charset="0"/>
              </a:rPr>
              <a:t>98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3" name="Text Box 3">
            <a:extLst>
              <a:ext uri="{FF2B5EF4-FFF2-40B4-BE49-F238E27FC236}">
                <a16:creationId xmlns="" xmlns:a16="http://schemas.microsoft.com/office/drawing/2014/main" id="{A3317D30-56D9-492B-BFD2-8B8B7276D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4763" y="389395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 dirty="0">
                <a:latin typeface="Courier New" pitchFamily="49" charset="0"/>
              </a:rPr>
              <a:t>45</a:t>
            </a:r>
          </a:p>
        </p:txBody>
      </p:sp>
      <p:sp>
        <p:nvSpPr>
          <p:cNvPr id="14" name="Text Box 4">
            <a:extLst>
              <a:ext uri="{FF2B5EF4-FFF2-40B4-BE49-F238E27FC236}">
                <a16:creationId xmlns="" xmlns:a16="http://schemas.microsoft.com/office/drawing/2014/main" id="{AF768384-E921-4880-B00B-353EB3D3D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388" y="389395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 dirty="0" smtClean="0">
                <a:latin typeface="Courier New" pitchFamily="49" charset="0"/>
              </a:rPr>
              <a:t>23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5" name="Text Box 5">
            <a:extLst>
              <a:ext uri="{FF2B5EF4-FFF2-40B4-BE49-F238E27FC236}">
                <a16:creationId xmlns="" xmlns:a16="http://schemas.microsoft.com/office/drawing/2014/main" id="{D6EC7513-D619-4F17-BC22-C4DDA73C4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2138" y="389395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 dirty="0" smtClean="0">
                <a:latin typeface="Courier New" pitchFamily="49" charset="0"/>
              </a:rPr>
              <a:t>98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8" name="Text Box 8">
            <a:extLst>
              <a:ext uri="{FF2B5EF4-FFF2-40B4-BE49-F238E27FC236}">
                <a16:creationId xmlns="" xmlns:a16="http://schemas.microsoft.com/office/drawing/2014/main" id="{F10FF0E4-2311-4360-957D-72436457B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0013" y="390093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 dirty="0" smtClean="0">
                <a:latin typeface="Courier New" pitchFamily="49" charset="0"/>
              </a:rPr>
              <a:t>14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2" name="Text Box 4">
            <a:extLst>
              <a:ext uri="{FF2B5EF4-FFF2-40B4-BE49-F238E27FC236}">
                <a16:creationId xmlns="" xmlns:a16="http://schemas.microsoft.com/office/drawing/2014/main" id="{AF768384-E921-4880-B00B-353EB3D3D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3701" y="496963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 dirty="0" smtClean="0">
                <a:latin typeface="Courier New" pitchFamily="49" charset="0"/>
              </a:rPr>
              <a:t>98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4" name="Text Box 8">
            <a:extLst>
              <a:ext uri="{FF2B5EF4-FFF2-40B4-BE49-F238E27FC236}">
                <a16:creationId xmlns="" xmlns:a16="http://schemas.microsoft.com/office/drawing/2014/main" id="{F10FF0E4-2311-4360-957D-72436457B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6326" y="496963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 dirty="0" smtClean="0">
                <a:latin typeface="Courier New" pitchFamily="49" charset="0"/>
              </a:rPr>
              <a:t>23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6" name="Text Box 8">
            <a:extLst>
              <a:ext uri="{FF2B5EF4-FFF2-40B4-BE49-F238E27FC236}">
                <a16:creationId xmlns="" xmlns:a16="http://schemas.microsoft.com/office/drawing/2014/main" id="{F10FF0E4-2311-4360-957D-72436457B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2638" y="6045307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27" name="Text Box 4">
            <a:extLst>
              <a:ext uri="{FF2B5EF4-FFF2-40B4-BE49-F238E27FC236}">
                <a16:creationId xmlns="" xmlns:a16="http://schemas.microsoft.com/office/drawing/2014/main" id="{AF768384-E921-4880-B00B-353EB3D3D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3701" y="6045307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" name="Text Box 3">
            <a:extLst>
              <a:ext uri="{FF2B5EF4-FFF2-40B4-BE49-F238E27FC236}">
                <a16:creationId xmlns="" xmlns:a16="http://schemas.microsoft.com/office/drawing/2014/main" id="{A3317D30-56D9-492B-BFD2-8B8B7276D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7163" y="496963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 dirty="0" smtClean="0">
                <a:latin typeface="Courier New" pitchFamily="49" charset="0"/>
              </a:rPr>
              <a:t>14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7" name="Text Box 5">
            <a:extLst>
              <a:ext uri="{FF2B5EF4-FFF2-40B4-BE49-F238E27FC236}">
                <a16:creationId xmlns="" xmlns:a16="http://schemas.microsoft.com/office/drawing/2014/main" id="{D6EC7513-D619-4F17-BC22-C4DDA73C4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4538" y="496963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 dirty="0" smtClean="0">
                <a:latin typeface="Courier New" pitchFamily="49" charset="0"/>
              </a:rPr>
              <a:t>45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8" name="Text Box 3">
            <a:extLst>
              <a:ext uri="{FF2B5EF4-FFF2-40B4-BE49-F238E27FC236}">
                <a16:creationId xmlns="" xmlns:a16="http://schemas.microsoft.com/office/drawing/2014/main" id="{A3317D30-56D9-492B-BFD2-8B8B7276D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4762" y="6045307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 dirty="0">
                <a:latin typeface="Courier New" pitchFamily="49" charset="0"/>
              </a:rPr>
              <a:t>45</a:t>
            </a:r>
          </a:p>
        </p:txBody>
      </p:sp>
      <p:sp>
        <p:nvSpPr>
          <p:cNvPr id="39" name="Text Box 5">
            <a:extLst>
              <a:ext uri="{FF2B5EF4-FFF2-40B4-BE49-F238E27FC236}">
                <a16:creationId xmlns="" xmlns:a16="http://schemas.microsoft.com/office/drawing/2014/main" id="{D6EC7513-D619-4F17-BC22-C4DDA73C4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5823" y="6045307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40" name="Text Box 3">
            <a:extLst>
              <a:ext uri="{FF2B5EF4-FFF2-40B4-BE49-F238E27FC236}">
                <a16:creationId xmlns="" xmlns:a16="http://schemas.microsoft.com/office/drawing/2014/main" id="{A3317D30-56D9-492B-BFD2-8B8B7276D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0375" y="389395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 dirty="0" smtClean="0">
                <a:latin typeface="Courier New" pitchFamily="49" charset="0"/>
              </a:rPr>
              <a:t>42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41" name="Text Box 4">
            <a:extLst>
              <a:ext uri="{FF2B5EF4-FFF2-40B4-BE49-F238E27FC236}">
                <a16:creationId xmlns="" xmlns:a16="http://schemas.microsoft.com/office/drawing/2014/main" id="{AF768384-E921-4880-B00B-353EB3D3D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3000" y="389395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 dirty="0" smtClean="0">
                <a:latin typeface="Courier New" pitchFamily="49" charset="0"/>
              </a:rPr>
              <a:t>33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42" name="Text Box 5">
            <a:extLst>
              <a:ext uri="{FF2B5EF4-FFF2-40B4-BE49-F238E27FC236}">
                <a16:creationId xmlns="" xmlns:a16="http://schemas.microsoft.com/office/drawing/2014/main" id="{D6EC7513-D619-4F17-BC22-C4DDA73C4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7750" y="389395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 dirty="0" smtClean="0">
                <a:latin typeface="Courier New" pitchFamily="49" charset="0"/>
              </a:rPr>
              <a:t>67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43" name="Text Box 8">
            <a:extLst>
              <a:ext uri="{FF2B5EF4-FFF2-40B4-BE49-F238E27FC236}">
                <a16:creationId xmlns="" xmlns:a16="http://schemas.microsoft.com/office/drawing/2014/main" id="{F10FF0E4-2311-4360-957D-72436457B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5625" y="389395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 dirty="0" smtClean="0">
                <a:latin typeface="Courier New" pitchFamily="49" charset="0"/>
              </a:rPr>
              <a:t>6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44" name="Text Box 4">
            <a:extLst>
              <a:ext uri="{FF2B5EF4-FFF2-40B4-BE49-F238E27FC236}">
                <a16:creationId xmlns="" xmlns:a16="http://schemas.microsoft.com/office/drawing/2014/main" id="{AF768384-E921-4880-B00B-353EB3D3D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9313" y="496963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 dirty="0" smtClean="0">
                <a:latin typeface="Courier New" pitchFamily="49" charset="0"/>
              </a:rPr>
              <a:t>67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45" name="Text Box 8">
            <a:extLst>
              <a:ext uri="{FF2B5EF4-FFF2-40B4-BE49-F238E27FC236}">
                <a16:creationId xmlns="" xmlns:a16="http://schemas.microsoft.com/office/drawing/2014/main" id="{F10FF0E4-2311-4360-957D-72436457B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1938" y="496963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 dirty="0" smtClean="0">
                <a:latin typeface="Courier New" pitchFamily="49" charset="0"/>
              </a:rPr>
              <a:t>6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46" name="Text Box 8">
            <a:extLst>
              <a:ext uri="{FF2B5EF4-FFF2-40B4-BE49-F238E27FC236}">
                <a16:creationId xmlns="" xmlns:a16="http://schemas.microsoft.com/office/drawing/2014/main" id="{F10FF0E4-2311-4360-957D-72436457B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8250" y="6045307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 dirty="0" smtClean="0">
                <a:latin typeface="Courier New" pitchFamily="49" charset="0"/>
              </a:rPr>
              <a:t>6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47" name="Text Box 4">
            <a:extLst>
              <a:ext uri="{FF2B5EF4-FFF2-40B4-BE49-F238E27FC236}">
                <a16:creationId xmlns="" xmlns:a16="http://schemas.microsoft.com/office/drawing/2014/main" id="{AF768384-E921-4880-B00B-353EB3D3D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9313" y="6045307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 dirty="0" smtClean="0">
                <a:latin typeface="Courier New" pitchFamily="49" charset="0"/>
              </a:rPr>
              <a:t>67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48" name="Text Box 3">
            <a:extLst>
              <a:ext uri="{FF2B5EF4-FFF2-40B4-BE49-F238E27FC236}">
                <a16:creationId xmlns="" xmlns:a16="http://schemas.microsoft.com/office/drawing/2014/main" id="{A3317D30-56D9-492B-BFD2-8B8B7276D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2775" y="496963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 dirty="0" smtClean="0">
                <a:latin typeface="Courier New" pitchFamily="49" charset="0"/>
              </a:rPr>
              <a:t>33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49" name="Text Box 5">
            <a:extLst>
              <a:ext uri="{FF2B5EF4-FFF2-40B4-BE49-F238E27FC236}">
                <a16:creationId xmlns="" xmlns:a16="http://schemas.microsoft.com/office/drawing/2014/main" id="{D6EC7513-D619-4F17-BC22-C4DDA73C4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0150" y="496963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 dirty="0" smtClean="0">
                <a:latin typeface="Courier New" pitchFamily="49" charset="0"/>
              </a:rPr>
              <a:t>42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50" name="Text Box 3">
            <a:extLst>
              <a:ext uri="{FF2B5EF4-FFF2-40B4-BE49-F238E27FC236}">
                <a16:creationId xmlns="" xmlns:a16="http://schemas.microsoft.com/office/drawing/2014/main" id="{A3317D30-56D9-492B-BFD2-8B8B7276D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0374" y="6045307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 dirty="0" smtClean="0">
                <a:latin typeface="Courier New" pitchFamily="49" charset="0"/>
              </a:rPr>
              <a:t>33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51" name="Text Box 5">
            <a:extLst>
              <a:ext uri="{FF2B5EF4-FFF2-40B4-BE49-F238E27FC236}">
                <a16:creationId xmlns="" xmlns:a16="http://schemas.microsoft.com/office/drawing/2014/main" id="{D6EC7513-D619-4F17-BC22-C4DDA73C4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1435" y="6045307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 dirty="0" smtClean="0">
                <a:latin typeface="Courier New" pitchFamily="49" charset="0"/>
              </a:rPr>
              <a:t>42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14474" y="2808110"/>
            <a:ext cx="784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Size = 8</a:t>
            </a:r>
          </a:p>
          <a:p>
            <a:r>
              <a:rPr lang="en-US" sz="1400" b="1" dirty="0" smtClean="0">
                <a:solidFill>
                  <a:srgbClr val="C00000"/>
                </a:solidFill>
              </a:rPr>
              <a:t>Mid = 4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14474" y="3879993"/>
            <a:ext cx="784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Size = 4</a:t>
            </a:r>
          </a:p>
          <a:p>
            <a:r>
              <a:rPr lang="en-US" sz="1400" b="1" dirty="0" smtClean="0">
                <a:solidFill>
                  <a:srgbClr val="C00000"/>
                </a:solidFill>
              </a:rPr>
              <a:t>Mid = 2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18893" y="4955670"/>
            <a:ext cx="784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Size = 2</a:t>
            </a:r>
          </a:p>
          <a:p>
            <a:r>
              <a:rPr lang="en-US" sz="1400" b="1" dirty="0" smtClean="0">
                <a:solidFill>
                  <a:srgbClr val="C00000"/>
                </a:solidFill>
              </a:rPr>
              <a:t>Mid = 1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088810" y="3879993"/>
            <a:ext cx="784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Size = 4</a:t>
            </a:r>
          </a:p>
          <a:p>
            <a:r>
              <a:rPr lang="en-US" sz="1400" b="1" dirty="0" smtClean="0">
                <a:solidFill>
                  <a:srgbClr val="C00000"/>
                </a:solidFill>
              </a:rPr>
              <a:t>Mid = 2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093229" y="4955670"/>
            <a:ext cx="784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Size = 2</a:t>
            </a:r>
          </a:p>
          <a:p>
            <a:r>
              <a:rPr lang="en-US" sz="1400" b="1" dirty="0" smtClean="0">
                <a:solidFill>
                  <a:srgbClr val="C00000"/>
                </a:solidFill>
              </a:rPr>
              <a:t>Mid = 1</a:t>
            </a:r>
            <a:endParaRPr lang="en-US" sz="1400" b="1" dirty="0">
              <a:solidFill>
                <a:srgbClr val="C00000"/>
              </a:solidFill>
            </a:endParaRPr>
          </a:p>
        </p:txBody>
      </p:sp>
      <p:cxnSp>
        <p:nvCxnSpPr>
          <p:cNvPr id="59" name="Straight Arrow Connector 58"/>
          <p:cNvCxnSpPr>
            <a:endCxn id="13" idx="0"/>
          </p:cNvCxnSpPr>
          <p:nvPr/>
        </p:nvCxnSpPr>
        <p:spPr>
          <a:xfrm flipH="1">
            <a:off x="3148451" y="3313575"/>
            <a:ext cx="1174750" cy="580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41" idx="0"/>
          </p:cNvCxnSpPr>
          <p:nvPr/>
        </p:nvCxnSpPr>
        <p:spPr>
          <a:xfrm>
            <a:off x="4323201" y="3331330"/>
            <a:ext cx="2003487" cy="5626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22" idx="0"/>
          </p:cNvCxnSpPr>
          <p:nvPr/>
        </p:nvCxnSpPr>
        <p:spPr>
          <a:xfrm flipH="1">
            <a:off x="2267389" y="4389253"/>
            <a:ext cx="594070" cy="5803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36" idx="0"/>
          </p:cNvCxnSpPr>
          <p:nvPr/>
        </p:nvCxnSpPr>
        <p:spPr>
          <a:xfrm>
            <a:off x="2854763" y="4389253"/>
            <a:ext cx="446088" cy="5803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26" idx="0"/>
          </p:cNvCxnSpPr>
          <p:nvPr/>
        </p:nvCxnSpPr>
        <p:spPr>
          <a:xfrm flipH="1">
            <a:off x="1386326" y="5464930"/>
            <a:ext cx="587374" cy="5803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27" idx="0"/>
          </p:cNvCxnSpPr>
          <p:nvPr/>
        </p:nvCxnSpPr>
        <p:spPr>
          <a:xfrm>
            <a:off x="1947540" y="5478890"/>
            <a:ext cx="319849" cy="5664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38" idx="0"/>
          </p:cNvCxnSpPr>
          <p:nvPr/>
        </p:nvCxnSpPr>
        <p:spPr>
          <a:xfrm flipH="1">
            <a:off x="3148450" y="5471910"/>
            <a:ext cx="446088" cy="5733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39" idx="0"/>
          </p:cNvCxnSpPr>
          <p:nvPr/>
        </p:nvCxnSpPr>
        <p:spPr>
          <a:xfrm>
            <a:off x="3594538" y="5464929"/>
            <a:ext cx="434973" cy="580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44" idx="0"/>
          </p:cNvCxnSpPr>
          <p:nvPr/>
        </p:nvCxnSpPr>
        <p:spPr>
          <a:xfrm flipH="1">
            <a:off x="6033001" y="4382273"/>
            <a:ext cx="585166" cy="5873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48" idx="0"/>
          </p:cNvCxnSpPr>
          <p:nvPr/>
        </p:nvCxnSpPr>
        <p:spPr>
          <a:xfrm>
            <a:off x="6618167" y="4389253"/>
            <a:ext cx="448296" cy="5803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>
            <a:off x="5148029" y="5457950"/>
            <a:ext cx="585166" cy="5873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47" idx="0"/>
          </p:cNvCxnSpPr>
          <p:nvPr/>
        </p:nvCxnSpPr>
        <p:spPr>
          <a:xfrm>
            <a:off x="5733195" y="5464930"/>
            <a:ext cx="299806" cy="5803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50" idx="0"/>
          </p:cNvCxnSpPr>
          <p:nvPr/>
        </p:nvCxnSpPr>
        <p:spPr>
          <a:xfrm flipH="1">
            <a:off x="6914062" y="5457950"/>
            <a:ext cx="446089" cy="5873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endCxn id="51" idx="0"/>
          </p:cNvCxnSpPr>
          <p:nvPr/>
        </p:nvCxnSpPr>
        <p:spPr>
          <a:xfrm>
            <a:off x="7360151" y="5457950"/>
            <a:ext cx="434972" cy="5873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214474" y="996463"/>
            <a:ext cx="73936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i="1" dirty="0" smtClean="0"/>
              <a:t>Then we gradually combine all the sub-problems step by step. Here, we are going to just show the sorted version of each sub-problem and also the main problem.</a:t>
            </a:r>
          </a:p>
          <a:p>
            <a:pPr algn="just"/>
            <a:endParaRPr lang="en-US" sz="1600" i="1" dirty="0" smtClean="0"/>
          </a:p>
          <a:p>
            <a:pPr algn="just"/>
            <a:r>
              <a:rPr lang="en-US" sz="1600" i="1" dirty="0" smtClean="0"/>
              <a:t>In reality, after being sorted, all the sub-problems will then be removed from the memory. However, for the purpose of a pen and paper simulation, here, we also keep the sub-problems after being sorted.</a:t>
            </a:r>
            <a:endParaRPr lang="en-US" sz="1600" i="1" dirty="0"/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9DEB4F3F-B2EE-4D69-9ECF-A5CB192DA071}"/>
              </a:ext>
            </a:extLst>
          </p:cNvPr>
          <p:cNvSpPr txBox="1"/>
          <p:nvPr/>
        </p:nvSpPr>
        <p:spPr>
          <a:xfrm>
            <a:off x="3404382" y="576775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Example-2</a:t>
            </a:r>
            <a:endParaRPr lang="en-US" sz="2400" b="1" u="sng" dirty="0"/>
          </a:p>
        </p:txBody>
      </p:sp>
      <p:sp>
        <p:nvSpPr>
          <p:cNvPr id="55" name="TextBox 54"/>
          <p:cNvSpPr txBox="1"/>
          <p:nvPr/>
        </p:nvSpPr>
        <p:spPr>
          <a:xfrm>
            <a:off x="1245334" y="6540607"/>
            <a:ext cx="281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4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050048" y="6545744"/>
            <a:ext cx="281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5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89648" y="5078984"/>
            <a:ext cx="281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6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964326" y="6517989"/>
            <a:ext cx="281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8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871485" y="6523102"/>
            <a:ext cx="281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9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27412" y="5064171"/>
            <a:ext cx="606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10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166478" y="3956937"/>
            <a:ext cx="606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11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937048" y="6528215"/>
            <a:ext cx="43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14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821169" y="6523102"/>
            <a:ext cx="43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15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705851" y="5021203"/>
            <a:ext cx="43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16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989537" y="3950741"/>
            <a:ext cx="43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21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693550" y="6519338"/>
            <a:ext cx="43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18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577671" y="6514225"/>
            <a:ext cx="43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19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347997" y="5032614"/>
            <a:ext cx="43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20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453871" y="2834890"/>
            <a:ext cx="43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22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72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0D9D525-C7E9-48D1-9117-227E0E1DA2C1}"/>
              </a:ext>
            </a:extLst>
          </p:cNvPr>
          <p:cNvSpPr txBox="1"/>
          <p:nvPr/>
        </p:nvSpPr>
        <p:spPr>
          <a:xfrm>
            <a:off x="533400" y="1301259"/>
            <a:ext cx="7772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>
                <a:solidFill>
                  <a:srgbClr val="C00000"/>
                </a:solidFill>
                <a:effectLst/>
              </a:rPr>
              <a:t>Step 1</a:t>
            </a:r>
            <a:r>
              <a:rPr lang="en-US" sz="2800" b="1" dirty="0"/>
              <a:t> − if it is only one element in the list it is already sorted, return. </a:t>
            </a:r>
            <a:endParaRPr lang="en-US" sz="2800" b="1" dirty="0" smtClean="0"/>
          </a:p>
          <a:p>
            <a:pPr algn="just"/>
            <a:endParaRPr lang="en-US" sz="2800" b="1" dirty="0"/>
          </a:p>
          <a:p>
            <a:pPr algn="just"/>
            <a:r>
              <a:rPr lang="en-US" sz="2800" b="1" dirty="0">
                <a:solidFill>
                  <a:srgbClr val="C00000"/>
                </a:solidFill>
                <a:effectLst/>
              </a:rPr>
              <a:t>Step 2</a:t>
            </a:r>
            <a:r>
              <a:rPr lang="en-US" sz="2800" b="1" dirty="0"/>
              <a:t> − divide the list recursively into two halves until it can no more be divided. </a:t>
            </a:r>
            <a:endParaRPr lang="en-US" sz="2800" b="1" dirty="0" smtClean="0"/>
          </a:p>
          <a:p>
            <a:pPr algn="just"/>
            <a:endParaRPr lang="en-US" sz="2800" b="1" dirty="0" smtClean="0"/>
          </a:p>
          <a:p>
            <a:pPr algn="just"/>
            <a:r>
              <a:rPr lang="en-US" sz="2800" b="1" dirty="0" smtClean="0">
                <a:solidFill>
                  <a:srgbClr val="C00000"/>
                </a:solidFill>
                <a:effectLst/>
              </a:rPr>
              <a:t>Step </a:t>
            </a:r>
            <a:r>
              <a:rPr lang="en-US" sz="2800" b="1" dirty="0">
                <a:solidFill>
                  <a:srgbClr val="C00000"/>
                </a:solidFill>
                <a:effectLst/>
              </a:rPr>
              <a:t>3</a:t>
            </a:r>
            <a:r>
              <a:rPr lang="en-US" sz="2800" b="1" dirty="0"/>
              <a:t> − merge the smaller lists into new list in sorted order.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="" xmlns:a16="http://schemas.microsoft.com/office/drawing/2014/main" id="{B9E76DE0-4694-4410-99B3-46F0DF356695}"/>
              </a:ext>
            </a:extLst>
          </p:cNvPr>
          <p:cNvSpPr txBox="1">
            <a:spLocks/>
          </p:cNvSpPr>
          <p:nvPr/>
        </p:nvSpPr>
        <p:spPr>
          <a:xfrm>
            <a:off x="335494" y="52014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Merge Sort </a:t>
            </a:r>
            <a:r>
              <a:rPr lang="en-US" sz="2600" b="1" u="sng" dirty="0" smtClean="0">
                <a:solidFill>
                  <a:schemeClr val="tx1"/>
                </a:solidFill>
              </a:rPr>
              <a:t>Overview</a:t>
            </a:r>
            <a:endParaRPr lang="en-US" sz="2600" b="1" u="sng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78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="" xmlns:a16="http://schemas.microsoft.com/office/drawing/2014/main" id="{B9E76DE0-4694-4410-99B3-46F0DF356695}"/>
              </a:ext>
            </a:extLst>
          </p:cNvPr>
          <p:cNvSpPr txBox="1">
            <a:spLocks/>
          </p:cNvSpPr>
          <p:nvPr/>
        </p:nvSpPr>
        <p:spPr>
          <a:xfrm>
            <a:off x="335494" y="52014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Merge Sort </a:t>
            </a:r>
            <a:r>
              <a:rPr lang="en-US" sz="2600" b="1" u="sng" dirty="0" smtClean="0">
                <a:solidFill>
                  <a:schemeClr val="tx1"/>
                </a:solidFill>
              </a:rPr>
              <a:t>Algorithm</a:t>
            </a:r>
            <a:endParaRPr lang="en-US" sz="2600" b="1" u="sng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494" y="1013556"/>
            <a:ext cx="862207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merge(</a:t>
            </a:r>
            <a:r>
              <a:rPr lang="en-US" dirty="0" err="1" smtClean="0">
                <a:latin typeface="Consolas" panose="020B0609020204030204" pitchFamily="49" charset="0"/>
              </a:rPr>
              <a:t>leftArr</a:t>
            </a:r>
            <a:r>
              <a:rPr lang="en-US" dirty="0" smtClean="0"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</a:rPr>
              <a:t>rightArr</a:t>
            </a:r>
            <a:r>
              <a:rPr lang="en-US" dirty="0" smtClean="0"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</a:rPr>
              <a:t>mainArr</a:t>
            </a:r>
            <a:r>
              <a:rPr lang="en-US" dirty="0" smtClean="0">
                <a:latin typeface="Consolas" panose="020B0609020204030204" pitchFamily="49" charset="0"/>
              </a:rPr>
              <a:t>){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= j = k = 0;</a:t>
            </a:r>
            <a:br>
              <a:rPr lang="en-US" dirty="0" smtClean="0">
                <a:latin typeface="Consolas" panose="020B0609020204030204" pitchFamily="49" charset="0"/>
              </a:rPr>
            </a:b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  while(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&lt; </a:t>
            </a:r>
            <a:r>
              <a:rPr lang="en-US" dirty="0" err="1" smtClean="0">
                <a:latin typeface="Consolas" panose="020B0609020204030204" pitchFamily="49" charset="0"/>
              </a:rPr>
              <a:t>leftArr_size</a:t>
            </a:r>
            <a:r>
              <a:rPr lang="en-US" dirty="0" smtClean="0">
                <a:latin typeface="Consolas" panose="020B0609020204030204" pitchFamily="49" charset="0"/>
              </a:rPr>
              <a:t> and j &lt; </a:t>
            </a:r>
            <a:r>
              <a:rPr lang="en-US" dirty="0" err="1" smtClean="0">
                <a:latin typeface="Consolas" panose="020B0609020204030204" pitchFamily="49" charset="0"/>
              </a:rPr>
              <a:t>rightArr_size</a:t>
            </a:r>
            <a:r>
              <a:rPr lang="en-US" dirty="0" smtClean="0">
                <a:latin typeface="Consolas" panose="020B0609020204030204" pitchFamily="49" charset="0"/>
              </a:rPr>
              <a:t>){</a:t>
            </a:r>
            <a:br>
              <a:rPr lang="en-US" dirty="0" smtClean="0">
                <a:latin typeface="Consolas" panose="020B0609020204030204" pitchFamily="49" charset="0"/>
              </a:rPr>
            </a:b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if(</a:t>
            </a:r>
            <a:r>
              <a:rPr lang="en-US" dirty="0" err="1" smtClean="0">
                <a:latin typeface="Consolas" panose="020B0609020204030204" pitchFamily="49" charset="0"/>
              </a:rPr>
              <a:t>leftArr</a:t>
            </a:r>
            <a:r>
              <a:rPr lang="en-US" dirty="0" smtClean="0">
                <a:latin typeface="Consolas" panose="020B0609020204030204" pitchFamily="49" charset="0"/>
              </a:rPr>
              <a:t>[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] &lt;= </a:t>
            </a:r>
            <a:r>
              <a:rPr lang="en-US" dirty="0" err="1" smtClean="0">
                <a:latin typeface="Consolas" panose="020B0609020204030204" pitchFamily="49" charset="0"/>
              </a:rPr>
              <a:t>rightArr</a:t>
            </a:r>
            <a:r>
              <a:rPr lang="en-US" dirty="0" smtClean="0">
                <a:latin typeface="Consolas" panose="020B0609020204030204" pitchFamily="49" charset="0"/>
              </a:rPr>
              <a:t>[j]){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  </a:t>
            </a:r>
            <a:r>
              <a:rPr lang="en-US" dirty="0" err="1" smtClean="0">
                <a:latin typeface="Consolas" panose="020B0609020204030204" pitchFamily="49" charset="0"/>
              </a:rPr>
              <a:t>mainArr</a:t>
            </a:r>
            <a:r>
              <a:rPr lang="en-US" dirty="0" smtClean="0">
                <a:latin typeface="Consolas" panose="020B0609020204030204" pitchFamily="49" charset="0"/>
              </a:rPr>
              <a:t>[k] = </a:t>
            </a:r>
            <a:r>
              <a:rPr lang="en-US" dirty="0" err="1" smtClean="0">
                <a:latin typeface="Consolas" panose="020B0609020204030204" pitchFamily="49" charset="0"/>
              </a:rPr>
              <a:t>leftArr</a:t>
            </a:r>
            <a:r>
              <a:rPr lang="en-US" dirty="0" smtClean="0">
                <a:latin typeface="Consolas" panose="020B0609020204030204" pitchFamily="49" charset="0"/>
              </a:rPr>
              <a:t>[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];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++;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}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else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{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  </a:t>
            </a:r>
            <a:r>
              <a:rPr lang="en-US" dirty="0" err="1" smtClean="0">
                <a:latin typeface="Consolas" panose="020B0609020204030204" pitchFamily="49" charset="0"/>
              </a:rPr>
              <a:t>mainArr</a:t>
            </a:r>
            <a:r>
              <a:rPr lang="en-US" dirty="0" smtClean="0">
                <a:latin typeface="Consolas" panose="020B0609020204030204" pitchFamily="49" charset="0"/>
              </a:rPr>
              <a:t>[k] = </a:t>
            </a:r>
            <a:r>
              <a:rPr lang="en-US" dirty="0" err="1" smtClean="0">
                <a:latin typeface="Consolas" panose="020B0609020204030204" pitchFamily="49" charset="0"/>
              </a:rPr>
              <a:t>rightArr</a:t>
            </a:r>
            <a:r>
              <a:rPr lang="en-US" dirty="0" smtClean="0">
                <a:latin typeface="Consolas" panose="020B0609020204030204" pitchFamily="49" charset="0"/>
              </a:rPr>
              <a:t>[j]; j++;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}</a:t>
            </a:r>
            <a:br>
              <a:rPr lang="en-US" dirty="0" smtClean="0">
                <a:latin typeface="Consolas" panose="020B0609020204030204" pitchFamily="49" charset="0"/>
              </a:rPr>
            </a:b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k++;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}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while(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&lt; </a:t>
            </a:r>
            <a:r>
              <a:rPr lang="en-US" dirty="0" err="1" smtClean="0">
                <a:latin typeface="Consolas" panose="020B0609020204030204" pitchFamily="49" charset="0"/>
              </a:rPr>
              <a:t>leftArr_size</a:t>
            </a:r>
            <a:r>
              <a:rPr lang="en-US" dirty="0" smtClean="0">
                <a:latin typeface="Consolas" panose="020B0609020204030204" pitchFamily="49" charset="0"/>
              </a:rPr>
              <a:t>){</a:t>
            </a:r>
            <a:r>
              <a:rPr lang="en-US" dirty="0" err="1" smtClean="0">
                <a:latin typeface="Consolas" panose="020B0609020204030204" pitchFamily="49" charset="0"/>
              </a:rPr>
              <a:t>mainArr</a:t>
            </a:r>
            <a:r>
              <a:rPr lang="en-US" dirty="0" smtClean="0">
                <a:latin typeface="Consolas" panose="020B0609020204030204" pitchFamily="49" charset="0"/>
              </a:rPr>
              <a:t>[k] = </a:t>
            </a:r>
            <a:r>
              <a:rPr lang="en-US" dirty="0" err="1" smtClean="0">
                <a:latin typeface="Consolas" panose="020B0609020204030204" pitchFamily="49" charset="0"/>
              </a:rPr>
              <a:t>leftArr</a:t>
            </a:r>
            <a:r>
              <a:rPr lang="en-US" dirty="0" smtClean="0">
                <a:latin typeface="Consolas" panose="020B0609020204030204" pitchFamily="49" charset="0"/>
              </a:rPr>
              <a:t>[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];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++; k++;}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while(j </a:t>
            </a:r>
            <a:r>
              <a:rPr lang="en-US" dirty="0">
                <a:latin typeface="Consolas" panose="020B0609020204030204" pitchFamily="49" charset="0"/>
              </a:rPr>
              <a:t>&lt; </a:t>
            </a:r>
            <a:r>
              <a:rPr lang="en-US" dirty="0" err="1" smtClean="0">
                <a:latin typeface="Consolas" panose="020B0609020204030204" pitchFamily="49" charset="0"/>
              </a:rPr>
              <a:t>rightArr_size</a:t>
            </a:r>
            <a:r>
              <a:rPr lang="en-US" dirty="0">
                <a:latin typeface="Consolas" panose="020B0609020204030204" pitchFamily="49" charset="0"/>
              </a:rPr>
              <a:t>){</a:t>
            </a:r>
            <a:r>
              <a:rPr lang="en-US" dirty="0" err="1">
                <a:latin typeface="Consolas" panose="020B0609020204030204" pitchFamily="49" charset="0"/>
              </a:rPr>
              <a:t>mainArr</a:t>
            </a:r>
            <a:r>
              <a:rPr lang="en-US" dirty="0">
                <a:latin typeface="Consolas" panose="020B0609020204030204" pitchFamily="49" charset="0"/>
              </a:rPr>
              <a:t>[k] = </a:t>
            </a:r>
            <a:r>
              <a:rPr lang="en-US" dirty="0" err="1" smtClean="0">
                <a:latin typeface="Consolas" panose="020B0609020204030204" pitchFamily="49" charset="0"/>
              </a:rPr>
              <a:t>rightArr</a:t>
            </a:r>
            <a:r>
              <a:rPr lang="en-US" dirty="0" smtClean="0">
                <a:latin typeface="Consolas" panose="020B0609020204030204" pitchFamily="49" charset="0"/>
              </a:rPr>
              <a:t>[j</a:t>
            </a:r>
            <a:r>
              <a:rPr lang="en-US" dirty="0" smtClean="0">
                <a:latin typeface="Consolas" panose="020B0609020204030204" pitchFamily="49" charset="0"/>
              </a:rPr>
              <a:t>]; j++; </a:t>
            </a:r>
            <a:r>
              <a:rPr lang="en-US" dirty="0">
                <a:latin typeface="Consolas" panose="020B0609020204030204" pitchFamily="49" charset="0"/>
              </a:rPr>
              <a:t>k</a:t>
            </a:r>
            <a:r>
              <a:rPr lang="en-US" dirty="0" smtClean="0">
                <a:latin typeface="Consolas" panose="020B0609020204030204" pitchFamily="49" charset="0"/>
              </a:rPr>
              <a:t>++;}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6870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="" xmlns:a16="http://schemas.microsoft.com/office/drawing/2014/main" id="{B9E76DE0-4694-4410-99B3-46F0DF356695}"/>
              </a:ext>
            </a:extLst>
          </p:cNvPr>
          <p:cNvSpPr txBox="1">
            <a:spLocks/>
          </p:cNvSpPr>
          <p:nvPr/>
        </p:nvSpPr>
        <p:spPr>
          <a:xfrm>
            <a:off x="335494" y="52014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Merge Sort </a:t>
            </a:r>
            <a:r>
              <a:rPr lang="en-US" sz="2600" b="1" u="sng" dirty="0" smtClean="0">
                <a:solidFill>
                  <a:schemeClr val="tx1"/>
                </a:solidFill>
              </a:rPr>
              <a:t>Algorithm</a:t>
            </a:r>
            <a:endParaRPr lang="en-US" sz="2600" b="1" u="sng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494" y="1013556"/>
            <a:ext cx="86220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mergeSort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mainArr</a:t>
            </a:r>
            <a:r>
              <a:rPr lang="en-US" dirty="0" smtClean="0">
                <a:latin typeface="Consolas" panose="020B0609020204030204" pitchFamily="49" charset="0"/>
              </a:rPr>
              <a:t>){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if(</a:t>
            </a:r>
            <a:r>
              <a:rPr lang="en-US" dirty="0" err="1" smtClean="0">
                <a:latin typeface="Consolas" panose="020B0609020204030204" pitchFamily="49" charset="0"/>
              </a:rPr>
              <a:t>mainArr_size</a:t>
            </a:r>
            <a:r>
              <a:rPr lang="en-US" dirty="0" smtClean="0">
                <a:latin typeface="Consolas" panose="020B0609020204030204" pitchFamily="49" charset="0"/>
              </a:rPr>
              <a:t> &lt; 2)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return;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mid = </a:t>
            </a:r>
            <a:r>
              <a:rPr lang="en-US" dirty="0" err="1" smtClean="0">
                <a:latin typeface="Consolas" panose="020B0609020204030204" pitchFamily="49" charset="0"/>
              </a:rPr>
              <a:t>mainArr_size</a:t>
            </a:r>
            <a:r>
              <a:rPr lang="en-US" dirty="0" smtClean="0">
                <a:latin typeface="Consolas" panose="020B0609020204030204" pitchFamily="49" charset="0"/>
              </a:rPr>
              <a:t>/2;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leftArr</a:t>
            </a:r>
            <a:r>
              <a:rPr lang="en-US" dirty="0" smtClean="0">
                <a:latin typeface="Consolas" panose="020B0609020204030204" pitchFamily="49" charset="0"/>
              </a:rPr>
              <a:t> = an empty array of size </a:t>
            </a:r>
            <a:r>
              <a:rPr lang="en-US" b="1" dirty="0" smtClean="0">
                <a:latin typeface="Consolas" panose="020B0609020204030204" pitchFamily="49" charset="0"/>
              </a:rPr>
              <a:t>(mid)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rightArr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= an </a:t>
            </a:r>
            <a:r>
              <a:rPr lang="en-US" dirty="0" smtClean="0">
                <a:latin typeface="Consolas" panose="020B0609020204030204" pitchFamily="49" charset="0"/>
              </a:rPr>
              <a:t>empty array </a:t>
            </a:r>
            <a:r>
              <a:rPr lang="en-US" dirty="0">
                <a:latin typeface="Consolas" panose="020B0609020204030204" pitchFamily="49" charset="0"/>
              </a:rPr>
              <a:t>of size </a:t>
            </a:r>
            <a:r>
              <a:rPr lang="en-US" b="1" dirty="0" smtClean="0"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latin typeface="Consolas" panose="020B0609020204030204" pitchFamily="49" charset="0"/>
              </a:rPr>
              <a:t>mainArr_sizee</a:t>
            </a:r>
            <a:r>
              <a:rPr lang="en-US" b="1" dirty="0" smtClean="0">
                <a:latin typeface="Consolas" panose="020B0609020204030204" pitchFamily="49" charset="0"/>
              </a:rPr>
              <a:t> – mid)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</a:p>
          <a:p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for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=0 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 mid-1</a:t>
            </a:r>
            <a:b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</a:b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leftArr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[</a:t>
            </a:r>
            <a:r>
              <a:rPr lang="en-US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i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] = </a:t>
            </a:r>
            <a:r>
              <a:rPr lang="en-US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mainArr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[</a:t>
            </a:r>
            <a:r>
              <a:rPr lang="en-US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i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];</a:t>
            </a:r>
          </a:p>
          <a:p>
            <a:endParaRPr lang="en-US" b="1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r>
              <a:rPr lang="en-US" b="1" dirty="0" smtClean="0">
                <a:latin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</a:rPr>
              <a:t>for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=mid 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mainArr_size-1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/>
            </a:r>
            <a:b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</a:b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rightArr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[</a:t>
            </a:r>
            <a:r>
              <a:rPr lang="en-US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i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-mid] 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= </a:t>
            </a:r>
            <a:r>
              <a:rPr lang="en-US" dirty="0" err="1">
                <a:latin typeface="Consolas" panose="020B0609020204030204" pitchFamily="49" charset="0"/>
                <a:sym typeface="Wingdings" panose="05000000000000000000" pitchFamily="2" charset="2"/>
              </a:rPr>
              <a:t>mainArr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[</a:t>
            </a:r>
            <a:r>
              <a:rPr lang="en-US" dirty="0" err="1">
                <a:latin typeface="Consolas" panose="020B0609020204030204" pitchFamily="49" charset="0"/>
                <a:sym typeface="Wingdings" panose="05000000000000000000" pitchFamily="2" charset="2"/>
              </a:rPr>
              <a:t>i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];</a:t>
            </a:r>
            <a:b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</a:b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/>
            </a:r>
            <a:b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</a:b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</a:t>
            </a:r>
            <a:r>
              <a:rPr lang="en-US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mergeSort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leftArr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);</a:t>
            </a:r>
          </a:p>
          <a:p>
            <a:r>
              <a:rPr lang="en-US" b="1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mergeSort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rightArr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);</a:t>
            </a:r>
          </a:p>
          <a:p>
            <a:r>
              <a:rPr lang="en-US" b="1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merge(</a:t>
            </a:r>
            <a:r>
              <a:rPr lang="en-US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leftArr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rightArr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mainArr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);</a:t>
            </a:r>
            <a:endParaRPr lang="en-US" b="1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756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827605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1389828"/>
          <a:ext cx="6095997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885761"/>
              </p:ext>
            </p:extLst>
          </p:nvPr>
        </p:nvGraphicFramePr>
        <p:xfrm>
          <a:off x="1237129" y="3253891"/>
          <a:ext cx="27093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450378"/>
              </p:ext>
            </p:extLst>
          </p:nvPr>
        </p:nvGraphicFramePr>
        <p:xfrm>
          <a:off x="1237129" y="2816114"/>
          <a:ext cx="2709332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endCxn id="11" idx="0"/>
          </p:cNvCxnSpPr>
          <p:nvPr/>
        </p:nvCxnSpPr>
        <p:spPr>
          <a:xfrm flipH="1">
            <a:off x="2591795" y="2198445"/>
            <a:ext cx="1621617" cy="6176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40658" y="2258224"/>
            <a:ext cx="89647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Mid = 2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30" name="Elbow Connector 29"/>
          <p:cNvCxnSpPr>
            <a:stCxn id="10" idx="1"/>
            <a:endCxn id="29" idx="1"/>
          </p:cNvCxnSpPr>
          <p:nvPr/>
        </p:nvCxnSpPr>
        <p:spPr>
          <a:xfrm rot="10800000">
            <a:off x="340659" y="2442891"/>
            <a:ext cx="896471" cy="996421"/>
          </a:xfrm>
          <a:prstGeom prst="bentConnector3">
            <a:avLst>
              <a:gd name="adj1" fmla="val 1255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Down Arrow 30"/>
          <p:cNvSpPr/>
          <p:nvPr/>
        </p:nvSpPr>
        <p:spPr>
          <a:xfrm>
            <a:off x="2868704" y="2627556"/>
            <a:ext cx="116542" cy="188557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301874" y="2816114"/>
            <a:ext cx="1289922" cy="36576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351150" y="3635897"/>
            <a:ext cx="345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2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749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32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="" xmlns:a16="http://schemas.microsoft.com/office/drawing/2014/main" id="{B9E76DE0-4694-4410-99B3-46F0DF356695}"/>
              </a:ext>
            </a:extLst>
          </p:cNvPr>
          <p:cNvSpPr txBox="1">
            <a:spLocks/>
          </p:cNvSpPr>
          <p:nvPr/>
        </p:nvSpPr>
        <p:spPr>
          <a:xfrm>
            <a:off x="335494" y="52014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Merge Sort </a:t>
            </a:r>
            <a:r>
              <a:rPr lang="en-US" sz="2600" b="1" u="sng" dirty="0" smtClean="0">
                <a:solidFill>
                  <a:schemeClr val="tx1"/>
                </a:solidFill>
              </a:rPr>
              <a:t>Time Complexity:</a:t>
            </a:r>
            <a:endParaRPr lang="en-US" sz="2600" b="1" u="sng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35494" y="1013556"/>
                <a:ext cx="862207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Best-case: </a:t>
                </a:r>
                <a:r>
                  <a:rPr lang="en-US" sz="24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Ω</a:t>
                </a:r>
                <a:r>
                  <a:rPr lang="en-US" sz="2400" dirty="0" smtClean="0"/>
                  <a:t>(n </a:t>
                </a:r>
                <a:r>
                  <a:rPr lang="en-US" sz="2400" dirty="0"/>
                  <a:t>log n)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Average-case: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400" dirty="0"/>
                  <a:t>(n log n)</a:t>
                </a:r>
                <a:endParaRPr lang="en-US" sz="24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Worst-case: O(n log n)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494" y="1013556"/>
                <a:ext cx="8622075" cy="1200329"/>
              </a:xfrm>
              <a:prstGeom prst="rect">
                <a:avLst/>
              </a:prstGeom>
              <a:blipFill rotWithShape="0">
                <a:blip r:embed="rId2"/>
                <a:stretch>
                  <a:fillRect l="-919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V="1">
            <a:off x="3355759" y="1251751"/>
            <a:ext cx="1162975" cy="88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646531" y="1013556"/>
            <a:ext cx="1748901" cy="1107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200" dirty="0" smtClean="0"/>
              <a:t>Analysis coming later in the course</a:t>
            </a:r>
            <a:endParaRPr lang="en-US" sz="22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508159" y="1936886"/>
            <a:ext cx="101057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12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="" xmlns:a16="http://schemas.microsoft.com/office/drawing/2014/main" id="{B9E76DE0-4694-4410-99B3-46F0DF356695}"/>
              </a:ext>
            </a:extLst>
          </p:cNvPr>
          <p:cNvSpPr txBox="1">
            <a:spLocks/>
          </p:cNvSpPr>
          <p:nvPr/>
        </p:nvSpPr>
        <p:spPr>
          <a:xfrm>
            <a:off x="335494" y="52014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Merge Sort </a:t>
            </a:r>
            <a:r>
              <a:rPr lang="en-US" sz="2600" b="1" u="sng" dirty="0" smtClean="0">
                <a:solidFill>
                  <a:schemeClr val="tx1"/>
                </a:solidFill>
              </a:rPr>
              <a:t>Space Complexity:</a:t>
            </a:r>
            <a:endParaRPr lang="en-US" sz="2600" b="1" u="sng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5494" y="1013556"/>
            <a:ext cx="8622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399567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0FA72C3-99CF-46C1-96D6-7C99B71243B9}"/>
              </a:ext>
            </a:extLst>
          </p:cNvPr>
          <p:cNvSpPr txBox="1"/>
          <p:nvPr/>
        </p:nvSpPr>
        <p:spPr>
          <a:xfrm>
            <a:off x="211996" y="1535564"/>
            <a:ext cx="858991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defRPr/>
            </a:pPr>
            <a:r>
              <a:rPr lang="en-US" sz="1600" b="1" i="1" dirty="0"/>
              <a:t>Introduction to Algorithms, Thomas H. </a:t>
            </a:r>
            <a:r>
              <a:rPr lang="en-US" sz="1600" b="1" i="1" dirty="0" err="1"/>
              <a:t>Cormen</a:t>
            </a:r>
            <a:r>
              <a:rPr lang="en-US" sz="1600" b="1" i="1" dirty="0"/>
              <a:t>, </a:t>
            </a:r>
            <a:r>
              <a:rPr lang="en-US" sz="1600" b="1" i="1" dirty="0" err="1"/>
              <a:t>Charle</a:t>
            </a:r>
            <a:r>
              <a:rPr lang="en-US" sz="1600" b="1" i="1" dirty="0"/>
              <a:t> E. </a:t>
            </a:r>
            <a:r>
              <a:rPr lang="en-US" sz="1600" b="1" i="1" dirty="0" err="1"/>
              <a:t>Leiserson</a:t>
            </a:r>
            <a:r>
              <a:rPr lang="en-US" sz="1600" b="1" i="1" dirty="0"/>
              <a:t>, </a:t>
            </a:r>
          </a:p>
          <a:p>
            <a:pPr algn="just">
              <a:defRPr/>
            </a:pPr>
            <a:r>
              <a:rPr lang="en-US" sz="1600" b="1" i="1" dirty="0"/>
              <a:t>Ronald L. </a:t>
            </a:r>
            <a:r>
              <a:rPr lang="en-US" sz="1600" b="1" i="1" dirty="0" err="1"/>
              <a:t>Rivest</a:t>
            </a:r>
            <a:r>
              <a:rPr lang="en-US" sz="1600" b="1" i="1" dirty="0"/>
              <a:t>, Clifford Stein (CLRS).</a:t>
            </a:r>
          </a:p>
          <a:p>
            <a:pPr algn="just">
              <a:defRPr/>
            </a:pPr>
            <a:endParaRPr lang="en-US" sz="1600" b="1" i="1" dirty="0"/>
          </a:p>
          <a:p>
            <a:pPr algn="just">
              <a:defRPr/>
            </a:pPr>
            <a:r>
              <a:rPr lang="en-US" sz="1600" b="1" i="1" dirty="0"/>
              <a:t>Fundamental of Computer Algorithms, Ellis Horowitz, Sartaj </a:t>
            </a:r>
            <a:r>
              <a:rPr lang="en-US" sz="1600" b="1" i="1" dirty="0" err="1"/>
              <a:t>Sahni</a:t>
            </a:r>
            <a:r>
              <a:rPr lang="en-US" sz="1600" b="1" i="1" dirty="0"/>
              <a:t>, </a:t>
            </a:r>
            <a:r>
              <a:rPr lang="en-US" sz="1600" b="1" i="1" dirty="0" err="1"/>
              <a:t>Sanguthevar</a:t>
            </a:r>
            <a:r>
              <a:rPr lang="en-US" sz="1600" b="1" i="1" dirty="0"/>
              <a:t> </a:t>
            </a:r>
            <a:r>
              <a:rPr lang="en-US" sz="1600" b="1" i="1" dirty="0" err="1"/>
              <a:t>Rajasekaran</a:t>
            </a:r>
            <a:r>
              <a:rPr lang="en-US" sz="1600" b="1" i="1" dirty="0"/>
              <a:t> (HSR)</a:t>
            </a:r>
            <a:endParaRPr lang="en-US" sz="1600" b="1" dirty="0"/>
          </a:p>
          <a:p>
            <a:pPr algn="just">
              <a:defRPr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827605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1389828"/>
          <a:ext cx="6095997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237129" y="3253891"/>
          <a:ext cx="27093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37129" y="2816114"/>
          <a:ext cx="2709332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endCxn id="11" idx="0"/>
          </p:cNvCxnSpPr>
          <p:nvPr/>
        </p:nvCxnSpPr>
        <p:spPr>
          <a:xfrm flipH="1">
            <a:off x="2591795" y="2198445"/>
            <a:ext cx="1648511" cy="6176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088741"/>
              </p:ext>
            </p:extLst>
          </p:nvPr>
        </p:nvGraphicFramePr>
        <p:xfrm>
          <a:off x="958229" y="5087630"/>
          <a:ext cx="13546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379400"/>
              </p:ext>
            </p:extLst>
          </p:nvPr>
        </p:nvGraphicFramePr>
        <p:xfrm>
          <a:off x="958229" y="4649853"/>
          <a:ext cx="135466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4" name="Straight Arrow Connector 13"/>
          <p:cNvCxnSpPr>
            <a:stCxn id="10" idx="2"/>
            <a:endCxn id="13" idx="0"/>
          </p:cNvCxnSpPr>
          <p:nvPr/>
        </p:nvCxnSpPr>
        <p:spPr>
          <a:xfrm flipH="1">
            <a:off x="1635562" y="3624731"/>
            <a:ext cx="956233" cy="10251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78901" y="3843162"/>
            <a:ext cx="89647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Mid = 1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20" name="Elbow Connector 19"/>
          <p:cNvCxnSpPr>
            <a:stCxn id="12" idx="1"/>
            <a:endCxn id="19" idx="1"/>
          </p:cNvCxnSpPr>
          <p:nvPr/>
        </p:nvCxnSpPr>
        <p:spPr>
          <a:xfrm rot="10800000">
            <a:off x="278901" y="4027828"/>
            <a:ext cx="679328" cy="1245222"/>
          </a:xfrm>
          <a:prstGeom prst="bentConnector3">
            <a:avLst>
              <a:gd name="adj1" fmla="val 13365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Down Arrow 22"/>
          <p:cNvSpPr/>
          <p:nvPr/>
        </p:nvSpPr>
        <p:spPr>
          <a:xfrm>
            <a:off x="1900516" y="4461296"/>
            <a:ext cx="116542" cy="188557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996078" y="4649853"/>
            <a:ext cx="639484" cy="36576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026491" y="5458470"/>
            <a:ext cx="345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3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574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  <p:bldP spid="2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827605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1389828"/>
          <a:ext cx="6095997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237129" y="3253891"/>
          <a:ext cx="27093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37129" y="2816114"/>
          <a:ext cx="2709332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endCxn id="11" idx="0"/>
          </p:cNvCxnSpPr>
          <p:nvPr/>
        </p:nvCxnSpPr>
        <p:spPr>
          <a:xfrm flipH="1">
            <a:off x="2591795" y="2198445"/>
            <a:ext cx="1648511" cy="6176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958229" y="5087630"/>
          <a:ext cx="13546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958229" y="4649853"/>
          <a:ext cx="135466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4" name="Straight Arrow Connector 13"/>
          <p:cNvCxnSpPr>
            <a:stCxn id="10" idx="2"/>
            <a:endCxn id="13" idx="0"/>
          </p:cNvCxnSpPr>
          <p:nvPr/>
        </p:nvCxnSpPr>
        <p:spPr>
          <a:xfrm flipH="1">
            <a:off x="1635562" y="3624731"/>
            <a:ext cx="956233" cy="10251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303983"/>
              </p:ext>
            </p:extLst>
          </p:nvPr>
        </p:nvGraphicFramePr>
        <p:xfrm>
          <a:off x="559796" y="6203296"/>
          <a:ext cx="78465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6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829398"/>
              </p:ext>
            </p:extLst>
          </p:nvPr>
        </p:nvGraphicFramePr>
        <p:xfrm>
          <a:off x="619562" y="5765519"/>
          <a:ext cx="677333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6" name="Straight Arrow Connector 5"/>
          <p:cNvCxnSpPr>
            <a:stCxn id="12" idx="2"/>
            <a:endCxn id="16" idx="0"/>
          </p:cNvCxnSpPr>
          <p:nvPr/>
        </p:nvCxnSpPr>
        <p:spPr>
          <a:xfrm flipH="1">
            <a:off x="958228" y="5458470"/>
            <a:ext cx="677334" cy="3070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673411" y="4649853"/>
            <a:ext cx="639484" cy="36576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12529" y="6499834"/>
            <a:ext cx="345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4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70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827605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1389828"/>
          <a:ext cx="6095997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237129" y="3253891"/>
          <a:ext cx="27093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37129" y="2816114"/>
          <a:ext cx="2709332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endCxn id="11" idx="0"/>
          </p:cNvCxnSpPr>
          <p:nvPr/>
        </p:nvCxnSpPr>
        <p:spPr>
          <a:xfrm flipH="1">
            <a:off x="2591795" y="2198445"/>
            <a:ext cx="1648511" cy="6176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958229" y="5087630"/>
          <a:ext cx="13546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958229" y="4649853"/>
          <a:ext cx="135466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4" name="Straight Arrow Connector 13"/>
          <p:cNvCxnSpPr>
            <a:stCxn id="10" idx="2"/>
            <a:endCxn id="13" idx="0"/>
          </p:cNvCxnSpPr>
          <p:nvPr/>
        </p:nvCxnSpPr>
        <p:spPr>
          <a:xfrm flipH="1">
            <a:off x="1635562" y="3624731"/>
            <a:ext cx="956233" cy="10251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59796" y="6203296"/>
          <a:ext cx="78465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6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19562" y="5765519"/>
          <a:ext cx="677333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6" name="Straight Arrow Connector 5"/>
          <p:cNvCxnSpPr>
            <a:stCxn id="12" idx="2"/>
            <a:endCxn id="16" idx="0"/>
          </p:cNvCxnSpPr>
          <p:nvPr/>
        </p:nvCxnSpPr>
        <p:spPr>
          <a:xfrm flipH="1">
            <a:off x="958228" y="5458470"/>
            <a:ext cx="677334" cy="3070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911466"/>
              </p:ext>
            </p:extLst>
          </p:nvPr>
        </p:nvGraphicFramePr>
        <p:xfrm>
          <a:off x="1797920" y="6203296"/>
          <a:ext cx="78465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6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351156"/>
              </p:ext>
            </p:extLst>
          </p:nvPr>
        </p:nvGraphicFramePr>
        <p:xfrm>
          <a:off x="1857686" y="5765519"/>
          <a:ext cx="677333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stCxn id="12" idx="2"/>
            <a:endCxn id="18" idx="0"/>
          </p:cNvCxnSpPr>
          <p:nvPr/>
        </p:nvCxnSpPr>
        <p:spPr>
          <a:xfrm>
            <a:off x="1635562" y="5458470"/>
            <a:ext cx="560790" cy="3070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797920" y="6499834"/>
            <a:ext cx="345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5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38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827605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1389828"/>
          <a:ext cx="6095997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237129" y="3253891"/>
          <a:ext cx="27093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37129" y="2816114"/>
          <a:ext cx="2709332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endCxn id="11" idx="0"/>
          </p:cNvCxnSpPr>
          <p:nvPr/>
        </p:nvCxnSpPr>
        <p:spPr>
          <a:xfrm flipH="1">
            <a:off x="2591795" y="2198445"/>
            <a:ext cx="1648511" cy="6176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958229" y="5087630"/>
          <a:ext cx="13546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958229" y="4649853"/>
          <a:ext cx="135466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4" name="Straight Arrow Connector 13"/>
          <p:cNvCxnSpPr>
            <a:stCxn id="10" idx="2"/>
            <a:endCxn id="13" idx="0"/>
          </p:cNvCxnSpPr>
          <p:nvPr/>
        </p:nvCxnSpPr>
        <p:spPr>
          <a:xfrm flipH="1">
            <a:off x="1635562" y="3624731"/>
            <a:ext cx="956233" cy="10251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014010"/>
              </p:ext>
            </p:extLst>
          </p:nvPr>
        </p:nvGraphicFramePr>
        <p:xfrm>
          <a:off x="559796" y="6203296"/>
          <a:ext cx="78465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6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19562" y="5765519"/>
          <a:ext cx="677333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6" name="Straight Arrow Connector 5"/>
          <p:cNvCxnSpPr>
            <a:stCxn id="12" idx="2"/>
            <a:endCxn id="16" idx="0"/>
          </p:cNvCxnSpPr>
          <p:nvPr/>
        </p:nvCxnSpPr>
        <p:spPr>
          <a:xfrm flipH="1">
            <a:off x="958228" y="5458470"/>
            <a:ext cx="677334" cy="3070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090824"/>
              </p:ext>
            </p:extLst>
          </p:nvPr>
        </p:nvGraphicFramePr>
        <p:xfrm>
          <a:off x="1797920" y="6203296"/>
          <a:ext cx="78465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6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1857686" y="5765519"/>
          <a:ext cx="677333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stCxn id="12" idx="2"/>
            <a:endCxn id="18" idx="0"/>
          </p:cNvCxnSpPr>
          <p:nvPr/>
        </p:nvCxnSpPr>
        <p:spPr>
          <a:xfrm>
            <a:off x="1635562" y="5458470"/>
            <a:ext cx="560790" cy="3070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27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827605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1389828"/>
          <a:ext cx="6095997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237129" y="3253891"/>
          <a:ext cx="27093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37129" y="2816114"/>
          <a:ext cx="2709332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endCxn id="11" idx="0"/>
          </p:cNvCxnSpPr>
          <p:nvPr/>
        </p:nvCxnSpPr>
        <p:spPr>
          <a:xfrm flipH="1">
            <a:off x="2591795" y="2198445"/>
            <a:ext cx="1648511" cy="6176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958229" y="5087630"/>
          <a:ext cx="13546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958229" y="4649853"/>
          <a:ext cx="135466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4" name="Straight Arrow Connector 13"/>
          <p:cNvCxnSpPr>
            <a:stCxn id="10" idx="2"/>
            <a:endCxn id="13" idx="0"/>
          </p:cNvCxnSpPr>
          <p:nvPr/>
        </p:nvCxnSpPr>
        <p:spPr>
          <a:xfrm flipH="1">
            <a:off x="1635562" y="3624731"/>
            <a:ext cx="956233" cy="10251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839933"/>
              </p:ext>
            </p:extLst>
          </p:nvPr>
        </p:nvGraphicFramePr>
        <p:xfrm>
          <a:off x="559796" y="6203296"/>
          <a:ext cx="78465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6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19562" y="5765519"/>
          <a:ext cx="677333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6" name="Straight Arrow Connector 5"/>
          <p:cNvCxnSpPr>
            <a:stCxn id="12" idx="2"/>
            <a:endCxn id="16" idx="0"/>
          </p:cNvCxnSpPr>
          <p:nvPr/>
        </p:nvCxnSpPr>
        <p:spPr>
          <a:xfrm flipH="1">
            <a:off x="958228" y="5458470"/>
            <a:ext cx="677334" cy="3070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797920" y="6203296"/>
          <a:ext cx="78465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6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1857686" y="5765519"/>
          <a:ext cx="677333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stCxn id="12" idx="2"/>
            <a:endCxn id="18" idx="0"/>
          </p:cNvCxnSpPr>
          <p:nvPr/>
        </p:nvCxnSpPr>
        <p:spPr>
          <a:xfrm>
            <a:off x="1635562" y="5458470"/>
            <a:ext cx="560790" cy="3070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19278" y="6231437"/>
            <a:ext cx="26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&lt;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3229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827605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1389828"/>
          <a:ext cx="6095997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237129" y="3253891"/>
          <a:ext cx="27093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37129" y="2816114"/>
          <a:ext cx="2709332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endCxn id="11" idx="0"/>
          </p:cNvCxnSpPr>
          <p:nvPr/>
        </p:nvCxnSpPr>
        <p:spPr>
          <a:xfrm flipH="1">
            <a:off x="2591795" y="2198445"/>
            <a:ext cx="1648511" cy="6176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695448"/>
              </p:ext>
            </p:extLst>
          </p:nvPr>
        </p:nvGraphicFramePr>
        <p:xfrm>
          <a:off x="958229" y="5087630"/>
          <a:ext cx="13546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958229" y="4649853"/>
          <a:ext cx="135466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4" name="Straight Arrow Connector 13"/>
          <p:cNvCxnSpPr>
            <a:stCxn id="10" idx="2"/>
            <a:endCxn id="13" idx="0"/>
          </p:cNvCxnSpPr>
          <p:nvPr/>
        </p:nvCxnSpPr>
        <p:spPr>
          <a:xfrm flipH="1">
            <a:off x="1635562" y="3624731"/>
            <a:ext cx="956233" cy="10251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59796" y="6203296"/>
          <a:ext cx="78465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6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19562" y="5765519"/>
          <a:ext cx="677333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6" name="Straight Arrow Connector 5"/>
          <p:cNvCxnSpPr>
            <a:stCxn id="12" idx="2"/>
            <a:endCxn id="16" idx="0"/>
          </p:cNvCxnSpPr>
          <p:nvPr/>
        </p:nvCxnSpPr>
        <p:spPr>
          <a:xfrm flipH="1">
            <a:off x="958228" y="5458470"/>
            <a:ext cx="677334" cy="3070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797920" y="6203296"/>
          <a:ext cx="78465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6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1857686" y="5765519"/>
          <a:ext cx="677333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stCxn id="12" idx="2"/>
            <a:endCxn id="18" idx="0"/>
          </p:cNvCxnSpPr>
          <p:nvPr/>
        </p:nvCxnSpPr>
        <p:spPr>
          <a:xfrm>
            <a:off x="1635562" y="5458470"/>
            <a:ext cx="560790" cy="3070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81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827605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1389828"/>
          <a:ext cx="6095997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237129" y="3253891"/>
          <a:ext cx="27093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37129" y="2816114"/>
          <a:ext cx="2709332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endCxn id="11" idx="0"/>
          </p:cNvCxnSpPr>
          <p:nvPr/>
        </p:nvCxnSpPr>
        <p:spPr>
          <a:xfrm flipH="1">
            <a:off x="2591795" y="2198445"/>
            <a:ext cx="1648511" cy="6176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952363"/>
              </p:ext>
            </p:extLst>
          </p:nvPr>
        </p:nvGraphicFramePr>
        <p:xfrm>
          <a:off x="958229" y="5087630"/>
          <a:ext cx="13546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958229" y="4649853"/>
          <a:ext cx="135466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4" name="Straight Arrow Connector 13"/>
          <p:cNvCxnSpPr>
            <a:stCxn id="10" idx="2"/>
            <a:endCxn id="13" idx="0"/>
          </p:cNvCxnSpPr>
          <p:nvPr/>
        </p:nvCxnSpPr>
        <p:spPr>
          <a:xfrm flipH="1">
            <a:off x="1635562" y="3624731"/>
            <a:ext cx="956233" cy="10251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59796" y="6203296"/>
          <a:ext cx="78465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6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19562" y="5765519"/>
          <a:ext cx="677333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6" name="Straight Arrow Connector 5"/>
          <p:cNvCxnSpPr>
            <a:stCxn id="12" idx="2"/>
            <a:endCxn id="16" idx="0"/>
          </p:cNvCxnSpPr>
          <p:nvPr/>
        </p:nvCxnSpPr>
        <p:spPr>
          <a:xfrm flipH="1">
            <a:off x="958228" y="5458470"/>
            <a:ext cx="677334" cy="3070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494286"/>
              </p:ext>
            </p:extLst>
          </p:nvPr>
        </p:nvGraphicFramePr>
        <p:xfrm>
          <a:off x="1797920" y="6203296"/>
          <a:ext cx="78465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6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1857686" y="5765519"/>
          <a:ext cx="677333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stCxn id="12" idx="2"/>
            <a:endCxn id="18" idx="0"/>
          </p:cNvCxnSpPr>
          <p:nvPr/>
        </p:nvCxnSpPr>
        <p:spPr>
          <a:xfrm>
            <a:off x="1635562" y="5458470"/>
            <a:ext cx="560790" cy="3070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72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1. Sorting Algorithms</a:t>
            </a:r>
            <a:endParaRPr lang="en-US" sz="2800" b="1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Insertion Sort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chemeClr val="tx1"/>
                </a:solidFill>
              </a:rPr>
              <a:t>Selection Sort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chemeClr val="tx1"/>
                </a:solidFill>
              </a:rPr>
              <a:t>Bubble Sort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chemeClr val="tx1"/>
                </a:solidFill>
              </a:rPr>
              <a:t>Merge Sort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Quick Sort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Counting Sort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827605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1389828"/>
          <a:ext cx="6095997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237129" y="3253891"/>
          <a:ext cx="27093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37129" y="2816114"/>
          <a:ext cx="2709332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endCxn id="11" idx="0"/>
          </p:cNvCxnSpPr>
          <p:nvPr/>
        </p:nvCxnSpPr>
        <p:spPr>
          <a:xfrm flipH="1">
            <a:off x="2591795" y="2198445"/>
            <a:ext cx="1648511" cy="6176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087550"/>
              </p:ext>
            </p:extLst>
          </p:nvPr>
        </p:nvGraphicFramePr>
        <p:xfrm>
          <a:off x="958229" y="5087630"/>
          <a:ext cx="13546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958229" y="4649853"/>
          <a:ext cx="135466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4" name="Straight Arrow Connector 13"/>
          <p:cNvCxnSpPr>
            <a:stCxn id="10" idx="2"/>
            <a:endCxn id="13" idx="0"/>
          </p:cNvCxnSpPr>
          <p:nvPr/>
        </p:nvCxnSpPr>
        <p:spPr>
          <a:xfrm flipH="1">
            <a:off x="1635562" y="3624731"/>
            <a:ext cx="956233" cy="10251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59796" y="6203296"/>
          <a:ext cx="78465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6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19562" y="5765519"/>
          <a:ext cx="677333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6" name="Straight Arrow Connector 5"/>
          <p:cNvCxnSpPr>
            <a:stCxn id="12" idx="2"/>
            <a:endCxn id="16" idx="0"/>
          </p:cNvCxnSpPr>
          <p:nvPr/>
        </p:nvCxnSpPr>
        <p:spPr>
          <a:xfrm flipH="1">
            <a:off x="958228" y="5458470"/>
            <a:ext cx="677334" cy="3070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797920" y="6203296"/>
          <a:ext cx="78465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6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1857686" y="5765519"/>
          <a:ext cx="677333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stCxn id="12" idx="2"/>
            <a:endCxn id="18" idx="0"/>
          </p:cNvCxnSpPr>
          <p:nvPr/>
        </p:nvCxnSpPr>
        <p:spPr>
          <a:xfrm>
            <a:off x="1635562" y="5458470"/>
            <a:ext cx="560790" cy="3070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46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827605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1389828"/>
          <a:ext cx="6095997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237129" y="3253891"/>
          <a:ext cx="27093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37129" y="2816114"/>
          <a:ext cx="2709332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endCxn id="11" idx="0"/>
          </p:cNvCxnSpPr>
          <p:nvPr/>
        </p:nvCxnSpPr>
        <p:spPr>
          <a:xfrm flipH="1">
            <a:off x="2591795" y="2198445"/>
            <a:ext cx="1648511" cy="6176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958229" y="5087630"/>
          <a:ext cx="13546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958229" y="4649853"/>
          <a:ext cx="135466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4" name="Straight Arrow Connector 13"/>
          <p:cNvCxnSpPr>
            <a:stCxn id="10" idx="2"/>
            <a:endCxn id="13" idx="0"/>
          </p:cNvCxnSpPr>
          <p:nvPr/>
        </p:nvCxnSpPr>
        <p:spPr>
          <a:xfrm flipH="1">
            <a:off x="1635562" y="3624731"/>
            <a:ext cx="956233" cy="10251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624345" y="2816114"/>
            <a:ext cx="1322115" cy="36576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524000" y="5458470"/>
            <a:ext cx="345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6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820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827605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1389828"/>
          <a:ext cx="6095997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237129" y="3253891"/>
          <a:ext cx="27093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37129" y="2816114"/>
          <a:ext cx="2709332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endCxn id="11" idx="0"/>
          </p:cNvCxnSpPr>
          <p:nvPr/>
        </p:nvCxnSpPr>
        <p:spPr>
          <a:xfrm flipH="1">
            <a:off x="2591795" y="2198445"/>
            <a:ext cx="1648511" cy="6176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919049"/>
              </p:ext>
            </p:extLst>
          </p:nvPr>
        </p:nvGraphicFramePr>
        <p:xfrm>
          <a:off x="958229" y="5087630"/>
          <a:ext cx="13546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958229" y="4649853"/>
          <a:ext cx="135466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4" name="Straight Arrow Connector 13"/>
          <p:cNvCxnSpPr>
            <a:stCxn id="10" idx="2"/>
            <a:endCxn id="13" idx="0"/>
          </p:cNvCxnSpPr>
          <p:nvPr/>
        </p:nvCxnSpPr>
        <p:spPr>
          <a:xfrm flipH="1">
            <a:off x="1635562" y="3624731"/>
            <a:ext cx="956233" cy="10251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054506"/>
              </p:ext>
            </p:extLst>
          </p:nvPr>
        </p:nvGraphicFramePr>
        <p:xfrm>
          <a:off x="2813923" y="5057150"/>
          <a:ext cx="13546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479872"/>
              </p:ext>
            </p:extLst>
          </p:nvPr>
        </p:nvGraphicFramePr>
        <p:xfrm>
          <a:off x="2813923" y="4619373"/>
          <a:ext cx="135466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stCxn id="10" idx="2"/>
            <a:endCxn id="21" idx="0"/>
          </p:cNvCxnSpPr>
          <p:nvPr/>
        </p:nvCxnSpPr>
        <p:spPr>
          <a:xfrm>
            <a:off x="2591795" y="3624731"/>
            <a:ext cx="899461" cy="994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999253" y="4095855"/>
            <a:ext cx="89647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Mid = 1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9" name="Elbow Connector 8"/>
          <p:cNvCxnSpPr>
            <a:stCxn id="20" idx="3"/>
            <a:endCxn id="23" idx="2"/>
          </p:cNvCxnSpPr>
          <p:nvPr/>
        </p:nvCxnSpPr>
        <p:spPr>
          <a:xfrm flipV="1">
            <a:off x="4168589" y="4465187"/>
            <a:ext cx="278900" cy="77738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Down Arrow 26"/>
          <p:cNvSpPr/>
          <p:nvPr/>
        </p:nvSpPr>
        <p:spPr>
          <a:xfrm>
            <a:off x="3771651" y="4367017"/>
            <a:ext cx="116542" cy="188557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851772" y="4625508"/>
            <a:ext cx="639484" cy="36576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318406" y="5427990"/>
            <a:ext cx="345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7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511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7" grpId="0" animBg="1"/>
      <p:bldP spid="2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827605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1389828"/>
          <a:ext cx="6095997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237129" y="3253891"/>
          <a:ext cx="27093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37129" y="2816114"/>
          <a:ext cx="2709332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endCxn id="11" idx="0"/>
          </p:cNvCxnSpPr>
          <p:nvPr/>
        </p:nvCxnSpPr>
        <p:spPr>
          <a:xfrm flipH="1">
            <a:off x="2591795" y="2198445"/>
            <a:ext cx="1648511" cy="6176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551743"/>
              </p:ext>
            </p:extLst>
          </p:nvPr>
        </p:nvGraphicFramePr>
        <p:xfrm>
          <a:off x="958229" y="5087630"/>
          <a:ext cx="13546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958229" y="4649853"/>
          <a:ext cx="135466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4" name="Straight Arrow Connector 13"/>
          <p:cNvCxnSpPr>
            <a:stCxn id="10" idx="2"/>
            <a:endCxn id="13" idx="0"/>
          </p:cNvCxnSpPr>
          <p:nvPr/>
        </p:nvCxnSpPr>
        <p:spPr>
          <a:xfrm flipH="1">
            <a:off x="1635562" y="3624731"/>
            <a:ext cx="956233" cy="10251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2813923" y="5057150"/>
          <a:ext cx="13546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2813923" y="4619373"/>
          <a:ext cx="135466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stCxn id="10" idx="2"/>
            <a:endCxn id="21" idx="0"/>
          </p:cNvCxnSpPr>
          <p:nvPr/>
        </p:nvCxnSpPr>
        <p:spPr>
          <a:xfrm>
            <a:off x="2591795" y="3624731"/>
            <a:ext cx="899461" cy="994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2600509" y="6203296"/>
          <a:ext cx="78465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6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2660275" y="5765519"/>
          <a:ext cx="677333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25" name="Straight Arrow Connector 24"/>
          <p:cNvCxnSpPr>
            <a:stCxn id="20" idx="2"/>
            <a:endCxn id="30" idx="0"/>
          </p:cNvCxnSpPr>
          <p:nvPr/>
        </p:nvCxnSpPr>
        <p:spPr>
          <a:xfrm flipH="1">
            <a:off x="2998941" y="5427990"/>
            <a:ext cx="492315" cy="3375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523807" y="4599572"/>
            <a:ext cx="639484" cy="36576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868675" y="6488668"/>
            <a:ext cx="345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8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74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827605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1389828"/>
          <a:ext cx="6095997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237129" y="3253891"/>
          <a:ext cx="27093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37129" y="2816114"/>
          <a:ext cx="2709332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endCxn id="11" idx="0"/>
          </p:cNvCxnSpPr>
          <p:nvPr/>
        </p:nvCxnSpPr>
        <p:spPr>
          <a:xfrm flipH="1">
            <a:off x="2591795" y="2198445"/>
            <a:ext cx="1648511" cy="6176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012664"/>
              </p:ext>
            </p:extLst>
          </p:nvPr>
        </p:nvGraphicFramePr>
        <p:xfrm>
          <a:off x="958229" y="5087630"/>
          <a:ext cx="13546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958229" y="4649853"/>
          <a:ext cx="135466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4" name="Straight Arrow Connector 13"/>
          <p:cNvCxnSpPr>
            <a:stCxn id="10" idx="2"/>
            <a:endCxn id="13" idx="0"/>
          </p:cNvCxnSpPr>
          <p:nvPr/>
        </p:nvCxnSpPr>
        <p:spPr>
          <a:xfrm flipH="1">
            <a:off x="1635562" y="3624731"/>
            <a:ext cx="956233" cy="10251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2813923" y="5057150"/>
          <a:ext cx="13546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2813923" y="4619373"/>
          <a:ext cx="135466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stCxn id="10" idx="2"/>
            <a:endCxn id="21" idx="0"/>
          </p:cNvCxnSpPr>
          <p:nvPr/>
        </p:nvCxnSpPr>
        <p:spPr>
          <a:xfrm>
            <a:off x="2591795" y="3624731"/>
            <a:ext cx="899461" cy="994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2600509" y="6203296"/>
          <a:ext cx="78465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6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2660275" y="5765519"/>
          <a:ext cx="677333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25" name="Straight Arrow Connector 24"/>
          <p:cNvCxnSpPr>
            <a:stCxn id="20" idx="2"/>
            <a:endCxn id="30" idx="0"/>
          </p:cNvCxnSpPr>
          <p:nvPr/>
        </p:nvCxnSpPr>
        <p:spPr>
          <a:xfrm flipH="1">
            <a:off x="2998941" y="5427990"/>
            <a:ext cx="492315" cy="3375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723391"/>
              </p:ext>
            </p:extLst>
          </p:nvPr>
        </p:nvGraphicFramePr>
        <p:xfrm>
          <a:off x="3625339" y="6203296"/>
          <a:ext cx="78465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6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753087"/>
              </p:ext>
            </p:extLst>
          </p:nvPr>
        </p:nvGraphicFramePr>
        <p:xfrm>
          <a:off x="3685105" y="5765519"/>
          <a:ext cx="677333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26" name="Straight Arrow Connector 25"/>
          <p:cNvCxnSpPr>
            <a:stCxn id="20" idx="2"/>
            <a:endCxn id="24" idx="0"/>
          </p:cNvCxnSpPr>
          <p:nvPr/>
        </p:nvCxnSpPr>
        <p:spPr>
          <a:xfrm>
            <a:off x="3491256" y="5427990"/>
            <a:ext cx="532515" cy="3375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22890" y="6488668"/>
            <a:ext cx="345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28208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827605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1389828"/>
          <a:ext cx="6095997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237129" y="3253891"/>
          <a:ext cx="27093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37129" y="2816114"/>
          <a:ext cx="2709332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endCxn id="11" idx="0"/>
          </p:cNvCxnSpPr>
          <p:nvPr/>
        </p:nvCxnSpPr>
        <p:spPr>
          <a:xfrm flipH="1">
            <a:off x="2591795" y="2198445"/>
            <a:ext cx="1648511" cy="6176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958229" y="5087630"/>
          <a:ext cx="13546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958229" y="4649853"/>
          <a:ext cx="135466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4" name="Straight Arrow Connector 13"/>
          <p:cNvCxnSpPr>
            <a:stCxn id="10" idx="2"/>
            <a:endCxn id="13" idx="0"/>
          </p:cNvCxnSpPr>
          <p:nvPr/>
        </p:nvCxnSpPr>
        <p:spPr>
          <a:xfrm flipH="1">
            <a:off x="1635562" y="3624731"/>
            <a:ext cx="956233" cy="10251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2813923" y="5057150"/>
          <a:ext cx="13546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2813923" y="4619373"/>
          <a:ext cx="135466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stCxn id="10" idx="2"/>
            <a:endCxn id="21" idx="0"/>
          </p:cNvCxnSpPr>
          <p:nvPr/>
        </p:nvCxnSpPr>
        <p:spPr>
          <a:xfrm>
            <a:off x="2591795" y="3624731"/>
            <a:ext cx="899461" cy="994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2600509" y="6203296"/>
          <a:ext cx="78465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6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2660275" y="5765519"/>
          <a:ext cx="677333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25" name="Straight Arrow Connector 24"/>
          <p:cNvCxnSpPr>
            <a:stCxn id="20" idx="2"/>
            <a:endCxn id="30" idx="0"/>
          </p:cNvCxnSpPr>
          <p:nvPr/>
        </p:nvCxnSpPr>
        <p:spPr>
          <a:xfrm flipH="1">
            <a:off x="2998941" y="5427990"/>
            <a:ext cx="492315" cy="3375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81800"/>
              </p:ext>
            </p:extLst>
          </p:nvPr>
        </p:nvGraphicFramePr>
        <p:xfrm>
          <a:off x="3625339" y="6203296"/>
          <a:ext cx="78465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6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3685105" y="5765519"/>
          <a:ext cx="677333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26" name="Straight Arrow Connector 25"/>
          <p:cNvCxnSpPr>
            <a:stCxn id="20" idx="2"/>
            <a:endCxn id="24" idx="0"/>
          </p:cNvCxnSpPr>
          <p:nvPr/>
        </p:nvCxnSpPr>
        <p:spPr>
          <a:xfrm>
            <a:off x="3491256" y="5427990"/>
            <a:ext cx="532515" cy="3375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27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827605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1389828"/>
          <a:ext cx="6095997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237129" y="3253891"/>
          <a:ext cx="27093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37129" y="2816114"/>
          <a:ext cx="2709332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endCxn id="11" idx="0"/>
          </p:cNvCxnSpPr>
          <p:nvPr/>
        </p:nvCxnSpPr>
        <p:spPr>
          <a:xfrm flipH="1">
            <a:off x="2591795" y="2198445"/>
            <a:ext cx="1648511" cy="6176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958229" y="5087630"/>
          <a:ext cx="13546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958229" y="4649853"/>
          <a:ext cx="135466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4" name="Straight Arrow Connector 13"/>
          <p:cNvCxnSpPr>
            <a:stCxn id="10" idx="2"/>
            <a:endCxn id="13" idx="0"/>
          </p:cNvCxnSpPr>
          <p:nvPr/>
        </p:nvCxnSpPr>
        <p:spPr>
          <a:xfrm flipH="1">
            <a:off x="1635562" y="3624731"/>
            <a:ext cx="956233" cy="10251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2813923" y="5057150"/>
          <a:ext cx="13546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2813923" y="4619373"/>
          <a:ext cx="135466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stCxn id="10" idx="2"/>
            <a:endCxn id="21" idx="0"/>
          </p:cNvCxnSpPr>
          <p:nvPr/>
        </p:nvCxnSpPr>
        <p:spPr>
          <a:xfrm>
            <a:off x="2591795" y="3624731"/>
            <a:ext cx="899461" cy="994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2600509" y="6203296"/>
          <a:ext cx="78465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6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2660275" y="5765519"/>
          <a:ext cx="677333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25" name="Straight Arrow Connector 24"/>
          <p:cNvCxnSpPr>
            <a:stCxn id="20" idx="2"/>
            <a:endCxn id="30" idx="0"/>
          </p:cNvCxnSpPr>
          <p:nvPr/>
        </p:nvCxnSpPr>
        <p:spPr>
          <a:xfrm flipH="1">
            <a:off x="2998941" y="5427990"/>
            <a:ext cx="492315" cy="3375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044144"/>
              </p:ext>
            </p:extLst>
          </p:nvPr>
        </p:nvGraphicFramePr>
        <p:xfrm>
          <a:off x="3625339" y="6203296"/>
          <a:ext cx="78465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6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3685105" y="5765519"/>
          <a:ext cx="677333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26" name="Straight Arrow Connector 25"/>
          <p:cNvCxnSpPr>
            <a:stCxn id="20" idx="2"/>
            <a:endCxn id="24" idx="0"/>
          </p:cNvCxnSpPr>
          <p:nvPr/>
        </p:nvCxnSpPr>
        <p:spPr>
          <a:xfrm>
            <a:off x="3491256" y="5427990"/>
            <a:ext cx="532515" cy="3375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337608" y="6231437"/>
            <a:ext cx="26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&gt;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7213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827605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1389828"/>
          <a:ext cx="6095997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237129" y="3253891"/>
          <a:ext cx="27093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37129" y="2816114"/>
          <a:ext cx="2709332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endCxn id="11" idx="0"/>
          </p:cNvCxnSpPr>
          <p:nvPr/>
        </p:nvCxnSpPr>
        <p:spPr>
          <a:xfrm flipH="1">
            <a:off x="2591795" y="2198445"/>
            <a:ext cx="1648511" cy="6176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958229" y="5087630"/>
          <a:ext cx="13546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958229" y="4649853"/>
          <a:ext cx="135466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4" name="Straight Arrow Connector 13"/>
          <p:cNvCxnSpPr>
            <a:stCxn id="10" idx="2"/>
            <a:endCxn id="13" idx="0"/>
          </p:cNvCxnSpPr>
          <p:nvPr/>
        </p:nvCxnSpPr>
        <p:spPr>
          <a:xfrm flipH="1">
            <a:off x="1635562" y="3624731"/>
            <a:ext cx="956233" cy="10251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965580"/>
              </p:ext>
            </p:extLst>
          </p:nvPr>
        </p:nvGraphicFramePr>
        <p:xfrm>
          <a:off x="2813923" y="5057150"/>
          <a:ext cx="13546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2813923" y="4619373"/>
          <a:ext cx="135466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stCxn id="10" idx="2"/>
            <a:endCxn id="21" idx="0"/>
          </p:cNvCxnSpPr>
          <p:nvPr/>
        </p:nvCxnSpPr>
        <p:spPr>
          <a:xfrm>
            <a:off x="2591795" y="3624731"/>
            <a:ext cx="899461" cy="994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2600509" y="6203296"/>
          <a:ext cx="78465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6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2660275" y="5765519"/>
          <a:ext cx="677333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25" name="Straight Arrow Connector 24"/>
          <p:cNvCxnSpPr>
            <a:stCxn id="20" idx="2"/>
            <a:endCxn id="30" idx="0"/>
          </p:cNvCxnSpPr>
          <p:nvPr/>
        </p:nvCxnSpPr>
        <p:spPr>
          <a:xfrm flipH="1">
            <a:off x="2998941" y="5427990"/>
            <a:ext cx="492315" cy="3375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3625339" y="6203296"/>
          <a:ext cx="78465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6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3685105" y="5765519"/>
          <a:ext cx="677333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26" name="Straight Arrow Connector 25"/>
          <p:cNvCxnSpPr>
            <a:stCxn id="20" idx="2"/>
            <a:endCxn id="24" idx="0"/>
          </p:cNvCxnSpPr>
          <p:nvPr/>
        </p:nvCxnSpPr>
        <p:spPr>
          <a:xfrm>
            <a:off x="3491256" y="5427990"/>
            <a:ext cx="532515" cy="3375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89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827605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1389828"/>
          <a:ext cx="6095997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237129" y="3253891"/>
          <a:ext cx="27093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37129" y="2816114"/>
          <a:ext cx="2709332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endCxn id="11" idx="0"/>
          </p:cNvCxnSpPr>
          <p:nvPr/>
        </p:nvCxnSpPr>
        <p:spPr>
          <a:xfrm flipH="1">
            <a:off x="2591795" y="2198445"/>
            <a:ext cx="1648511" cy="6176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958229" y="5087630"/>
          <a:ext cx="13546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958229" y="4649853"/>
          <a:ext cx="135466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4" name="Straight Arrow Connector 13"/>
          <p:cNvCxnSpPr>
            <a:stCxn id="10" idx="2"/>
            <a:endCxn id="13" idx="0"/>
          </p:cNvCxnSpPr>
          <p:nvPr/>
        </p:nvCxnSpPr>
        <p:spPr>
          <a:xfrm flipH="1">
            <a:off x="1635562" y="3624731"/>
            <a:ext cx="956233" cy="10251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2813923" y="5057150"/>
          <a:ext cx="13546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2813923" y="4619373"/>
          <a:ext cx="135466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stCxn id="10" idx="2"/>
            <a:endCxn id="21" idx="0"/>
          </p:cNvCxnSpPr>
          <p:nvPr/>
        </p:nvCxnSpPr>
        <p:spPr>
          <a:xfrm>
            <a:off x="2591795" y="3624731"/>
            <a:ext cx="899461" cy="994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682359"/>
              </p:ext>
            </p:extLst>
          </p:nvPr>
        </p:nvGraphicFramePr>
        <p:xfrm>
          <a:off x="2600509" y="6203296"/>
          <a:ext cx="78465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6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2660275" y="5765519"/>
          <a:ext cx="677333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25" name="Straight Arrow Connector 24"/>
          <p:cNvCxnSpPr>
            <a:stCxn id="20" idx="2"/>
            <a:endCxn id="30" idx="0"/>
          </p:cNvCxnSpPr>
          <p:nvPr/>
        </p:nvCxnSpPr>
        <p:spPr>
          <a:xfrm flipH="1">
            <a:off x="2998941" y="5427990"/>
            <a:ext cx="492315" cy="3375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3625339" y="6203296"/>
          <a:ext cx="78465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6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3685105" y="5765519"/>
          <a:ext cx="677333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26" name="Straight Arrow Connector 25"/>
          <p:cNvCxnSpPr>
            <a:stCxn id="20" idx="2"/>
            <a:endCxn id="24" idx="0"/>
          </p:cNvCxnSpPr>
          <p:nvPr/>
        </p:nvCxnSpPr>
        <p:spPr>
          <a:xfrm>
            <a:off x="3491256" y="5427990"/>
            <a:ext cx="532515" cy="3375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864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827605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1389828"/>
          <a:ext cx="6095997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237129" y="3253891"/>
          <a:ext cx="27093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37129" y="2816114"/>
          <a:ext cx="2709332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endCxn id="11" idx="0"/>
          </p:cNvCxnSpPr>
          <p:nvPr/>
        </p:nvCxnSpPr>
        <p:spPr>
          <a:xfrm flipH="1">
            <a:off x="2591795" y="2198445"/>
            <a:ext cx="1648511" cy="6176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958229" y="5087630"/>
          <a:ext cx="13546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958229" y="4649853"/>
          <a:ext cx="135466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4" name="Straight Arrow Connector 13"/>
          <p:cNvCxnSpPr>
            <a:stCxn id="10" idx="2"/>
            <a:endCxn id="13" idx="0"/>
          </p:cNvCxnSpPr>
          <p:nvPr/>
        </p:nvCxnSpPr>
        <p:spPr>
          <a:xfrm flipH="1">
            <a:off x="1635562" y="3624731"/>
            <a:ext cx="956233" cy="10251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699406"/>
              </p:ext>
            </p:extLst>
          </p:nvPr>
        </p:nvGraphicFramePr>
        <p:xfrm>
          <a:off x="2813923" y="5057150"/>
          <a:ext cx="13546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2813923" y="4619373"/>
          <a:ext cx="135466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stCxn id="10" idx="2"/>
            <a:endCxn id="21" idx="0"/>
          </p:cNvCxnSpPr>
          <p:nvPr/>
        </p:nvCxnSpPr>
        <p:spPr>
          <a:xfrm>
            <a:off x="2591795" y="3624731"/>
            <a:ext cx="899461" cy="994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2600509" y="6203296"/>
          <a:ext cx="78465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6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2660275" y="5765519"/>
          <a:ext cx="677333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25" name="Straight Arrow Connector 24"/>
          <p:cNvCxnSpPr>
            <a:stCxn id="20" idx="2"/>
            <a:endCxn id="30" idx="0"/>
          </p:cNvCxnSpPr>
          <p:nvPr/>
        </p:nvCxnSpPr>
        <p:spPr>
          <a:xfrm flipH="1">
            <a:off x="2998941" y="5427990"/>
            <a:ext cx="492315" cy="3375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3625339" y="6203296"/>
          <a:ext cx="78465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6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3685105" y="5765519"/>
          <a:ext cx="677333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26" name="Straight Arrow Connector 25"/>
          <p:cNvCxnSpPr>
            <a:stCxn id="20" idx="2"/>
            <a:endCxn id="24" idx="0"/>
          </p:cNvCxnSpPr>
          <p:nvPr/>
        </p:nvCxnSpPr>
        <p:spPr>
          <a:xfrm>
            <a:off x="3491256" y="5427990"/>
            <a:ext cx="532515" cy="3375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8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52014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Sorting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5034F2AA-3998-40D1-A0F2-F59EC4D32939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143000"/>
            <a:ext cx="8229600" cy="5105400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a-DK" sz="2800" dirty="0"/>
              <a:t>Simple sorting methods use roughly n * n  comparisons</a:t>
            </a:r>
          </a:p>
          <a:p>
            <a:pPr lvl="1">
              <a:defRPr/>
            </a:pPr>
            <a:r>
              <a:rPr lang="da-DK" sz="2400" dirty="0"/>
              <a:t>Insertion sort</a:t>
            </a:r>
          </a:p>
          <a:p>
            <a:pPr lvl="1">
              <a:defRPr/>
            </a:pPr>
            <a:r>
              <a:rPr lang="da-DK" sz="2400" dirty="0"/>
              <a:t>Selection sort</a:t>
            </a:r>
          </a:p>
          <a:p>
            <a:pPr lvl="1">
              <a:defRPr/>
            </a:pPr>
            <a:r>
              <a:rPr lang="da-DK" sz="2400" dirty="0"/>
              <a:t>Bubble sort</a:t>
            </a:r>
          </a:p>
          <a:p>
            <a:pPr>
              <a:defRPr/>
            </a:pPr>
            <a:r>
              <a:rPr lang="da-DK" sz="2800" dirty="0"/>
              <a:t>Fast sorting methods use roughly n * log n comparisons.</a:t>
            </a:r>
          </a:p>
          <a:p>
            <a:pPr lvl="1">
              <a:defRPr/>
            </a:pPr>
            <a:r>
              <a:rPr lang="da-DK" sz="2400" dirty="0"/>
              <a:t>Merge sort</a:t>
            </a:r>
          </a:p>
          <a:p>
            <a:pPr lvl="1">
              <a:defRPr/>
            </a:pPr>
            <a:r>
              <a:rPr lang="da-DK" sz="2400" dirty="0"/>
              <a:t>Quicksort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433B17E-AF84-4644-AA21-18C7DA3387F1}"/>
              </a:ext>
            </a:extLst>
          </p:cNvPr>
          <p:cNvSpPr txBox="1"/>
          <p:nvPr/>
        </p:nvSpPr>
        <p:spPr>
          <a:xfrm>
            <a:off x="1981200" y="5818372"/>
            <a:ext cx="441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defRPr/>
            </a:pPr>
            <a:r>
              <a:rPr lang="da-DK" sz="3200" b="1" dirty="0"/>
              <a:t>COUNTING SORT ??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1B86F7A-ACD3-4578-BBFB-CC772CACE346}"/>
              </a:ext>
            </a:extLst>
          </p:cNvPr>
          <p:cNvSpPr txBox="1"/>
          <p:nvPr/>
        </p:nvSpPr>
        <p:spPr>
          <a:xfrm>
            <a:off x="1153552" y="5396339"/>
            <a:ext cx="59039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800" b="1" dirty="0"/>
              <a:t>Fastest sorting methods use roughly n </a:t>
            </a:r>
            <a:endParaRPr lang="en-US" sz="2800" b="1" dirty="0"/>
          </a:p>
          <a:p>
            <a:endParaRPr lang="en-US" sz="2800" b="1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91435" y="2286000"/>
            <a:ext cx="136263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2000" y="2101334"/>
            <a:ext cx="251011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Covered in last lecture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  <p:bldP spid="3" grpId="0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827605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1389828"/>
          <a:ext cx="6095997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237129" y="3253891"/>
          <a:ext cx="27093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37129" y="2816114"/>
          <a:ext cx="2709332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endCxn id="11" idx="0"/>
          </p:cNvCxnSpPr>
          <p:nvPr/>
        </p:nvCxnSpPr>
        <p:spPr>
          <a:xfrm flipH="1">
            <a:off x="2591795" y="2198445"/>
            <a:ext cx="1648511" cy="6176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958229" y="5087630"/>
          <a:ext cx="13546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958229" y="4649853"/>
          <a:ext cx="135466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4" name="Straight Arrow Connector 13"/>
          <p:cNvCxnSpPr>
            <a:stCxn id="10" idx="2"/>
            <a:endCxn id="13" idx="0"/>
          </p:cNvCxnSpPr>
          <p:nvPr/>
        </p:nvCxnSpPr>
        <p:spPr>
          <a:xfrm flipH="1">
            <a:off x="1635562" y="3624731"/>
            <a:ext cx="956233" cy="10251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2813923" y="5057150"/>
          <a:ext cx="13546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2813923" y="4619373"/>
          <a:ext cx="135466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stCxn id="10" idx="2"/>
            <a:endCxn id="21" idx="0"/>
          </p:cNvCxnSpPr>
          <p:nvPr/>
        </p:nvCxnSpPr>
        <p:spPr>
          <a:xfrm>
            <a:off x="2591795" y="3624731"/>
            <a:ext cx="899461" cy="994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71635" y="5428194"/>
            <a:ext cx="43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10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99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827605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1389828"/>
          <a:ext cx="6095997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237129" y="3253891"/>
          <a:ext cx="27093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37129" y="2816114"/>
          <a:ext cx="2709332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endCxn id="11" idx="0"/>
          </p:cNvCxnSpPr>
          <p:nvPr/>
        </p:nvCxnSpPr>
        <p:spPr>
          <a:xfrm flipH="1">
            <a:off x="2591795" y="2198445"/>
            <a:ext cx="1648511" cy="6176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8468"/>
              </p:ext>
            </p:extLst>
          </p:nvPr>
        </p:nvGraphicFramePr>
        <p:xfrm>
          <a:off x="958229" y="5087630"/>
          <a:ext cx="13546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958229" y="4649853"/>
          <a:ext cx="135466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4" name="Straight Arrow Connector 13"/>
          <p:cNvCxnSpPr>
            <a:stCxn id="10" idx="2"/>
            <a:endCxn id="13" idx="0"/>
          </p:cNvCxnSpPr>
          <p:nvPr/>
        </p:nvCxnSpPr>
        <p:spPr>
          <a:xfrm flipH="1">
            <a:off x="1635562" y="3624731"/>
            <a:ext cx="956233" cy="10251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5944"/>
              </p:ext>
            </p:extLst>
          </p:nvPr>
        </p:nvGraphicFramePr>
        <p:xfrm>
          <a:off x="2813923" y="5057150"/>
          <a:ext cx="13546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2813923" y="4619373"/>
          <a:ext cx="135466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stCxn id="10" idx="2"/>
            <a:endCxn id="21" idx="0"/>
          </p:cNvCxnSpPr>
          <p:nvPr/>
        </p:nvCxnSpPr>
        <p:spPr>
          <a:xfrm>
            <a:off x="2591795" y="3624731"/>
            <a:ext cx="899461" cy="994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24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827605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1389828"/>
          <a:ext cx="6095997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237129" y="3253891"/>
          <a:ext cx="27093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37129" y="2816114"/>
          <a:ext cx="2709332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endCxn id="11" idx="0"/>
          </p:cNvCxnSpPr>
          <p:nvPr/>
        </p:nvCxnSpPr>
        <p:spPr>
          <a:xfrm flipH="1">
            <a:off x="2591795" y="2198445"/>
            <a:ext cx="1648511" cy="6176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674401"/>
              </p:ext>
            </p:extLst>
          </p:nvPr>
        </p:nvGraphicFramePr>
        <p:xfrm>
          <a:off x="958229" y="5087630"/>
          <a:ext cx="13546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958229" y="4649853"/>
          <a:ext cx="135466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4" name="Straight Arrow Connector 13"/>
          <p:cNvCxnSpPr>
            <a:stCxn id="10" idx="2"/>
            <a:endCxn id="13" idx="0"/>
          </p:cNvCxnSpPr>
          <p:nvPr/>
        </p:nvCxnSpPr>
        <p:spPr>
          <a:xfrm flipH="1">
            <a:off x="1635562" y="3624731"/>
            <a:ext cx="956233" cy="10251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2813923" y="5057150"/>
          <a:ext cx="13546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2813923" y="4619373"/>
          <a:ext cx="135466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stCxn id="10" idx="2"/>
            <a:endCxn id="21" idx="0"/>
          </p:cNvCxnSpPr>
          <p:nvPr/>
        </p:nvCxnSpPr>
        <p:spPr>
          <a:xfrm>
            <a:off x="2591795" y="3624731"/>
            <a:ext cx="899461" cy="994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52948" y="5458470"/>
            <a:ext cx="26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&lt;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969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827605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1389828"/>
          <a:ext cx="6095997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087519"/>
              </p:ext>
            </p:extLst>
          </p:nvPr>
        </p:nvGraphicFramePr>
        <p:xfrm>
          <a:off x="1237129" y="3253891"/>
          <a:ext cx="27093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37129" y="2816114"/>
          <a:ext cx="2709332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endCxn id="11" idx="0"/>
          </p:cNvCxnSpPr>
          <p:nvPr/>
        </p:nvCxnSpPr>
        <p:spPr>
          <a:xfrm flipH="1">
            <a:off x="2591795" y="2198445"/>
            <a:ext cx="1648511" cy="6176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958229" y="5087630"/>
          <a:ext cx="13546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958229" y="4649853"/>
          <a:ext cx="135466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4" name="Straight Arrow Connector 13"/>
          <p:cNvCxnSpPr>
            <a:stCxn id="10" idx="2"/>
            <a:endCxn id="13" idx="0"/>
          </p:cNvCxnSpPr>
          <p:nvPr/>
        </p:nvCxnSpPr>
        <p:spPr>
          <a:xfrm flipH="1">
            <a:off x="1635562" y="3624731"/>
            <a:ext cx="956233" cy="10251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2813923" y="5057150"/>
          <a:ext cx="13546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2813923" y="4619373"/>
          <a:ext cx="135466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stCxn id="10" idx="2"/>
            <a:endCxn id="21" idx="0"/>
          </p:cNvCxnSpPr>
          <p:nvPr/>
        </p:nvCxnSpPr>
        <p:spPr>
          <a:xfrm>
            <a:off x="2591795" y="3624731"/>
            <a:ext cx="899461" cy="994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37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827605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1389828"/>
          <a:ext cx="6095997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237129" y="3253891"/>
          <a:ext cx="27093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37129" y="2816114"/>
          <a:ext cx="2709332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endCxn id="11" idx="0"/>
          </p:cNvCxnSpPr>
          <p:nvPr/>
        </p:nvCxnSpPr>
        <p:spPr>
          <a:xfrm flipH="1">
            <a:off x="2591795" y="2198445"/>
            <a:ext cx="1648511" cy="6176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793348"/>
              </p:ext>
            </p:extLst>
          </p:nvPr>
        </p:nvGraphicFramePr>
        <p:xfrm>
          <a:off x="958229" y="5087630"/>
          <a:ext cx="13546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958229" y="4649853"/>
          <a:ext cx="135466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4" name="Straight Arrow Connector 13"/>
          <p:cNvCxnSpPr>
            <a:stCxn id="10" idx="2"/>
            <a:endCxn id="13" idx="0"/>
          </p:cNvCxnSpPr>
          <p:nvPr/>
        </p:nvCxnSpPr>
        <p:spPr>
          <a:xfrm flipH="1">
            <a:off x="1635562" y="3624731"/>
            <a:ext cx="956233" cy="10251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2813923" y="5057150"/>
          <a:ext cx="13546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2813923" y="4619373"/>
          <a:ext cx="135466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stCxn id="10" idx="2"/>
            <a:endCxn id="21" idx="0"/>
          </p:cNvCxnSpPr>
          <p:nvPr/>
        </p:nvCxnSpPr>
        <p:spPr>
          <a:xfrm>
            <a:off x="2591795" y="3624731"/>
            <a:ext cx="899461" cy="994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7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827605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1389828"/>
          <a:ext cx="6095997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237129" y="3253891"/>
          <a:ext cx="27093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37129" y="2816114"/>
          <a:ext cx="2709332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endCxn id="11" idx="0"/>
          </p:cNvCxnSpPr>
          <p:nvPr/>
        </p:nvCxnSpPr>
        <p:spPr>
          <a:xfrm flipH="1">
            <a:off x="2591795" y="2198445"/>
            <a:ext cx="1648511" cy="6176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958229" y="5087630"/>
          <a:ext cx="13546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958229" y="4649853"/>
          <a:ext cx="135466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4" name="Straight Arrow Connector 13"/>
          <p:cNvCxnSpPr>
            <a:stCxn id="10" idx="2"/>
            <a:endCxn id="13" idx="0"/>
          </p:cNvCxnSpPr>
          <p:nvPr/>
        </p:nvCxnSpPr>
        <p:spPr>
          <a:xfrm flipH="1">
            <a:off x="1635562" y="3624731"/>
            <a:ext cx="956233" cy="10251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211948"/>
              </p:ext>
            </p:extLst>
          </p:nvPr>
        </p:nvGraphicFramePr>
        <p:xfrm>
          <a:off x="2813923" y="5057150"/>
          <a:ext cx="13546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2813923" y="4619373"/>
          <a:ext cx="135466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stCxn id="10" idx="2"/>
            <a:endCxn id="21" idx="0"/>
          </p:cNvCxnSpPr>
          <p:nvPr/>
        </p:nvCxnSpPr>
        <p:spPr>
          <a:xfrm>
            <a:off x="2591795" y="3624731"/>
            <a:ext cx="899461" cy="994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011933" y="5484416"/>
            <a:ext cx="26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&gt;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7968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827605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1389828"/>
          <a:ext cx="6095997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734218"/>
              </p:ext>
            </p:extLst>
          </p:nvPr>
        </p:nvGraphicFramePr>
        <p:xfrm>
          <a:off x="1237129" y="3253891"/>
          <a:ext cx="27093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37129" y="2816114"/>
          <a:ext cx="2709332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endCxn id="11" idx="0"/>
          </p:cNvCxnSpPr>
          <p:nvPr/>
        </p:nvCxnSpPr>
        <p:spPr>
          <a:xfrm flipH="1">
            <a:off x="2591795" y="2198445"/>
            <a:ext cx="1648511" cy="6176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958229" y="5087630"/>
          <a:ext cx="13546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958229" y="4649853"/>
          <a:ext cx="135466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4" name="Straight Arrow Connector 13"/>
          <p:cNvCxnSpPr>
            <a:stCxn id="10" idx="2"/>
            <a:endCxn id="13" idx="0"/>
          </p:cNvCxnSpPr>
          <p:nvPr/>
        </p:nvCxnSpPr>
        <p:spPr>
          <a:xfrm flipH="1">
            <a:off x="1635562" y="3624731"/>
            <a:ext cx="956233" cy="10251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2813923" y="5057150"/>
          <a:ext cx="13546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2813923" y="4619373"/>
          <a:ext cx="135466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stCxn id="10" idx="2"/>
            <a:endCxn id="21" idx="0"/>
          </p:cNvCxnSpPr>
          <p:nvPr/>
        </p:nvCxnSpPr>
        <p:spPr>
          <a:xfrm>
            <a:off x="2591795" y="3624731"/>
            <a:ext cx="899461" cy="994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37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827605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1389828"/>
          <a:ext cx="6095997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237129" y="3253891"/>
          <a:ext cx="27093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37129" y="2816114"/>
          <a:ext cx="2709332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endCxn id="11" idx="0"/>
          </p:cNvCxnSpPr>
          <p:nvPr/>
        </p:nvCxnSpPr>
        <p:spPr>
          <a:xfrm flipH="1">
            <a:off x="2591795" y="2198445"/>
            <a:ext cx="1648511" cy="6176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958229" y="5087630"/>
          <a:ext cx="13546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958229" y="4649853"/>
          <a:ext cx="135466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4" name="Straight Arrow Connector 13"/>
          <p:cNvCxnSpPr>
            <a:stCxn id="10" idx="2"/>
            <a:endCxn id="13" idx="0"/>
          </p:cNvCxnSpPr>
          <p:nvPr/>
        </p:nvCxnSpPr>
        <p:spPr>
          <a:xfrm flipH="1">
            <a:off x="1635562" y="3624731"/>
            <a:ext cx="956233" cy="10251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281283"/>
              </p:ext>
            </p:extLst>
          </p:nvPr>
        </p:nvGraphicFramePr>
        <p:xfrm>
          <a:off x="2813923" y="5057150"/>
          <a:ext cx="13546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2813923" y="4619373"/>
          <a:ext cx="135466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stCxn id="10" idx="2"/>
            <a:endCxn id="21" idx="0"/>
          </p:cNvCxnSpPr>
          <p:nvPr/>
        </p:nvCxnSpPr>
        <p:spPr>
          <a:xfrm>
            <a:off x="2591795" y="3624731"/>
            <a:ext cx="899461" cy="994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60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827605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1389828"/>
          <a:ext cx="6095997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237129" y="3253891"/>
          <a:ext cx="27093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37129" y="2816114"/>
          <a:ext cx="2709332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endCxn id="11" idx="0"/>
          </p:cNvCxnSpPr>
          <p:nvPr/>
        </p:nvCxnSpPr>
        <p:spPr>
          <a:xfrm flipH="1">
            <a:off x="2591795" y="2198445"/>
            <a:ext cx="1648511" cy="6176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958229" y="5087630"/>
          <a:ext cx="13546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958229" y="4649853"/>
          <a:ext cx="135466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4" name="Straight Arrow Connector 13"/>
          <p:cNvCxnSpPr>
            <a:stCxn id="10" idx="2"/>
            <a:endCxn id="13" idx="0"/>
          </p:cNvCxnSpPr>
          <p:nvPr/>
        </p:nvCxnSpPr>
        <p:spPr>
          <a:xfrm flipH="1">
            <a:off x="1635562" y="3624731"/>
            <a:ext cx="956233" cy="10251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101433"/>
              </p:ext>
            </p:extLst>
          </p:nvPr>
        </p:nvGraphicFramePr>
        <p:xfrm>
          <a:off x="2813923" y="5057150"/>
          <a:ext cx="13546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2813923" y="4619373"/>
          <a:ext cx="135466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stCxn id="10" idx="2"/>
            <a:endCxn id="21" idx="0"/>
          </p:cNvCxnSpPr>
          <p:nvPr/>
        </p:nvCxnSpPr>
        <p:spPr>
          <a:xfrm>
            <a:off x="2591795" y="3624731"/>
            <a:ext cx="899461" cy="994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680131" y="5458470"/>
            <a:ext cx="26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&gt;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3039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827605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1389828"/>
          <a:ext cx="6095997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844354"/>
              </p:ext>
            </p:extLst>
          </p:nvPr>
        </p:nvGraphicFramePr>
        <p:xfrm>
          <a:off x="1237129" y="3253891"/>
          <a:ext cx="27093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37129" y="2816114"/>
          <a:ext cx="2709332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endCxn id="11" idx="0"/>
          </p:cNvCxnSpPr>
          <p:nvPr/>
        </p:nvCxnSpPr>
        <p:spPr>
          <a:xfrm flipH="1">
            <a:off x="2591795" y="2198445"/>
            <a:ext cx="1648511" cy="6176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958229" y="5087630"/>
          <a:ext cx="13546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958229" y="4649853"/>
          <a:ext cx="135466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4" name="Straight Arrow Connector 13"/>
          <p:cNvCxnSpPr>
            <a:stCxn id="10" idx="2"/>
            <a:endCxn id="13" idx="0"/>
          </p:cNvCxnSpPr>
          <p:nvPr/>
        </p:nvCxnSpPr>
        <p:spPr>
          <a:xfrm flipH="1">
            <a:off x="1635562" y="3624731"/>
            <a:ext cx="956233" cy="10251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2813923" y="5057150"/>
          <a:ext cx="13546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2813923" y="4619373"/>
          <a:ext cx="135466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stCxn id="10" idx="2"/>
            <a:endCxn id="21" idx="0"/>
          </p:cNvCxnSpPr>
          <p:nvPr/>
        </p:nvCxnSpPr>
        <p:spPr>
          <a:xfrm>
            <a:off x="2591795" y="3624731"/>
            <a:ext cx="899461" cy="994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67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1998" y="950678"/>
            <a:ext cx="3872295" cy="484795"/>
          </a:xfrm>
        </p:spPr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half" idx="2"/>
          </p:nvPr>
        </p:nvSpPr>
        <p:spPr>
          <a:xfrm>
            <a:off x="81998" y="1435472"/>
            <a:ext cx="4587974" cy="4218443"/>
          </a:xfrm>
        </p:spPr>
        <p:txBody>
          <a:bodyPr>
            <a:normAutofit/>
          </a:bodyPr>
          <a:lstStyle/>
          <a:p>
            <a:pPr marL="214313" indent="-214313" algn="just">
              <a:buFont typeface="Wingdings 2" panose="05020102010507070707" pitchFamily="18" charset="2"/>
              <a:buChar char=""/>
            </a:pPr>
            <a:r>
              <a:rPr lang="en-US" sz="2100" b="1" dirty="0"/>
              <a:t>Concept</a:t>
            </a:r>
          </a:p>
          <a:p>
            <a:pPr marL="384572" lvl="1" indent="-210741" algn="just">
              <a:buFont typeface="Wingdings 2" panose="05020102010507070707" pitchFamily="18" charset="2"/>
              <a:buChar char=""/>
            </a:pPr>
            <a:r>
              <a:rPr lang="en-US" sz="1800" dirty="0"/>
              <a:t>Bubble sort is the simplest sorting algorithm. </a:t>
            </a:r>
          </a:p>
          <a:p>
            <a:pPr marL="384572" lvl="1" indent="-210741" algn="just">
              <a:buFont typeface="Wingdings 2" panose="05020102010507070707" pitchFamily="18" charset="2"/>
              <a:buChar char=""/>
            </a:pPr>
            <a:r>
              <a:rPr lang="en-US" sz="1800" dirty="0"/>
              <a:t>However, it is one of the worst ones in terms of performance/ efficiency/ time complexity.</a:t>
            </a:r>
          </a:p>
          <a:p>
            <a:pPr marL="384572" lvl="1" indent="-210741" algn="just">
              <a:buFont typeface="Wingdings 2" panose="05020102010507070707" pitchFamily="18" charset="2"/>
              <a:buChar char=""/>
            </a:pPr>
            <a:r>
              <a:rPr lang="en-US" sz="1800" dirty="0"/>
              <a:t>It works by continuously swapping each element one by one with their adjacent element if they are in wrong order.</a:t>
            </a:r>
            <a:endParaRPr lang="en-US" sz="1650" dirty="0"/>
          </a:p>
          <a:p>
            <a:pPr marL="384572" lvl="1" indent="-210741" algn="just">
              <a:buFont typeface="Wingdings 2" panose="05020102010507070707" pitchFamily="18" charset="2"/>
              <a:buChar char=""/>
            </a:pPr>
            <a:r>
              <a:rPr lang="en-US" sz="1650" dirty="0"/>
              <a:t>Finally, after generally LOTS of swapping, the elements are sorted.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Mushfiqur Rahman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2015: Data 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11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827605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1389828"/>
          <a:ext cx="6095997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237129" y="3253891"/>
          <a:ext cx="27093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37129" y="2816114"/>
          <a:ext cx="2709332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endCxn id="11" idx="0"/>
          </p:cNvCxnSpPr>
          <p:nvPr/>
        </p:nvCxnSpPr>
        <p:spPr>
          <a:xfrm flipH="1">
            <a:off x="2591795" y="2198445"/>
            <a:ext cx="1648511" cy="6176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92378"/>
              </p:ext>
            </p:extLst>
          </p:nvPr>
        </p:nvGraphicFramePr>
        <p:xfrm>
          <a:off x="958229" y="5087630"/>
          <a:ext cx="13546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958229" y="4649853"/>
          <a:ext cx="135466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4" name="Straight Arrow Connector 13"/>
          <p:cNvCxnSpPr>
            <a:stCxn id="10" idx="2"/>
            <a:endCxn id="13" idx="0"/>
          </p:cNvCxnSpPr>
          <p:nvPr/>
        </p:nvCxnSpPr>
        <p:spPr>
          <a:xfrm flipH="1">
            <a:off x="1635562" y="3624731"/>
            <a:ext cx="956233" cy="10251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2813923" y="5057150"/>
          <a:ext cx="13546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2813923" y="4619373"/>
          <a:ext cx="135466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stCxn id="10" idx="2"/>
            <a:endCxn id="21" idx="0"/>
          </p:cNvCxnSpPr>
          <p:nvPr/>
        </p:nvCxnSpPr>
        <p:spPr>
          <a:xfrm>
            <a:off x="2591795" y="3624731"/>
            <a:ext cx="899461" cy="994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50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827605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1389828"/>
          <a:ext cx="6095997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060322"/>
              </p:ext>
            </p:extLst>
          </p:nvPr>
        </p:nvGraphicFramePr>
        <p:xfrm>
          <a:off x="1237129" y="3253891"/>
          <a:ext cx="27093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37129" y="2816114"/>
          <a:ext cx="2709332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endCxn id="11" idx="0"/>
          </p:cNvCxnSpPr>
          <p:nvPr/>
        </p:nvCxnSpPr>
        <p:spPr>
          <a:xfrm flipH="1">
            <a:off x="2591795" y="2198445"/>
            <a:ext cx="1648511" cy="6176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958229" y="5087630"/>
          <a:ext cx="13546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958229" y="4649853"/>
          <a:ext cx="135466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4" name="Straight Arrow Connector 13"/>
          <p:cNvCxnSpPr>
            <a:stCxn id="10" idx="2"/>
            <a:endCxn id="13" idx="0"/>
          </p:cNvCxnSpPr>
          <p:nvPr/>
        </p:nvCxnSpPr>
        <p:spPr>
          <a:xfrm flipH="1">
            <a:off x="1635562" y="3624731"/>
            <a:ext cx="956233" cy="10251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2813923" y="5057150"/>
          <a:ext cx="13546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2813923" y="4619373"/>
          <a:ext cx="135466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stCxn id="10" idx="2"/>
            <a:endCxn id="21" idx="0"/>
          </p:cNvCxnSpPr>
          <p:nvPr/>
        </p:nvCxnSpPr>
        <p:spPr>
          <a:xfrm>
            <a:off x="2591795" y="3624731"/>
            <a:ext cx="899461" cy="994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27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827605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1389828"/>
          <a:ext cx="6095997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237129" y="3253891"/>
          <a:ext cx="27093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37129" y="2816114"/>
          <a:ext cx="2709332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endCxn id="11" idx="0"/>
          </p:cNvCxnSpPr>
          <p:nvPr/>
        </p:nvCxnSpPr>
        <p:spPr>
          <a:xfrm flipH="1">
            <a:off x="2591795" y="2198445"/>
            <a:ext cx="1648511" cy="6176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240306" y="1389828"/>
            <a:ext cx="3379691" cy="36576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372179" y="3714804"/>
            <a:ext cx="43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11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646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827605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1389828"/>
          <a:ext cx="6095997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075709"/>
              </p:ext>
            </p:extLst>
          </p:nvPr>
        </p:nvGraphicFramePr>
        <p:xfrm>
          <a:off x="1237129" y="3253891"/>
          <a:ext cx="27093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37129" y="2816114"/>
          <a:ext cx="2709332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endCxn id="11" idx="0"/>
          </p:cNvCxnSpPr>
          <p:nvPr/>
        </p:nvCxnSpPr>
        <p:spPr>
          <a:xfrm flipH="1">
            <a:off x="2591795" y="2198445"/>
            <a:ext cx="1648511" cy="6176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581942"/>
              </p:ext>
            </p:extLst>
          </p:nvPr>
        </p:nvGraphicFramePr>
        <p:xfrm>
          <a:off x="4409998" y="3245917"/>
          <a:ext cx="33866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773432"/>
              </p:ext>
            </p:extLst>
          </p:nvPr>
        </p:nvGraphicFramePr>
        <p:xfrm>
          <a:off x="4409998" y="2808140"/>
          <a:ext cx="3386665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2" name="Straight Arrow Connector 31"/>
          <p:cNvCxnSpPr>
            <a:endCxn id="31" idx="0"/>
          </p:cNvCxnSpPr>
          <p:nvPr/>
        </p:nvCxnSpPr>
        <p:spPr>
          <a:xfrm>
            <a:off x="4240306" y="2198445"/>
            <a:ext cx="1863024" cy="6096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619997" y="2318626"/>
            <a:ext cx="89647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Mid = 2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35" name="Elbow Connector 34"/>
          <p:cNvCxnSpPr>
            <a:stCxn id="28" idx="3"/>
            <a:endCxn id="34" idx="2"/>
          </p:cNvCxnSpPr>
          <p:nvPr/>
        </p:nvCxnSpPr>
        <p:spPr>
          <a:xfrm flipV="1">
            <a:off x="7796663" y="2687958"/>
            <a:ext cx="271570" cy="74337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Down Arrow 38"/>
          <p:cNvSpPr/>
          <p:nvPr/>
        </p:nvSpPr>
        <p:spPr>
          <a:xfrm>
            <a:off x="6045059" y="2499401"/>
            <a:ext cx="116542" cy="188557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442011" y="2783400"/>
            <a:ext cx="1289922" cy="36576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664099" y="3624731"/>
            <a:ext cx="43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12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41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9" grpId="0" animBg="1"/>
      <p:bldP spid="4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827605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1389828"/>
          <a:ext cx="6095997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064771"/>
              </p:ext>
            </p:extLst>
          </p:nvPr>
        </p:nvGraphicFramePr>
        <p:xfrm>
          <a:off x="1237129" y="3253891"/>
          <a:ext cx="27093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37129" y="2816114"/>
          <a:ext cx="2709332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endCxn id="11" idx="0"/>
          </p:cNvCxnSpPr>
          <p:nvPr/>
        </p:nvCxnSpPr>
        <p:spPr>
          <a:xfrm flipH="1">
            <a:off x="2591795" y="2198445"/>
            <a:ext cx="1648511" cy="6176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4409998" y="3245917"/>
          <a:ext cx="33866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409998" y="2808140"/>
          <a:ext cx="3386665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2" name="Straight Arrow Connector 31"/>
          <p:cNvCxnSpPr>
            <a:endCxn id="31" idx="0"/>
          </p:cNvCxnSpPr>
          <p:nvPr/>
        </p:nvCxnSpPr>
        <p:spPr>
          <a:xfrm>
            <a:off x="4240306" y="2198445"/>
            <a:ext cx="1863024" cy="6096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809790"/>
              </p:ext>
            </p:extLst>
          </p:nvPr>
        </p:nvGraphicFramePr>
        <p:xfrm>
          <a:off x="4748664" y="5057150"/>
          <a:ext cx="13546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097345"/>
              </p:ext>
            </p:extLst>
          </p:nvPr>
        </p:nvGraphicFramePr>
        <p:xfrm>
          <a:off x="4748664" y="4619373"/>
          <a:ext cx="135466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7" name="Straight Arrow Connector 36"/>
          <p:cNvCxnSpPr>
            <a:endCxn id="36" idx="0"/>
          </p:cNvCxnSpPr>
          <p:nvPr/>
        </p:nvCxnSpPr>
        <p:spPr>
          <a:xfrm flipH="1">
            <a:off x="5425997" y="3624731"/>
            <a:ext cx="362148" cy="994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661386" y="4287704"/>
            <a:ext cx="89647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Mid = 1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41" name="Elbow Connector 40"/>
          <p:cNvCxnSpPr>
            <a:stCxn id="33" idx="3"/>
            <a:endCxn id="38" idx="2"/>
          </p:cNvCxnSpPr>
          <p:nvPr/>
        </p:nvCxnSpPr>
        <p:spPr>
          <a:xfrm flipV="1">
            <a:off x="6103330" y="4657036"/>
            <a:ext cx="1006292" cy="58553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Down Arrow 41"/>
          <p:cNvSpPr/>
          <p:nvPr/>
        </p:nvSpPr>
        <p:spPr>
          <a:xfrm>
            <a:off x="5671603" y="4355369"/>
            <a:ext cx="116542" cy="188557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786513" y="4649853"/>
            <a:ext cx="639484" cy="36576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32372" y="5435964"/>
            <a:ext cx="43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13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80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2" grpId="0" animBg="1"/>
      <p:bldP spid="4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827605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1389828"/>
          <a:ext cx="6095997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41430"/>
              </p:ext>
            </p:extLst>
          </p:nvPr>
        </p:nvGraphicFramePr>
        <p:xfrm>
          <a:off x="1237129" y="3253891"/>
          <a:ext cx="27093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37129" y="2816114"/>
          <a:ext cx="2709332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endCxn id="11" idx="0"/>
          </p:cNvCxnSpPr>
          <p:nvPr/>
        </p:nvCxnSpPr>
        <p:spPr>
          <a:xfrm flipH="1">
            <a:off x="2591795" y="2198445"/>
            <a:ext cx="1648511" cy="6176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4409998" y="3245917"/>
          <a:ext cx="33866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409998" y="2808140"/>
          <a:ext cx="3386665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2" name="Straight Arrow Connector 31"/>
          <p:cNvCxnSpPr>
            <a:endCxn id="31" idx="0"/>
          </p:cNvCxnSpPr>
          <p:nvPr/>
        </p:nvCxnSpPr>
        <p:spPr>
          <a:xfrm>
            <a:off x="4240306" y="2198445"/>
            <a:ext cx="1863024" cy="6096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4748664" y="5057150"/>
          <a:ext cx="13546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4748664" y="4619373"/>
          <a:ext cx="135466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7" name="Straight Arrow Connector 36"/>
          <p:cNvCxnSpPr>
            <a:endCxn id="36" idx="0"/>
          </p:cNvCxnSpPr>
          <p:nvPr/>
        </p:nvCxnSpPr>
        <p:spPr>
          <a:xfrm flipH="1">
            <a:off x="5425997" y="3624731"/>
            <a:ext cx="362148" cy="994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645505"/>
              </p:ext>
            </p:extLst>
          </p:nvPr>
        </p:nvGraphicFramePr>
        <p:xfrm>
          <a:off x="4485206" y="6180978"/>
          <a:ext cx="78465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6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139775"/>
              </p:ext>
            </p:extLst>
          </p:nvPr>
        </p:nvGraphicFramePr>
        <p:xfrm>
          <a:off x="4544972" y="5743201"/>
          <a:ext cx="677333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40" name="Straight Arrow Connector 39"/>
          <p:cNvCxnSpPr>
            <a:stCxn id="33" idx="2"/>
            <a:endCxn id="39" idx="0"/>
          </p:cNvCxnSpPr>
          <p:nvPr/>
        </p:nvCxnSpPr>
        <p:spPr>
          <a:xfrm flipH="1">
            <a:off x="4883638" y="5427990"/>
            <a:ext cx="542359" cy="315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463846" y="4599572"/>
            <a:ext cx="639484" cy="36576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664022" y="6488668"/>
            <a:ext cx="43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14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08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827605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1389828"/>
          <a:ext cx="6095997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64862"/>
              </p:ext>
            </p:extLst>
          </p:nvPr>
        </p:nvGraphicFramePr>
        <p:xfrm>
          <a:off x="1237129" y="3253891"/>
          <a:ext cx="27093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37129" y="2816114"/>
          <a:ext cx="2709332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endCxn id="11" idx="0"/>
          </p:cNvCxnSpPr>
          <p:nvPr/>
        </p:nvCxnSpPr>
        <p:spPr>
          <a:xfrm flipH="1">
            <a:off x="2591795" y="2198445"/>
            <a:ext cx="1648511" cy="6176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4409998" y="3245917"/>
          <a:ext cx="33866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409998" y="2808140"/>
          <a:ext cx="3386665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2" name="Straight Arrow Connector 31"/>
          <p:cNvCxnSpPr>
            <a:endCxn id="31" idx="0"/>
          </p:cNvCxnSpPr>
          <p:nvPr/>
        </p:nvCxnSpPr>
        <p:spPr>
          <a:xfrm>
            <a:off x="4240306" y="2198445"/>
            <a:ext cx="1863024" cy="6096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4748664" y="5057150"/>
          <a:ext cx="13546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4748664" y="4619373"/>
          <a:ext cx="135466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7" name="Straight Arrow Connector 36"/>
          <p:cNvCxnSpPr>
            <a:endCxn id="36" idx="0"/>
          </p:cNvCxnSpPr>
          <p:nvPr/>
        </p:nvCxnSpPr>
        <p:spPr>
          <a:xfrm flipH="1">
            <a:off x="5425997" y="3624731"/>
            <a:ext cx="362148" cy="994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4485206" y="6180978"/>
          <a:ext cx="78465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6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4544972" y="5743201"/>
          <a:ext cx="677333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40" name="Straight Arrow Connector 39"/>
          <p:cNvCxnSpPr>
            <a:stCxn id="33" idx="2"/>
            <a:endCxn id="39" idx="0"/>
          </p:cNvCxnSpPr>
          <p:nvPr/>
        </p:nvCxnSpPr>
        <p:spPr>
          <a:xfrm flipH="1">
            <a:off x="4883638" y="5427990"/>
            <a:ext cx="542359" cy="315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337727"/>
              </p:ext>
            </p:extLst>
          </p:nvPr>
        </p:nvGraphicFramePr>
        <p:xfrm>
          <a:off x="5441761" y="6180978"/>
          <a:ext cx="78465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6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649719"/>
              </p:ext>
            </p:extLst>
          </p:nvPr>
        </p:nvGraphicFramePr>
        <p:xfrm>
          <a:off x="5501527" y="5743201"/>
          <a:ext cx="677333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41" name="Straight Arrow Connector 40"/>
          <p:cNvCxnSpPr>
            <a:stCxn id="33" idx="2"/>
            <a:endCxn id="38" idx="0"/>
          </p:cNvCxnSpPr>
          <p:nvPr/>
        </p:nvCxnSpPr>
        <p:spPr>
          <a:xfrm>
            <a:off x="5425997" y="5427990"/>
            <a:ext cx="414196" cy="315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568529" y="6489076"/>
            <a:ext cx="43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15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49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827605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1389828"/>
          <a:ext cx="6095997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612098"/>
              </p:ext>
            </p:extLst>
          </p:nvPr>
        </p:nvGraphicFramePr>
        <p:xfrm>
          <a:off x="1237129" y="3253891"/>
          <a:ext cx="27093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37129" y="2816114"/>
          <a:ext cx="2709332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endCxn id="11" idx="0"/>
          </p:cNvCxnSpPr>
          <p:nvPr/>
        </p:nvCxnSpPr>
        <p:spPr>
          <a:xfrm flipH="1">
            <a:off x="2591795" y="2198445"/>
            <a:ext cx="1648511" cy="6176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4409998" y="3245917"/>
          <a:ext cx="33866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409998" y="2808140"/>
          <a:ext cx="3386665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2" name="Straight Arrow Connector 31"/>
          <p:cNvCxnSpPr>
            <a:endCxn id="31" idx="0"/>
          </p:cNvCxnSpPr>
          <p:nvPr/>
        </p:nvCxnSpPr>
        <p:spPr>
          <a:xfrm>
            <a:off x="4240306" y="2198445"/>
            <a:ext cx="1863024" cy="6096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4748664" y="5057150"/>
          <a:ext cx="13546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4748664" y="4619373"/>
          <a:ext cx="135466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7" name="Straight Arrow Connector 36"/>
          <p:cNvCxnSpPr>
            <a:endCxn id="36" idx="0"/>
          </p:cNvCxnSpPr>
          <p:nvPr/>
        </p:nvCxnSpPr>
        <p:spPr>
          <a:xfrm flipH="1">
            <a:off x="5425997" y="3624731"/>
            <a:ext cx="362148" cy="994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876193"/>
              </p:ext>
            </p:extLst>
          </p:nvPr>
        </p:nvGraphicFramePr>
        <p:xfrm>
          <a:off x="4485206" y="6180978"/>
          <a:ext cx="78465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6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4544972" y="5743201"/>
          <a:ext cx="677333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40" name="Straight Arrow Connector 39"/>
          <p:cNvCxnSpPr>
            <a:stCxn id="33" idx="2"/>
            <a:endCxn id="39" idx="0"/>
          </p:cNvCxnSpPr>
          <p:nvPr/>
        </p:nvCxnSpPr>
        <p:spPr>
          <a:xfrm flipH="1">
            <a:off x="4883638" y="5427990"/>
            <a:ext cx="542359" cy="315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959520"/>
              </p:ext>
            </p:extLst>
          </p:nvPr>
        </p:nvGraphicFramePr>
        <p:xfrm>
          <a:off x="5441761" y="6180978"/>
          <a:ext cx="78465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6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5501527" y="5743201"/>
          <a:ext cx="677333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41" name="Straight Arrow Connector 40"/>
          <p:cNvCxnSpPr>
            <a:stCxn id="33" idx="2"/>
            <a:endCxn id="38" idx="0"/>
          </p:cNvCxnSpPr>
          <p:nvPr/>
        </p:nvCxnSpPr>
        <p:spPr>
          <a:xfrm>
            <a:off x="5425997" y="5427990"/>
            <a:ext cx="414196" cy="315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27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827605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1389828"/>
          <a:ext cx="6095997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661889"/>
              </p:ext>
            </p:extLst>
          </p:nvPr>
        </p:nvGraphicFramePr>
        <p:xfrm>
          <a:off x="1237129" y="3253891"/>
          <a:ext cx="27093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37129" y="2816114"/>
          <a:ext cx="2709332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endCxn id="11" idx="0"/>
          </p:cNvCxnSpPr>
          <p:nvPr/>
        </p:nvCxnSpPr>
        <p:spPr>
          <a:xfrm flipH="1">
            <a:off x="2591795" y="2198445"/>
            <a:ext cx="1648511" cy="6176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4409998" y="3245917"/>
          <a:ext cx="33866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409998" y="2808140"/>
          <a:ext cx="3386665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2" name="Straight Arrow Connector 31"/>
          <p:cNvCxnSpPr>
            <a:endCxn id="31" idx="0"/>
          </p:cNvCxnSpPr>
          <p:nvPr/>
        </p:nvCxnSpPr>
        <p:spPr>
          <a:xfrm>
            <a:off x="4240306" y="2198445"/>
            <a:ext cx="1863024" cy="6096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4748664" y="5057150"/>
          <a:ext cx="13546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4748664" y="4619373"/>
          <a:ext cx="135466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7" name="Straight Arrow Connector 36"/>
          <p:cNvCxnSpPr>
            <a:endCxn id="36" idx="0"/>
          </p:cNvCxnSpPr>
          <p:nvPr/>
        </p:nvCxnSpPr>
        <p:spPr>
          <a:xfrm flipH="1">
            <a:off x="5425997" y="3624731"/>
            <a:ext cx="362148" cy="994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159888"/>
              </p:ext>
            </p:extLst>
          </p:nvPr>
        </p:nvGraphicFramePr>
        <p:xfrm>
          <a:off x="4485206" y="6180978"/>
          <a:ext cx="78465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6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4544972" y="5743201"/>
          <a:ext cx="677333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40" name="Straight Arrow Connector 39"/>
          <p:cNvCxnSpPr>
            <a:stCxn id="33" idx="2"/>
            <a:endCxn id="39" idx="0"/>
          </p:cNvCxnSpPr>
          <p:nvPr/>
        </p:nvCxnSpPr>
        <p:spPr>
          <a:xfrm flipH="1">
            <a:off x="4883638" y="5427990"/>
            <a:ext cx="542359" cy="315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5441761" y="6180978"/>
          <a:ext cx="78465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6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5501527" y="5743201"/>
          <a:ext cx="677333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41" name="Straight Arrow Connector 40"/>
          <p:cNvCxnSpPr>
            <a:stCxn id="33" idx="2"/>
            <a:endCxn id="38" idx="0"/>
          </p:cNvCxnSpPr>
          <p:nvPr/>
        </p:nvCxnSpPr>
        <p:spPr>
          <a:xfrm>
            <a:off x="5425997" y="5427990"/>
            <a:ext cx="414196" cy="315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178972" y="6479103"/>
            <a:ext cx="26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&lt;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6086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827605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1389828"/>
          <a:ext cx="6095997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808023"/>
              </p:ext>
            </p:extLst>
          </p:nvPr>
        </p:nvGraphicFramePr>
        <p:xfrm>
          <a:off x="1237129" y="3253891"/>
          <a:ext cx="27093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37129" y="2816114"/>
          <a:ext cx="2709332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endCxn id="11" idx="0"/>
          </p:cNvCxnSpPr>
          <p:nvPr/>
        </p:nvCxnSpPr>
        <p:spPr>
          <a:xfrm flipH="1">
            <a:off x="2591795" y="2198445"/>
            <a:ext cx="1648511" cy="6176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4409998" y="3245917"/>
          <a:ext cx="33866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409998" y="2808140"/>
          <a:ext cx="3386665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2" name="Straight Arrow Connector 31"/>
          <p:cNvCxnSpPr>
            <a:endCxn id="31" idx="0"/>
          </p:cNvCxnSpPr>
          <p:nvPr/>
        </p:nvCxnSpPr>
        <p:spPr>
          <a:xfrm>
            <a:off x="4240306" y="2198445"/>
            <a:ext cx="1863024" cy="6096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198590"/>
              </p:ext>
            </p:extLst>
          </p:nvPr>
        </p:nvGraphicFramePr>
        <p:xfrm>
          <a:off x="4748664" y="5057150"/>
          <a:ext cx="13546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4748664" y="4619373"/>
          <a:ext cx="135466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7" name="Straight Arrow Connector 36"/>
          <p:cNvCxnSpPr>
            <a:endCxn id="36" idx="0"/>
          </p:cNvCxnSpPr>
          <p:nvPr/>
        </p:nvCxnSpPr>
        <p:spPr>
          <a:xfrm flipH="1">
            <a:off x="5425997" y="3624731"/>
            <a:ext cx="362148" cy="994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4485206" y="6180978"/>
          <a:ext cx="78465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6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4544972" y="5743201"/>
          <a:ext cx="677333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40" name="Straight Arrow Connector 39"/>
          <p:cNvCxnSpPr>
            <a:stCxn id="33" idx="2"/>
            <a:endCxn id="39" idx="0"/>
          </p:cNvCxnSpPr>
          <p:nvPr/>
        </p:nvCxnSpPr>
        <p:spPr>
          <a:xfrm flipH="1">
            <a:off x="4883638" y="5427990"/>
            <a:ext cx="542359" cy="315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5441761" y="6180978"/>
          <a:ext cx="78465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6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5501527" y="5743201"/>
          <a:ext cx="677333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41" name="Straight Arrow Connector 40"/>
          <p:cNvCxnSpPr>
            <a:stCxn id="33" idx="2"/>
            <a:endCxn id="38" idx="0"/>
          </p:cNvCxnSpPr>
          <p:nvPr/>
        </p:nvCxnSpPr>
        <p:spPr>
          <a:xfrm>
            <a:off x="5425997" y="5427990"/>
            <a:ext cx="414196" cy="315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04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1998" y="950678"/>
            <a:ext cx="3872295" cy="484795"/>
          </a:xfrm>
        </p:spPr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half" idx="2"/>
          </p:nvPr>
        </p:nvSpPr>
        <p:spPr>
          <a:xfrm>
            <a:off x="81998" y="1435472"/>
            <a:ext cx="4587974" cy="4218443"/>
          </a:xfrm>
        </p:spPr>
        <p:txBody>
          <a:bodyPr>
            <a:normAutofit/>
          </a:bodyPr>
          <a:lstStyle/>
          <a:p>
            <a:pPr marL="214313" indent="-214313" algn="just">
              <a:buFont typeface="Wingdings 2" panose="05020102010507070707" pitchFamily="18" charset="2"/>
              <a:buChar char=""/>
            </a:pPr>
            <a:r>
              <a:rPr lang="en-US" sz="2100" b="1" dirty="0"/>
              <a:t>Concept</a:t>
            </a:r>
          </a:p>
          <a:p>
            <a:pPr marL="384572" lvl="1" indent="-210741" algn="just">
              <a:buFont typeface="Wingdings 2" panose="05020102010507070707" pitchFamily="18" charset="2"/>
              <a:buChar char=""/>
            </a:pPr>
            <a:r>
              <a:rPr lang="en-US" sz="1800" dirty="0"/>
              <a:t>Bubble sort is the simplest sorting algorithm. </a:t>
            </a:r>
          </a:p>
          <a:p>
            <a:pPr marL="384572" lvl="1" indent="-210741" algn="just">
              <a:buFont typeface="Wingdings 2" panose="05020102010507070707" pitchFamily="18" charset="2"/>
              <a:buChar char=""/>
            </a:pPr>
            <a:r>
              <a:rPr lang="en-US" sz="1800" dirty="0"/>
              <a:t>However, it is one of the worst ones in terms of performance/ efficiency/ time complexity.</a:t>
            </a:r>
          </a:p>
          <a:p>
            <a:pPr marL="384572" lvl="1" indent="-210741" algn="just">
              <a:buFont typeface="Wingdings 2" panose="05020102010507070707" pitchFamily="18" charset="2"/>
              <a:buChar char=""/>
            </a:pPr>
            <a:r>
              <a:rPr lang="en-US" sz="1800" dirty="0"/>
              <a:t>It works by continuously swapping each element one by one with their adjacent element if they are in wrong order.</a:t>
            </a:r>
            <a:endParaRPr lang="en-US" sz="1650" dirty="0"/>
          </a:p>
          <a:p>
            <a:pPr marL="384572" lvl="1" indent="-210741" algn="just">
              <a:buFont typeface="Wingdings 2" panose="05020102010507070707" pitchFamily="18" charset="2"/>
              <a:buChar char=""/>
            </a:pPr>
            <a:r>
              <a:rPr lang="en-US" sz="1650" dirty="0"/>
              <a:t>Finally, after generally LOTS of swapping, the elements are sorted.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Mushfiqur Rahman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2015: Data Structures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230" y="4390299"/>
            <a:ext cx="3312055" cy="74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67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827605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1389828"/>
          <a:ext cx="6095997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247174"/>
              </p:ext>
            </p:extLst>
          </p:nvPr>
        </p:nvGraphicFramePr>
        <p:xfrm>
          <a:off x="1237129" y="3253891"/>
          <a:ext cx="27093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37129" y="2816114"/>
          <a:ext cx="2709332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endCxn id="11" idx="0"/>
          </p:cNvCxnSpPr>
          <p:nvPr/>
        </p:nvCxnSpPr>
        <p:spPr>
          <a:xfrm flipH="1">
            <a:off x="2591795" y="2198445"/>
            <a:ext cx="1648511" cy="6176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4409998" y="3245917"/>
          <a:ext cx="33866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409998" y="2808140"/>
          <a:ext cx="3386665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2" name="Straight Arrow Connector 31"/>
          <p:cNvCxnSpPr>
            <a:endCxn id="31" idx="0"/>
          </p:cNvCxnSpPr>
          <p:nvPr/>
        </p:nvCxnSpPr>
        <p:spPr>
          <a:xfrm>
            <a:off x="4240306" y="2198445"/>
            <a:ext cx="1863024" cy="6096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4748664" y="5057150"/>
          <a:ext cx="13546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4748664" y="4619373"/>
          <a:ext cx="135466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7" name="Straight Arrow Connector 36"/>
          <p:cNvCxnSpPr>
            <a:endCxn id="36" idx="0"/>
          </p:cNvCxnSpPr>
          <p:nvPr/>
        </p:nvCxnSpPr>
        <p:spPr>
          <a:xfrm flipH="1">
            <a:off x="5425997" y="3624731"/>
            <a:ext cx="362148" cy="994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4485206" y="6180978"/>
          <a:ext cx="78465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6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4544972" y="5743201"/>
          <a:ext cx="677333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40" name="Straight Arrow Connector 39"/>
          <p:cNvCxnSpPr>
            <a:stCxn id="33" idx="2"/>
            <a:endCxn id="39" idx="0"/>
          </p:cNvCxnSpPr>
          <p:nvPr/>
        </p:nvCxnSpPr>
        <p:spPr>
          <a:xfrm flipH="1">
            <a:off x="4883638" y="5427990"/>
            <a:ext cx="542359" cy="315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835485"/>
              </p:ext>
            </p:extLst>
          </p:nvPr>
        </p:nvGraphicFramePr>
        <p:xfrm>
          <a:off x="5441761" y="6180978"/>
          <a:ext cx="78465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6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5501527" y="5743201"/>
          <a:ext cx="677333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41" name="Straight Arrow Connector 40"/>
          <p:cNvCxnSpPr>
            <a:stCxn id="33" idx="2"/>
            <a:endCxn id="38" idx="0"/>
          </p:cNvCxnSpPr>
          <p:nvPr/>
        </p:nvCxnSpPr>
        <p:spPr>
          <a:xfrm>
            <a:off x="5425997" y="5427990"/>
            <a:ext cx="414196" cy="315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08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827605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1389828"/>
          <a:ext cx="6095997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060534"/>
              </p:ext>
            </p:extLst>
          </p:nvPr>
        </p:nvGraphicFramePr>
        <p:xfrm>
          <a:off x="1237129" y="3253891"/>
          <a:ext cx="27093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37129" y="2816114"/>
          <a:ext cx="2709332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endCxn id="11" idx="0"/>
          </p:cNvCxnSpPr>
          <p:nvPr/>
        </p:nvCxnSpPr>
        <p:spPr>
          <a:xfrm flipH="1">
            <a:off x="2591795" y="2198445"/>
            <a:ext cx="1648511" cy="6176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4409998" y="3245917"/>
          <a:ext cx="33866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409998" y="2808140"/>
          <a:ext cx="3386665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2" name="Straight Arrow Connector 31"/>
          <p:cNvCxnSpPr>
            <a:endCxn id="31" idx="0"/>
          </p:cNvCxnSpPr>
          <p:nvPr/>
        </p:nvCxnSpPr>
        <p:spPr>
          <a:xfrm>
            <a:off x="4240306" y="2198445"/>
            <a:ext cx="1863024" cy="6096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830294"/>
              </p:ext>
            </p:extLst>
          </p:nvPr>
        </p:nvGraphicFramePr>
        <p:xfrm>
          <a:off x="4748664" y="5057150"/>
          <a:ext cx="13546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4748664" y="4619373"/>
          <a:ext cx="135466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7" name="Straight Arrow Connector 36"/>
          <p:cNvCxnSpPr>
            <a:endCxn id="36" idx="0"/>
          </p:cNvCxnSpPr>
          <p:nvPr/>
        </p:nvCxnSpPr>
        <p:spPr>
          <a:xfrm flipH="1">
            <a:off x="5425997" y="3624731"/>
            <a:ext cx="362148" cy="994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4485206" y="6180978"/>
          <a:ext cx="78465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6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4544972" y="5743201"/>
          <a:ext cx="677333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40" name="Straight Arrow Connector 39"/>
          <p:cNvCxnSpPr>
            <a:stCxn id="33" idx="2"/>
            <a:endCxn id="39" idx="0"/>
          </p:cNvCxnSpPr>
          <p:nvPr/>
        </p:nvCxnSpPr>
        <p:spPr>
          <a:xfrm flipH="1">
            <a:off x="4883638" y="5427990"/>
            <a:ext cx="542359" cy="315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5441761" y="6180978"/>
          <a:ext cx="78465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6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5501527" y="5743201"/>
          <a:ext cx="677333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41" name="Straight Arrow Connector 40"/>
          <p:cNvCxnSpPr>
            <a:stCxn id="33" idx="2"/>
            <a:endCxn id="38" idx="0"/>
          </p:cNvCxnSpPr>
          <p:nvPr/>
        </p:nvCxnSpPr>
        <p:spPr>
          <a:xfrm>
            <a:off x="5425997" y="5427990"/>
            <a:ext cx="414196" cy="315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7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827605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1389828"/>
          <a:ext cx="6095997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719156"/>
              </p:ext>
            </p:extLst>
          </p:nvPr>
        </p:nvGraphicFramePr>
        <p:xfrm>
          <a:off x="1237129" y="3253891"/>
          <a:ext cx="27093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37129" y="2816114"/>
          <a:ext cx="2709332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endCxn id="11" idx="0"/>
          </p:cNvCxnSpPr>
          <p:nvPr/>
        </p:nvCxnSpPr>
        <p:spPr>
          <a:xfrm flipH="1">
            <a:off x="2591795" y="2198445"/>
            <a:ext cx="1648511" cy="6176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4409998" y="3245917"/>
          <a:ext cx="33866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409998" y="2808140"/>
          <a:ext cx="3386665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2" name="Straight Arrow Connector 31"/>
          <p:cNvCxnSpPr>
            <a:endCxn id="31" idx="0"/>
          </p:cNvCxnSpPr>
          <p:nvPr/>
        </p:nvCxnSpPr>
        <p:spPr>
          <a:xfrm>
            <a:off x="4240306" y="2198445"/>
            <a:ext cx="1863024" cy="6096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4748664" y="5057150"/>
          <a:ext cx="13546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4748664" y="4619373"/>
          <a:ext cx="135466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7" name="Straight Arrow Connector 36"/>
          <p:cNvCxnSpPr>
            <a:endCxn id="36" idx="0"/>
          </p:cNvCxnSpPr>
          <p:nvPr/>
        </p:nvCxnSpPr>
        <p:spPr>
          <a:xfrm flipH="1">
            <a:off x="5425997" y="3624731"/>
            <a:ext cx="362148" cy="994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788145" y="2808140"/>
            <a:ext cx="2008518" cy="36576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171818" y="5435964"/>
            <a:ext cx="43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16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27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827605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1389828"/>
          <a:ext cx="6095997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717105"/>
              </p:ext>
            </p:extLst>
          </p:nvPr>
        </p:nvGraphicFramePr>
        <p:xfrm>
          <a:off x="1237129" y="3253891"/>
          <a:ext cx="27093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37129" y="2816114"/>
          <a:ext cx="2709332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endCxn id="11" idx="0"/>
          </p:cNvCxnSpPr>
          <p:nvPr/>
        </p:nvCxnSpPr>
        <p:spPr>
          <a:xfrm flipH="1">
            <a:off x="2591795" y="2198445"/>
            <a:ext cx="1648511" cy="6176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4409998" y="3245917"/>
          <a:ext cx="33866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409998" y="2808140"/>
          <a:ext cx="3386665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2" name="Straight Arrow Connector 31"/>
          <p:cNvCxnSpPr>
            <a:endCxn id="31" idx="0"/>
          </p:cNvCxnSpPr>
          <p:nvPr/>
        </p:nvCxnSpPr>
        <p:spPr>
          <a:xfrm>
            <a:off x="4240306" y="2198445"/>
            <a:ext cx="1863024" cy="6096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259140"/>
              </p:ext>
            </p:extLst>
          </p:nvPr>
        </p:nvGraphicFramePr>
        <p:xfrm>
          <a:off x="4748664" y="5057150"/>
          <a:ext cx="13546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4748664" y="4619373"/>
          <a:ext cx="135466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7" name="Straight Arrow Connector 36"/>
          <p:cNvCxnSpPr>
            <a:endCxn id="36" idx="0"/>
          </p:cNvCxnSpPr>
          <p:nvPr/>
        </p:nvCxnSpPr>
        <p:spPr>
          <a:xfrm flipH="1">
            <a:off x="5425997" y="3624731"/>
            <a:ext cx="362148" cy="994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977839"/>
              </p:ext>
            </p:extLst>
          </p:nvPr>
        </p:nvGraphicFramePr>
        <p:xfrm>
          <a:off x="6603997" y="5054093"/>
          <a:ext cx="2031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376712"/>
              </p:ext>
            </p:extLst>
          </p:nvPr>
        </p:nvGraphicFramePr>
        <p:xfrm>
          <a:off x="6603997" y="4616316"/>
          <a:ext cx="2031999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44" name="Straight Arrow Connector 43"/>
          <p:cNvCxnSpPr>
            <a:endCxn id="43" idx="0"/>
          </p:cNvCxnSpPr>
          <p:nvPr/>
        </p:nvCxnSpPr>
        <p:spPr>
          <a:xfrm>
            <a:off x="5788145" y="3624731"/>
            <a:ext cx="1831851" cy="9915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982144" y="3664296"/>
            <a:ext cx="89647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Mid = 1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46" name="Elbow Connector 45"/>
          <p:cNvCxnSpPr>
            <a:stCxn id="42" idx="3"/>
            <a:endCxn id="45" idx="2"/>
          </p:cNvCxnSpPr>
          <p:nvPr/>
        </p:nvCxnSpPr>
        <p:spPr>
          <a:xfrm flipH="1" flipV="1">
            <a:off x="8430380" y="4033628"/>
            <a:ext cx="205616" cy="1205885"/>
          </a:xfrm>
          <a:prstGeom prst="bentConnector4">
            <a:avLst>
              <a:gd name="adj1" fmla="val -111178"/>
              <a:gd name="adj2" fmla="val 5768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Down Arrow 46"/>
          <p:cNvSpPr/>
          <p:nvPr/>
        </p:nvSpPr>
        <p:spPr>
          <a:xfrm>
            <a:off x="7561725" y="4240730"/>
            <a:ext cx="116542" cy="188557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603997" y="4603552"/>
            <a:ext cx="639484" cy="36576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400380" y="5432907"/>
            <a:ext cx="43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17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51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7" grpId="0" animBg="1"/>
      <p:bldP spid="4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665883"/>
              </p:ext>
            </p:extLst>
          </p:nvPr>
        </p:nvGraphicFramePr>
        <p:xfrm>
          <a:off x="1524000" y="1241679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4297"/>
              </p:ext>
            </p:extLst>
          </p:nvPr>
        </p:nvGraphicFramePr>
        <p:xfrm>
          <a:off x="1524000" y="803902"/>
          <a:ext cx="6095997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365283"/>
              </p:ext>
            </p:extLst>
          </p:nvPr>
        </p:nvGraphicFramePr>
        <p:xfrm>
          <a:off x="1237129" y="2667965"/>
          <a:ext cx="27093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159279"/>
              </p:ext>
            </p:extLst>
          </p:nvPr>
        </p:nvGraphicFramePr>
        <p:xfrm>
          <a:off x="1237129" y="2230188"/>
          <a:ext cx="2709332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endCxn id="11" idx="0"/>
          </p:cNvCxnSpPr>
          <p:nvPr/>
        </p:nvCxnSpPr>
        <p:spPr>
          <a:xfrm flipH="1">
            <a:off x="2591795" y="1612519"/>
            <a:ext cx="1648511" cy="6176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010885"/>
              </p:ext>
            </p:extLst>
          </p:nvPr>
        </p:nvGraphicFramePr>
        <p:xfrm>
          <a:off x="4409998" y="2659991"/>
          <a:ext cx="33866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923634"/>
              </p:ext>
            </p:extLst>
          </p:nvPr>
        </p:nvGraphicFramePr>
        <p:xfrm>
          <a:off x="4409998" y="2222214"/>
          <a:ext cx="3386665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2" name="Straight Arrow Connector 31"/>
          <p:cNvCxnSpPr>
            <a:endCxn id="31" idx="0"/>
          </p:cNvCxnSpPr>
          <p:nvPr/>
        </p:nvCxnSpPr>
        <p:spPr>
          <a:xfrm>
            <a:off x="4240306" y="1612519"/>
            <a:ext cx="1863024" cy="6096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723359"/>
              </p:ext>
            </p:extLst>
          </p:nvPr>
        </p:nvGraphicFramePr>
        <p:xfrm>
          <a:off x="4748664" y="4471224"/>
          <a:ext cx="13546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140621"/>
              </p:ext>
            </p:extLst>
          </p:nvPr>
        </p:nvGraphicFramePr>
        <p:xfrm>
          <a:off x="4748664" y="4033447"/>
          <a:ext cx="135466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7" name="Straight Arrow Connector 36"/>
          <p:cNvCxnSpPr>
            <a:endCxn id="36" idx="0"/>
          </p:cNvCxnSpPr>
          <p:nvPr/>
        </p:nvCxnSpPr>
        <p:spPr>
          <a:xfrm flipH="1">
            <a:off x="5425997" y="3038805"/>
            <a:ext cx="362148" cy="994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274414"/>
              </p:ext>
            </p:extLst>
          </p:nvPr>
        </p:nvGraphicFramePr>
        <p:xfrm>
          <a:off x="6603997" y="4468167"/>
          <a:ext cx="2031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871035"/>
              </p:ext>
            </p:extLst>
          </p:nvPr>
        </p:nvGraphicFramePr>
        <p:xfrm>
          <a:off x="6603997" y="4030390"/>
          <a:ext cx="2031999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44" name="Straight Arrow Connector 43"/>
          <p:cNvCxnSpPr>
            <a:endCxn id="43" idx="0"/>
          </p:cNvCxnSpPr>
          <p:nvPr/>
        </p:nvCxnSpPr>
        <p:spPr>
          <a:xfrm>
            <a:off x="5788145" y="3038805"/>
            <a:ext cx="1831851" cy="9915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205283"/>
              </p:ext>
            </p:extLst>
          </p:nvPr>
        </p:nvGraphicFramePr>
        <p:xfrm>
          <a:off x="6358395" y="5595052"/>
          <a:ext cx="78465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6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09245"/>
              </p:ext>
            </p:extLst>
          </p:nvPr>
        </p:nvGraphicFramePr>
        <p:xfrm>
          <a:off x="6418161" y="5157275"/>
          <a:ext cx="677333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1" name="Straight Arrow Connector 50"/>
          <p:cNvCxnSpPr>
            <a:endCxn id="50" idx="0"/>
          </p:cNvCxnSpPr>
          <p:nvPr/>
        </p:nvCxnSpPr>
        <p:spPr>
          <a:xfrm flipH="1">
            <a:off x="6756827" y="4842064"/>
            <a:ext cx="486654" cy="315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7300254" y="4033447"/>
            <a:ext cx="1335741" cy="36576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484454" y="5968949"/>
            <a:ext cx="43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18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20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241679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803902"/>
          <a:ext cx="6095997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274208"/>
              </p:ext>
            </p:extLst>
          </p:nvPr>
        </p:nvGraphicFramePr>
        <p:xfrm>
          <a:off x="1237129" y="2667965"/>
          <a:ext cx="27093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37129" y="2230188"/>
          <a:ext cx="2709332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endCxn id="11" idx="0"/>
          </p:cNvCxnSpPr>
          <p:nvPr/>
        </p:nvCxnSpPr>
        <p:spPr>
          <a:xfrm flipH="1">
            <a:off x="2591795" y="1612519"/>
            <a:ext cx="1648511" cy="6176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4409998" y="2659991"/>
          <a:ext cx="33866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409998" y="2222214"/>
          <a:ext cx="3386665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2" name="Straight Arrow Connector 31"/>
          <p:cNvCxnSpPr>
            <a:endCxn id="31" idx="0"/>
          </p:cNvCxnSpPr>
          <p:nvPr/>
        </p:nvCxnSpPr>
        <p:spPr>
          <a:xfrm>
            <a:off x="4240306" y="1612519"/>
            <a:ext cx="1863024" cy="6096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280698"/>
              </p:ext>
            </p:extLst>
          </p:nvPr>
        </p:nvGraphicFramePr>
        <p:xfrm>
          <a:off x="4748664" y="4471224"/>
          <a:ext cx="13546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4748664" y="4033447"/>
          <a:ext cx="135466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7" name="Straight Arrow Connector 36"/>
          <p:cNvCxnSpPr>
            <a:endCxn id="36" idx="0"/>
          </p:cNvCxnSpPr>
          <p:nvPr/>
        </p:nvCxnSpPr>
        <p:spPr>
          <a:xfrm flipH="1">
            <a:off x="5425997" y="3038805"/>
            <a:ext cx="362148" cy="994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6603997" y="4468167"/>
          <a:ext cx="2031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6603997" y="4030390"/>
          <a:ext cx="2031999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44" name="Straight Arrow Connector 43"/>
          <p:cNvCxnSpPr>
            <a:endCxn id="43" idx="0"/>
          </p:cNvCxnSpPr>
          <p:nvPr/>
        </p:nvCxnSpPr>
        <p:spPr>
          <a:xfrm>
            <a:off x="5788145" y="3038805"/>
            <a:ext cx="1831851" cy="9915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6358395" y="5595052"/>
          <a:ext cx="78465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6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6418161" y="5157275"/>
          <a:ext cx="677333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1" name="Straight Arrow Connector 50"/>
          <p:cNvCxnSpPr>
            <a:endCxn id="50" idx="0"/>
          </p:cNvCxnSpPr>
          <p:nvPr/>
        </p:nvCxnSpPr>
        <p:spPr>
          <a:xfrm flipH="1">
            <a:off x="6756827" y="4842064"/>
            <a:ext cx="486654" cy="315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52" name="Table 51"/>
          <p:cNvGraphicFramePr>
            <a:graphicFrameLocks noGrp="1"/>
          </p:cNvGraphicFramePr>
          <p:nvPr/>
        </p:nvGraphicFramePr>
        <p:xfrm>
          <a:off x="7577676" y="5595052"/>
          <a:ext cx="13546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/>
        </p:nvGraphicFramePr>
        <p:xfrm>
          <a:off x="7577676" y="5157275"/>
          <a:ext cx="135466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4" name="Straight Arrow Connector 53"/>
          <p:cNvCxnSpPr>
            <a:endCxn id="53" idx="0"/>
          </p:cNvCxnSpPr>
          <p:nvPr/>
        </p:nvCxnSpPr>
        <p:spPr>
          <a:xfrm>
            <a:off x="7243481" y="4839007"/>
            <a:ext cx="1011528" cy="3182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369961" y="3446068"/>
            <a:ext cx="72712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C00000"/>
                </a:solidFill>
              </a:rPr>
              <a:t>Mid = 1</a:t>
            </a:r>
            <a:endParaRPr lang="en-US" sz="1200" b="1" dirty="0">
              <a:solidFill>
                <a:srgbClr val="C00000"/>
              </a:solidFill>
            </a:endParaRPr>
          </a:p>
        </p:txBody>
      </p:sp>
      <p:cxnSp>
        <p:nvCxnSpPr>
          <p:cNvPr id="56" name="Elbow Connector 55"/>
          <p:cNvCxnSpPr>
            <a:stCxn id="52" idx="3"/>
            <a:endCxn id="55" idx="2"/>
          </p:cNvCxnSpPr>
          <p:nvPr/>
        </p:nvCxnSpPr>
        <p:spPr>
          <a:xfrm flipH="1" flipV="1">
            <a:off x="8733523" y="3723067"/>
            <a:ext cx="198819" cy="2057405"/>
          </a:xfrm>
          <a:prstGeom prst="bentConnector4">
            <a:avLst>
              <a:gd name="adj1" fmla="val -56931"/>
              <a:gd name="adj2" fmla="val 5450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Down Arrow 47"/>
          <p:cNvSpPr/>
          <p:nvPr/>
        </p:nvSpPr>
        <p:spPr>
          <a:xfrm>
            <a:off x="8519454" y="4903862"/>
            <a:ext cx="116542" cy="188557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7615525" y="5179593"/>
            <a:ext cx="639484" cy="36576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035393" y="5958123"/>
            <a:ext cx="43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19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122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48" grpId="0" animBg="1"/>
      <p:bldP spid="5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241679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803902"/>
          <a:ext cx="6095997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687488"/>
              </p:ext>
            </p:extLst>
          </p:nvPr>
        </p:nvGraphicFramePr>
        <p:xfrm>
          <a:off x="1237129" y="2667965"/>
          <a:ext cx="27093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37129" y="2230188"/>
          <a:ext cx="2709332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endCxn id="11" idx="0"/>
          </p:cNvCxnSpPr>
          <p:nvPr/>
        </p:nvCxnSpPr>
        <p:spPr>
          <a:xfrm flipH="1">
            <a:off x="2591795" y="1612519"/>
            <a:ext cx="1648511" cy="6176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4409998" y="2659991"/>
          <a:ext cx="33866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409998" y="2222214"/>
          <a:ext cx="3386665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2" name="Straight Arrow Connector 31"/>
          <p:cNvCxnSpPr>
            <a:endCxn id="31" idx="0"/>
          </p:cNvCxnSpPr>
          <p:nvPr/>
        </p:nvCxnSpPr>
        <p:spPr>
          <a:xfrm>
            <a:off x="4240306" y="1612519"/>
            <a:ext cx="1863024" cy="6096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502964"/>
              </p:ext>
            </p:extLst>
          </p:nvPr>
        </p:nvGraphicFramePr>
        <p:xfrm>
          <a:off x="4748664" y="4471224"/>
          <a:ext cx="13546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4748664" y="4033447"/>
          <a:ext cx="135466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7" name="Straight Arrow Connector 36"/>
          <p:cNvCxnSpPr>
            <a:endCxn id="36" idx="0"/>
          </p:cNvCxnSpPr>
          <p:nvPr/>
        </p:nvCxnSpPr>
        <p:spPr>
          <a:xfrm flipH="1">
            <a:off x="5425997" y="3038805"/>
            <a:ext cx="362148" cy="994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6603997" y="4468167"/>
          <a:ext cx="2031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6603997" y="4030390"/>
          <a:ext cx="2031999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44" name="Straight Arrow Connector 43"/>
          <p:cNvCxnSpPr>
            <a:endCxn id="43" idx="0"/>
          </p:cNvCxnSpPr>
          <p:nvPr/>
        </p:nvCxnSpPr>
        <p:spPr>
          <a:xfrm>
            <a:off x="5788145" y="3038805"/>
            <a:ext cx="1831851" cy="9915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6358395" y="5595052"/>
          <a:ext cx="78465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6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6418161" y="5157275"/>
          <a:ext cx="677333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1" name="Straight Arrow Connector 50"/>
          <p:cNvCxnSpPr>
            <a:endCxn id="50" idx="0"/>
          </p:cNvCxnSpPr>
          <p:nvPr/>
        </p:nvCxnSpPr>
        <p:spPr>
          <a:xfrm flipH="1">
            <a:off x="6756827" y="4842064"/>
            <a:ext cx="486654" cy="315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52" name="Table 51"/>
          <p:cNvGraphicFramePr>
            <a:graphicFrameLocks noGrp="1"/>
          </p:cNvGraphicFramePr>
          <p:nvPr/>
        </p:nvGraphicFramePr>
        <p:xfrm>
          <a:off x="7577676" y="5595052"/>
          <a:ext cx="13546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/>
        </p:nvGraphicFramePr>
        <p:xfrm>
          <a:off x="7577676" y="5157275"/>
          <a:ext cx="135466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4" name="Straight Arrow Connector 53"/>
          <p:cNvCxnSpPr>
            <a:endCxn id="53" idx="0"/>
          </p:cNvCxnSpPr>
          <p:nvPr/>
        </p:nvCxnSpPr>
        <p:spPr>
          <a:xfrm>
            <a:off x="7243481" y="4839007"/>
            <a:ext cx="1011528" cy="3182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465434"/>
              </p:ext>
            </p:extLst>
          </p:nvPr>
        </p:nvGraphicFramePr>
        <p:xfrm>
          <a:off x="6851151" y="6466667"/>
          <a:ext cx="78465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6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308395"/>
              </p:ext>
            </p:extLst>
          </p:nvPr>
        </p:nvGraphicFramePr>
        <p:xfrm>
          <a:off x="6910917" y="6028890"/>
          <a:ext cx="677333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60" name="Straight Arrow Connector 59"/>
          <p:cNvCxnSpPr>
            <a:stCxn id="52" idx="2"/>
            <a:endCxn id="59" idx="3"/>
          </p:cNvCxnSpPr>
          <p:nvPr/>
        </p:nvCxnSpPr>
        <p:spPr>
          <a:xfrm flipH="1">
            <a:off x="7588250" y="5965892"/>
            <a:ext cx="666759" cy="2458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8292858" y="5148127"/>
            <a:ext cx="639484" cy="36576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418161" y="6488668"/>
            <a:ext cx="43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20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571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241679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803902"/>
          <a:ext cx="6095997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02564"/>
              </p:ext>
            </p:extLst>
          </p:nvPr>
        </p:nvGraphicFramePr>
        <p:xfrm>
          <a:off x="1237129" y="2667965"/>
          <a:ext cx="27093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37129" y="2230188"/>
          <a:ext cx="2709332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endCxn id="11" idx="0"/>
          </p:cNvCxnSpPr>
          <p:nvPr/>
        </p:nvCxnSpPr>
        <p:spPr>
          <a:xfrm flipH="1">
            <a:off x="2591795" y="1612519"/>
            <a:ext cx="1648511" cy="6176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4409998" y="2659991"/>
          <a:ext cx="33866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409998" y="2222214"/>
          <a:ext cx="3386665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2" name="Straight Arrow Connector 31"/>
          <p:cNvCxnSpPr>
            <a:endCxn id="31" idx="0"/>
          </p:cNvCxnSpPr>
          <p:nvPr/>
        </p:nvCxnSpPr>
        <p:spPr>
          <a:xfrm>
            <a:off x="4240306" y="1612519"/>
            <a:ext cx="1863024" cy="6096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009923"/>
              </p:ext>
            </p:extLst>
          </p:nvPr>
        </p:nvGraphicFramePr>
        <p:xfrm>
          <a:off x="4748664" y="4471224"/>
          <a:ext cx="13546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4748664" y="4033447"/>
          <a:ext cx="135466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7" name="Straight Arrow Connector 36"/>
          <p:cNvCxnSpPr>
            <a:endCxn id="36" idx="0"/>
          </p:cNvCxnSpPr>
          <p:nvPr/>
        </p:nvCxnSpPr>
        <p:spPr>
          <a:xfrm flipH="1">
            <a:off x="5425997" y="3038805"/>
            <a:ext cx="362148" cy="994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6603997" y="4468167"/>
          <a:ext cx="2031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6603997" y="4030390"/>
          <a:ext cx="2031999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44" name="Straight Arrow Connector 43"/>
          <p:cNvCxnSpPr>
            <a:endCxn id="43" idx="0"/>
          </p:cNvCxnSpPr>
          <p:nvPr/>
        </p:nvCxnSpPr>
        <p:spPr>
          <a:xfrm>
            <a:off x="5788145" y="3038805"/>
            <a:ext cx="1831851" cy="9915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6358395" y="5595052"/>
          <a:ext cx="78465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6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6418161" y="5157275"/>
          <a:ext cx="677333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1" name="Straight Arrow Connector 50"/>
          <p:cNvCxnSpPr>
            <a:endCxn id="50" idx="0"/>
          </p:cNvCxnSpPr>
          <p:nvPr/>
        </p:nvCxnSpPr>
        <p:spPr>
          <a:xfrm flipH="1">
            <a:off x="6756827" y="4842064"/>
            <a:ext cx="486654" cy="315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52" name="Table 51"/>
          <p:cNvGraphicFramePr>
            <a:graphicFrameLocks noGrp="1"/>
          </p:cNvGraphicFramePr>
          <p:nvPr/>
        </p:nvGraphicFramePr>
        <p:xfrm>
          <a:off x="7577676" y="5595052"/>
          <a:ext cx="13546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/>
        </p:nvGraphicFramePr>
        <p:xfrm>
          <a:off x="7577676" y="5157275"/>
          <a:ext cx="135466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4" name="Straight Arrow Connector 53"/>
          <p:cNvCxnSpPr>
            <a:endCxn id="53" idx="0"/>
          </p:cNvCxnSpPr>
          <p:nvPr/>
        </p:nvCxnSpPr>
        <p:spPr>
          <a:xfrm>
            <a:off x="7243481" y="4839007"/>
            <a:ext cx="1011528" cy="3182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071546"/>
              </p:ext>
            </p:extLst>
          </p:nvPr>
        </p:nvGraphicFramePr>
        <p:xfrm>
          <a:off x="6851151" y="6466667"/>
          <a:ext cx="78465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6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/>
        </p:nvGraphicFramePr>
        <p:xfrm>
          <a:off x="6910917" y="6028890"/>
          <a:ext cx="677333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60" name="Straight Arrow Connector 59"/>
          <p:cNvCxnSpPr>
            <a:stCxn id="52" idx="2"/>
            <a:endCxn id="59" idx="3"/>
          </p:cNvCxnSpPr>
          <p:nvPr/>
        </p:nvCxnSpPr>
        <p:spPr>
          <a:xfrm flipH="1">
            <a:off x="7588250" y="5965892"/>
            <a:ext cx="666759" cy="2458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851513"/>
              </p:ext>
            </p:extLst>
          </p:nvPr>
        </p:nvGraphicFramePr>
        <p:xfrm>
          <a:off x="8334777" y="6466667"/>
          <a:ext cx="78465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6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412366"/>
              </p:ext>
            </p:extLst>
          </p:nvPr>
        </p:nvGraphicFramePr>
        <p:xfrm>
          <a:off x="8394543" y="6028890"/>
          <a:ext cx="677333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7" name="Straight Arrow Connector 56"/>
          <p:cNvCxnSpPr>
            <a:stCxn id="52" idx="2"/>
            <a:endCxn id="56" idx="1"/>
          </p:cNvCxnSpPr>
          <p:nvPr/>
        </p:nvCxnSpPr>
        <p:spPr>
          <a:xfrm>
            <a:off x="8255009" y="5965892"/>
            <a:ext cx="139534" cy="2458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921629" y="6466667"/>
            <a:ext cx="43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21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77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241679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803902"/>
          <a:ext cx="6095997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237129" y="2667965"/>
          <a:ext cx="27093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37129" y="2230188"/>
          <a:ext cx="2709332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endCxn id="11" idx="0"/>
          </p:cNvCxnSpPr>
          <p:nvPr/>
        </p:nvCxnSpPr>
        <p:spPr>
          <a:xfrm flipH="1">
            <a:off x="2591795" y="1612519"/>
            <a:ext cx="1648511" cy="6176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4409998" y="2659991"/>
          <a:ext cx="33866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409998" y="2222214"/>
          <a:ext cx="3386665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2" name="Straight Arrow Connector 31"/>
          <p:cNvCxnSpPr>
            <a:endCxn id="31" idx="0"/>
          </p:cNvCxnSpPr>
          <p:nvPr/>
        </p:nvCxnSpPr>
        <p:spPr>
          <a:xfrm>
            <a:off x="4240306" y="1612519"/>
            <a:ext cx="1863024" cy="6096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4748664" y="4471224"/>
          <a:ext cx="13546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4748664" y="4033447"/>
          <a:ext cx="135466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7" name="Straight Arrow Connector 36"/>
          <p:cNvCxnSpPr>
            <a:endCxn id="36" idx="0"/>
          </p:cNvCxnSpPr>
          <p:nvPr/>
        </p:nvCxnSpPr>
        <p:spPr>
          <a:xfrm flipH="1">
            <a:off x="5425997" y="3038805"/>
            <a:ext cx="362148" cy="994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6603997" y="4468167"/>
          <a:ext cx="2031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6603997" y="4030390"/>
          <a:ext cx="2031999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44" name="Straight Arrow Connector 43"/>
          <p:cNvCxnSpPr>
            <a:endCxn id="43" idx="0"/>
          </p:cNvCxnSpPr>
          <p:nvPr/>
        </p:nvCxnSpPr>
        <p:spPr>
          <a:xfrm>
            <a:off x="5788145" y="3038805"/>
            <a:ext cx="1831851" cy="9915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6358395" y="5595052"/>
          <a:ext cx="78465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6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6418161" y="5157275"/>
          <a:ext cx="677333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1" name="Straight Arrow Connector 50"/>
          <p:cNvCxnSpPr>
            <a:endCxn id="50" idx="0"/>
          </p:cNvCxnSpPr>
          <p:nvPr/>
        </p:nvCxnSpPr>
        <p:spPr>
          <a:xfrm flipH="1">
            <a:off x="6756827" y="4842064"/>
            <a:ext cx="486654" cy="315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52" name="Table 51"/>
          <p:cNvGraphicFramePr>
            <a:graphicFrameLocks noGrp="1"/>
          </p:cNvGraphicFramePr>
          <p:nvPr/>
        </p:nvGraphicFramePr>
        <p:xfrm>
          <a:off x="7577676" y="5595052"/>
          <a:ext cx="13546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/>
        </p:nvGraphicFramePr>
        <p:xfrm>
          <a:off x="7577676" y="5157275"/>
          <a:ext cx="135466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4" name="Straight Arrow Connector 53"/>
          <p:cNvCxnSpPr>
            <a:endCxn id="53" idx="0"/>
          </p:cNvCxnSpPr>
          <p:nvPr/>
        </p:nvCxnSpPr>
        <p:spPr>
          <a:xfrm>
            <a:off x="7243481" y="4839007"/>
            <a:ext cx="1011528" cy="3182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298850"/>
              </p:ext>
            </p:extLst>
          </p:nvPr>
        </p:nvGraphicFramePr>
        <p:xfrm>
          <a:off x="6851151" y="6466667"/>
          <a:ext cx="78465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6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/>
        </p:nvGraphicFramePr>
        <p:xfrm>
          <a:off x="6910917" y="6028890"/>
          <a:ext cx="677333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60" name="Straight Arrow Connector 59"/>
          <p:cNvCxnSpPr>
            <a:stCxn id="52" idx="2"/>
            <a:endCxn id="59" idx="3"/>
          </p:cNvCxnSpPr>
          <p:nvPr/>
        </p:nvCxnSpPr>
        <p:spPr>
          <a:xfrm flipH="1">
            <a:off x="7588250" y="5965892"/>
            <a:ext cx="666759" cy="2458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463750"/>
              </p:ext>
            </p:extLst>
          </p:nvPr>
        </p:nvGraphicFramePr>
        <p:xfrm>
          <a:off x="8334777" y="6466667"/>
          <a:ext cx="78465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6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/>
        </p:nvGraphicFramePr>
        <p:xfrm>
          <a:off x="8394543" y="6028890"/>
          <a:ext cx="677333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7" name="Straight Arrow Connector 56"/>
          <p:cNvCxnSpPr>
            <a:stCxn id="52" idx="2"/>
            <a:endCxn id="56" idx="1"/>
          </p:cNvCxnSpPr>
          <p:nvPr/>
        </p:nvCxnSpPr>
        <p:spPr>
          <a:xfrm>
            <a:off x="8255009" y="5965892"/>
            <a:ext cx="139534" cy="2458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98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241679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803902"/>
          <a:ext cx="6095997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237129" y="2667965"/>
          <a:ext cx="27093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37129" y="2230188"/>
          <a:ext cx="2709332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endCxn id="11" idx="0"/>
          </p:cNvCxnSpPr>
          <p:nvPr/>
        </p:nvCxnSpPr>
        <p:spPr>
          <a:xfrm flipH="1">
            <a:off x="2591795" y="1612519"/>
            <a:ext cx="1648511" cy="6176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4409998" y="2659991"/>
          <a:ext cx="33866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409998" y="2222214"/>
          <a:ext cx="3386665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2" name="Straight Arrow Connector 31"/>
          <p:cNvCxnSpPr>
            <a:endCxn id="31" idx="0"/>
          </p:cNvCxnSpPr>
          <p:nvPr/>
        </p:nvCxnSpPr>
        <p:spPr>
          <a:xfrm>
            <a:off x="4240306" y="1612519"/>
            <a:ext cx="1863024" cy="6096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4748664" y="4471224"/>
          <a:ext cx="13546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4748664" y="4033447"/>
          <a:ext cx="135466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7" name="Straight Arrow Connector 36"/>
          <p:cNvCxnSpPr>
            <a:endCxn id="36" idx="0"/>
          </p:cNvCxnSpPr>
          <p:nvPr/>
        </p:nvCxnSpPr>
        <p:spPr>
          <a:xfrm flipH="1">
            <a:off x="5425997" y="3038805"/>
            <a:ext cx="362148" cy="994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6603997" y="4468167"/>
          <a:ext cx="2031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6603997" y="4030390"/>
          <a:ext cx="2031999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44" name="Straight Arrow Connector 43"/>
          <p:cNvCxnSpPr>
            <a:endCxn id="43" idx="0"/>
          </p:cNvCxnSpPr>
          <p:nvPr/>
        </p:nvCxnSpPr>
        <p:spPr>
          <a:xfrm>
            <a:off x="5788145" y="3038805"/>
            <a:ext cx="1831851" cy="9915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6358395" y="5595052"/>
          <a:ext cx="78465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6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6418161" y="5157275"/>
          <a:ext cx="677333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1" name="Straight Arrow Connector 50"/>
          <p:cNvCxnSpPr>
            <a:endCxn id="50" idx="0"/>
          </p:cNvCxnSpPr>
          <p:nvPr/>
        </p:nvCxnSpPr>
        <p:spPr>
          <a:xfrm flipH="1">
            <a:off x="6756827" y="4842064"/>
            <a:ext cx="486654" cy="315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52" name="Table 51"/>
          <p:cNvGraphicFramePr>
            <a:graphicFrameLocks noGrp="1"/>
          </p:cNvGraphicFramePr>
          <p:nvPr/>
        </p:nvGraphicFramePr>
        <p:xfrm>
          <a:off x="7577676" y="5595052"/>
          <a:ext cx="13546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/>
        </p:nvGraphicFramePr>
        <p:xfrm>
          <a:off x="7577676" y="5157275"/>
          <a:ext cx="135466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4" name="Straight Arrow Connector 53"/>
          <p:cNvCxnSpPr>
            <a:endCxn id="53" idx="0"/>
          </p:cNvCxnSpPr>
          <p:nvPr/>
        </p:nvCxnSpPr>
        <p:spPr>
          <a:xfrm>
            <a:off x="7243481" y="4839007"/>
            <a:ext cx="1011528" cy="3182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58" name="Table 57"/>
          <p:cNvGraphicFramePr>
            <a:graphicFrameLocks noGrp="1"/>
          </p:cNvGraphicFramePr>
          <p:nvPr/>
        </p:nvGraphicFramePr>
        <p:xfrm>
          <a:off x="6851151" y="6466667"/>
          <a:ext cx="78465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6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/>
        </p:nvGraphicFramePr>
        <p:xfrm>
          <a:off x="6910917" y="6028890"/>
          <a:ext cx="677333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60" name="Straight Arrow Connector 59"/>
          <p:cNvCxnSpPr>
            <a:stCxn id="52" idx="2"/>
            <a:endCxn id="59" idx="3"/>
          </p:cNvCxnSpPr>
          <p:nvPr/>
        </p:nvCxnSpPr>
        <p:spPr>
          <a:xfrm flipH="1">
            <a:off x="7588250" y="5965892"/>
            <a:ext cx="666759" cy="2458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451329"/>
              </p:ext>
            </p:extLst>
          </p:nvPr>
        </p:nvGraphicFramePr>
        <p:xfrm>
          <a:off x="8334777" y="6466667"/>
          <a:ext cx="78465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6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/>
        </p:nvGraphicFramePr>
        <p:xfrm>
          <a:off x="8394543" y="6028890"/>
          <a:ext cx="677333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7" name="Straight Arrow Connector 56"/>
          <p:cNvCxnSpPr>
            <a:stCxn id="52" idx="2"/>
            <a:endCxn id="56" idx="1"/>
          </p:cNvCxnSpPr>
          <p:nvPr/>
        </p:nvCxnSpPr>
        <p:spPr>
          <a:xfrm>
            <a:off x="8255009" y="5965892"/>
            <a:ext cx="139534" cy="2458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796663" y="6466667"/>
            <a:ext cx="26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&gt;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1441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1998" y="950678"/>
            <a:ext cx="3872295" cy="484795"/>
          </a:xfrm>
        </p:spPr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half" idx="2"/>
          </p:nvPr>
        </p:nvSpPr>
        <p:spPr>
          <a:xfrm>
            <a:off x="81998" y="1435472"/>
            <a:ext cx="4587974" cy="4218443"/>
          </a:xfrm>
        </p:spPr>
        <p:txBody>
          <a:bodyPr>
            <a:normAutofit/>
          </a:bodyPr>
          <a:lstStyle/>
          <a:p>
            <a:pPr marL="214313" indent="-214313" algn="just">
              <a:buFont typeface="Wingdings 2" panose="05020102010507070707" pitchFamily="18" charset="2"/>
              <a:buChar char=""/>
            </a:pPr>
            <a:r>
              <a:rPr lang="en-US" sz="2100" b="1" dirty="0"/>
              <a:t>Concept</a:t>
            </a:r>
          </a:p>
          <a:p>
            <a:pPr marL="384572" lvl="1" indent="-210741" algn="just">
              <a:buFont typeface="Wingdings 2" panose="05020102010507070707" pitchFamily="18" charset="2"/>
              <a:buChar char=""/>
            </a:pPr>
            <a:r>
              <a:rPr lang="en-US" sz="1800" dirty="0"/>
              <a:t>Bubble sort is the simplest sorting algorithm. </a:t>
            </a:r>
          </a:p>
          <a:p>
            <a:pPr marL="384572" lvl="1" indent="-210741" algn="just">
              <a:buFont typeface="Wingdings 2" panose="05020102010507070707" pitchFamily="18" charset="2"/>
              <a:buChar char=""/>
            </a:pPr>
            <a:r>
              <a:rPr lang="en-US" sz="1800" dirty="0"/>
              <a:t>However, it is one of the worst ones in terms of performance/ efficiency/ time complexity.</a:t>
            </a:r>
          </a:p>
          <a:p>
            <a:pPr marL="384572" lvl="1" indent="-210741" algn="just">
              <a:buFont typeface="Wingdings 2" panose="05020102010507070707" pitchFamily="18" charset="2"/>
              <a:buChar char=""/>
            </a:pPr>
            <a:r>
              <a:rPr lang="en-US" sz="1800" dirty="0"/>
              <a:t>It works by continuously swapping each element one by one with their adjacent element if they are in wrong order.</a:t>
            </a:r>
            <a:endParaRPr lang="en-US" sz="1650" dirty="0"/>
          </a:p>
          <a:p>
            <a:pPr marL="384572" lvl="1" indent="-210741" algn="just">
              <a:buFont typeface="Wingdings 2" panose="05020102010507070707" pitchFamily="18" charset="2"/>
              <a:buChar char=""/>
            </a:pPr>
            <a:r>
              <a:rPr lang="en-US" sz="1650" dirty="0"/>
              <a:t>Finally, after generally LOTS of swapping, the elements are sorted.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Mushfiqur Rahman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2015: Data Structures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376" y="3951930"/>
            <a:ext cx="3571875" cy="170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17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241679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803902"/>
          <a:ext cx="6095997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237129" y="2667965"/>
          <a:ext cx="27093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37129" y="2230188"/>
          <a:ext cx="2709332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endCxn id="11" idx="0"/>
          </p:cNvCxnSpPr>
          <p:nvPr/>
        </p:nvCxnSpPr>
        <p:spPr>
          <a:xfrm flipH="1">
            <a:off x="2591795" y="1612519"/>
            <a:ext cx="1648511" cy="6176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4409998" y="2659991"/>
          <a:ext cx="33866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409998" y="2222214"/>
          <a:ext cx="3386665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2" name="Straight Arrow Connector 31"/>
          <p:cNvCxnSpPr>
            <a:endCxn id="31" idx="0"/>
          </p:cNvCxnSpPr>
          <p:nvPr/>
        </p:nvCxnSpPr>
        <p:spPr>
          <a:xfrm>
            <a:off x="4240306" y="1612519"/>
            <a:ext cx="1863024" cy="6096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4748664" y="4471224"/>
          <a:ext cx="13546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4748664" y="4033447"/>
          <a:ext cx="135466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7" name="Straight Arrow Connector 36"/>
          <p:cNvCxnSpPr>
            <a:endCxn id="36" idx="0"/>
          </p:cNvCxnSpPr>
          <p:nvPr/>
        </p:nvCxnSpPr>
        <p:spPr>
          <a:xfrm flipH="1">
            <a:off x="5425997" y="3038805"/>
            <a:ext cx="362148" cy="994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6603997" y="4468167"/>
          <a:ext cx="2031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6603997" y="4030390"/>
          <a:ext cx="2031999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44" name="Straight Arrow Connector 43"/>
          <p:cNvCxnSpPr>
            <a:endCxn id="43" idx="0"/>
          </p:cNvCxnSpPr>
          <p:nvPr/>
        </p:nvCxnSpPr>
        <p:spPr>
          <a:xfrm>
            <a:off x="5788145" y="3038805"/>
            <a:ext cx="1831851" cy="9915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6358395" y="5595052"/>
          <a:ext cx="78465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6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6418161" y="5157275"/>
          <a:ext cx="677333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1" name="Straight Arrow Connector 50"/>
          <p:cNvCxnSpPr>
            <a:endCxn id="50" idx="0"/>
          </p:cNvCxnSpPr>
          <p:nvPr/>
        </p:nvCxnSpPr>
        <p:spPr>
          <a:xfrm flipH="1">
            <a:off x="6756827" y="4842064"/>
            <a:ext cx="486654" cy="315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286136"/>
              </p:ext>
            </p:extLst>
          </p:nvPr>
        </p:nvGraphicFramePr>
        <p:xfrm>
          <a:off x="7577676" y="5595052"/>
          <a:ext cx="13546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/>
        </p:nvGraphicFramePr>
        <p:xfrm>
          <a:off x="7577676" y="5157275"/>
          <a:ext cx="135466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4" name="Straight Arrow Connector 53"/>
          <p:cNvCxnSpPr>
            <a:endCxn id="53" idx="0"/>
          </p:cNvCxnSpPr>
          <p:nvPr/>
        </p:nvCxnSpPr>
        <p:spPr>
          <a:xfrm>
            <a:off x="7243481" y="4839007"/>
            <a:ext cx="1011528" cy="3182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58" name="Table 57"/>
          <p:cNvGraphicFramePr>
            <a:graphicFrameLocks noGrp="1"/>
          </p:cNvGraphicFramePr>
          <p:nvPr/>
        </p:nvGraphicFramePr>
        <p:xfrm>
          <a:off x="6851151" y="6466667"/>
          <a:ext cx="78465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6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/>
        </p:nvGraphicFramePr>
        <p:xfrm>
          <a:off x="6910917" y="6028890"/>
          <a:ext cx="677333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60" name="Straight Arrow Connector 59"/>
          <p:cNvCxnSpPr>
            <a:stCxn id="52" idx="2"/>
            <a:endCxn id="59" idx="3"/>
          </p:cNvCxnSpPr>
          <p:nvPr/>
        </p:nvCxnSpPr>
        <p:spPr>
          <a:xfrm flipH="1">
            <a:off x="7588250" y="5965892"/>
            <a:ext cx="666759" cy="2458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55" name="Table 54"/>
          <p:cNvGraphicFramePr>
            <a:graphicFrameLocks noGrp="1"/>
          </p:cNvGraphicFramePr>
          <p:nvPr/>
        </p:nvGraphicFramePr>
        <p:xfrm>
          <a:off x="8334777" y="6466667"/>
          <a:ext cx="78465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6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/>
        </p:nvGraphicFramePr>
        <p:xfrm>
          <a:off x="8394543" y="6028890"/>
          <a:ext cx="677333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7" name="Straight Arrow Connector 56"/>
          <p:cNvCxnSpPr>
            <a:stCxn id="52" idx="2"/>
            <a:endCxn id="56" idx="1"/>
          </p:cNvCxnSpPr>
          <p:nvPr/>
        </p:nvCxnSpPr>
        <p:spPr>
          <a:xfrm>
            <a:off x="8255009" y="5965892"/>
            <a:ext cx="139534" cy="2458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60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241679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803902"/>
          <a:ext cx="6095997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237129" y="2667965"/>
          <a:ext cx="27093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37129" y="2230188"/>
          <a:ext cx="2709332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endCxn id="11" idx="0"/>
          </p:cNvCxnSpPr>
          <p:nvPr/>
        </p:nvCxnSpPr>
        <p:spPr>
          <a:xfrm flipH="1">
            <a:off x="2591795" y="1612519"/>
            <a:ext cx="1648511" cy="6176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4409998" y="2659991"/>
          <a:ext cx="33866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409998" y="2222214"/>
          <a:ext cx="3386665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2" name="Straight Arrow Connector 31"/>
          <p:cNvCxnSpPr>
            <a:endCxn id="31" idx="0"/>
          </p:cNvCxnSpPr>
          <p:nvPr/>
        </p:nvCxnSpPr>
        <p:spPr>
          <a:xfrm>
            <a:off x="4240306" y="1612519"/>
            <a:ext cx="1863024" cy="6096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4748664" y="4471224"/>
          <a:ext cx="13546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4748664" y="4033447"/>
          <a:ext cx="135466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7" name="Straight Arrow Connector 36"/>
          <p:cNvCxnSpPr>
            <a:endCxn id="36" idx="0"/>
          </p:cNvCxnSpPr>
          <p:nvPr/>
        </p:nvCxnSpPr>
        <p:spPr>
          <a:xfrm flipH="1">
            <a:off x="5425997" y="3038805"/>
            <a:ext cx="362148" cy="994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6603997" y="4468167"/>
          <a:ext cx="2031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6603997" y="4030390"/>
          <a:ext cx="2031999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44" name="Straight Arrow Connector 43"/>
          <p:cNvCxnSpPr>
            <a:endCxn id="43" idx="0"/>
          </p:cNvCxnSpPr>
          <p:nvPr/>
        </p:nvCxnSpPr>
        <p:spPr>
          <a:xfrm>
            <a:off x="5788145" y="3038805"/>
            <a:ext cx="1831851" cy="9915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6358395" y="5595052"/>
          <a:ext cx="78465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6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6418161" y="5157275"/>
          <a:ext cx="677333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1" name="Straight Arrow Connector 50"/>
          <p:cNvCxnSpPr>
            <a:endCxn id="50" idx="0"/>
          </p:cNvCxnSpPr>
          <p:nvPr/>
        </p:nvCxnSpPr>
        <p:spPr>
          <a:xfrm flipH="1">
            <a:off x="6756827" y="4842064"/>
            <a:ext cx="486654" cy="315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52" name="Table 51"/>
          <p:cNvGraphicFramePr>
            <a:graphicFrameLocks noGrp="1"/>
          </p:cNvGraphicFramePr>
          <p:nvPr/>
        </p:nvGraphicFramePr>
        <p:xfrm>
          <a:off x="7577676" y="5595052"/>
          <a:ext cx="13546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/>
        </p:nvGraphicFramePr>
        <p:xfrm>
          <a:off x="7577676" y="5157275"/>
          <a:ext cx="135466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4" name="Straight Arrow Connector 53"/>
          <p:cNvCxnSpPr>
            <a:endCxn id="53" idx="0"/>
          </p:cNvCxnSpPr>
          <p:nvPr/>
        </p:nvCxnSpPr>
        <p:spPr>
          <a:xfrm>
            <a:off x="7243481" y="4839007"/>
            <a:ext cx="1011528" cy="3182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176903"/>
              </p:ext>
            </p:extLst>
          </p:nvPr>
        </p:nvGraphicFramePr>
        <p:xfrm>
          <a:off x="6851151" y="6466667"/>
          <a:ext cx="78465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6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/>
        </p:nvGraphicFramePr>
        <p:xfrm>
          <a:off x="6910917" y="6028890"/>
          <a:ext cx="677333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60" name="Straight Arrow Connector 59"/>
          <p:cNvCxnSpPr>
            <a:stCxn id="52" idx="2"/>
            <a:endCxn id="59" idx="3"/>
          </p:cNvCxnSpPr>
          <p:nvPr/>
        </p:nvCxnSpPr>
        <p:spPr>
          <a:xfrm flipH="1">
            <a:off x="7588250" y="5965892"/>
            <a:ext cx="666759" cy="2458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55" name="Table 54"/>
          <p:cNvGraphicFramePr>
            <a:graphicFrameLocks noGrp="1"/>
          </p:cNvGraphicFramePr>
          <p:nvPr/>
        </p:nvGraphicFramePr>
        <p:xfrm>
          <a:off x="8334777" y="6466667"/>
          <a:ext cx="78465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6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/>
        </p:nvGraphicFramePr>
        <p:xfrm>
          <a:off x="8394543" y="6028890"/>
          <a:ext cx="677333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7" name="Straight Arrow Connector 56"/>
          <p:cNvCxnSpPr>
            <a:stCxn id="52" idx="2"/>
            <a:endCxn id="56" idx="1"/>
          </p:cNvCxnSpPr>
          <p:nvPr/>
        </p:nvCxnSpPr>
        <p:spPr>
          <a:xfrm>
            <a:off x="8255009" y="5965892"/>
            <a:ext cx="139534" cy="2458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78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241679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803902"/>
          <a:ext cx="6095997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237129" y="2667965"/>
          <a:ext cx="27093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37129" y="2230188"/>
          <a:ext cx="2709332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endCxn id="11" idx="0"/>
          </p:cNvCxnSpPr>
          <p:nvPr/>
        </p:nvCxnSpPr>
        <p:spPr>
          <a:xfrm flipH="1">
            <a:off x="2591795" y="1612519"/>
            <a:ext cx="1648511" cy="6176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4409998" y="2659991"/>
          <a:ext cx="33866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409998" y="2222214"/>
          <a:ext cx="3386665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2" name="Straight Arrow Connector 31"/>
          <p:cNvCxnSpPr>
            <a:endCxn id="31" idx="0"/>
          </p:cNvCxnSpPr>
          <p:nvPr/>
        </p:nvCxnSpPr>
        <p:spPr>
          <a:xfrm>
            <a:off x="4240306" y="1612519"/>
            <a:ext cx="1863024" cy="6096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4748664" y="4471224"/>
          <a:ext cx="13546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4748664" y="4033447"/>
          <a:ext cx="135466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7" name="Straight Arrow Connector 36"/>
          <p:cNvCxnSpPr>
            <a:endCxn id="36" idx="0"/>
          </p:cNvCxnSpPr>
          <p:nvPr/>
        </p:nvCxnSpPr>
        <p:spPr>
          <a:xfrm flipH="1">
            <a:off x="5425997" y="3038805"/>
            <a:ext cx="362148" cy="994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6603997" y="4468167"/>
          <a:ext cx="2031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6603997" y="4030390"/>
          <a:ext cx="2031999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44" name="Straight Arrow Connector 43"/>
          <p:cNvCxnSpPr>
            <a:endCxn id="43" idx="0"/>
          </p:cNvCxnSpPr>
          <p:nvPr/>
        </p:nvCxnSpPr>
        <p:spPr>
          <a:xfrm>
            <a:off x="5788145" y="3038805"/>
            <a:ext cx="1831851" cy="9915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6358395" y="5595052"/>
          <a:ext cx="78465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6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6418161" y="5157275"/>
          <a:ext cx="677333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1" name="Straight Arrow Connector 50"/>
          <p:cNvCxnSpPr>
            <a:endCxn id="50" idx="0"/>
          </p:cNvCxnSpPr>
          <p:nvPr/>
        </p:nvCxnSpPr>
        <p:spPr>
          <a:xfrm flipH="1">
            <a:off x="6756827" y="4842064"/>
            <a:ext cx="486654" cy="315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68828"/>
              </p:ext>
            </p:extLst>
          </p:nvPr>
        </p:nvGraphicFramePr>
        <p:xfrm>
          <a:off x="7577676" y="5595052"/>
          <a:ext cx="13546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/>
        </p:nvGraphicFramePr>
        <p:xfrm>
          <a:off x="7577676" y="5157275"/>
          <a:ext cx="135466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4" name="Straight Arrow Connector 53"/>
          <p:cNvCxnSpPr>
            <a:endCxn id="53" idx="0"/>
          </p:cNvCxnSpPr>
          <p:nvPr/>
        </p:nvCxnSpPr>
        <p:spPr>
          <a:xfrm>
            <a:off x="7243481" y="4839007"/>
            <a:ext cx="1011528" cy="3182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58" name="Table 57"/>
          <p:cNvGraphicFramePr>
            <a:graphicFrameLocks noGrp="1"/>
          </p:cNvGraphicFramePr>
          <p:nvPr/>
        </p:nvGraphicFramePr>
        <p:xfrm>
          <a:off x="6851151" y="6466667"/>
          <a:ext cx="78465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6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/>
        </p:nvGraphicFramePr>
        <p:xfrm>
          <a:off x="6910917" y="6028890"/>
          <a:ext cx="677333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60" name="Straight Arrow Connector 59"/>
          <p:cNvCxnSpPr>
            <a:stCxn id="52" idx="2"/>
            <a:endCxn id="59" idx="3"/>
          </p:cNvCxnSpPr>
          <p:nvPr/>
        </p:nvCxnSpPr>
        <p:spPr>
          <a:xfrm flipH="1">
            <a:off x="7588250" y="5965892"/>
            <a:ext cx="666759" cy="2458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55" name="Table 54"/>
          <p:cNvGraphicFramePr>
            <a:graphicFrameLocks noGrp="1"/>
          </p:cNvGraphicFramePr>
          <p:nvPr/>
        </p:nvGraphicFramePr>
        <p:xfrm>
          <a:off x="8334777" y="6466667"/>
          <a:ext cx="78465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6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/>
        </p:nvGraphicFramePr>
        <p:xfrm>
          <a:off x="8394543" y="6028890"/>
          <a:ext cx="677333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7" name="Straight Arrow Connector 56"/>
          <p:cNvCxnSpPr>
            <a:stCxn id="52" idx="2"/>
            <a:endCxn id="56" idx="1"/>
          </p:cNvCxnSpPr>
          <p:nvPr/>
        </p:nvCxnSpPr>
        <p:spPr>
          <a:xfrm>
            <a:off x="8255009" y="5965892"/>
            <a:ext cx="139534" cy="2458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50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241679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803902"/>
          <a:ext cx="6095997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237129" y="2667965"/>
          <a:ext cx="27093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37129" y="2230188"/>
          <a:ext cx="2709332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endCxn id="11" idx="0"/>
          </p:cNvCxnSpPr>
          <p:nvPr/>
        </p:nvCxnSpPr>
        <p:spPr>
          <a:xfrm flipH="1">
            <a:off x="2591795" y="1612519"/>
            <a:ext cx="1648511" cy="6176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4409998" y="2659991"/>
          <a:ext cx="33866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409998" y="2222214"/>
          <a:ext cx="3386665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2" name="Straight Arrow Connector 31"/>
          <p:cNvCxnSpPr>
            <a:endCxn id="31" idx="0"/>
          </p:cNvCxnSpPr>
          <p:nvPr/>
        </p:nvCxnSpPr>
        <p:spPr>
          <a:xfrm>
            <a:off x="4240306" y="1612519"/>
            <a:ext cx="1863024" cy="6096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4748664" y="4471224"/>
          <a:ext cx="13546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4748664" y="4033447"/>
          <a:ext cx="135466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7" name="Straight Arrow Connector 36"/>
          <p:cNvCxnSpPr>
            <a:endCxn id="36" idx="0"/>
          </p:cNvCxnSpPr>
          <p:nvPr/>
        </p:nvCxnSpPr>
        <p:spPr>
          <a:xfrm flipH="1">
            <a:off x="5425997" y="3038805"/>
            <a:ext cx="362148" cy="994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6603997" y="4468167"/>
          <a:ext cx="2031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6603997" y="4030390"/>
          <a:ext cx="2031999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44" name="Straight Arrow Connector 43"/>
          <p:cNvCxnSpPr>
            <a:endCxn id="43" idx="0"/>
          </p:cNvCxnSpPr>
          <p:nvPr/>
        </p:nvCxnSpPr>
        <p:spPr>
          <a:xfrm>
            <a:off x="5788145" y="3038805"/>
            <a:ext cx="1831851" cy="9915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6358395" y="5595052"/>
          <a:ext cx="78465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6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6418161" y="5157275"/>
          <a:ext cx="677333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1" name="Straight Arrow Connector 50"/>
          <p:cNvCxnSpPr>
            <a:endCxn id="50" idx="0"/>
          </p:cNvCxnSpPr>
          <p:nvPr/>
        </p:nvCxnSpPr>
        <p:spPr>
          <a:xfrm flipH="1">
            <a:off x="6756827" y="4842064"/>
            <a:ext cx="486654" cy="315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52" name="Table 51"/>
          <p:cNvGraphicFramePr>
            <a:graphicFrameLocks noGrp="1"/>
          </p:cNvGraphicFramePr>
          <p:nvPr/>
        </p:nvGraphicFramePr>
        <p:xfrm>
          <a:off x="7577676" y="5595052"/>
          <a:ext cx="13546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/>
        </p:nvGraphicFramePr>
        <p:xfrm>
          <a:off x="7577676" y="5157275"/>
          <a:ext cx="135466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4" name="Straight Arrow Connector 53"/>
          <p:cNvCxnSpPr>
            <a:endCxn id="53" idx="0"/>
          </p:cNvCxnSpPr>
          <p:nvPr/>
        </p:nvCxnSpPr>
        <p:spPr>
          <a:xfrm>
            <a:off x="7243481" y="4839007"/>
            <a:ext cx="1011528" cy="3182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035393" y="5965892"/>
            <a:ext cx="43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22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69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241679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803902"/>
          <a:ext cx="6095997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237129" y="2667965"/>
          <a:ext cx="27093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37129" y="2230188"/>
          <a:ext cx="2709332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endCxn id="11" idx="0"/>
          </p:cNvCxnSpPr>
          <p:nvPr/>
        </p:nvCxnSpPr>
        <p:spPr>
          <a:xfrm flipH="1">
            <a:off x="2591795" y="1612519"/>
            <a:ext cx="1648511" cy="6176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4409998" y="2659991"/>
          <a:ext cx="33866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409998" y="2222214"/>
          <a:ext cx="3386665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2" name="Straight Arrow Connector 31"/>
          <p:cNvCxnSpPr>
            <a:endCxn id="31" idx="0"/>
          </p:cNvCxnSpPr>
          <p:nvPr/>
        </p:nvCxnSpPr>
        <p:spPr>
          <a:xfrm>
            <a:off x="4240306" y="1612519"/>
            <a:ext cx="1863024" cy="6096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4748664" y="4471224"/>
          <a:ext cx="13546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4748664" y="4033447"/>
          <a:ext cx="135466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7" name="Straight Arrow Connector 36"/>
          <p:cNvCxnSpPr>
            <a:endCxn id="36" idx="0"/>
          </p:cNvCxnSpPr>
          <p:nvPr/>
        </p:nvCxnSpPr>
        <p:spPr>
          <a:xfrm flipH="1">
            <a:off x="5425997" y="3038805"/>
            <a:ext cx="362148" cy="994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6603997" y="4468167"/>
          <a:ext cx="2031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6603997" y="4030390"/>
          <a:ext cx="2031999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44" name="Straight Arrow Connector 43"/>
          <p:cNvCxnSpPr>
            <a:endCxn id="43" idx="0"/>
          </p:cNvCxnSpPr>
          <p:nvPr/>
        </p:nvCxnSpPr>
        <p:spPr>
          <a:xfrm>
            <a:off x="5788145" y="3038805"/>
            <a:ext cx="1831851" cy="9915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508628"/>
              </p:ext>
            </p:extLst>
          </p:nvPr>
        </p:nvGraphicFramePr>
        <p:xfrm>
          <a:off x="6358395" y="5595052"/>
          <a:ext cx="78465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6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6418161" y="5157275"/>
          <a:ext cx="677333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1" name="Straight Arrow Connector 50"/>
          <p:cNvCxnSpPr>
            <a:endCxn id="50" idx="0"/>
          </p:cNvCxnSpPr>
          <p:nvPr/>
        </p:nvCxnSpPr>
        <p:spPr>
          <a:xfrm flipH="1">
            <a:off x="6756827" y="4842064"/>
            <a:ext cx="486654" cy="315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654380"/>
              </p:ext>
            </p:extLst>
          </p:nvPr>
        </p:nvGraphicFramePr>
        <p:xfrm>
          <a:off x="7577676" y="5595052"/>
          <a:ext cx="13546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/>
        </p:nvGraphicFramePr>
        <p:xfrm>
          <a:off x="7577676" y="5157275"/>
          <a:ext cx="135466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4" name="Straight Arrow Connector 53"/>
          <p:cNvCxnSpPr>
            <a:endCxn id="53" idx="0"/>
          </p:cNvCxnSpPr>
          <p:nvPr/>
        </p:nvCxnSpPr>
        <p:spPr>
          <a:xfrm>
            <a:off x="7243481" y="4839007"/>
            <a:ext cx="1011528" cy="3182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79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241679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803902"/>
          <a:ext cx="6095997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237129" y="2667965"/>
          <a:ext cx="27093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37129" y="2230188"/>
          <a:ext cx="2709332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endCxn id="11" idx="0"/>
          </p:cNvCxnSpPr>
          <p:nvPr/>
        </p:nvCxnSpPr>
        <p:spPr>
          <a:xfrm flipH="1">
            <a:off x="2591795" y="1612519"/>
            <a:ext cx="1648511" cy="6176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4409998" y="2659991"/>
          <a:ext cx="33866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409998" y="2222214"/>
          <a:ext cx="3386665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2" name="Straight Arrow Connector 31"/>
          <p:cNvCxnSpPr>
            <a:endCxn id="31" idx="0"/>
          </p:cNvCxnSpPr>
          <p:nvPr/>
        </p:nvCxnSpPr>
        <p:spPr>
          <a:xfrm>
            <a:off x="4240306" y="1612519"/>
            <a:ext cx="1863024" cy="6096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4748664" y="4471224"/>
          <a:ext cx="13546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4748664" y="4033447"/>
          <a:ext cx="135466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7" name="Straight Arrow Connector 36"/>
          <p:cNvCxnSpPr>
            <a:endCxn id="36" idx="0"/>
          </p:cNvCxnSpPr>
          <p:nvPr/>
        </p:nvCxnSpPr>
        <p:spPr>
          <a:xfrm flipH="1">
            <a:off x="5425997" y="3038805"/>
            <a:ext cx="362148" cy="994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6603997" y="4468167"/>
          <a:ext cx="2031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6603997" y="4030390"/>
          <a:ext cx="2031999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44" name="Straight Arrow Connector 43"/>
          <p:cNvCxnSpPr>
            <a:endCxn id="43" idx="0"/>
          </p:cNvCxnSpPr>
          <p:nvPr/>
        </p:nvCxnSpPr>
        <p:spPr>
          <a:xfrm>
            <a:off x="5788145" y="3038805"/>
            <a:ext cx="1831851" cy="9915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241275"/>
              </p:ext>
            </p:extLst>
          </p:nvPr>
        </p:nvGraphicFramePr>
        <p:xfrm>
          <a:off x="6358395" y="5595052"/>
          <a:ext cx="78465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6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6418161" y="5157275"/>
          <a:ext cx="677333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1" name="Straight Arrow Connector 50"/>
          <p:cNvCxnSpPr>
            <a:endCxn id="50" idx="0"/>
          </p:cNvCxnSpPr>
          <p:nvPr/>
        </p:nvCxnSpPr>
        <p:spPr>
          <a:xfrm flipH="1">
            <a:off x="6756827" y="4842064"/>
            <a:ext cx="486654" cy="315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52" name="Table 51"/>
          <p:cNvGraphicFramePr>
            <a:graphicFrameLocks noGrp="1"/>
          </p:cNvGraphicFramePr>
          <p:nvPr/>
        </p:nvGraphicFramePr>
        <p:xfrm>
          <a:off x="7577676" y="5595052"/>
          <a:ext cx="13546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/>
        </p:nvGraphicFramePr>
        <p:xfrm>
          <a:off x="7577676" y="5157275"/>
          <a:ext cx="135466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4" name="Straight Arrow Connector 53"/>
          <p:cNvCxnSpPr>
            <a:endCxn id="53" idx="0"/>
          </p:cNvCxnSpPr>
          <p:nvPr/>
        </p:nvCxnSpPr>
        <p:spPr>
          <a:xfrm>
            <a:off x="7243481" y="4839007"/>
            <a:ext cx="1011528" cy="3182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196133" y="5585487"/>
            <a:ext cx="26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&lt;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4735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241679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803902"/>
          <a:ext cx="6095997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237129" y="2667965"/>
          <a:ext cx="27093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37129" y="2230188"/>
          <a:ext cx="2709332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endCxn id="11" idx="0"/>
          </p:cNvCxnSpPr>
          <p:nvPr/>
        </p:nvCxnSpPr>
        <p:spPr>
          <a:xfrm flipH="1">
            <a:off x="2591795" y="1612519"/>
            <a:ext cx="1648511" cy="6176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4409998" y="2659991"/>
          <a:ext cx="33866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409998" y="2222214"/>
          <a:ext cx="3386665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2" name="Straight Arrow Connector 31"/>
          <p:cNvCxnSpPr>
            <a:endCxn id="31" idx="0"/>
          </p:cNvCxnSpPr>
          <p:nvPr/>
        </p:nvCxnSpPr>
        <p:spPr>
          <a:xfrm>
            <a:off x="4240306" y="1612519"/>
            <a:ext cx="1863024" cy="6096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4748664" y="4471224"/>
          <a:ext cx="13546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4748664" y="4033447"/>
          <a:ext cx="135466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7" name="Straight Arrow Connector 36"/>
          <p:cNvCxnSpPr>
            <a:endCxn id="36" idx="0"/>
          </p:cNvCxnSpPr>
          <p:nvPr/>
        </p:nvCxnSpPr>
        <p:spPr>
          <a:xfrm flipH="1">
            <a:off x="5425997" y="3038805"/>
            <a:ext cx="362148" cy="994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327294"/>
              </p:ext>
            </p:extLst>
          </p:nvPr>
        </p:nvGraphicFramePr>
        <p:xfrm>
          <a:off x="6603997" y="4468167"/>
          <a:ext cx="2031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6603997" y="4030390"/>
          <a:ext cx="2031999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44" name="Straight Arrow Connector 43"/>
          <p:cNvCxnSpPr>
            <a:endCxn id="43" idx="0"/>
          </p:cNvCxnSpPr>
          <p:nvPr/>
        </p:nvCxnSpPr>
        <p:spPr>
          <a:xfrm>
            <a:off x="5788145" y="3038805"/>
            <a:ext cx="1831851" cy="9915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6358395" y="5595052"/>
          <a:ext cx="78465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6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6418161" y="5157275"/>
          <a:ext cx="677333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1" name="Straight Arrow Connector 50"/>
          <p:cNvCxnSpPr>
            <a:endCxn id="50" idx="0"/>
          </p:cNvCxnSpPr>
          <p:nvPr/>
        </p:nvCxnSpPr>
        <p:spPr>
          <a:xfrm flipH="1">
            <a:off x="6756827" y="4842064"/>
            <a:ext cx="486654" cy="315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52" name="Table 51"/>
          <p:cNvGraphicFramePr>
            <a:graphicFrameLocks noGrp="1"/>
          </p:cNvGraphicFramePr>
          <p:nvPr/>
        </p:nvGraphicFramePr>
        <p:xfrm>
          <a:off x="7577676" y="5595052"/>
          <a:ext cx="13546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/>
        </p:nvGraphicFramePr>
        <p:xfrm>
          <a:off x="7577676" y="5157275"/>
          <a:ext cx="135466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4" name="Straight Arrow Connector 53"/>
          <p:cNvCxnSpPr>
            <a:endCxn id="53" idx="0"/>
          </p:cNvCxnSpPr>
          <p:nvPr/>
        </p:nvCxnSpPr>
        <p:spPr>
          <a:xfrm>
            <a:off x="7243481" y="4839007"/>
            <a:ext cx="1011528" cy="3182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65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241679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803902"/>
          <a:ext cx="6095997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237129" y="2667965"/>
          <a:ext cx="27093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37129" y="2230188"/>
          <a:ext cx="2709332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endCxn id="11" idx="0"/>
          </p:cNvCxnSpPr>
          <p:nvPr/>
        </p:nvCxnSpPr>
        <p:spPr>
          <a:xfrm flipH="1">
            <a:off x="2591795" y="1612519"/>
            <a:ext cx="1648511" cy="6176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4409998" y="2659991"/>
          <a:ext cx="33866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409998" y="2222214"/>
          <a:ext cx="3386665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2" name="Straight Arrow Connector 31"/>
          <p:cNvCxnSpPr>
            <a:endCxn id="31" idx="0"/>
          </p:cNvCxnSpPr>
          <p:nvPr/>
        </p:nvCxnSpPr>
        <p:spPr>
          <a:xfrm>
            <a:off x="4240306" y="1612519"/>
            <a:ext cx="1863024" cy="6096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4748664" y="4471224"/>
          <a:ext cx="13546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4748664" y="4033447"/>
          <a:ext cx="135466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7" name="Straight Arrow Connector 36"/>
          <p:cNvCxnSpPr>
            <a:endCxn id="36" idx="0"/>
          </p:cNvCxnSpPr>
          <p:nvPr/>
        </p:nvCxnSpPr>
        <p:spPr>
          <a:xfrm flipH="1">
            <a:off x="5425997" y="3038805"/>
            <a:ext cx="362148" cy="994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6603997" y="4468167"/>
          <a:ext cx="2031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6603997" y="4030390"/>
          <a:ext cx="2031999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44" name="Straight Arrow Connector 43"/>
          <p:cNvCxnSpPr>
            <a:endCxn id="43" idx="0"/>
          </p:cNvCxnSpPr>
          <p:nvPr/>
        </p:nvCxnSpPr>
        <p:spPr>
          <a:xfrm>
            <a:off x="5788145" y="3038805"/>
            <a:ext cx="1831851" cy="9915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6358395" y="5595052"/>
          <a:ext cx="78465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6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6418161" y="5157275"/>
          <a:ext cx="677333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1" name="Straight Arrow Connector 50"/>
          <p:cNvCxnSpPr>
            <a:endCxn id="50" idx="0"/>
          </p:cNvCxnSpPr>
          <p:nvPr/>
        </p:nvCxnSpPr>
        <p:spPr>
          <a:xfrm flipH="1">
            <a:off x="6756827" y="4842064"/>
            <a:ext cx="486654" cy="315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668782"/>
              </p:ext>
            </p:extLst>
          </p:nvPr>
        </p:nvGraphicFramePr>
        <p:xfrm>
          <a:off x="7577676" y="5595052"/>
          <a:ext cx="13546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/>
        </p:nvGraphicFramePr>
        <p:xfrm>
          <a:off x="7577676" y="5157275"/>
          <a:ext cx="135466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4" name="Straight Arrow Connector 53"/>
          <p:cNvCxnSpPr>
            <a:endCxn id="53" idx="0"/>
          </p:cNvCxnSpPr>
          <p:nvPr/>
        </p:nvCxnSpPr>
        <p:spPr>
          <a:xfrm>
            <a:off x="7243481" y="4839007"/>
            <a:ext cx="1011528" cy="3182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7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241679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803902"/>
          <a:ext cx="6095997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237129" y="2667965"/>
          <a:ext cx="27093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37129" y="2230188"/>
          <a:ext cx="2709332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endCxn id="11" idx="0"/>
          </p:cNvCxnSpPr>
          <p:nvPr/>
        </p:nvCxnSpPr>
        <p:spPr>
          <a:xfrm flipH="1">
            <a:off x="2591795" y="1612519"/>
            <a:ext cx="1648511" cy="6176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4409998" y="2659991"/>
          <a:ext cx="33866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409998" y="2222214"/>
          <a:ext cx="3386665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2" name="Straight Arrow Connector 31"/>
          <p:cNvCxnSpPr>
            <a:endCxn id="31" idx="0"/>
          </p:cNvCxnSpPr>
          <p:nvPr/>
        </p:nvCxnSpPr>
        <p:spPr>
          <a:xfrm>
            <a:off x="4240306" y="1612519"/>
            <a:ext cx="1863024" cy="6096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4748664" y="4471224"/>
          <a:ext cx="13546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4748664" y="4033447"/>
          <a:ext cx="135466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7" name="Straight Arrow Connector 36"/>
          <p:cNvCxnSpPr>
            <a:endCxn id="36" idx="0"/>
          </p:cNvCxnSpPr>
          <p:nvPr/>
        </p:nvCxnSpPr>
        <p:spPr>
          <a:xfrm flipH="1">
            <a:off x="5425997" y="3038805"/>
            <a:ext cx="362148" cy="994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923987"/>
              </p:ext>
            </p:extLst>
          </p:nvPr>
        </p:nvGraphicFramePr>
        <p:xfrm>
          <a:off x="6603997" y="4468167"/>
          <a:ext cx="2031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6603997" y="4030390"/>
          <a:ext cx="2031999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44" name="Straight Arrow Connector 43"/>
          <p:cNvCxnSpPr>
            <a:endCxn id="43" idx="0"/>
          </p:cNvCxnSpPr>
          <p:nvPr/>
        </p:nvCxnSpPr>
        <p:spPr>
          <a:xfrm>
            <a:off x="5788145" y="3038805"/>
            <a:ext cx="1831851" cy="9915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6358395" y="5595052"/>
          <a:ext cx="78465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6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6418161" y="5157275"/>
          <a:ext cx="677333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1" name="Straight Arrow Connector 50"/>
          <p:cNvCxnSpPr>
            <a:endCxn id="50" idx="0"/>
          </p:cNvCxnSpPr>
          <p:nvPr/>
        </p:nvCxnSpPr>
        <p:spPr>
          <a:xfrm flipH="1">
            <a:off x="6756827" y="4842064"/>
            <a:ext cx="486654" cy="315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52" name="Table 51"/>
          <p:cNvGraphicFramePr>
            <a:graphicFrameLocks noGrp="1"/>
          </p:cNvGraphicFramePr>
          <p:nvPr/>
        </p:nvGraphicFramePr>
        <p:xfrm>
          <a:off x="7577676" y="5595052"/>
          <a:ext cx="13546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/>
        </p:nvGraphicFramePr>
        <p:xfrm>
          <a:off x="7577676" y="5157275"/>
          <a:ext cx="135466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4" name="Straight Arrow Connector 53"/>
          <p:cNvCxnSpPr>
            <a:endCxn id="53" idx="0"/>
          </p:cNvCxnSpPr>
          <p:nvPr/>
        </p:nvCxnSpPr>
        <p:spPr>
          <a:xfrm>
            <a:off x="7243481" y="4839007"/>
            <a:ext cx="1011528" cy="3182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14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241679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803902"/>
          <a:ext cx="6095997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237129" y="2667965"/>
          <a:ext cx="27093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37129" y="2230188"/>
          <a:ext cx="2709332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endCxn id="11" idx="0"/>
          </p:cNvCxnSpPr>
          <p:nvPr/>
        </p:nvCxnSpPr>
        <p:spPr>
          <a:xfrm flipH="1">
            <a:off x="2591795" y="1612519"/>
            <a:ext cx="1648511" cy="6176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4409998" y="2659991"/>
          <a:ext cx="33866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409998" y="2222214"/>
          <a:ext cx="3386665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2" name="Straight Arrow Connector 31"/>
          <p:cNvCxnSpPr>
            <a:endCxn id="31" idx="0"/>
          </p:cNvCxnSpPr>
          <p:nvPr/>
        </p:nvCxnSpPr>
        <p:spPr>
          <a:xfrm>
            <a:off x="4240306" y="1612519"/>
            <a:ext cx="1863024" cy="6096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4748664" y="4471224"/>
          <a:ext cx="13546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4748664" y="4033447"/>
          <a:ext cx="135466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7" name="Straight Arrow Connector 36"/>
          <p:cNvCxnSpPr>
            <a:endCxn id="36" idx="0"/>
          </p:cNvCxnSpPr>
          <p:nvPr/>
        </p:nvCxnSpPr>
        <p:spPr>
          <a:xfrm flipH="1">
            <a:off x="5425997" y="3038805"/>
            <a:ext cx="362148" cy="994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6603997" y="4468167"/>
          <a:ext cx="2031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6603997" y="4030390"/>
          <a:ext cx="2031999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44" name="Straight Arrow Connector 43"/>
          <p:cNvCxnSpPr>
            <a:endCxn id="43" idx="0"/>
          </p:cNvCxnSpPr>
          <p:nvPr/>
        </p:nvCxnSpPr>
        <p:spPr>
          <a:xfrm>
            <a:off x="5788145" y="3038805"/>
            <a:ext cx="1831851" cy="9915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6358395" y="5595052"/>
          <a:ext cx="78465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6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6418161" y="5157275"/>
          <a:ext cx="677333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1" name="Straight Arrow Connector 50"/>
          <p:cNvCxnSpPr>
            <a:endCxn id="50" idx="0"/>
          </p:cNvCxnSpPr>
          <p:nvPr/>
        </p:nvCxnSpPr>
        <p:spPr>
          <a:xfrm flipH="1">
            <a:off x="6756827" y="4842064"/>
            <a:ext cx="486654" cy="315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054954"/>
              </p:ext>
            </p:extLst>
          </p:nvPr>
        </p:nvGraphicFramePr>
        <p:xfrm>
          <a:off x="7577676" y="5595052"/>
          <a:ext cx="13546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/>
        </p:nvGraphicFramePr>
        <p:xfrm>
          <a:off x="7577676" y="5157275"/>
          <a:ext cx="135466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4" name="Straight Arrow Connector 53"/>
          <p:cNvCxnSpPr>
            <a:endCxn id="53" idx="0"/>
          </p:cNvCxnSpPr>
          <p:nvPr/>
        </p:nvCxnSpPr>
        <p:spPr>
          <a:xfrm>
            <a:off x="7243481" y="4839007"/>
            <a:ext cx="1011528" cy="3182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38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1998" y="950678"/>
            <a:ext cx="3872295" cy="484795"/>
          </a:xfrm>
        </p:spPr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800599" y="947058"/>
            <a:ext cx="4245430" cy="3176937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ja-JP" sz="2000" dirty="0">
                <a:solidFill>
                  <a:srgbClr val="00B050"/>
                </a:solidFill>
                <a:latin typeface="Consolas" panose="020B0609020204030204" pitchFamily="49" charset="0"/>
                <a:ea typeface="MS PGothic" charset="0"/>
              </a:rPr>
              <a:t>/* sorting element in Ascending order */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endParaRPr lang="en-US" altLang="ja-JP" sz="2000" dirty="0">
              <a:solidFill>
                <a:srgbClr val="00B050"/>
              </a:solidFill>
              <a:latin typeface="Consolas" panose="020B0609020204030204" pitchFamily="49" charset="0"/>
              <a:ea typeface="MS PGothic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ja-JP" sz="2000" b="1" dirty="0">
                <a:solidFill>
                  <a:srgbClr val="C00000"/>
                </a:solidFill>
                <a:latin typeface="Consolas" panose="020B0609020204030204" pitchFamily="49" charset="0"/>
                <a:ea typeface="MS PGothic" charset="0"/>
              </a:rPr>
              <a:t>for</a:t>
            </a:r>
            <a:r>
              <a:rPr lang="en-US" altLang="ja-JP" sz="2000" dirty="0">
                <a:latin typeface="Consolas" panose="020B0609020204030204" pitchFamily="49" charset="0"/>
                <a:ea typeface="MS PGothic" charset="0"/>
              </a:rPr>
              <a:t> (</a:t>
            </a:r>
            <a:r>
              <a:rPr lang="en-US" altLang="ja-JP" sz="2000" dirty="0" err="1">
                <a:latin typeface="Consolas" panose="020B0609020204030204" pitchFamily="49" charset="0"/>
                <a:ea typeface="MS PGothic" charset="0"/>
              </a:rPr>
              <a:t>i</a:t>
            </a:r>
            <a:r>
              <a:rPr lang="en-US" altLang="ja-JP" sz="2000" dirty="0">
                <a:latin typeface="Consolas" panose="020B0609020204030204" pitchFamily="49" charset="0"/>
                <a:ea typeface="MS PGothic" charset="0"/>
              </a:rPr>
              <a:t>=0; </a:t>
            </a:r>
            <a:r>
              <a:rPr lang="en-US" altLang="ja-JP" sz="2000" dirty="0" err="1">
                <a:latin typeface="Consolas" panose="020B0609020204030204" pitchFamily="49" charset="0"/>
                <a:ea typeface="MS PGothic" charset="0"/>
              </a:rPr>
              <a:t>i</a:t>
            </a:r>
            <a:r>
              <a:rPr lang="en-US" altLang="ja-JP" sz="2000" dirty="0">
                <a:latin typeface="Consolas" panose="020B0609020204030204" pitchFamily="49" charset="0"/>
                <a:ea typeface="MS PGothic" charset="0"/>
              </a:rPr>
              <a:t>&lt;n-1; </a:t>
            </a:r>
            <a:r>
              <a:rPr lang="en-US" altLang="ja-JP" sz="2000" dirty="0" err="1">
                <a:latin typeface="Consolas" panose="020B0609020204030204" pitchFamily="49" charset="0"/>
                <a:ea typeface="MS PGothic" charset="0"/>
              </a:rPr>
              <a:t>i</a:t>
            </a:r>
            <a:r>
              <a:rPr lang="en-US" altLang="ja-JP" sz="2000" dirty="0">
                <a:latin typeface="Consolas" panose="020B0609020204030204" pitchFamily="49" charset="0"/>
                <a:ea typeface="MS PGothic" charset="0"/>
              </a:rPr>
              <a:t>++){  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ja-JP" sz="2000" dirty="0">
                <a:latin typeface="Consolas" panose="020B0609020204030204" pitchFamily="49" charset="0"/>
                <a:ea typeface="MS PGothic" charset="0"/>
              </a:rPr>
              <a:t>		flag = 0;    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MS PGothic" charset="0"/>
              </a:rPr>
              <a:t>   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ja-JP" sz="2000" dirty="0">
                <a:latin typeface="Consolas" panose="020B0609020204030204" pitchFamily="49" charset="0"/>
                <a:ea typeface="MS PGothic" charset="0"/>
              </a:rPr>
              <a:t>     </a:t>
            </a:r>
            <a:r>
              <a:rPr lang="en-US" altLang="ja-JP" sz="2000" b="1" dirty="0">
                <a:solidFill>
                  <a:srgbClr val="C00000"/>
                </a:solidFill>
                <a:latin typeface="Consolas" panose="020B0609020204030204" pitchFamily="49" charset="0"/>
                <a:ea typeface="MS PGothic" charset="0"/>
              </a:rPr>
              <a:t>for</a:t>
            </a:r>
            <a:r>
              <a:rPr lang="en-US" altLang="ja-JP" sz="2000" dirty="0">
                <a:latin typeface="Consolas" panose="020B0609020204030204" pitchFamily="49" charset="0"/>
                <a:ea typeface="MS PGothic" charset="0"/>
              </a:rPr>
              <a:t> (j=0; j&lt;n-i-1; j++){ 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ja-JP" sz="2000" dirty="0">
                <a:latin typeface="Consolas" panose="020B0609020204030204" pitchFamily="49" charset="0"/>
                <a:ea typeface="MS PGothic" charset="0"/>
              </a:rPr>
              <a:t>    	 </a:t>
            </a:r>
            <a:r>
              <a:rPr lang="en-US" altLang="ja-JP" sz="2000" b="1" dirty="0">
                <a:solidFill>
                  <a:srgbClr val="C00000"/>
                </a:solidFill>
                <a:latin typeface="Consolas" panose="020B0609020204030204" pitchFamily="49" charset="0"/>
                <a:ea typeface="MS PGothic" charset="0"/>
              </a:rPr>
              <a:t>if</a:t>
            </a:r>
            <a:r>
              <a:rPr lang="en-US" altLang="ja-JP" sz="2000" dirty="0">
                <a:latin typeface="Consolas" panose="020B0609020204030204" pitchFamily="49" charset="0"/>
                <a:ea typeface="MS PGothic" charset="0"/>
              </a:rPr>
              <a:t> (</a:t>
            </a:r>
            <a:r>
              <a:rPr lang="en-US" altLang="ja-JP" sz="2000" dirty="0" err="1">
                <a:latin typeface="Consolas" panose="020B0609020204030204" pitchFamily="49" charset="0"/>
                <a:ea typeface="MS PGothic" charset="0"/>
              </a:rPr>
              <a:t>arr</a:t>
            </a:r>
            <a:r>
              <a:rPr lang="en-US" altLang="ja-JP" sz="2000" dirty="0">
                <a:latin typeface="Consolas" panose="020B0609020204030204" pitchFamily="49" charset="0"/>
                <a:ea typeface="MS PGothic" charset="0"/>
              </a:rPr>
              <a:t>[j] &gt; </a:t>
            </a:r>
            <a:r>
              <a:rPr lang="en-US" altLang="ja-JP" sz="2000" dirty="0" err="1">
                <a:latin typeface="Consolas" panose="020B0609020204030204" pitchFamily="49" charset="0"/>
                <a:ea typeface="MS PGothic" charset="0"/>
              </a:rPr>
              <a:t>arr</a:t>
            </a:r>
            <a:r>
              <a:rPr lang="en-US" altLang="ja-JP" sz="2000" dirty="0">
                <a:latin typeface="Consolas" panose="020B0609020204030204" pitchFamily="49" charset="0"/>
                <a:ea typeface="MS PGothic" charset="0"/>
              </a:rPr>
              <a:t>[j+1]){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ja-JP" sz="2000" dirty="0">
                <a:latin typeface="Consolas" panose="020B0609020204030204" pitchFamily="49" charset="0"/>
                <a:ea typeface="MS PGothic" charset="0"/>
              </a:rPr>
              <a:t>		  swap(</a:t>
            </a:r>
            <a:r>
              <a:rPr lang="en-US" altLang="ja-JP" sz="2000" dirty="0" err="1">
                <a:latin typeface="Consolas" panose="020B0609020204030204" pitchFamily="49" charset="0"/>
                <a:ea typeface="MS PGothic" charset="0"/>
              </a:rPr>
              <a:t>arr</a:t>
            </a:r>
            <a:r>
              <a:rPr lang="en-US" altLang="ja-JP" sz="2000" dirty="0">
                <a:latin typeface="Consolas" panose="020B0609020204030204" pitchFamily="49" charset="0"/>
                <a:ea typeface="MS PGothic" charset="0"/>
              </a:rPr>
              <a:t>[j], </a:t>
            </a:r>
            <a:r>
              <a:rPr lang="en-US" altLang="ja-JP" sz="2000" dirty="0" err="1">
                <a:latin typeface="Consolas" panose="020B0609020204030204" pitchFamily="49" charset="0"/>
                <a:ea typeface="MS PGothic" charset="0"/>
              </a:rPr>
              <a:t>arr</a:t>
            </a:r>
            <a:r>
              <a:rPr lang="en-US" altLang="ja-JP" sz="2000" dirty="0">
                <a:latin typeface="Consolas" panose="020B0609020204030204" pitchFamily="49" charset="0"/>
                <a:ea typeface="MS PGothic" charset="0"/>
              </a:rPr>
              <a:t>[j+1])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ja-JP" sz="2000" dirty="0">
                <a:latin typeface="Consolas" panose="020B0609020204030204" pitchFamily="49" charset="0"/>
                <a:ea typeface="MS PGothic" charset="0"/>
              </a:rPr>
              <a:t>		  flag = 1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ja-JP" sz="2000" dirty="0">
                <a:latin typeface="Consolas" panose="020B0609020204030204" pitchFamily="49" charset="0"/>
                <a:ea typeface="MS PGothic" charset="0"/>
              </a:rPr>
              <a:t>	 	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ja-JP" sz="2000" dirty="0">
                <a:latin typeface="Consolas" panose="020B0609020204030204" pitchFamily="49" charset="0"/>
                <a:ea typeface="MS PGothic" charset="0"/>
              </a:rPr>
              <a:t>	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ja-JP" sz="2000" dirty="0">
                <a:latin typeface="Consolas" panose="020B0609020204030204" pitchFamily="49" charset="0"/>
                <a:ea typeface="MS PGothic" charset="0"/>
              </a:rPr>
              <a:t>	 </a:t>
            </a:r>
            <a:r>
              <a:rPr lang="en-US" altLang="ja-JP" sz="2000" dirty="0" smtClean="0">
                <a:latin typeface="Consolas" panose="020B0609020204030204" pitchFamily="49" charset="0"/>
                <a:ea typeface="MS PGothic" charset="0"/>
              </a:rPr>
              <a:t>if(flag==0) </a:t>
            </a:r>
            <a:r>
              <a:rPr lang="en-US" altLang="ja-JP" sz="2000" dirty="0">
                <a:latin typeface="Consolas" panose="020B0609020204030204" pitchFamily="49" charset="0"/>
                <a:ea typeface="MS PGothic" charset="0"/>
              </a:rPr>
              <a:t>break;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ja-JP" sz="2000" dirty="0">
                <a:latin typeface="Consolas" panose="020B0609020204030204" pitchFamily="49" charset="0"/>
                <a:ea typeface="MS PGothic" charset="0"/>
              </a:rPr>
              <a:t>}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half" idx="2"/>
          </p:nvPr>
        </p:nvSpPr>
        <p:spPr>
          <a:xfrm>
            <a:off x="81998" y="1435472"/>
            <a:ext cx="4587974" cy="4218443"/>
          </a:xfrm>
        </p:spPr>
        <p:txBody>
          <a:bodyPr>
            <a:normAutofit/>
          </a:bodyPr>
          <a:lstStyle/>
          <a:p>
            <a:pPr marL="214313" indent="-214313" algn="just">
              <a:buFont typeface="Wingdings 2" panose="05020102010507070707" pitchFamily="18" charset="2"/>
              <a:buChar char=""/>
            </a:pPr>
            <a:r>
              <a:rPr lang="en-US" sz="2100" b="1" dirty="0"/>
              <a:t>Concept</a:t>
            </a:r>
          </a:p>
          <a:p>
            <a:pPr marL="384572" lvl="1" indent="-210741" algn="just">
              <a:buFont typeface="Wingdings 2" panose="05020102010507070707" pitchFamily="18" charset="2"/>
              <a:buChar char=""/>
            </a:pPr>
            <a:r>
              <a:rPr lang="en-US" sz="1800" dirty="0"/>
              <a:t>Bubble sort is the simplest sorting algorithm. </a:t>
            </a:r>
          </a:p>
          <a:p>
            <a:pPr marL="384572" lvl="1" indent="-210741" algn="just">
              <a:buFont typeface="Wingdings 2" panose="05020102010507070707" pitchFamily="18" charset="2"/>
              <a:buChar char=""/>
            </a:pPr>
            <a:r>
              <a:rPr lang="en-US" sz="1800" dirty="0"/>
              <a:t>However, it is one of the worst ones in terms of performance/ efficiency/ time complexity.</a:t>
            </a:r>
          </a:p>
          <a:p>
            <a:pPr marL="384572" lvl="1" indent="-210741" algn="just">
              <a:buFont typeface="Wingdings 2" panose="05020102010507070707" pitchFamily="18" charset="2"/>
              <a:buChar char=""/>
            </a:pPr>
            <a:r>
              <a:rPr lang="en-US" sz="1800" dirty="0"/>
              <a:t>It works by continuously swapping each element one by one with their adjacent element if they are in wrong order.</a:t>
            </a:r>
            <a:endParaRPr lang="en-US" sz="1650" dirty="0"/>
          </a:p>
          <a:p>
            <a:pPr marL="384572" lvl="1" indent="-210741" algn="just">
              <a:buFont typeface="Wingdings 2" panose="05020102010507070707" pitchFamily="18" charset="2"/>
              <a:buChar char=""/>
            </a:pPr>
            <a:r>
              <a:rPr lang="en-US" sz="1650" dirty="0"/>
              <a:t>Finally, after generally LOTS of swapping, the elements are sorted.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Mushfiqur Rahman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2015: Data Structures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376" y="3951930"/>
            <a:ext cx="3571875" cy="17010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85401" y="5160139"/>
                <a:ext cx="5660573" cy="1179810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ct val="90000"/>
                  </a:lnSpc>
                  <a:spcBef>
                    <a:spcPts val="1000"/>
                  </a:spcBef>
                  <a:buFont typeface="Wingdings 2" panose="05020102010507070707" pitchFamily="18" charset="2"/>
                  <a:buChar char=""/>
                  <a:defRPr/>
                </a:pPr>
                <a:r>
                  <a:rPr lang="en-US" sz="2000" b="1" dirty="0" smtClean="0"/>
                  <a:t>Best-case: </a:t>
                </a:r>
                <a:r>
                  <a:rPr lang="el-GR" sz="2000" b="1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Ω</a:t>
                </a:r>
                <a:r>
                  <a:rPr lang="en-US" sz="2000" b="1" dirty="0" smtClean="0"/>
                  <a:t>(n)</a:t>
                </a:r>
                <a:endParaRPr lang="en-US" sz="2000" dirty="0" smtClean="0"/>
              </a:p>
              <a:p>
                <a:pPr marL="285750" indent="-285750" algn="just">
                  <a:lnSpc>
                    <a:spcPct val="90000"/>
                  </a:lnSpc>
                  <a:spcBef>
                    <a:spcPts val="1000"/>
                  </a:spcBef>
                  <a:buFont typeface="Wingdings 2" panose="05020102010507070707" pitchFamily="18" charset="2"/>
                  <a:buChar char=""/>
                  <a:defRPr/>
                </a:pPr>
                <a:r>
                  <a:rPr lang="en-US" sz="2000" b="1" dirty="0" smtClean="0"/>
                  <a:t>Worst-case: </a:t>
                </a:r>
                <a:r>
                  <a:rPr lang="en-US" sz="2000" b="1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O</a:t>
                </a:r>
                <a:r>
                  <a:rPr lang="en-US" sz="2000" b="1" dirty="0" smtClean="0"/>
                  <a:t>(n</a:t>
                </a:r>
                <a:r>
                  <a:rPr lang="en-US" sz="2000" b="1" baseline="30000" dirty="0" smtClean="0"/>
                  <a:t>2</a:t>
                </a:r>
                <a:r>
                  <a:rPr lang="en-US" sz="2000" b="1" dirty="0" smtClean="0"/>
                  <a:t>)</a:t>
                </a:r>
              </a:p>
              <a:p>
                <a:pPr marL="285750" indent="-285750" algn="just">
                  <a:lnSpc>
                    <a:spcPct val="90000"/>
                  </a:lnSpc>
                  <a:spcBef>
                    <a:spcPts val="1000"/>
                  </a:spcBef>
                  <a:buFont typeface="Wingdings 2" panose="05020102010507070707" pitchFamily="18" charset="2"/>
                  <a:buChar char=""/>
                  <a:defRPr/>
                </a:pPr>
                <a:r>
                  <a:rPr lang="en-US" sz="2000" b="1" dirty="0" smtClean="0"/>
                  <a:t>Average-case: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𝜽</m:t>
                    </m:r>
                  </m:oMath>
                </a14:m>
                <a:r>
                  <a:rPr lang="en-US" sz="2000" b="1" dirty="0"/>
                  <a:t>(n</a:t>
                </a:r>
                <a:r>
                  <a:rPr lang="en-US" sz="2000" b="1" baseline="30000" dirty="0"/>
                  <a:t>2</a:t>
                </a:r>
                <a:r>
                  <a:rPr lang="en-US" sz="2000" b="1" dirty="0"/>
                  <a:t>)</a:t>
                </a:r>
                <a:endParaRPr lang="en-US" sz="2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01" y="5160139"/>
                <a:ext cx="5660573" cy="11798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1273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241679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803902"/>
          <a:ext cx="6095997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237129" y="2667965"/>
          <a:ext cx="27093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37129" y="2230188"/>
          <a:ext cx="2709332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endCxn id="11" idx="0"/>
          </p:cNvCxnSpPr>
          <p:nvPr/>
        </p:nvCxnSpPr>
        <p:spPr>
          <a:xfrm flipH="1">
            <a:off x="2591795" y="1612519"/>
            <a:ext cx="1648511" cy="6176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4409998" y="2659991"/>
          <a:ext cx="33866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409998" y="2222214"/>
          <a:ext cx="3386665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2" name="Straight Arrow Connector 31"/>
          <p:cNvCxnSpPr>
            <a:endCxn id="31" idx="0"/>
          </p:cNvCxnSpPr>
          <p:nvPr/>
        </p:nvCxnSpPr>
        <p:spPr>
          <a:xfrm>
            <a:off x="4240306" y="1612519"/>
            <a:ext cx="1863024" cy="6096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4748664" y="4471224"/>
          <a:ext cx="13546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4748664" y="4033447"/>
          <a:ext cx="135466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7" name="Straight Arrow Connector 36"/>
          <p:cNvCxnSpPr>
            <a:endCxn id="36" idx="0"/>
          </p:cNvCxnSpPr>
          <p:nvPr/>
        </p:nvCxnSpPr>
        <p:spPr>
          <a:xfrm flipH="1">
            <a:off x="5425997" y="3038805"/>
            <a:ext cx="362148" cy="994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565409"/>
              </p:ext>
            </p:extLst>
          </p:nvPr>
        </p:nvGraphicFramePr>
        <p:xfrm>
          <a:off x="6603997" y="4468167"/>
          <a:ext cx="2031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6603997" y="4030390"/>
          <a:ext cx="2031999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44" name="Straight Arrow Connector 43"/>
          <p:cNvCxnSpPr>
            <a:endCxn id="43" idx="0"/>
          </p:cNvCxnSpPr>
          <p:nvPr/>
        </p:nvCxnSpPr>
        <p:spPr>
          <a:xfrm>
            <a:off x="5788145" y="3038805"/>
            <a:ext cx="1831851" cy="9915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6358395" y="5595052"/>
          <a:ext cx="78465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6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6418161" y="5157275"/>
          <a:ext cx="677333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1" name="Straight Arrow Connector 50"/>
          <p:cNvCxnSpPr>
            <a:endCxn id="50" idx="0"/>
          </p:cNvCxnSpPr>
          <p:nvPr/>
        </p:nvCxnSpPr>
        <p:spPr>
          <a:xfrm flipH="1">
            <a:off x="6756827" y="4842064"/>
            <a:ext cx="486654" cy="315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52" name="Table 51"/>
          <p:cNvGraphicFramePr>
            <a:graphicFrameLocks noGrp="1"/>
          </p:cNvGraphicFramePr>
          <p:nvPr/>
        </p:nvGraphicFramePr>
        <p:xfrm>
          <a:off x="7577676" y="5595052"/>
          <a:ext cx="13546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/>
        </p:nvGraphicFramePr>
        <p:xfrm>
          <a:off x="7577676" y="5157275"/>
          <a:ext cx="135466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4" name="Straight Arrow Connector 53"/>
          <p:cNvCxnSpPr>
            <a:endCxn id="53" idx="0"/>
          </p:cNvCxnSpPr>
          <p:nvPr/>
        </p:nvCxnSpPr>
        <p:spPr>
          <a:xfrm>
            <a:off x="7243481" y="4839007"/>
            <a:ext cx="1011528" cy="3182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77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241679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803902"/>
          <a:ext cx="6095997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237129" y="2667965"/>
          <a:ext cx="27093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37129" y="2230188"/>
          <a:ext cx="2709332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endCxn id="11" idx="0"/>
          </p:cNvCxnSpPr>
          <p:nvPr/>
        </p:nvCxnSpPr>
        <p:spPr>
          <a:xfrm flipH="1">
            <a:off x="2591795" y="1612519"/>
            <a:ext cx="1648511" cy="6176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4409998" y="2659991"/>
          <a:ext cx="33866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409998" y="2222214"/>
          <a:ext cx="3386665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2" name="Straight Arrow Connector 31"/>
          <p:cNvCxnSpPr>
            <a:endCxn id="31" idx="0"/>
          </p:cNvCxnSpPr>
          <p:nvPr/>
        </p:nvCxnSpPr>
        <p:spPr>
          <a:xfrm>
            <a:off x="4240306" y="1612519"/>
            <a:ext cx="1863024" cy="6096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4748664" y="4471224"/>
          <a:ext cx="13546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4748664" y="4033447"/>
          <a:ext cx="135466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7" name="Straight Arrow Connector 36"/>
          <p:cNvCxnSpPr>
            <a:endCxn id="36" idx="0"/>
          </p:cNvCxnSpPr>
          <p:nvPr/>
        </p:nvCxnSpPr>
        <p:spPr>
          <a:xfrm flipH="1">
            <a:off x="5425997" y="3038805"/>
            <a:ext cx="362148" cy="994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6603997" y="4468167"/>
          <a:ext cx="2031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6603997" y="4030390"/>
          <a:ext cx="2031999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44" name="Straight Arrow Connector 43"/>
          <p:cNvCxnSpPr>
            <a:endCxn id="43" idx="0"/>
          </p:cNvCxnSpPr>
          <p:nvPr/>
        </p:nvCxnSpPr>
        <p:spPr>
          <a:xfrm>
            <a:off x="5788145" y="3038805"/>
            <a:ext cx="1831851" cy="9915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357432" y="4846981"/>
            <a:ext cx="43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23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56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241679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803902"/>
          <a:ext cx="6095997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237129" y="2667965"/>
          <a:ext cx="27093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37129" y="2230188"/>
          <a:ext cx="2709332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endCxn id="11" idx="0"/>
          </p:cNvCxnSpPr>
          <p:nvPr/>
        </p:nvCxnSpPr>
        <p:spPr>
          <a:xfrm flipH="1">
            <a:off x="2591795" y="1612519"/>
            <a:ext cx="1648511" cy="6176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4409998" y="2659991"/>
          <a:ext cx="33866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409998" y="2222214"/>
          <a:ext cx="3386665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2" name="Straight Arrow Connector 31"/>
          <p:cNvCxnSpPr>
            <a:endCxn id="31" idx="0"/>
          </p:cNvCxnSpPr>
          <p:nvPr/>
        </p:nvCxnSpPr>
        <p:spPr>
          <a:xfrm>
            <a:off x="4240306" y="1612519"/>
            <a:ext cx="1863024" cy="6096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614221"/>
              </p:ext>
            </p:extLst>
          </p:nvPr>
        </p:nvGraphicFramePr>
        <p:xfrm>
          <a:off x="4748664" y="4471224"/>
          <a:ext cx="13546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4748664" y="4033447"/>
          <a:ext cx="135466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7" name="Straight Arrow Connector 36"/>
          <p:cNvCxnSpPr>
            <a:endCxn id="36" idx="0"/>
          </p:cNvCxnSpPr>
          <p:nvPr/>
        </p:nvCxnSpPr>
        <p:spPr>
          <a:xfrm flipH="1">
            <a:off x="5425997" y="3038805"/>
            <a:ext cx="362148" cy="994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747550"/>
              </p:ext>
            </p:extLst>
          </p:nvPr>
        </p:nvGraphicFramePr>
        <p:xfrm>
          <a:off x="6603997" y="4468167"/>
          <a:ext cx="2031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6603997" y="4030390"/>
          <a:ext cx="2031999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44" name="Straight Arrow Connector 43"/>
          <p:cNvCxnSpPr>
            <a:endCxn id="43" idx="0"/>
          </p:cNvCxnSpPr>
          <p:nvPr/>
        </p:nvCxnSpPr>
        <p:spPr>
          <a:xfrm>
            <a:off x="5788145" y="3038805"/>
            <a:ext cx="1831851" cy="9915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35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241679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803902"/>
          <a:ext cx="6095997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237129" y="2667965"/>
          <a:ext cx="27093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37129" y="2230188"/>
          <a:ext cx="2709332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endCxn id="11" idx="0"/>
          </p:cNvCxnSpPr>
          <p:nvPr/>
        </p:nvCxnSpPr>
        <p:spPr>
          <a:xfrm flipH="1">
            <a:off x="2591795" y="1612519"/>
            <a:ext cx="1648511" cy="6176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4409998" y="2659991"/>
          <a:ext cx="33866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409998" y="2222214"/>
          <a:ext cx="3386665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2" name="Straight Arrow Connector 31"/>
          <p:cNvCxnSpPr>
            <a:endCxn id="31" idx="0"/>
          </p:cNvCxnSpPr>
          <p:nvPr/>
        </p:nvCxnSpPr>
        <p:spPr>
          <a:xfrm>
            <a:off x="4240306" y="1612519"/>
            <a:ext cx="1863024" cy="6096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822115"/>
              </p:ext>
            </p:extLst>
          </p:nvPr>
        </p:nvGraphicFramePr>
        <p:xfrm>
          <a:off x="4748664" y="4471224"/>
          <a:ext cx="13546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4748664" y="4033447"/>
          <a:ext cx="135466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7" name="Straight Arrow Connector 36"/>
          <p:cNvCxnSpPr>
            <a:endCxn id="36" idx="0"/>
          </p:cNvCxnSpPr>
          <p:nvPr/>
        </p:nvCxnSpPr>
        <p:spPr>
          <a:xfrm flipH="1">
            <a:off x="5425997" y="3038805"/>
            <a:ext cx="362148" cy="994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6603997" y="4468167"/>
          <a:ext cx="2031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6603997" y="4030390"/>
          <a:ext cx="2031999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44" name="Straight Arrow Connector 43"/>
          <p:cNvCxnSpPr>
            <a:endCxn id="43" idx="0"/>
          </p:cNvCxnSpPr>
          <p:nvPr/>
        </p:nvCxnSpPr>
        <p:spPr>
          <a:xfrm>
            <a:off x="5788145" y="3038805"/>
            <a:ext cx="1831851" cy="9915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20284" y="4829442"/>
            <a:ext cx="26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&lt;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83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241679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803902"/>
          <a:ext cx="6095997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237129" y="2667965"/>
          <a:ext cx="27093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37129" y="2230188"/>
          <a:ext cx="2709332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endCxn id="11" idx="0"/>
          </p:cNvCxnSpPr>
          <p:nvPr/>
        </p:nvCxnSpPr>
        <p:spPr>
          <a:xfrm flipH="1">
            <a:off x="2591795" y="1612519"/>
            <a:ext cx="1648511" cy="6176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67511"/>
              </p:ext>
            </p:extLst>
          </p:nvPr>
        </p:nvGraphicFramePr>
        <p:xfrm>
          <a:off x="4409998" y="2659991"/>
          <a:ext cx="33866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409998" y="2222214"/>
          <a:ext cx="3386665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2" name="Straight Arrow Connector 31"/>
          <p:cNvCxnSpPr>
            <a:endCxn id="31" idx="0"/>
          </p:cNvCxnSpPr>
          <p:nvPr/>
        </p:nvCxnSpPr>
        <p:spPr>
          <a:xfrm>
            <a:off x="4240306" y="1612519"/>
            <a:ext cx="1863024" cy="6096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4748664" y="4471224"/>
          <a:ext cx="13546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4748664" y="4033447"/>
          <a:ext cx="135466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7" name="Straight Arrow Connector 36"/>
          <p:cNvCxnSpPr>
            <a:endCxn id="36" idx="0"/>
          </p:cNvCxnSpPr>
          <p:nvPr/>
        </p:nvCxnSpPr>
        <p:spPr>
          <a:xfrm flipH="1">
            <a:off x="5425997" y="3038805"/>
            <a:ext cx="362148" cy="994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6603997" y="4468167"/>
          <a:ext cx="2031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6603997" y="4030390"/>
          <a:ext cx="2031999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44" name="Straight Arrow Connector 43"/>
          <p:cNvCxnSpPr>
            <a:endCxn id="43" idx="0"/>
          </p:cNvCxnSpPr>
          <p:nvPr/>
        </p:nvCxnSpPr>
        <p:spPr>
          <a:xfrm>
            <a:off x="5788145" y="3038805"/>
            <a:ext cx="1831851" cy="9915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6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241679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803902"/>
          <a:ext cx="6095997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237129" y="2667965"/>
          <a:ext cx="27093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37129" y="2230188"/>
          <a:ext cx="2709332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endCxn id="11" idx="0"/>
          </p:cNvCxnSpPr>
          <p:nvPr/>
        </p:nvCxnSpPr>
        <p:spPr>
          <a:xfrm flipH="1">
            <a:off x="2591795" y="1612519"/>
            <a:ext cx="1648511" cy="6176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4409998" y="2659991"/>
          <a:ext cx="33866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409998" y="2222214"/>
          <a:ext cx="3386665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2" name="Straight Arrow Connector 31"/>
          <p:cNvCxnSpPr>
            <a:endCxn id="31" idx="0"/>
          </p:cNvCxnSpPr>
          <p:nvPr/>
        </p:nvCxnSpPr>
        <p:spPr>
          <a:xfrm>
            <a:off x="4240306" y="1612519"/>
            <a:ext cx="1863024" cy="6096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273524"/>
              </p:ext>
            </p:extLst>
          </p:nvPr>
        </p:nvGraphicFramePr>
        <p:xfrm>
          <a:off x="4748664" y="4471224"/>
          <a:ext cx="13546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4748664" y="4033447"/>
          <a:ext cx="135466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7" name="Straight Arrow Connector 36"/>
          <p:cNvCxnSpPr>
            <a:endCxn id="36" idx="0"/>
          </p:cNvCxnSpPr>
          <p:nvPr/>
        </p:nvCxnSpPr>
        <p:spPr>
          <a:xfrm flipH="1">
            <a:off x="5425997" y="3038805"/>
            <a:ext cx="362148" cy="994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6603997" y="4468167"/>
          <a:ext cx="2031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6603997" y="4030390"/>
          <a:ext cx="2031999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44" name="Straight Arrow Connector 43"/>
          <p:cNvCxnSpPr>
            <a:endCxn id="43" idx="0"/>
          </p:cNvCxnSpPr>
          <p:nvPr/>
        </p:nvCxnSpPr>
        <p:spPr>
          <a:xfrm>
            <a:off x="5788145" y="3038805"/>
            <a:ext cx="1831851" cy="9915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15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241679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803902"/>
          <a:ext cx="6095997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237129" y="2667965"/>
          <a:ext cx="27093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37129" y="2230188"/>
          <a:ext cx="2709332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endCxn id="11" idx="0"/>
          </p:cNvCxnSpPr>
          <p:nvPr/>
        </p:nvCxnSpPr>
        <p:spPr>
          <a:xfrm flipH="1">
            <a:off x="2591795" y="1612519"/>
            <a:ext cx="1648511" cy="6176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4409998" y="2659991"/>
          <a:ext cx="33866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409998" y="2222214"/>
          <a:ext cx="3386665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2" name="Straight Arrow Connector 31"/>
          <p:cNvCxnSpPr>
            <a:endCxn id="31" idx="0"/>
          </p:cNvCxnSpPr>
          <p:nvPr/>
        </p:nvCxnSpPr>
        <p:spPr>
          <a:xfrm>
            <a:off x="4240306" y="1612519"/>
            <a:ext cx="1863024" cy="6096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4748664" y="4471224"/>
          <a:ext cx="13546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4748664" y="4033447"/>
          <a:ext cx="135466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7" name="Straight Arrow Connector 36"/>
          <p:cNvCxnSpPr>
            <a:endCxn id="36" idx="0"/>
          </p:cNvCxnSpPr>
          <p:nvPr/>
        </p:nvCxnSpPr>
        <p:spPr>
          <a:xfrm flipH="1">
            <a:off x="5425997" y="3038805"/>
            <a:ext cx="362148" cy="994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002426"/>
              </p:ext>
            </p:extLst>
          </p:nvPr>
        </p:nvGraphicFramePr>
        <p:xfrm>
          <a:off x="6603997" y="4468167"/>
          <a:ext cx="2031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6603997" y="4030390"/>
          <a:ext cx="2031999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44" name="Straight Arrow Connector 43"/>
          <p:cNvCxnSpPr>
            <a:endCxn id="43" idx="0"/>
          </p:cNvCxnSpPr>
          <p:nvPr/>
        </p:nvCxnSpPr>
        <p:spPr>
          <a:xfrm>
            <a:off x="5788145" y="3038805"/>
            <a:ext cx="1831851" cy="9915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816902" y="4838320"/>
            <a:ext cx="26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&gt;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6998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241679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803902"/>
          <a:ext cx="6095997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237129" y="2667965"/>
          <a:ext cx="27093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37129" y="2230188"/>
          <a:ext cx="2709332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endCxn id="11" idx="0"/>
          </p:cNvCxnSpPr>
          <p:nvPr/>
        </p:nvCxnSpPr>
        <p:spPr>
          <a:xfrm flipH="1">
            <a:off x="2591795" y="1612519"/>
            <a:ext cx="1648511" cy="6176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236571"/>
              </p:ext>
            </p:extLst>
          </p:nvPr>
        </p:nvGraphicFramePr>
        <p:xfrm>
          <a:off x="4409998" y="2659991"/>
          <a:ext cx="33866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409998" y="2222214"/>
          <a:ext cx="3386665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2" name="Straight Arrow Connector 31"/>
          <p:cNvCxnSpPr>
            <a:endCxn id="31" idx="0"/>
          </p:cNvCxnSpPr>
          <p:nvPr/>
        </p:nvCxnSpPr>
        <p:spPr>
          <a:xfrm>
            <a:off x="4240306" y="1612519"/>
            <a:ext cx="1863024" cy="6096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4748664" y="4471224"/>
          <a:ext cx="13546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4748664" y="4033447"/>
          <a:ext cx="135466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7" name="Straight Arrow Connector 36"/>
          <p:cNvCxnSpPr>
            <a:endCxn id="36" idx="0"/>
          </p:cNvCxnSpPr>
          <p:nvPr/>
        </p:nvCxnSpPr>
        <p:spPr>
          <a:xfrm flipH="1">
            <a:off x="5425997" y="3038805"/>
            <a:ext cx="362148" cy="994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6603997" y="4468167"/>
          <a:ext cx="2031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6603997" y="4030390"/>
          <a:ext cx="2031999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44" name="Straight Arrow Connector 43"/>
          <p:cNvCxnSpPr>
            <a:endCxn id="43" idx="0"/>
          </p:cNvCxnSpPr>
          <p:nvPr/>
        </p:nvCxnSpPr>
        <p:spPr>
          <a:xfrm>
            <a:off x="5788145" y="3038805"/>
            <a:ext cx="1831851" cy="9915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91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241679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803902"/>
          <a:ext cx="6095997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237129" y="2667965"/>
          <a:ext cx="27093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37129" y="2230188"/>
          <a:ext cx="2709332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endCxn id="11" idx="0"/>
          </p:cNvCxnSpPr>
          <p:nvPr/>
        </p:nvCxnSpPr>
        <p:spPr>
          <a:xfrm flipH="1">
            <a:off x="2591795" y="1612519"/>
            <a:ext cx="1648511" cy="6176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4409998" y="2659991"/>
          <a:ext cx="33866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409998" y="2222214"/>
          <a:ext cx="3386665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2" name="Straight Arrow Connector 31"/>
          <p:cNvCxnSpPr>
            <a:endCxn id="31" idx="0"/>
          </p:cNvCxnSpPr>
          <p:nvPr/>
        </p:nvCxnSpPr>
        <p:spPr>
          <a:xfrm>
            <a:off x="4240306" y="1612519"/>
            <a:ext cx="1863024" cy="6096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4748664" y="4471224"/>
          <a:ext cx="13546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4748664" y="4033447"/>
          <a:ext cx="135466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7" name="Straight Arrow Connector 36"/>
          <p:cNvCxnSpPr>
            <a:endCxn id="36" idx="0"/>
          </p:cNvCxnSpPr>
          <p:nvPr/>
        </p:nvCxnSpPr>
        <p:spPr>
          <a:xfrm flipH="1">
            <a:off x="5425997" y="3038805"/>
            <a:ext cx="362148" cy="994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970972"/>
              </p:ext>
            </p:extLst>
          </p:nvPr>
        </p:nvGraphicFramePr>
        <p:xfrm>
          <a:off x="6603997" y="4468167"/>
          <a:ext cx="2031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6603997" y="4030390"/>
          <a:ext cx="2031999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44" name="Straight Arrow Connector 43"/>
          <p:cNvCxnSpPr>
            <a:endCxn id="43" idx="0"/>
          </p:cNvCxnSpPr>
          <p:nvPr/>
        </p:nvCxnSpPr>
        <p:spPr>
          <a:xfrm>
            <a:off x="5788145" y="3038805"/>
            <a:ext cx="1831851" cy="9915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01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241679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803902"/>
          <a:ext cx="6095997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237129" y="2667965"/>
          <a:ext cx="27093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37129" y="2230188"/>
          <a:ext cx="2709332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endCxn id="11" idx="0"/>
          </p:cNvCxnSpPr>
          <p:nvPr/>
        </p:nvCxnSpPr>
        <p:spPr>
          <a:xfrm flipH="1">
            <a:off x="2591795" y="1612519"/>
            <a:ext cx="1648511" cy="6176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4409998" y="2659991"/>
          <a:ext cx="33866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409998" y="2222214"/>
          <a:ext cx="3386665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2" name="Straight Arrow Connector 31"/>
          <p:cNvCxnSpPr>
            <a:endCxn id="31" idx="0"/>
          </p:cNvCxnSpPr>
          <p:nvPr/>
        </p:nvCxnSpPr>
        <p:spPr>
          <a:xfrm>
            <a:off x="4240306" y="1612519"/>
            <a:ext cx="1863024" cy="6096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4748664" y="4471224"/>
          <a:ext cx="13546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4748664" y="4033447"/>
          <a:ext cx="135466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7" name="Straight Arrow Connector 36"/>
          <p:cNvCxnSpPr>
            <a:endCxn id="36" idx="0"/>
          </p:cNvCxnSpPr>
          <p:nvPr/>
        </p:nvCxnSpPr>
        <p:spPr>
          <a:xfrm flipH="1">
            <a:off x="5425997" y="3038805"/>
            <a:ext cx="362148" cy="994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650356"/>
              </p:ext>
            </p:extLst>
          </p:nvPr>
        </p:nvGraphicFramePr>
        <p:xfrm>
          <a:off x="6603997" y="4468167"/>
          <a:ext cx="2031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6603997" y="4030390"/>
          <a:ext cx="2031999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44" name="Straight Arrow Connector 43"/>
          <p:cNvCxnSpPr>
            <a:endCxn id="43" idx="0"/>
          </p:cNvCxnSpPr>
          <p:nvPr/>
        </p:nvCxnSpPr>
        <p:spPr>
          <a:xfrm>
            <a:off x="5788145" y="3038805"/>
            <a:ext cx="1831851" cy="9915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486832" y="4846981"/>
            <a:ext cx="26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&gt;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8178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1998" y="950678"/>
            <a:ext cx="3872295" cy="484795"/>
          </a:xfrm>
        </p:spPr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150834" y="950678"/>
            <a:ext cx="4962909" cy="3572717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ja-JP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MS PGothic" charset="0"/>
              </a:rPr>
              <a:t>/* sorting element in ascending order </a:t>
            </a:r>
            <a:r>
              <a:rPr lang="en-US" altLang="ja-JP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MS PGothic" charset="0"/>
              </a:rPr>
              <a:t>*/</a:t>
            </a:r>
            <a:endParaRPr lang="en-US" altLang="ja-JP" sz="1400" b="1" dirty="0" smtClean="0">
              <a:solidFill>
                <a:schemeClr val="accent2"/>
              </a:solidFill>
              <a:latin typeface="Consolas" panose="020B0609020204030204" pitchFamily="49" charset="0"/>
              <a:ea typeface="MS PGothic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ja-JP" sz="1400" b="1" dirty="0" smtClean="0">
                <a:solidFill>
                  <a:srgbClr val="C00000"/>
                </a:solidFill>
                <a:latin typeface="Consolas" panose="020B0609020204030204" pitchFamily="49" charset="0"/>
                <a:ea typeface="MS PGothic" charset="0"/>
              </a:rPr>
              <a:t>for</a:t>
            </a:r>
            <a:r>
              <a:rPr lang="en-US" altLang="ja-JP" sz="1400" dirty="0" smtClean="0">
                <a:latin typeface="Consolas" panose="020B0609020204030204" pitchFamily="49" charset="0"/>
                <a:ea typeface="MS PGothic" charset="0"/>
              </a:rPr>
              <a:t> ( </a:t>
            </a:r>
            <a:r>
              <a:rPr lang="en-US" altLang="ja-JP" sz="1400" i="1" dirty="0" err="1" smtClean="0">
                <a:latin typeface="Consolas" panose="020B0609020204030204" pitchFamily="49" charset="0"/>
                <a:ea typeface="MS PGothic" charset="0"/>
              </a:rPr>
              <a:t>i</a:t>
            </a:r>
            <a:r>
              <a:rPr lang="en-US" altLang="ja-JP" sz="1400" dirty="0" smtClean="0">
                <a:latin typeface="Consolas" panose="020B0609020204030204" pitchFamily="49" charset="0"/>
                <a:ea typeface="MS PGothic" charset="0"/>
              </a:rPr>
              <a:t>=0</a:t>
            </a:r>
            <a:r>
              <a:rPr lang="en-US" altLang="ja-JP" sz="1400" dirty="0">
                <a:latin typeface="Consolas" panose="020B0609020204030204" pitchFamily="49" charset="0"/>
                <a:ea typeface="MS PGothic" charset="0"/>
              </a:rPr>
              <a:t>; </a:t>
            </a:r>
            <a:r>
              <a:rPr lang="en-US" altLang="ja-JP" sz="1400" i="1" dirty="0" err="1" smtClean="0">
                <a:latin typeface="Consolas" panose="020B0609020204030204" pitchFamily="49" charset="0"/>
                <a:ea typeface="MS PGothic" charset="0"/>
              </a:rPr>
              <a:t>i</a:t>
            </a:r>
            <a:r>
              <a:rPr lang="en-US" altLang="ja-JP" sz="1400" dirty="0" smtClean="0">
                <a:latin typeface="Consolas" panose="020B0609020204030204" pitchFamily="49" charset="0"/>
                <a:ea typeface="MS PGothic" charset="0"/>
              </a:rPr>
              <a:t>&lt;</a:t>
            </a:r>
            <a:r>
              <a:rPr lang="en-US" altLang="ja-JP" sz="1400" i="1" dirty="0" smtClean="0">
                <a:latin typeface="Consolas" panose="020B0609020204030204" pitchFamily="49" charset="0"/>
                <a:ea typeface="MS PGothic" charset="0"/>
              </a:rPr>
              <a:t>n</a:t>
            </a:r>
            <a:r>
              <a:rPr lang="en-US" altLang="ja-JP" sz="1400" dirty="0" smtClean="0">
                <a:latin typeface="Consolas" panose="020B0609020204030204" pitchFamily="49" charset="0"/>
                <a:ea typeface="MS PGothic" charset="0"/>
              </a:rPr>
              <a:t>-1; ++</a:t>
            </a:r>
            <a:r>
              <a:rPr lang="en-US" altLang="ja-JP" sz="1400" i="1" dirty="0" err="1" smtClean="0">
                <a:latin typeface="Consolas" panose="020B0609020204030204" pitchFamily="49" charset="0"/>
                <a:ea typeface="MS PGothic" charset="0"/>
              </a:rPr>
              <a:t>i</a:t>
            </a:r>
            <a:r>
              <a:rPr lang="en-US" altLang="ja-JP" sz="1400" i="1" dirty="0" smtClean="0">
                <a:latin typeface="Consolas" panose="020B0609020204030204" pitchFamily="49" charset="0"/>
                <a:ea typeface="MS PGothic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MS PGothic" charset="0"/>
              </a:rPr>
              <a:t>){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ja-JP" sz="1400" dirty="0">
                <a:latin typeface="Consolas" panose="020B0609020204030204" pitchFamily="49" charset="0"/>
                <a:ea typeface="MS PGothic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MS PGothic" charset="0"/>
              </a:rPr>
              <a:t>  </a:t>
            </a:r>
            <a:r>
              <a:rPr lang="en-US" altLang="ja-JP" sz="1400" i="1" dirty="0" smtClean="0">
                <a:latin typeface="Consolas" panose="020B0609020204030204" pitchFamily="49" charset="0"/>
                <a:ea typeface="MS PGothic" charset="0"/>
              </a:rPr>
              <a:t>k</a:t>
            </a:r>
            <a:r>
              <a:rPr lang="en-US" altLang="ja-JP" sz="1400" dirty="0" smtClean="0">
                <a:latin typeface="Consolas" panose="020B0609020204030204" pitchFamily="49" charset="0"/>
                <a:ea typeface="MS PGothic" charset="0"/>
              </a:rPr>
              <a:t> = </a:t>
            </a:r>
            <a:r>
              <a:rPr lang="en-US" altLang="ja-JP" sz="1400" i="1" dirty="0" err="1" smtClean="0">
                <a:latin typeface="Consolas" panose="020B0609020204030204" pitchFamily="49" charset="0"/>
                <a:ea typeface="MS PGothic" charset="0"/>
              </a:rPr>
              <a:t>i</a:t>
            </a:r>
            <a:r>
              <a:rPr lang="en-US" altLang="ja-JP" sz="1400" dirty="0" smtClean="0">
                <a:latin typeface="Consolas" panose="020B0609020204030204" pitchFamily="49" charset="0"/>
                <a:ea typeface="MS PGothic" charset="0"/>
              </a:rPr>
              <a:t>; </a:t>
            </a:r>
            <a:r>
              <a:rPr lang="en-US" altLang="ja-JP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MS PGothic" charset="0"/>
              </a:rPr>
              <a:t>// consider value in k as smallest </a:t>
            </a:r>
            <a:endParaRPr lang="en-US" altLang="ja-JP" sz="1400" dirty="0">
              <a:latin typeface="Consolas" panose="020B0609020204030204" pitchFamily="49" charset="0"/>
              <a:ea typeface="MS PGothic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ja-JP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MS PGothic" charset="0"/>
              </a:rPr>
              <a:t>	/* </a:t>
            </a:r>
            <a:r>
              <a:rPr lang="en-US" altLang="ja-JP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MS PGothic" charset="0"/>
              </a:rPr>
              <a:t>compare with rest of the element in index j*/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ja-JP" sz="1400" dirty="0" smtClean="0">
                <a:latin typeface="Consolas" panose="020B0609020204030204" pitchFamily="49" charset="0"/>
                <a:ea typeface="MS PGothic" charset="0"/>
              </a:rPr>
              <a:t>	</a:t>
            </a:r>
            <a:r>
              <a:rPr lang="en-US" altLang="ja-JP" sz="1400" b="1" dirty="0" smtClean="0">
                <a:solidFill>
                  <a:srgbClr val="C00000"/>
                </a:solidFill>
                <a:latin typeface="Consolas" panose="020B0609020204030204" pitchFamily="49" charset="0"/>
                <a:ea typeface="MS PGothic" charset="0"/>
              </a:rPr>
              <a:t>for</a:t>
            </a:r>
            <a:r>
              <a:rPr lang="en-US" altLang="ja-JP" sz="1400" dirty="0" smtClean="0">
                <a:latin typeface="Consolas" panose="020B0609020204030204" pitchFamily="49" charset="0"/>
                <a:ea typeface="MS PGothic" charset="0"/>
              </a:rPr>
              <a:t> ( </a:t>
            </a:r>
            <a:r>
              <a:rPr lang="en-US" altLang="ja-JP" sz="1400" i="1" dirty="0" smtClean="0">
                <a:latin typeface="Consolas" panose="020B0609020204030204" pitchFamily="49" charset="0"/>
                <a:ea typeface="MS PGothic" charset="0"/>
              </a:rPr>
              <a:t>j</a:t>
            </a:r>
            <a:r>
              <a:rPr lang="en-US" altLang="ja-JP" sz="1400" dirty="0" smtClean="0">
                <a:latin typeface="Consolas" panose="020B0609020204030204" pitchFamily="49" charset="0"/>
                <a:ea typeface="MS PGothic" charset="0"/>
              </a:rPr>
              <a:t>=</a:t>
            </a:r>
            <a:r>
              <a:rPr lang="en-US" altLang="ja-JP" sz="1400" i="1" dirty="0" smtClean="0">
                <a:latin typeface="Consolas" panose="020B0609020204030204" pitchFamily="49" charset="0"/>
                <a:ea typeface="MS PGothic" charset="0"/>
              </a:rPr>
              <a:t>i</a:t>
            </a:r>
            <a:r>
              <a:rPr lang="en-US" altLang="ja-JP" sz="1400" dirty="0" smtClean="0">
                <a:latin typeface="Consolas" panose="020B0609020204030204" pitchFamily="49" charset="0"/>
                <a:ea typeface="MS PGothic" charset="0"/>
              </a:rPr>
              <a:t>+1</a:t>
            </a:r>
            <a:r>
              <a:rPr lang="en-US" altLang="ja-JP" sz="1400" dirty="0">
                <a:latin typeface="Consolas" panose="020B0609020204030204" pitchFamily="49" charset="0"/>
                <a:ea typeface="MS PGothic" charset="0"/>
              </a:rPr>
              <a:t>; </a:t>
            </a:r>
            <a:r>
              <a:rPr lang="en-US" altLang="ja-JP" sz="1400" i="1" dirty="0">
                <a:latin typeface="Consolas" panose="020B0609020204030204" pitchFamily="49" charset="0"/>
                <a:ea typeface="MS PGothic" charset="0"/>
              </a:rPr>
              <a:t>j</a:t>
            </a:r>
            <a:r>
              <a:rPr lang="en-US" altLang="ja-JP" sz="1400" dirty="0">
                <a:latin typeface="Consolas" panose="020B0609020204030204" pitchFamily="49" charset="0"/>
                <a:ea typeface="MS PGothic" charset="0"/>
              </a:rPr>
              <a:t>&lt;</a:t>
            </a:r>
            <a:r>
              <a:rPr lang="en-US" altLang="ja-JP" sz="1400" i="1" dirty="0">
                <a:latin typeface="Consolas" panose="020B0609020204030204" pitchFamily="49" charset="0"/>
                <a:ea typeface="MS PGothic" charset="0"/>
              </a:rPr>
              <a:t>n</a:t>
            </a:r>
            <a:r>
              <a:rPr lang="en-US" altLang="ja-JP" sz="1400" dirty="0">
                <a:latin typeface="Consolas" panose="020B0609020204030204" pitchFamily="49" charset="0"/>
                <a:ea typeface="MS PGothic" charset="0"/>
              </a:rPr>
              <a:t>; ++</a:t>
            </a:r>
            <a:r>
              <a:rPr lang="en-US" altLang="ja-JP" sz="1400" i="1" dirty="0" smtClean="0">
                <a:latin typeface="Consolas" panose="020B0609020204030204" pitchFamily="49" charset="0"/>
                <a:ea typeface="MS PGothic" charset="0"/>
              </a:rPr>
              <a:t>j </a:t>
            </a:r>
            <a:r>
              <a:rPr lang="en-US" altLang="ja-JP" sz="1400" dirty="0" smtClean="0">
                <a:latin typeface="Consolas" panose="020B0609020204030204" pitchFamily="49" charset="0"/>
                <a:ea typeface="MS PGothic" charset="0"/>
              </a:rPr>
              <a:t>){</a:t>
            </a:r>
            <a:endParaRPr lang="en-US" altLang="ja-JP" sz="1400" dirty="0">
              <a:latin typeface="Consolas" panose="020B0609020204030204" pitchFamily="49" charset="0"/>
              <a:ea typeface="MS PGothic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ja-JP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MS PGothic" charset="0"/>
              </a:rPr>
              <a:t>	/* </a:t>
            </a:r>
            <a:r>
              <a:rPr lang="en-US" altLang="ja-JP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MS PGothic" charset="0"/>
              </a:rPr>
              <a:t>change k to j if value at index j is small  */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ja-JP" sz="1400" dirty="0" smtClean="0">
                <a:latin typeface="Consolas" panose="020B0609020204030204" pitchFamily="49" charset="0"/>
                <a:ea typeface="MS PGothic" charset="0"/>
              </a:rPr>
              <a:t>		</a:t>
            </a:r>
            <a:r>
              <a:rPr lang="en-US" altLang="ja-JP" sz="1400" b="1" dirty="0" smtClean="0">
                <a:solidFill>
                  <a:srgbClr val="C00000"/>
                </a:solidFill>
                <a:latin typeface="Consolas" panose="020B0609020204030204" pitchFamily="49" charset="0"/>
                <a:ea typeface="MS PGothic" charset="0"/>
              </a:rPr>
              <a:t>if</a:t>
            </a:r>
            <a:r>
              <a:rPr lang="en-US" altLang="ja-JP" sz="1400" dirty="0" smtClean="0">
                <a:latin typeface="Consolas" panose="020B0609020204030204" pitchFamily="49" charset="0"/>
                <a:ea typeface="MS PGothic" charset="0"/>
              </a:rPr>
              <a:t>( </a:t>
            </a:r>
            <a:r>
              <a:rPr lang="en-US" altLang="ja-JP" sz="1400" i="1" dirty="0" smtClean="0">
                <a:latin typeface="Consolas" panose="020B0609020204030204" pitchFamily="49" charset="0"/>
                <a:ea typeface="MS PGothic" charset="0"/>
              </a:rPr>
              <a:t>List</a:t>
            </a:r>
            <a:r>
              <a:rPr lang="en-US" altLang="ja-JP" sz="1400" dirty="0" smtClean="0">
                <a:latin typeface="Consolas" panose="020B0609020204030204" pitchFamily="49" charset="0"/>
                <a:ea typeface="MS PGothic" charset="0"/>
              </a:rPr>
              <a:t>[</a:t>
            </a:r>
            <a:r>
              <a:rPr lang="en-US" altLang="ja-JP" sz="1400" i="1" dirty="0" smtClean="0">
                <a:latin typeface="Consolas" panose="020B0609020204030204" pitchFamily="49" charset="0"/>
                <a:ea typeface="MS PGothic" charset="0"/>
              </a:rPr>
              <a:t>k</a:t>
            </a:r>
            <a:r>
              <a:rPr lang="en-US" altLang="ja-JP" sz="1400" dirty="0" smtClean="0">
                <a:latin typeface="Consolas" panose="020B0609020204030204" pitchFamily="49" charset="0"/>
                <a:ea typeface="MS PGothic" charset="0"/>
              </a:rPr>
              <a:t>] </a:t>
            </a:r>
            <a:r>
              <a:rPr lang="en-US" altLang="ja-JP" sz="1400" dirty="0">
                <a:latin typeface="Consolas" panose="020B0609020204030204" pitchFamily="49" charset="0"/>
                <a:ea typeface="MS PGothic" charset="0"/>
              </a:rPr>
              <a:t>&gt; </a:t>
            </a:r>
            <a:r>
              <a:rPr lang="en-US" altLang="ja-JP" sz="1400" i="1" dirty="0" smtClean="0">
                <a:latin typeface="Consolas" panose="020B0609020204030204" pitchFamily="49" charset="0"/>
                <a:ea typeface="MS PGothic" charset="0"/>
              </a:rPr>
              <a:t>List</a:t>
            </a:r>
            <a:r>
              <a:rPr lang="en-US" altLang="ja-JP" sz="1400" dirty="0" smtClean="0">
                <a:latin typeface="Consolas" panose="020B0609020204030204" pitchFamily="49" charset="0"/>
                <a:ea typeface="MS PGothic" charset="0"/>
              </a:rPr>
              <a:t>[</a:t>
            </a:r>
            <a:r>
              <a:rPr lang="en-US" altLang="ja-JP" sz="1400" i="1" dirty="0" smtClean="0">
                <a:latin typeface="Consolas" panose="020B0609020204030204" pitchFamily="49" charset="0"/>
                <a:ea typeface="MS PGothic" charset="0"/>
              </a:rPr>
              <a:t>j</a:t>
            </a:r>
            <a:r>
              <a:rPr lang="en-US" altLang="ja-JP" sz="1400" dirty="0" smtClean="0">
                <a:latin typeface="Consolas" panose="020B0609020204030204" pitchFamily="49" charset="0"/>
                <a:ea typeface="MS PGothic" charset="0"/>
              </a:rPr>
              <a:t>] ){k = j;}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ja-JP" sz="1400" dirty="0">
                <a:latin typeface="Consolas" panose="020B0609020204030204" pitchFamily="49" charset="0"/>
                <a:ea typeface="MS PGothic" charset="0"/>
              </a:rPr>
              <a:t>	</a:t>
            </a:r>
            <a:r>
              <a:rPr lang="en-US" altLang="ja-JP" sz="1400" dirty="0" smtClean="0">
                <a:latin typeface="Consolas" panose="020B0609020204030204" pitchFamily="49" charset="0"/>
                <a:ea typeface="MS PGothic" charset="0"/>
              </a:rPr>
              <a:t>}</a:t>
            </a:r>
            <a:endParaRPr lang="en-US" altLang="ja-JP" sz="1400" dirty="0">
              <a:latin typeface="Consolas" panose="020B0609020204030204" pitchFamily="49" charset="0"/>
              <a:ea typeface="MS PGothic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ja-JP" sz="1400" dirty="0" smtClean="0">
                <a:latin typeface="Consolas" panose="020B0609020204030204" pitchFamily="49" charset="0"/>
                <a:ea typeface="MS PGothic" charset="0"/>
              </a:rPr>
              <a:t>	</a:t>
            </a:r>
            <a:r>
              <a:rPr lang="en-US" altLang="ja-JP" sz="1400" i="1" dirty="0" smtClean="0">
                <a:latin typeface="Consolas" panose="020B0609020204030204" pitchFamily="49" charset="0"/>
                <a:ea typeface="MS PGothic" charset="0"/>
              </a:rPr>
              <a:t>swap(List[k], List[</a:t>
            </a:r>
            <a:r>
              <a:rPr lang="en-US" altLang="ja-JP" sz="1400" i="1" dirty="0" err="1" smtClean="0">
                <a:latin typeface="Consolas" panose="020B0609020204030204" pitchFamily="49" charset="0"/>
                <a:ea typeface="MS PGothic" charset="0"/>
              </a:rPr>
              <a:t>i</a:t>
            </a:r>
            <a:r>
              <a:rPr lang="en-US" altLang="ja-JP" sz="1400" i="1" dirty="0" smtClean="0">
                <a:latin typeface="Consolas" panose="020B0609020204030204" pitchFamily="49" charset="0"/>
                <a:ea typeface="MS PGothic" charset="0"/>
              </a:rPr>
              <a:t>])</a:t>
            </a:r>
            <a:endParaRPr lang="en-US" altLang="ja-JP" sz="1400" dirty="0" smtClean="0">
              <a:latin typeface="Consolas" panose="020B0609020204030204" pitchFamily="49" charset="0"/>
              <a:ea typeface="MS PGothic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ja-JP" sz="1400" dirty="0">
                <a:latin typeface="Consolas" panose="020B0609020204030204" pitchFamily="49" charset="0"/>
                <a:ea typeface="MS PGothic" charset="0"/>
              </a:rPr>
              <a:t>}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half" idx="2"/>
          </p:nvPr>
        </p:nvSpPr>
        <p:spPr>
          <a:xfrm>
            <a:off x="81998" y="1435472"/>
            <a:ext cx="4073624" cy="4218443"/>
          </a:xfrm>
        </p:spPr>
        <p:txBody>
          <a:bodyPr>
            <a:normAutofit/>
          </a:bodyPr>
          <a:lstStyle/>
          <a:p>
            <a:pPr marL="214313" indent="-214313" algn="just">
              <a:buFont typeface="Wingdings 2" panose="05020102010507070707" pitchFamily="18" charset="2"/>
              <a:buChar char=""/>
            </a:pPr>
            <a:r>
              <a:rPr lang="en-US" sz="2100" b="1" dirty="0"/>
              <a:t>Concept</a:t>
            </a:r>
          </a:p>
          <a:p>
            <a:pPr marL="384572" lvl="1" indent="-210741" algn="just">
              <a:buFont typeface="Wingdings 2" panose="05020102010507070707" pitchFamily="18" charset="2"/>
              <a:buChar char=""/>
            </a:pPr>
            <a:r>
              <a:rPr lang="en-US" sz="1800" dirty="0"/>
              <a:t>Locate smallest element in array.  Interchange it with element in position 0.</a:t>
            </a:r>
          </a:p>
          <a:p>
            <a:pPr marL="384572" lvl="1" indent="-210741" algn="just">
              <a:buFont typeface="Wingdings 2" panose="05020102010507070707" pitchFamily="18" charset="2"/>
              <a:buChar char=""/>
            </a:pPr>
            <a:r>
              <a:rPr lang="en-US" sz="1800" dirty="0"/>
              <a:t>Locate next smallest element in array.  Interchange it with element in position 1.</a:t>
            </a:r>
          </a:p>
          <a:p>
            <a:pPr marL="384572" lvl="1" indent="-210741" algn="just">
              <a:buFont typeface="Wingdings 2" panose="05020102010507070707" pitchFamily="18" charset="2"/>
              <a:buChar char=""/>
            </a:pPr>
            <a:r>
              <a:rPr lang="en-US" sz="1800" dirty="0"/>
              <a:t>Continue until all elements are arranged in order</a:t>
            </a:r>
          </a:p>
          <a:p>
            <a:pPr marL="384572" lvl="1" indent="-210741" algn="just">
              <a:buFont typeface="Wingdings 2" panose="05020102010507070707" pitchFamily="18" charset="2"/>
              <a:buChar char="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Mushfiqur Rahman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2015: Data Structures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869308" y="5368303"/>
            <a:ext cx="399422" cy="3240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3780" y="5368303"/>
            <a:ext cx="399422" cy="3240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64686" y="5368303"/>
            <a:ext cx="399422" cy="3240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69308" y="5368303"/>
            <a:ext cx="399422" cy="3240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055742" y="5368303"/>
            <a:ext cx="399422" cy="3240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844412" y="5368303"/>
            <a:ext cx="399422" cy="3240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249034" y="5368303"/>
            <a:ext cx="399422" cy="3240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91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2496" y="5371044"/>
            <a:ext cx="399422" cy="3240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</a:p>
        </p:txBody>
      </p:sp>
      <p:sp>
        <p:nvSpPr>
          <p:cNvPr id="71" name="Rectangle 70"/>
          <p:cNvSpPr/>
          <p:nvPr/>
        </p:nvSpPr>
        <p:spPr>
          <a:xfrm>
            <a:off x="465706" y="5368303"/>
            <a:ext cx="399422" cy="3240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</a:p>
        </p:txBody>
      </p:sp>
      <p:sp>
        <p:nvSpPr>
          <p:cNvPr id="72" name="Rectangle 71"/>
          <p:cNvSpPr/>
          <p:nvPr/>
        </p:nvSpPr>
        <p:spPr>
          <a:xfrm>
            <a:off x="867877" y="5368303"/>
            <a:ext cx="399422" cy="3240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261700" y="5371043"/>
            <a:ext cx="399422" cy="3240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658273" y="5368303"/>
            <a:ext cx="399422" cy="3240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</a:p>
        </p:txBody>
      </p:sp>
      <p:sp>
        <p:nvSpPr>
          <p:cNvPr id="75" name="Rectangle 74"/>
          <p:cNvSpPr/>
          <p:nvPr/>
        </p:nvSpPr>
        <p:spPr>
          <a:xfrm>
            <a:off x="2056709" y="5368303"/>
            <a:ext cx="399422" cy="3240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</p:txBody>
      </p:sp>
      <p:sp>
        <p:nvSpPr>
          <p:cNvPr id="76" name="Rectangle 75"/>
          <p:cNvSpPr/>
          <p:nvPr/>
        </p:nvSpPr>
        <p:spPr>
          <a:xfrm>
            <a:off x="2448056" y="5368303"/>
            <a:ext cx="399422" cy="3240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91</a:t>
            </a:r>
          </a:p>
        </p:txBody>
      </p:sp>
      <p:sp>
        <p:nvSpPr>
          <p:cNvPr id="77" name="Rectangle 76"/>
          <p:cNvSpPr/>
          <p:nvPr/>
        </p:nvSpPr>
        <p:spPr>
          <a:xfrm>
            <a:off x="2846492" y="5368303"/>
            <a:ext cx="399422" cy="3240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249877" y="5368303"/>
            <a:ext cx="399422" cy="3240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88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3648645" y="5371386"/>
            <a:ext cx="399422" cy="3240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</a:p>
        </p:txBody>
      </p:sp>
      <p:sp>
        <p:nvSpPr>
          <p:cNvPr id="97" name="Rectangle 96"/>
          <p:cNvSpPr/>
          <p:nvPr/>
        </p:nvSpPr>
        <p:spPr>
          <a:xfrm>
            <a:off x="2844412" y="5368303"/>
            <a:ext cx="399422" cy="3240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88</a:t>
            </a:r>
          </a:p>
        </p:txBody>
      </p:sp>
      <p:sp>
        <p:nvSpPr>
          <p:cNvPr id="99" name="Rectangle 98"/>
          <p:cNvSpPr/>
          <p:nvPr/>
        </p:nvSpPr>
        <p:spPr>
          <a:xfrm>
            <a:off x="3646798" y="5368303"/>
            <a:ext cx="399422" cy="3240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2844412" y="5368303"/>
            <a:ext cx="399422" cy="3240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91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1260214" y="5368303"/>
            <a:ext cx="399422" cy="3240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1657978" y="5368303"/>
            <a:ext cx="399422" cy="3240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2446648" y="5368303"/>
            <a:ext cx="399422" cy="3240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2055742" y="5368303"/>
            <a:ext cx="399422" cy="3240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</a:p>
        </p:txBody>
      </p:sp>
      <p:grpSp>
        <p:nvGrpSpPr>
          <p:cNvPr id="140" name="Group 139"/>
          <p:cNvGrpSpPr/>
          <p:nvPr/>
        </p:nvGrpSpPr>
        <p:grpSpPr>
          <a:xfrm>
            <a:off x="100757" y="4422052"/>
            <a:ext cx="342899" cy="944983"/>
            <a:chOff x="5943600" y="4472223"/>
            <a:chExt cx="914400" cy="682484"/>
          </a:xfrm>
        </p:grpSpPr>
        <p:sp>
          <p:nvSpPr>
            <p:cNvPr id="141" name="Down Arrow 140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sz="1350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478382" y="4422459"/>
            <a:ext cx="342899" cy="944983"/>
            <a:chOff x="5943600" y="4472223"/>
            <a:chExt cx="914400" cy="682484"/>
          </a:xfrm>
        </p:grpSpPr>
        <p:sp>
          <p:nvSpPr>
            <p:cNvPr id="144" name="Down Arrow 143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sz="1350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910746" y="4418657"/>
            <a:ext cx="342899" cy="944983"/>
            <a:chOff x="5943600" y="4472223"/>
            <a:chExt cx="914400" cy="682484"/>
          </a:xfrm>
        </p:grpSpPr>
        <p:sp>
          <p:nvSpPr>
            <p:cNvPr id="150" name="Down Arrow 149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sz="1350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1319078" y="4422052"/>
            <a:ext cx="342899" cy="944983"/>
            <a:chOff x="5943600" y="4472223"/>
            <a:chExt cx="914400" cy="682484"/>
          </a:xfrm>
        </p:grpSpPr>
        <p:sp>
          <p:nvSpPr>
            <p:cNvPr id="153" name="Down Arrow 152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sz="1350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1734159" y="4414328"/>
            <a:ext cx="342899" cy="944983"/>
            <a:chOff x="5943600" y="4472223"/>
            <a:chExt cx="914400" cy="682484"/>
          </a:xfrm>
        </p:grpSpPr>
        <p:sp>
          <p:nvSpPr>
            <p:cNvPr id="156" name="Down Arrow 155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sz="1350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2135803" y="4422750"/>
            <a:ext cx="342899" cy="944983"/>
            <a:chOff x="5943600" y="4472223"/>
            <a:chExt cx="914400" cy="682484"/>
          </a:xfrm>
        </p:grpSpPr>
        <p:sp>
          <p:nvSpPr>
            <p:cNvPr id="159" name="Down Arrow 158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sz="1350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2520026" y="4414328"/>
            <a:ext cx="342899" cy="944983"/>
            <a:chOff x="5943600" y="4472223"/>
            <a:chExt cx="914400" cy="682484"/>
          </a:xfrm>
        </p:grpSpPr>
        <p:sp>
          <p:nvSpPr>
            <p:cNvPr id="162" name="Down Arrow 161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sz="1350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2899895" y="4418348"/>
            <a:ext cx="342899" cy="944983"/>
            <a:chOff x="5943600" y="4472223"/>
            <a:chExt cx="914400" cy="682484"/>
          </a:xfrm>
        </p:grpSpPr>
        <p:sp>
          <p:nvSpPr>
            <p:cNvPr id="165" name="Down Arrow 164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sz="1350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3286940" y="4418725"/>
            <a:ext cx="342899" cy="944983"/>
            <a:chOff x="5943600" y="4472223"/>
            <a:chExt cx="914400" cy="682484"/>
          </a:xfrm>
        </p:grpSpPr>
        <p:sp>
          <p:nvSpPr>
            <p:cNvPr id="168" name="Down Arrow 167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sz="1350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470179" y="4763926"/>
            <a:ext cx="342899" cy="595385"/>
            <a:chOff x="5943600" y="4472223"/>
            <a:chExt cx="914400" cy="682484"/>
          </a:xfrm>
        </p:grpSpPr>
        <p:sp>
          <p:nvSpPr>
            <p:cNvPr id="171" name="Down Arrow 170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1322708" y="4756741"/>
            <a:ext cx="342899" cy="595385"/>
            <a:chOff x="5943600" y="4472223"/>
            <a:chExt cx="914400" cy="682484"/>
          </a:xfrm>
        </p:grpSpPr>
        <p:sp>
          <p:nvSpPr>
            <p:cNvPr id="174" name="Down Arrow 173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909221" y="4762703"/>
            <a:ext cx="342899" cy="595385"/>
            <a:chOff x="5943600" y="4472223"/>
            <a:chExt cx="914400" cy="682484"/>
          </a:xfrm>
        </p:grpSpPr>
        <p:sp>
          <p:nvSpPr>
            <p:cNvPr id="177" name="Down Arrow 176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1732828" y="4752130"/>
            <a:ext cx="342899" cy="595385"/>
            <a:chOff x="5943600" y="4472223"/>
            <a:chExt cx="914400" cy="682484"/>
          </a:xfrm>
        </p:grpSpPr>
        <p:sp>
          <p:nvSpPr>
            <p:cNvPr id="180" name="Down Arrow 179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2142054" y="4762703"/>
            <a:ext cx="342899" cy="595385"/>
            <a:chOff x="5943600" y="4472223"/>
            <a:chExt cx="914400" cy="682484"/>
          </a:xfrm>
        </p:grpSpPr>
        <p:sp>
          <p:nvSpPr>
            <p:cNvPr id="183" name="Down Arrow 182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2526212" y="4762703"/>
            <a:ext cx="342899" cy="595385"/>
            <a:chOff x="5943600" y="4472223"/>
            <a:chExt cx="914400" cy="682484"/>
          </a:xfrm>
        </p:grpSpPr>
        <p:sp>
          <p:nvSpPr>
            <p:cNvPr id="186" name="Down Arrow 185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2905158" y="4763926"/>
            <a:ext cx="342899" cy="595385"/>
            <a:chOff x="5943600" y="4472223"/>
            <a:chExt cx="914400" cy="682484"/>
          </a:xfrm>
        </p:grpSpPr>
        <p:sp>
          <p:nvSpPr>
            <p:cNvPr id="189" name="Down Arrow 188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  <p:grpSp>
        <p:nvGrpSpPr>
          <p:cNvPr id="191" name="Group 190"/>
          <p:cNvGrpSpPr/>
          <p:nvPr/>
        </p:nvGrpSpPr>
        <p:grpSpPr>
          <a:xfrm>
            <a:off x="3283130" y="4752130"/>
            <a:ext cx="342899" cy="595385"/>
            <a:chOff x="5943600" y="4472223"/>
            <a:chExt cx="914400" cy="682484"/>
          </a:xfrm>
        </p:grpSpPr>
        <p:sp>
          <p:nvSpPr>
            <p:cNvPr id="192" name="Down Arrow 191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  <p:grpSp>
        <p:nvGrpSpPr>
          <p:cNvPr id="194" name="Group 193"/>
          <p:cNvGrpSpPr/>
          <p:nvPr/>
        </p:nvGrpSpPr>
        <p:grpSpPr>
          <a:xfrm>
            <a:off x="3691236" y="4763926"/>
            <a:ext cx="342899" cy="595385"/>
            <a:chOff x="5943600" y="4472223"/>
            <a:chExt cx="914400" cy="682484"/>
          </a:xfrm>
        </p:grpSpPr>
        <p:sp>
          <p:nvSpPr>
            <p:cNvPr id="195" name="Down Arrow 194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84450" y="5701189"/>
            <a:ext cx="397764" cy="27275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483089" y="5703015"/>
            <a:ext cx="397764" cy="27275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882906" y="5710180"/>
            <a:ext cx="397764" cy="27275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1293694" y="5708677"/>
            <a:ext cx="397764" cy="27275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1703422" y="5706916"/>
            <a:ext cx="397764" cy="27275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2071392" y="5713566"/>
            <a:ext cx="397764" cy="27275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2502132" y="5702047"/>
            <a:ext cx="397764" cy="27275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2880786" y="5699913"/>
            <a:ext cx="397764" cy="27275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3291056" y="5706136"/>
            <a:ext cx="397764" cy="27275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3689772" y="5713072"/>
            <a:ext cx="397764" cy="27275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4922792" y="4441712"/>
                <a:ext cx="3859508" cy="1179810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ct val="90000"/>
                  </a:lnSpc>
                  <a:spcBef>
                    <a:spcPts val="1000"/>
                  </a:spcBef>
                  <a:buFont typeface="Wingdings 2" panose="05020102010507070707" pitchFamily="18" charset="2"/>
                  <a:buChar char=""/>
                  <a:defRPr/>
                </a:pPr>
                <a:r>
                  <a:rPr lang="en-US" sz="2000" b="1" dirty="0" smtClean="0"/>
                  <a:t>Best-case: </a:t>
                </a:r>
                <a:r>
                  <a:rPr lang="el-GR" sz="2000" b="1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Ω</a:t>
                </a:r>
                <a:r>
                  <a:rPr lang="en-US" sz="2000" b="1" dirty="0"/>
                  <a:t>(n</a:t>
                </a:r>
                <a:r>
                  <a:rPr lang="en-US" sz="2000" b="1" baseline="30000" dirty="0"/>
                  <a:t>2</a:t>
                </a:r>
                <a:r>
                  <a:rPr lang="en-US" sz="2000" b="1" dirty="0" smtClean="0"/>
                  <a:t>)</a:t>
                </a:r>
                <a:endParaRPr lang="en-US" sz="2000" dirty="0" smtClean="0"/>
              </a:p>
              <a:p>
                <a:pPr marL="285750" indent="-285750" algn="just">
                  <a:lnSpc>
                    <a:spcPct val="90000"/>
                  </a:lnSpc>
                  <a:spcBef>
                    <a:spcPts val="1000"/>
                  </a:spcBef>
                  <a:buFont typeface="Wingdings 2" panose="05020102010507070707" pitchFamily="18" charset="2"/>
                  <a:buChar char=""/>
                  <a:defRPr/>
                </a:pPr>
                <a:r>
                  <a:rPr lang="en-US" sz="2000" b="1" dirty="0" smtClean="0"/>
                  <a:t>Worst-case: </a:t>
                </a:r>
                <a:r>
                  <a:rPr lang="en-US" sz="2000" b="1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O</a:t>
                </a:r>
                <a:r>
                  <a:rPr lang="en-US" sz="2000" b="1" dirty="0" smtClean="0"/>
                  <a:t>(n</a:t>
                </a:r>
                <a:r>
                  <a:rPr lang="en-US" sz="2000" b="1" baseline="30000" dirty="0" smtClean="0"/>
                  <a:t>2</a:t>
                </a:r>
                <a:r>
                  <a:rPr lang="en-US" sz="2000" b="1" dirty="0" smtClean="0"/>
                  <a:t>)</a:t>
                </a:r>
              </a:p>
              <a:p>
                <a:pPr marL="285750" indent="-285750" algn="just">
                  <a:lnSpc>
                    <a:spcPct val="90000"/>
                  </a:lnSpc>
                  <a:spcBef>
                    <a:spcPts val="1000"/>
                  </a:spcBef>
                  <a:buFont typeface="Wingdings 2" panose="05020102010507070707" pitchFamily="18" charset="2"/>
                  <a:buChar char=""/>
                  <a:defRPr/>
                </a:pPr>
                <a:r>
                  <a:rPr lang="en-US" sz="2000" b="1" dirty="0" smtClean="0"/>
                  <a:t>Average-case: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𝜽</m:t>
                    </m:r>
                  </m:oMath>
                </a14:m>
                <a:r>
                  <a:rPr lang="en-US" sz="2000" b="1" dirty="0"/>
                  <a:t>(n</a:t>
                </a:r>
                <a:r>
                  <a:rPr lang="en-US" sz="2000" b="1" baseline="30000" dirty="0"/>
                  <a:t>2</a:t>
                </a:r>
                <a:r>
                  <a:rPr lang="en-US" sz="2000" b="1" dirty="0"/>
                  <a:t>)</a:t>
                </a:r>
                <a:endParaRPr lang="en-US" sz="2000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792" y="4441712"/>
                <a:ext cx="3859508" cy="11798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585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0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1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6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7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0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1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3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4" fill="hold">
                      <p:stCondLst>
                        <p:cond delay="indefinite"/>
                      </p:stCondLst>
                      <p:childTnLst>
                        <p:par>
                          <p:cTn id="455" fill="hold">
                            <p:stCondLst>
                              <p:cond delay="0"/>
                            </p:stCondLst>
                            <p:childTnLst>
                              <p:par>
                                <p:cTn id="456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2" fill="hold">
                            <p:stCondLst>
                              <p:cond delay="0"/>
                            </p:stCondLst>
                            <p:childTnLst>
                              <p:par>
                                <p:cTn id="4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>
                      <p:stCondLst>
                        <p:cond delay="indefinite"/>
                      </p:stCondLst>
                      <p:childTnLst>
                        <p:par>
                          <p:cTn id="470" fill="hold">
                            <p:stCondLst>
                              <p:cond delay="0"/>
                            </p:stCondLst>
                            <p:childTnLst>
                              <p:par>
                                <p:cTn id="4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>
                      <p:stCondLst>
                        <p:cond delay="indefinite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5" fill="hold">
                      <p:stCondLst>
                        <p:cond delay="indefinite"/>
                      </p:stCondLst>
                      <p:childTnLst>
                        <p:par>
                          <p:cTn id="486" fill="hold">
                            <p:stCondLst>
                              <p:cond delay="0"/>
                            </p:stCondLst>
                            <p:childTnLst>
                              <p:par>
                                <p:cTn id="4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5" fill="hold">
                      <p:stCondLst>
                        <p:cond delay="indefinite"/>
                      </p:stCondLst>
                      <p:childTnLst>
                        <p:par>
                          <p:cTn id="496" fill="hold">
                            <p:stCondLst>
                              <p:cond delay="0"/>
                            </p:stCondLst>
                            <p:childTnLst>
                              <p:par>
                                <p:cTn id="497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9" fill="hold">
                      <p:stCondLst>
                        <p:cond delay="indefinite"/>
                      </p:stCondLst>
                      <p:childTnLst>
                        <p:par>
                          <p:cTn id="500" fill="hold">
                            <p:stCondLst>
                              <p:cond delay="0"/>
                            </p:stCondLst>
                            <p:childTnLst>
                              <p:par>
                                <p:cTn id="5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3" fill="hold">
                            <p:stCondLst>
                              <p:cond delay="0"/>
                            </p:stCondLst>
                            <p:childTnLst>
                              <p:par>
                                <p:cTn id="50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6" fill="hold">
                      <p:stCondLst>
                        <p:cond delay="indefinite"/>
                      </p:stCondLst>
                      <p:childTnLst>
                        <p:par>
                          <p:cTn id="507" fill="hold">
                            <p:stCondLst>
                              <p:cond delay="0"/>
                            </p:stCondLst>
                            <p:childTnLst>
                              <p:par>
                                <p:cTn id="5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0" fill="hold">
                      <p:stCondLst>
                        <p:cond delay="indefinite"/>
                      </p:stCondLst>
                      <p:childTnLst>
                        <p:par>
                          <p:cTn id="511" fill="hold">
                            <p:stCondLst>
                              <p:cond delay="0"/>
                            </p:stCondLst>
                            <p:childTnLst>
                              <p:par>
                                <p:cTn id="5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4" fill="hold">
                      <p:stCondLst>
                        <p:cond delay="indefinite"/>
                      </p:stCondLst>
                      <p:childTnLst>
                        <p:par>
                          <p:cTn id="515" fill="hold">
                            <p:stCondLst>
                              <p:cond delay="0"/>
                            </p:stCondLst>
                            <p:childTnLst>
                              <p:par>
                                <p:cTn id="5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8" fill="hold">
                            <p:stCondLst>
                              <p:cond delay="0"/>
                            </p:stCondLst>
                            <p:childTnLst>
                              <p:par>
                                <p:cTn id="519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1" fill="hold">
                      <p:stCondLst>
                        <p:cond delay="indefinite"/>
                      </p:stCondLst>
                      <p:childTnLst>
                        <p:par>
                          <p:cTn id="522" fill="hold">
                            <p:stCondLst>
                              <p:cond delay="0"/>
                            </p:stCondLst>
                            <p:childTnLst>
                              <p:par>
                                <p:cTn id="5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7" fill="hold">
                      <p:stCondLst>
                        <p:cond delay="indefinite"/>
                      </p:stCondLst>
                      <p:childTnLst>
                        <p:par>
                          <p:cTn id="528" fill="hold">
                            <p:stCondLst>
                              <p:cond delay="0"/>
                            </p:stCondLst>
                            <p:childTnLst>
                              <p:par>
                                <p:cTn id="5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3" fill="hold">
                      <p:stCondLst>
                        <p:cond delay="indefinite"/>
                      </p:stCondLst>
                      <p:childTnLst>
                        <p:par>
                          <p:cTn id="534" fill="hold">
                            <p:stCondLst>
                              <p:cond delay="0"/>
                            </p:stCondLst>
                            <p:childTnLst>
                              <p:par>
                                <p:cTn id="5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7" fill="hold">
                      <p:stCondLst>
                        <p:cond delay="indefinite"/>
                      </p:stCondLst>
                      <p:childTnLst>
                        <p:par>
                          <p:cTn id="538" fill="hold">
                            <p:stCondLst>
                              <p:cond delay="0"/>
                            </p:stCondLst>
                            <p:childTnLst>
                              <p:par>
                                <p:cTn id="5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3" fill="hold">
                            <p:stCondLst>
                              <p:cond delay="0"/>
                            </p:stCondLst>
                            <p:childTnLst>
                              <p:par>
                                <p:cTn id="54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6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7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8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9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2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5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6" fill="hold">
                      <p:stCondLst>
                        <p:cond delay="indefinite"/>
                      </p:stCondLst>
                      <p:childTnLst>
                        <p:par>
                          <p:cTn id="557" fill="hold">
                            <p:stCondLst>
                              <p:cond delay="0"/>
                            </p:stCondLst>
                            <p:childTnLst>
                              <p:par>
                                <p:cTn id="558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0" fill="hold">
                      <p:stCondLst>
                        <p:cond delay="indefinite"/>
                      </p:stCondLst>
                      <p:childTnLst>
                        <p:par>
                          <p:cTn id="561" fill="hold">
                            <p:stCondLst>
                              <p:cond delay="0"/>
                            </p:stCondLst>
                            <p:childTnLst>
                              <p:par>
                                <p:cTn id="5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4" fill="hold">
                            <p:stCondLst>
                              <p:cond delay="0"/>
                            </p:stCondLst>
                            <p:childTnLst>
                              <p:par>
                                <p:cTn id="5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7" fill="hold">
                      <p:stCondLst>
                        <p:cond delay="indefinite"/>
                      </p:stCondLst>
                      <p:childTnLst>
                        <p:par>
                          <p:cTn id="568" fill="hold">
                            <p:stCondLst>
                              <p:cond delay="0"/>
                            </p:stCondLst>
                            <p:childTnLst>
                              <p:par>
                                <p:cTn id="569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1" fill="hold">
                      <p:stCondLst>
                        <p:cond delay="indefinite"/>
                      </p:stCondLst>
                      <p:childTnLst>
                        <p:par>
                          <p:cTn id="572" fill="hold">
                            <p:stCondLst>
                              <p:cond delay="0"/>
                            </p:stCondLst>
                            <p:childTnLst>
                              <p:par>
                                <p:cTn id="5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5" fill="hold">
                      <p:stCondLst>
                        <p:cond delay="indefinite"/>
                      </p:stCondLst>
                      <p:childTnLst>
                        <p:par>
                          <p:cTn id="576" fill="hold">
                            <p:stCondLst>
                              <p:cond delay="0"/>
                            </p:stCondLst>
                            <p:childTnLst>
                              <p:par>
                                <p:cTn id="577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1" fill="hold">
                      <p:stCondLst>
                        <p:cond delay="indefinite"/>
                      </p:stCondLst>
                      <p:childTnLst>
                        <p:par>
                          <p:cTn id="582" fill="hold">
                            <p:stCondLst>
                              <p:cond delay="0"/>
                            </p:stCondLst>
                            <p:childTnLst>
                              <p:par>
                                <p:cTn id="5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7" fill="hold">
                      <p:stCondLst>
                        <p:cond delay="indefinite"/>
                      </p:stCondLst>
                      <p:childTnLst>
                        <p:par>
                          <p:cTn id="588" fill="hold">
                            <p:stCondLst>
                              <p:cond delay="0"/>
                            </p:stCondLst>
                            <p:childTnLst>
                              <p:par>
                                <p:cTn id="5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1" fill="hold">
                      <p:stCondLst>
                        <p:cond delay="indefinite"/>
                      </p:stCondLst>
                      <p:childTnLst>
                        <p:par>
                          <p:cTn id="592" fill="hold">
                            <p:stCondLst>
                              <p:cond delay="0"/>
                            </p:stCondLst>
                            <p:childTnLst>
                              <p:par>
                                <p:cTn id="5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6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7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8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9" fill="hold">
                      <p:stCondLst>
                        <p:cond delay="indefinite"/>
                      </p:stCondLst>
                      <p:childTnLst>
                        <p:par>
                          <p:cTn id="610" fill="hold">
                            <p:stCondLst>
                              <p:cond delay="0"/>
                            </p:stCondLst>
                            <p:childTnLst>
                              <p:par>
                                <p:cTn id="6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3" fill="hold">
                      <p:stCondLst>
                        <p:cond delay="indefinite"/>
                      </p:stCondLst>
                      <p:childTnLst>
                        <p:par>
                          <p:cTn id="614" fill="hold">
                            <p:stCondLst>
                              <p:cond delay="0"/>
                            </p:stCondLst>
                            <p:childTnLst>
                              <p:par>
                                <p:cTn id="6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7" fill="hold">
                            <p:stCondLst>
                              <p:cond delay="0"/>
                            </p:stCondLst>
                            <p:childTnLst>
                              <p:par>
                                <p:cTn id="6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0" fill="hold">
                      <p:stCondLst>
                        <p:cond delay="indefinite"/>
                      </p:stCondLst>
                      <p:childTnLst>
                        <p:par>
                          <p:cTn id="621" fill="hold">
                            <p:stCondLst>
                              <p:cond delay="0"/>
                            </p:stCondLst>
                            <p:childTnLst>
                              <p:par>
                                <p:cTn id="622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4" fill="hold">
                      <p:stCondLst>
                        <p:cond delay="indefinite"/>
                      </p:stCondLst>
                      <p:childTnLst>
                        <p:par>
                          <p:cTn id="625" fill="hold">
                            <p:stCondLst>
                              <p:cond delay="0"/>
                            </p:stCondLst>
                            <p:childTnLst>
                              <p:par>
                                <p:cTn id="6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8" fill="hold">
                      <p:stCondLst>
                        <p:cond delay="indefinite"/>
                      </p:stCondLst>
                      <p:childTnLst>
                        <p:par>
                          <p:cTn id="629" fill="hold">
                            <p:stCondLst>
                              <p:cond delay="0"/>
                            </p:stCondLst>
                            <p:childTnLst>
                              <p:par>
                                <p:cTn id="6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2" fill="hold">
                      <p:stCondLst>
                        <p:cond delay="indefinite"/>
                      </p:stCondLst>
                      <p:childTnLst>
                        <p:par>
                          <p:cTn id="633" fill="hold">
                            <p:stCondLst>
                              <p:cond delay="0"/>
                            </p:stCondLst>
                            <p:childTnLst>
                              <p:par>
                                <p:cTn id="634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6" fill="hold">
                      <p:stCondLst>
                        <p:cond delay="indefinite"/>
                      </p:stCondLst>
                      <p:childTnLst>
                        <p:par>
                          <p:cTn id="637" fill="hold">
                            <p:stCondLst>
                              <p:cond delay="0"/>
                            </p:stCondLst>
                            <p:childTnLst>
                              <p:par>
                                <p:cTn id="6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0" fill="hold">
                      <p:stCondLst>
                        <p:cond delay="indefinite"/>
                      </p:stCondLst>
                      <p:childTnLst>
                        <p:par>
                          <p:cTn id="641" fill="hold">
                            <p:stCondLst>
                              <p:cond delay="0"/>
                            </p:stCondLst>
                            <p:childTnLst>
                              <p:par>
                                <p:cTn id="6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50" grpId="0" animBg="1"/>
      <p:bldP spid="51" grpId="0" animBg="1"/>
      <p:bldP spid="52" grpId="0" animBg="1"/>
      <p:bldP spid="52" grpId="1" animBg="1"/>
      <p:bldP spid="55" grpId="0" animBg="1"/>
      <p:bldP spid="55" grpId="1" animBg="1"/>
      <p:bldP spid="57" grpId="0" animBg="1"/>
      <p:bldP spid="57" grpId="1" animBg="1"/>
      <p:bldP spid="68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97" grpId="0" animBg="1"/>
      <p:bldP spid="99" grpId="0" animBg="1"/>
      <p:bldP spid="107" grpId="0" animBg="1"/>
      <p:bldP spid="107" grpId="1" animBg="1"/>
      <p:bldP spid="113" grpId="0" animBg="1"/>
      <p:bldP spid="114" grpId="0" animBg="1"/>
      <p:bldP spid="116" grpId="0" animBg="1"/>
      <p:bldP spid="125" grpId="0" animBg="1"/>
      <p:bldP spid="2" grpId="0" animBg="1"/>
      <p:bldP spid="2" grpId="1" animBg="1"/>
      <p:bldP spid="118" grpId="0" animBg="1"/>
      <p:bldP spid="118" grpId="1" animBg="1"/>
      <p:bldP spid="120" grpId="0" animBg="1"/>
      <p:bldP spid="120" grpId="1" animBg="1"/>
      <p:bldP spid="120" grpId="2" animBg="1"/>
      <p:bldP spid="120" grpId="3" animBg="1"/>
      <p:bldP spid="120" grpId="4" animBg="1"/>
      <p:bldP spid="120" grpId="5" animBg="1"/>
      <p:bldP spid="121" grpId="0" animBg="1"/>
      <p:bldP spid="121" grpId="1" animBg="1"/>
      <p:bldP spid="122" grpId="0" animBg="1"/>
      <p:bldP spid="122" grpId="1" animBg="1"/>
      <p:bldP spid="122" grpId="2" animBg="1"/>
      <p:bldP spid="122" grpId="3" animBg="1"/>
      <p:bldP spid="124" grpId="0" animBg="1"/>
      <p:bldP spid="124" grpId="1" animBg="1"/>
      <p:bldP spid="124" grpId="2" animBg="1"/>
      <p:bldP spid="124" grpId="3" animBg="1"/>
      <p:bldP spid="124" grpId="4" animBg="1"/>
      <p:bldP spid="124" grpId="5" animBg="1"/>
      <p:bldP spid="124" grpId="6" animBg="1"/>
      <p:bldP spid="124" grpId="7" animBg="1"/>
      <p:bldP spid="124" grpId="8" animBg="1"/>
      <p:bldP spid="124" grpId="9" animBg="1"/>
      <p:bldP spid="126" grpId="0" animBg="1"/>
      <p:bldP spid="126" grpId="1" animBg="1"/>
      <p:bldP spid="127" grpId="0" animBg="1"/>
      <p:bldP spid="127" grpId="1" animBg="1"/>
      <p:bldP spid="127" grpId="2" animBg="1"/>
      <p:bldP spid="127" grpId="3" animBg="1"/>
      <p:bldP spid="127" grpId="4" animBg="1"/>
      <p:bldP spid="127" grpId="5" animBg="1"/>
      <p:bldP spid="127" grpId="6" animBg="1"/>
      <p:bldP spid="127" grpId="7" animBg="1"/>
      <p:bldP spid="128" grpId="0" animBg="1"/>
      <p:bldP spid="128" grpId="1" animBg="1"/>
      <p:bldP spid="128" grpId="2" animBg="1"/>
      <p:bldP spid="128" grpId="3" animBg="1"/>
      <p:bldP spid="129" grpId="0" animBg="1"/>
      <p:bldP spid="129" grpId="1" animBg="1"/>
      <p:bldP spid="98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241679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803902"/>
          <a:ext cx="6095997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237129" y="2667965"/>
          <a:ext cx="27093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37129" y="2230188"/>
          <a:ext cx="2709332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endCxn id="11" idx="0"/>
          </p:cNvCxnSpPr>
          <p:nvPr/>
        </p:nvCxnSpPr>
        <p:spPr>
          <a:xfrm flipH="1">
            <a:off x="2591795" y="1612519"/>
            <a:ext cx="1648511" cy="6176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864054"/>
              </p:ext>
            </p:extLst>
          </p:nvPr>
        </p:nvGraphicFramePr>
        <p:xfrm>
          <a:off x="4409998" y="2659991"/>
          <a:ext cx="33866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409998" y="2222214"/>
          <a:ext cx="3386665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2" name="Straight Arrow Connector 31"/>
          <p:cNvCxnSpPr>
            <a:endCxn id="31" idx="0"/>
          </p:cNvCxnSpPr>
          <p:nvPr/>
        </p:nvCxnSpPr>
        <p:spPr>
          <a:xfrm>
            <a:off x="4240306" y="1612519"/>
            <a:ext cx="1863024" cy="6096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4748664" y="4471224"/>
          <a:ext cx="13546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4748664" y="4033447"/>
          <a:ext cx="135466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7" name="Straight Arrow Connector 36"/>
          <p:cNvCxnSpPr>
            <a:endCxn id="36" idx="0"/>
          </p:cNvCxnSpPr>
          <p:nvPr/>
        </p:nvCxnSpPr>
        <p:spPr>
          <a:xfrm flipH="1">
            <a:off x="5425997" y="3038805"/>
            <a:ext cx="362148" cy="994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6603997" y="4468167"/>
          <a:ext cx="2031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6603997" y="4030390"/>
          <a:ext cx="2031999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44" name="Straight Arrow Connector 43"/>
          <p:cNvCxnSpPr>
            <a:endCxn id="43" idx="0"/>
          </p:cNvCxnSpPr>
          <p:nvPr/>
        </p:nvCxnSpPr>
        <p:spPr>
          <a:xfrm>
            <a:off x="5788145" y="3038805"/>
            <a:ext cx="1831851" cy="9915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6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241679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803902"/>
          <a:ext cx="6095997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237129" y="2667965"/>
          <a:ext cx="27093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37129" y="2230188"/>
          <a:ext cx="2709332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endCxn id="11" idx="0"/>
          </p:cNvCxnSpPr>
          <p:nvPr/>
        </p:nvCxnSpPr>
        <p:spPr>
          <a:xfrm flipH="1">
            <a:off x="2591795" y="1612519"/>
            <a:ext cx="1648511" cy="6176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4409998" y="2659991"/>
          <a:ext cx="33866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409998" y="2222214"/>
          <a:ext cx="3386665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2" name="Straight Arrow Connector 31"/>
          <p:cNvCxnSpPr>
            <a:endCxn id="31" idx="0"/>
          </p:cNvCxnSpPr>
          <p:nvPr/>
        </p:nvCxnSpPr>
        <p:spPr>
          <a:xfrm>
            <a:off x="4240306" y="1612519"/>
            <a:ext cx="1863024" cy="6096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4748664" y="4471224"/>
          <a:ext cx="13546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4748664" y="4033447"/>
          <a:ext cx="135466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7" name="Straight Arrow Connector 36"/>
          <p:cNvCxnSpPr>
            <a:endCxn id="36" idx="0"/>
          </p:cNvCxnSpPr>
          <p:nvPr/>
        </p:nvCxnSpPr>
        <p:spPr>
          <a:xfrm flipH="1">
            <a:off x="5425997" y="3038805"/>
            <a:ext cx="362148" cy="994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21558"/>
              </p:ext>
            </p:extLst>
          </p:nvPr>
        </p:nvGraphicFramePr>
        <p:xfrm>
          <a:off x="6603997" y="4468167"/>
          <a:ext cx="2031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6603997" y="4030390"/>
          <a:ext cx="2031999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44" name="Straight Arrow Connector 43"/>
          <p:cNvCxnSpPr>
            <a:endCxn id="43" idx="0"/>
          </p:cNvCxnSpPr>
          <p:nvPr/>
        </p:nvCxnSpPr>
        <p:spPr>
          <a:xfrm>
            <a:off x="5788145" y="3038805"/>
            <a:ext cx="1831851" cy="9915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3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241679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803902"/>
          <a:ext cx="6095997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237129" y="2667965"/>
          <a:ext cx="27093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37129" y="2230188"/>
          <a:ext cx="2709332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endCxn id="11" idx="0"/>
          </p:cNvCxnSpPr>
          <p:nvPr/>
        </p:nvCxnSpPr>
        <p:spPr>
          <a:xfrm flipH="1">
            <a:off x="2591795" y="1612519"/>
            <a:ext cx="1648511" cy="6176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4409998" y="2659991"/>
          <a:ext cx="33866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409998" y="2222214"/>
          <a:ext cx="3386665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2" name="Straight Arrow Connector 31"/>
          <p:cNvCxnSpPr>
            <a:endCxn id="31" idx="0"/>
          </p:cNvCxnSpPr>
          <p:nvPr/>
        </p:nvCxnSpPr>
        <p:spPr>
          <a:xfrm>
            <a:off x="4240306" y="1612519"/>
            <a:ext cx="1863024" cy="6096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4748664" y="4471224"/>
          <a:ext cx="13546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4748664" y="4033447"/>
          <a:ext cx="135466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7" name="Straight Arrow Connector 36"/>
          <p:cNvCxnSpPr>
            <a:endCxn id="36" idx="0"/>
          </p:cNvCxnSpPr>
          <p:nvPr/>
        </p:nvCxnSpPr>
        <p:spPr>
          <a:xfrm flipH="1">
            <a:off x="5425997" y="3038805"/>
            <a:ext cx="362148" cy="994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324183"/>
              </p:ext>
            </p:extLst>
          </p:nvPr>
        </p:nvGraphicFramePr>
        <p:xfrm>
          <a:off x="6603997" y="4468167"/>
          <a:ext cx="2031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6603997" y="4030390"/>
          <a:ext cx="2031999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44" name="Straight Arrow Connector 43"/>
          <p:cNvCxnSpPr>
            <a:endCxn id="43" idx="0"/>
          </p:cNvCxnSpPr>
          <p:nvPr/>
        </p:nvCxnSpPr>
        <p:spPr>
          <a:xfrm>
            <a:off x="5788145" y="3038805"/>
            <a:ext cx="1831851" cy="9915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139674" y="4838320"/>
            <a:ext cx="26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&gt;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3398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241679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803902"/>
          <a:ext cx="6095997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237129" y="2667965"/>
          <a:ext cx="27093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37129" y="2230188"/>
          <a:ext cx="2709332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endCxn id="11" idx="0"/>
          </p:cNvCxnSpPr>
          <p:nvPr/>
        </p:nvCxnSpPr>
        <p:spPr>
          <a:xfrm flipH="1">
            <a:off x="2591795" y="1612519"/>
            <a:ext cx="1648511" cy="6176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012046"/>
              </p:ext>
            </p:extLst>
          </p:nvPr>
        </p:nvGraphicFramePr>
        <p:xfrm>
          <a:off x="4409998" y="2659991"/>
          <a:ext cx="33866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409998" y="2222214"/>
          <a:ext cx="3386665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2" name="Straight Arrow Connector 31"/>
          <p:cNvCxnSpPr>
            <a:endCxn id="31" idx="0"/>
          </p:cNvCxnSpPr>
          <p:nvPr/>
        </p:nvCxnSpPr>
        <p:spPr>
          <a:xfrm>
            <a:off x="4240306" y="1612519"/>
            <a:ext cx="1863024" cy="6096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4748664" y="4471224"/>
          <a:ext cx="13546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4748664" y="4033447"/>
          <a:ext cx="135466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7" name="Straight Arrow Connector 36"/>
          <p:cNvCxnSpPr>
            <a:endCxn id="36" idx="0"/>
          </p:cNvCxnSpPr>
          <p:nvPr/>
        </p:nvCxnSpPr>
        <p:spPr>
          <a:xfrm flipH="1">
            <a:off x="5425997" y="3038805"/>
            <a:ext cx="362148" cy="994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6603997" y="4468167"/>
          <a:ext cx="2031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6603997" y="4030390"/>
          <a:ext cx="2031999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44" name="Straight Arrow Connector 43"/>
          <p:cNvCxnSpPr>
            <a:endCxn id="43" idx="0"/>
          </p:cNvCxnSpPr>
          <p:nvPr/>
        </p:nvCxnSpPr>
        <p:spPr>
          <a:xfrm>
            <a:off x="5788145" y="3038805"/>
            <a:ext cx="1831851" cy="9915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16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241679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803902"/>
          <a:ext cx="6095997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237129" y="2667965"/>
          <a:ext cx="27093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37129" y="2230188"/>
          <a:ext cx="2709332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endCxn id="11" idx="0"/>
          </p:cNvCxnSpPr>
          <p:nvPr/>
        </p:nvCxnSpPr>
        <p:spPr>
          <a:xfrm flipH="1">
            <a:off x="2591795" y="1612519"/>
            <a:ext cx="1648511" cy="6176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4409998" y="2659991"/>
          <a:ext cx="33866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409998" y="2222214"/>
          <a:ext cx="3386665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2" name="Straight Arrow Connector 31"/>
          <p:cNvCxnSpPr>
            <a:endCxn id="31" idx="0"/>
          </p:cNvCxnSpPr>
          <p:nvPr/>
        </p:nvCxnSpPr>
        <p:spPr>
          <a:xfrm>
            <a:off x="4240306" y="1612519"/>
            <a:ext cx="1863024" cy="6096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643766"/>
              </p:ext>
            </p:extLst>
          </p:nvPr>
        </p:nvGraphicFramePr>
        <p:xfrm>
          <a:off x="4748664" y="4471224"/>
          <a:ext cx="13546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4748664" y="4033447"/>
          <a:ext cx="135466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7" name="Straight Arrow Connector 36"/>
          <p:cNvCxnSpPr>
            <a:endCxn id="36" idx="0"/>
          </p:cNvCxnSpPr>
          <p:nvPr/>
        </p:nvCxnSpPr>
        <p:spPr>
          <a:xfrm flipH="1">
            <a:off x="5425997" y="3038805"/>
            <a:ext cx="362148" cy="994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6603997" y="4468167"/>
          <a:ext cx="2031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6603997" y="4030390"/>
          <a:ext cx="2031999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44" name="Straight Arrow Connector 43"/>
          <p:cNvCxnSpPr>
            <a:endCxn id="43" idx="0"/>
          </p:cNvCxnSpPr>
          <p:nvPr/>
        </p:nvCxnSpPr>
        <p:spPr>
          <a:xfrm>
            <a:off x="5788145" y="3038805"/>
            <a:ext cx="1831851" cy="9915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97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241679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803902"/>
          <a:ext cx="6095997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237129" y="2667965"/>
          <a:ext cx="27093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37129" y="2230188"/>
          <a:ext cx="2709332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endCxn id="11" idx="0"/>
          </p:cNvCxnSpPr>
          <p:nvPr/>
        </p:nvCxnSpPr>
        <p:spPr>
          <a:xfrm flipH="1">
            <a:off x="2591795" y="1612519"/>
            <a:ext cx="1648511" cy="6176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218168"/>
              </p:ext>
            </p:extLst>
          </p:nvPr>
        </p:nvGraphicFramePr>
        <p:xfrm>
          <a:off x="4409998" y="2659991"/>
          <a:ext cx="33866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409998" y="2222214"/>
          <a:ext cx="3386665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2" name="Straight Arrow Connector 31"/>
          <p:cNvCxnSpPr>
            <a:endCxn id="31" idx="0"/>
          </p:cNvCxnSpPr>
          <p:nvPr/>
        </p:nvCxnSpPr>
        <p:spPr>
          <a:xfrm>
            <a:off x="4240306" y="1612519"/>
            <a:ext cx="1863024" cy="6096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4748664" y="4471224"/>
          <a:ext cx="13546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4748664" y="4033447"/>
          <a:ext cx="135466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7" name="Straight Arrow Connector 36"/>
          <p:cNvCxnSpPr>
            <a:endCxn id="36" idx="0"/>
          </p:cNvCxnSpPr>
          <p:nvPr/>
        </p:nvCxnSpPr>
        <p:spPr>
          <a:xfrm flipH="1">
            <a:off x="5425997" y="3038805"/>
            <a:ext cx="362148" cy="994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6603997" y="4468167"/>
          <a:ext cx="2031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6603997" y="4030390"/>
          <a:ext cx="2031999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44" name="Straight Arrow Connector 43"/>
          <p:cNvCxnSpPr>
            <a:endCxn id="43" idx="0"/>
          </p:cNvCxnSpPr>
          <p:nvPr/>
        </p:nvCxnSpPr>
        <p:spPr>
          <a:xfrm>
            <a:off x="5788145" y="3038805"/>
            <a:ext cx="1831851" cy="9915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16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241679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803902"/>
          <a:ext cx="6095997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237129" y="2667965"/>
          <a:ext cx="27093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37129" y="2230188"/>
          <a:ext cx="2709332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endCxn id="11" idx="0"/>
          </p:cNvCxnSpPr>
          <p:nvPr/>
        </p:nvCxnSpPr>
        <p:spPr>
          <a:xfrm flipH="1">
            <a:off x="2591795" y="1612519"/>
            <a:ext cx="1648511" cy="6176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4409998" y="2659991"/>
          <a:ext cx="33866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409998" y="2222214"/>
          <a:ext cx="3386665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2" name="Straight Arrow Connector 31"/>
          <p:cNvCxnSpPr>
            <a:endCxn id="31" idx="0"/>
          </p:cNvCxnSpPr>
          <p:nvPr/>
        </p:nvCxnSpPr>
        <p:spPr>
          <a:xfrm>
            <a:off x="4240306" y="1612519"/>
            <a:ext cx="1863024" cy="6096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83714" y="3074414"/>
            <a:ext cx="43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24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39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241679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803902"/>
          <a:ext cx="6095997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151694"/>
              </p:ext>
            </p:extLst>
          </p:nvPr>
        </p:nvGraphicFramePr>
        <p:xfrm>
          <a:off x="1237129" y="2667965"/>
          <a:ext cx="27093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37129" y="2230188"/>
          <a:ext cx="2709332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endCxn id="11" idx="0"/>
          </p:cNvCxnSpPr>
          <p:nvPr/>
        </p:nvCxnSpPr>
        <p:spPr>
          <a:xfrm flipH="1">
            <a:off x="2591795" y="1612519"/>
            <a:ext cx="1648511" cy="6176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49451"/>
              </p:ext>
            </p:extLst>
          </p:nvPr>
        </p:nvGraphicFramePr>
        <p:xfrm>
          <a:off x="4409998" y="2659991"/>
          <a:ext cx="33866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409998" y="2222214"/>
          <a:ext cx="3386665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2" name="Straight Arrow Connector 31"/>
          <p:cNvCxnSpPr>
            <a:endCxn id="31" idx="0"/>
          </p:cNvCxnSpPr>
          <p:nvPr/>
        </p:nvCxnSpPr>
        <p:spPr>
          <a:xfrm>
            <a:off x="4240306" y="1612519"/>
            <a:ext cx="1863024" cy="6096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62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241679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803902"/>
          <a:ext cx="6095997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787910"/>
              </p:ext>
            </p:extLst>
          </p:nvPr>
        </p:nvGraphicFramePr>
        <p:xfrm>
          <a:off x="1237129" y="2667965"/>
          <a:ext cx="27093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37129" y="2230188"/>
          <a:ext cx="2709332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endCxn id="11" idx="0"/>
          </p:cNvCxnSpPr>
          <p:nvPr/>
        </p:nvCxnSpPr>
        <p:spPr>
          <a:xfrm flipH="1">
            <a:off x="2591795" y="1612519"/>
            <a:ext cx="1648511" cy="6176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4409998" y="2659991"/>
          <a:ext cx="33866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409998" y="2222214"/>
          <a:ext cx="3386665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2" name="Straight Arrow Connector 31"/>
          <p:cNvCxnSpPr>
            <a:endCxn id="31" idx="0"/>
          </p:cNvCxnSpPr>
          <p:nvPr/>
        </p:nvCxnSpPr>
        <p:spPr>
          <a:xfrm>
            <a:off x="4240306" y="1612519"/>
            <a:ext cx="1863024" cy="6096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90835" y="3160440"/>
            <a:ext cx="26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&lt;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497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76835"/>
              </p:ext>
            </p:extLst>
          </p:nvPr>
        </p:nvGraphicFramePr>
        <p:xfrm>
          <a:off x="1524000" y="1241679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803902"/>
          <a:ext cx="6095997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237129" y="2667965"/>
          <a:ext cx="27093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37129" y="2230188"/>
          <a:ext cx="2709332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endCxn id="11" idx="0"/>
          </p:cNvCxnSpPr>
          <p:nvPr/>
        </p:nvCxnSpPr>
        <p:spPr>
          <a:xfrm flipH="1">
            <a:off x="2591795" y="1612519"/>
            <a:ext cx="1648511" cy="6176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4409998" y="2659991"/>
          <a:ext cx="33866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409998" y="2222214"/>
          <a:ext cx="3386665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2" name="Straight Arrow Connector 31"/>
          <p:cNvCxnSpPr>
            <a:endCxn id="31" idx="0"/>
          </p:cNvCxnSpPr>
          <p:nvPr/>
        </p:nvCxnSpPr>
        <p:spPr>
          <a:xfrm>
            <a:off x="4240306" y="1612519"/>
            <a:ext cx="1863024" cy="6096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87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b="1" dirty="0"/>
              <a:t>Divide and Conquer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55576" y="1713525"/>
            <a:ext cx="8462214" cy="5237163"/>
          </a:xfrm>
        </p:spPr>
        <p:txBody>
          <a:bodyPr/>
          <a:lstStyle/>
          <a:p>
            <a:r>
              <a:rPr lang="en-US" altLang="en-US" sz="2800" dirty="0"/>
              <a:t>Recursive in structure  </a:t>
            </a:r>
          </a:p>
          <a:p>
            <a:endParaRPr lang="en-US" altLang="en-US" sz="1600" dirty="0"/>
          </a:p>
          <a:p>
            <a:pPr lvl="1" algn="just">
              <a:spcBef>
                <a:spcPts val="1800"/>
              </a:spcBef>
            </a:pPr>
            <a:r>
              <a:rPr lang="en-US" altLang="en-US" b="1" i="1" dirty="0">
                <a:solidFill>
                  <a:srgbClr val="CC3300"/>
                </a:solidFill>
              </a:rPr>
              <a:t>Divide</a:t>
            </a:r>
            <a:r>
              <a:rPr lang="en-US" altLang="en-US" dirty="0"/>
              <a:t> the problem into independent sub-problems that are similar to the original but smaller in size</a:t>
            </a:r>
          </a:p>
          <a:p>
            <a:pPr lvl="1" algn="just">
              <a:spcBef>
                <a:spcPts val="1800"/>
              </a:spcBef>
            </a:pPr>
            <a:r>
              <a:rPr lang="en-US" altLang="en-US" b="1" i="1" dirty="0">
                <a:solidFill>
                  <a:srgbClr val="CC3300"/>
                </a:solidFill>
              </a:rPr>
              <a:t>Conquer</a:t>
            </a:r>
            <a:r>
              <a:rPr lang="en-US" altLang="en-US" dirty="0"/>
              <a:t> the sub-problems by solving them </a:t>
            </a:r>
            <a:r>
              <a:rPr lang="en-US" altLang="en-US" dirty="0">
                <a:solidFill>
                  <a:schemeClr val="hlink"/>
                </a:solidFill>
              </a:rPr>
              <a:t>recursively</a:t>
            </a:r>
            <a:r>
              <a:rPr lang="en-US" altLang="en-US" dirty="0"/>
              <a:t>.  If they are small enough, just solve them in a straightforward manner. </a:t>
            </a:r>
          </a:p>
          <a:p>
            <a:pPr lvl="1" algn="just">
              <a:spcBef>
                <a:spcPts val="1800"/>
              </a:spcBef>
            </a:pPr>
            <a:r>
              <a:rPr lang="en-US" dirty="0"/>
              <a:t>This can be done by reducing the problem until it reaches the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base case</a:t>
            </a:r>
            <a:r>
              <a:rPr lang="en-US" dirty="0"/>
              <a:t>, which is the solution.</a:t>
            </a:r>
            <a:endParaRPr lang="en-US" altLang="en-US" dirty="0"/>
          </a:p>
          <a:p>
            <a:pPr lvl="1" algn="just">
              <a:spcBef>
                <a:spcPts val="1800"/>
              </a:spcBef>
            </a:pPr>
            <a:r>
              <a:rPr lang="en-US" altLang="en-US" b="1" i="1" dirty="0">
                <a:solidFill>
                  <a:srgbClr val="CC3300"/>
                </a:solidFill>
              </a:rPr>
              <a:t>Combine</a:t>
            </a:r>
            <a:r>
              <a:rPr lang="en-US" altLang="en-US" dirty="0"/>
              <a:t> the solutions of the sub-problems to create a solution to the original problem</a:t>
            </a:r>
          </a:p>
        </p:txBody>
      </p:sp>
    </p:spTree>
    <p:extLst>
      <p:ext uri="{BB962C8B-B14F-4D97-AF65-F5344CB8AC3E}">
        <p14:creationId xmlns:p14="http://schemas.microsoft.com/office/powerpoint/2010/main" val="386400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241679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803902"/>
          <a:ext cx="6095997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590968"/>
              </p:ext>
            </p:extLst>
          </p:nvPr>
        </p:nvGraphicFramePr>
        <p:xfrm>
          <a:off x="1237129" y="2667965"/>
          <a:ext cx="27093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37129" y="2230188"/>
          <a:ext cx="2709332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endCxn id="11" idx="0"/>
          </p:cNvCxnSpPr>
          <p:nvPr/>
        </p:nvCxnSpPr>
        <p:spPr>
          <a:xfrm flipH="1">
            <a:off x="2591795" y="1612519"/>
            <a:ext cx="1648511" cy="6176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4409998" y="2659991"/>
          <a:ext cx="33866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409998" y="2222214"/>
          <a:ext cx="3386665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2" name="Straight Arrow Connector 31"/>
          <p:cNvCxnSpPr>
            <a:endCxn id="31" idx="0"/>
          </p:cNvCxnSpPr>
          <p:nvPr/>
        </p:nvCxnSpPr>
        <p:spPr>
          <a:xfrm>
            <a:off x="4240306" y="1612519"/>
            <a:ext cx="1863024" cy="6096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30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241679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803902"/>
          <a:ext cx="6095997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237129" y="2667965"/>
          <a:ext cx="27093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37129" y="2230188"/>
          <a:ext cx="2709332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endCxn id="11" idx="0"/>
          </p:cNvCxnSpPr>
          <p:nvPr/>
        </p:nvCxnSpPr>
        <p:spPr>
          <a:xfrm flipH="1">
            <a:off x="2591795" y="1612519"/>
            <a:ext cx="1648511" cy="6176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040297"/>
              </p:ext>
            </p:extLst>
          </p:nvPr>
        </p:nvGraphicFramePr>
        <p:xfrm>
          <a:off x="4409998" y="2659991"/>
          <a:ext cx="33866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409998" y="2222214"/>
          <a:ext cx="3386665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2" name="Straight Arrow Connector 31"/>
          <p:cNvCxnSpPr>
            <a:endCxn id="31" idx="0"/>
          </p:cNvCxnSpPr>
          <p:nvPr/>
        </p:nvCxnSpPr>
        <p:spPr>
          <a:xfrm>
            <a:off x="4240306" y="1612519"/>
            <a:ext cx="1863024" cy="6096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97484" y="3047673"/>
            <a:ext cx="26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&gt;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748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518593"/>
              </p:ext>
            </p:extLst>
          </p:nvPr>
        </p:nvGraphicFramePr>
        <p:xfrm>
          <a:off x="1524000" y="1241679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803902"/>
          <a:ext cx="6095997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237129" y="2667965"/>
          <a:ext cx="27093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37129" y="2230188"/>
          <a:ext cx="2709332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endCxn id="11" idx="0"/>
          </p:cNvCxnSpPr>
          <p:nvPr/>
        </p:nvCxnSpPr>
        <p:spPr>
          <a:xfrm flipH="1">
            <a:off x="2591795" y="1612519"/>
            <a:ext cx="1648511" cy="6176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4409998" y="2659991"/>
          <a:ext cx="33866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409998" y="2222214"/>
          <a:ext cx="3386665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2" name="Straight Arrow Connector 31"/>
          <p:cNvCxnSpPr>
            <a:endCxn id="31" idx="0"/>
          </p:cNvCxnSpPr>
          <p:nvPr/>
        </p:nvCxnSpPr>
        <p:spPr>
          <a:xfrm>
            <a:off x="4240306" y="1612519"/>
            <a:ext cx="1863024" cy="6096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93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241679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803902"/>
          <a:ext cx="6095997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237129" y="2667965"/>
          <a:ext cx="27093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37129" y="2230188"/>
          <a:ext cx="2709332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endCxn id="11" idx="0"/>
          </p:cNvCxnSpPr>
          <p:nvPr/>
        </p:nvCxnSpPr>
        <p:spPr>
          <a:xfrm flipH="1">
            <a:off x="2591795" y="1612519"/>
            <a:ext cx="1648511" cy="6176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227242"/>
              </p:ext>
            </p:extLst>
          </p:nvPr>
        </p:nvGraphicFramePr>
        <p:xfrm>
          <a:off x="4409998" y="2659991"/>
          <a:ext cx="33866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409998" y="2222214"/>
          <a:ext cx="3386665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2" name="Straight Arrow Connector 31"/>
          <p:cNvCxnSpPr>
            <a:endCxn id="31" idx="0"/>
          </p:cNvCxnSpPr>
          <p:nvPr/>
        </p:nvCxnSpPr>
        <p:spPr>
          <a:xfrm>
            <a:off x="4240306" y="1612519"/>
            <a:ext cx="1863024" cy="6096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57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241679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803902"/>
          <a:ext cx="6095997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536033"/>
              </p:ext>
            </p:extLst>
          </p:nvPr>
        </p:nvGraphicFramePr>
        <p:xfrm>
          <a:off x="1237129" y="2667965"/>
          <a:ext cx="27093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37129" y="2230188"/>
          <a:ext cx="2709332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endCxn id="11" idx="0"/>
          </p:cNvCxnSpPr>
          <p:nvPr/>
        </p:nvCxnSpPr>
        <p:spPr>
          <a:xfrm flipH="1">
            <a:off x="2591795" y="1612519"/>
            <a:ext cx="1648511" cy="6176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4409998" y="2659991"/>
          <a:ext cx="33866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409998" y="2222214"/>
          <a:ext cx="3386665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2" name="Straight Arrow Connector 31"/>
          <p:cNvCxnSpPr>
            <a:endCxn id="31" idx="0"/>
          </p:cNvCxnSpPr>
          <p:nvPr/>
        </p:nvCxnSpPr>
        <p:spPr>
          <a:xfrm>
            <a:off x="4240306" y="1612519"/>
            <a:ext cx="1863024" cy="6096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76225" y="3065428"/>
            <a:ext cx="26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&lt;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8008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494797"/>
              </p:ext>
            </p:extLst>
          </p:nvPr>
        </p:nvGraphicFramePr>
        <p:xfrm>
          <a:off x="1524000" y="1241679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803902"/>
          <a:ext cx="6095997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237129" y="2667965"/>
          <a:ext cx="27093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37129" y="2230188"/>
          <a:ext cx="2709332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endCxn id="11" idx="0"/>
          </p:cNvCxnSpPr>
          <p:nvPr/>
        </p:nvCxnSpPr>
        <p:spPr>
          <a:xfrm flipH="1">
            <a:off x="2591795" y="1612519"/>
            <a:ext cx="1648511" cy="6176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4409998" y="2659991"/>
          <a:ext cx="33866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409998" y="2222214"/>
          <a:ext cx="3386665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2" name="Straight Arrow Connector 31"/>
          <p:cNvCxnSpPr>
            <a:endCxn id="31" idx="0"/>
          </p:cNvCxnSpPr>
          <p:nvPr/>
        </p:nvCxnSpPr>
        <p:spPr>
          <a:xfrm>
            <a:off x="4240306" y="1612519"/>
            <a:ext cx="1863024" cy="6096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98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241679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803902"/>
          <a:ext cx="6095997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970287"/>
              </p:ext>
            </p:extLst>
          </p:nvPr>
        </p:nvGraphicFramePr>
        <p:xfrm>
          <a:off x="1237129" y="2667965"/>
          <a:ext cx="27093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37129" y="2230188"/>
          <a:ext cx="2709332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endCxn id="11" idx="0"/>
          </p:cNvCxnSpPr>
          <p:nvPr/>
        </p:nvCxnSpPr>
        <p:spPr>
          <a:xfrm flipH="1">
            <a:off x="2591795" y="1612519"/>
            <a:ext cx="1648511" cy="6176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4409998" y="2659991"/>
          <a:ext cx="33866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409998" y="2222214"/>
          <a:ext cx="3386665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2" name="Straight Arrow Connector 31"/>
          <p:cNvCxnSpPr>
            <a:endCxn id="31" idx="0"/>
          </p:cNvCxnSpPr>
          <p:nvPr/>
        </p:nvCxnSpPr>
        <p:spPr>
          <a:xfrm>
            <a:off x="4240306" y="1612519"/>
            <a:ext cx="1863024" cy="6096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65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241679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803902"/>
          <a:ext cx="6095997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237129" y="2667965"/>
          <a:ext cx="27093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37129" y="2230188"/>
          <a:ext cx="2709332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endCxn id="11" idx="0"/>
          </p:cNvCxnSpPr>
          <p:nvPr/>
        </p:nvCxnSpPr>
        <p:spPr>
          <a:xfrm flipH="1">
            <a:off x="2591795" y="1612519"/>
            <a:ext cx="1648511" cy="6176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475057"/>
              </p:ext>
            </p:extLst>
          </p:nvPr>
        </p:nvGraphicFramePr>
        <p:xfrm>
          <a:off x="4409998" y="2659991"/>
          <a:ext cx="33866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409998" y="2222214"/>
          <a:ext cx="3386665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2" name="Straight Arrow Connector 31"/>
          <p:cNvCxnSpPr>
            <a:endCxn id="31" idx="0"/>
          </p:cNvCxnSpPr>
          <p:nvPr/>
        </p:nvCxnSpPr>
        <p:spPr>
          <a:xfrm>
            <a:off x="4240306" y="1612519"/>
            <a:ext cx="1863024" cy="6096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45554" y="3029918"/>
            <a:ext cx="26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&gt;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3142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816215"/>
              </p:ext>
            </p:extLst>
          </p:nvPr>
        </p:nvGraphicFramePr>
        <p:xfrm>
          <a:off x="1524000" y="1241679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803902"/>
          <a:ext cx="6095997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237129" y="2667965"/>
          <a:ext cx="27093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37129" y="2230188"/>
          <a:ext cx="2709332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endCxn id="11" idx="0"/>
          </p:cNvCxnSpPr>
          <p:nvPr/>
        </p:nvCxnSpPr>
        <p:spPr>
          <a:xfrm flipH="1">
            <a:off x="2591795" y="1612519"/>
            <a:ext cx="1648511" cy="6176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4409998" y="2659991"/>
          <a:ext cx="33866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409998" y="2222214"/>
          <a:ext cx="3386665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2" name="Straight Arrow Connector 31"/>
          <p:cNvCxnSpPr>
            <a:endCxn id="31" idx="0"/>
          </p:cNvCxnSpPr>
          <p:nvPr/>
        </p:nvCxnSpPr>
        <p:spPr>
          <a:xfrm>
            <a:off x="4240306" y="1612519"/>
            <a:ext cx="1863024" cy="6096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56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241679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803902"/>
          <a:ext cx="6095997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237129" y="2667965"/>
          <a:ext cx="27093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37129" y="2230188"/>
          <a:ext cx="2709332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endCxn id="11" idx="0"/>
          </p:cNvCxnSpPr>
          <p:nvPr/>
        </p:nvCxnSpPr>
        <p:spPr>
          <a:xfrm flipH="1">
            <a:off x="2591795" y="1612519"/>
            <a:ext cx="1648511" cy="6176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436006"/>
              </p:ext>
            </p:extLst>
          </p:nvPr>
        </p:nvGraphicFramePr>
        <p:xfrm>
          <a:off x="4409998" y="2659991"/>
          <a:ext cx="33866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409998" y="2222214"/>
          <a:ext cx="3386665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163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2" name="Straight Arrow Connector 31"/>
          <p:cNvCxnSpPr>
            <a:endCxn id="31" idx="0"/>
          </p:cNvCxnSpPr>
          <p:nvPr/>
        </p:nvCxnSpPr>
        <p:spPr>
          <a:xfrm>
            <a:off x="4240306" y="1612519"/>
            <a:ext cx="1863024" cy="6096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69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8BB3E2F9841A40A8A4E66ACF86437D" ma:contentTypeVersion="0" ma:contentTypeDescription="Create a new document." ma:contentTypeScope="" ma:versionID="af4a9a41cd403df4be6959adfbe43d1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22DD2FB-3BC5-4C0E-B011-4FB5CDCF30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D6AFB67-9ED9-490E-8C69-CF98624F5F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16BC744-9470-41EB-8E9C-CF190E556E1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1171</TotalTime>
  <Words>5381</Words>
  <Application>Microsoft Office PowerPoint</Application>
  <PresentationFormat>On-screen Show (4:3)</PresentationFormat>
  <Paragraphs>4522</Paragraphs>
  <Slides>122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122</vt:i4>
      </vt:variant>
    </vt:vector>
  </HeadingPairs>
  <TitlesOfParts>
    <vt:vector size="133" baseType="lpstr">
      <vt:lpstr>Arial Unicode MS</vt:lpstr>
      <vt:lpstr>MS PGothic</vt:lpstr>
      <vt:lpstr>Arial</vt:lpstr>
      <vt:lpstr>Calibri</vt:lpstr>
      <vt:lpstr>Cambria Math</vt:lpstr>
      <vt:lpstr>Consolas</vt:lpstr>
      <vt:lpstr>Corbel</vt:lpstr>
      <vt:lpstr>Courier New</vt:lpstr>
      <vt:lpstr>Wingdings</vt:lpstr>
      <vt:lpstr>Wingdings 2</vt:lpstr>
      <vt:lpstr>Spectrum</vt:lpstr>
      <vt:lpstr>Conventional Sorting Algorithms &amp; Their Complexities</vt:lpstr>
      <vt:lpstr>Lecture Outline</vt:lpstr>
      <vt:lpstr>PowerPoint Presentation</vt:lpstr>
      <vt:lpstr>Bubble Sort</vt:lpstr>
      <vt:lpstr>Bubble Sort</vt:lpstr>
      <vt:lpstr>Bubble Sort</vt:lpstr>
      <vt:lpstr>Bubble Sort</vt:lpstr>
      <vt:lpstr>Selection Sort</vt:lpstr>
      <vt:lpstr>Divide and Conquer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Mushfiqur Rahman</cp:lastModifiedBy>
  <cp:revision>137</cp:revision>
  <dcterms:created xsi:type="dcterms:W3CDTF">2018-12-10T17:20:29Z</dcterms:created>
  <dcterms:modified xsi:type="dcterms:W3CDTF">2021-02-03T12:51:16Z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0x010100558BB3E2F9841A40A8A4E66ACF86437D</vt:lpwstr>
  </property>
</Properties>
</file>