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8"/>
  </p:notesMasterIdLst>
  <p:sldIdLst>
    <p:sldId id="256" r:id="rId5"/>
    <p:sldId id="257" r:id="rId6"/>
    <p:sldId id="279" r:id="rId7"/>
    <p:sldId id="406" r:id="rId8"/>
    <p:sldId id="407" r:id="rId9"/>
    <p:sldId id="408" r:id="rId10"/>
    <p:sldId id="409" r:id="rId11"/>
    <p:sldId id="410" r:id="rId12"/>
    <p:sldId id="411" r:id="rId13"/>
    <p:sldId id="412" r:id="rId14"/>
    <p:sldId id="413"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71" r:id="rId41"/>
    <p:sldId id="472" r:id="rId42"/>
    <p:sldId id="440" r:id="rId43"/>
    <p:sldId id="441" r:id="rId44"/>
    <p:sldId id="442" r:id="rId45"/>
    <p:sldId id="443" r:id="rId46"/>
    <p:sldId id="444" r:id="rId47"/>
    <p:sldId id="445" r:id="rId48"/>
    <p:sldId id="446" r:id="rId49"/>
    <p:sldId id="447" r:id="rId50"/>
    <p:sldId id="448" r:id="rId51"/>
    <p:sldId id="450" r:id="rId52"/>
    <p:sldId id="449" r:id="rId53"/>
    <p:sldId id="451" r:id="rId54"/>
    <p:sldId id="452" r:id="rId55"/>
    <p:sldId id="453" r:id="rId56"/>
    <p:sldId id="454" r:id="rId57"/>
    <p:sldId id="455" r:id="rId58"/>
    <p:sldId id="456" r:id="rId59"/>
    <p:sldId id="458" r:id="rId60"/>
    <p:sldId id="459" r:id="rId61"/>
    <p:sldId id="460" r:id="rId62"/>
    <p:sldId id="461" r:id="rId63"/>
    <p:sldId id="462" r:id="rId64"/>
    <p:sldId id="463" r:id="rId65"/>
    <p:sldId id="464" r:id="rId66"/>
    <p:sldId id="465" r:id="rId67"/>
    <p:sldId id="466" r:id="rId68"/>
    <p:sldId id="467" r:id="rId69"/>
    <p:sldId id="468" r:id="rId70"/>
    <p:sldId id="469" r:id="rId71"/>
    <p:sldId id="470" r:id="rId72"/>
    <p:sldId id="473" r:id="rId73"/>
    <p:sldId id="305" r:id="rId74"/>
    <p:sldId id="475" r:id="rId75"/>
    <p:sldId id="476" r:id="rId76"/>
    <p:sldId id="474" r:id="rId77"/>
    <p:sldId id="390" r:id="rId78"/>
    <p:sldId id="391" r:id="rId79"/>
    <p:sldId id="392" r:id="rId80"/>
    <p:sldId id="393" r:id="rId81"/>
    <p:sldId id="394" r:id="rId82"/>
    <p:sldId id="395" r:id="rId83"/>
    <p:sldId id="396" r:id="rId84"/>
    <p:sldId id="397" r:id="rId85"/>
    <p:sldId id="398" r:id="rId86"/>
    <p:sldId id="400" r:id="rId87"/>
    <p:sldId id="399" r:id="rId88"/>
    <p:sldId id="401" r:id="rId89"/>
    <p:sldId id="402" r:id="rId90"/>
    <p:sldId id="403" r:id="rId91"/>
    <p:sldId id="404" r:id="rId92"/>
    <p:sldId id="405" r:id="rId93"/>
    <p:sldId id="477" r:id="rId94"/>
    <p:sldId id="478" r:id="rId95"/>
    <p:sldId id="264" r:id="rId96"/>
    <p:sldId id="265"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5" d="100"/>
          <a:sy n="85" d="100"/>
        </p:scale>
        <p:origin x="13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27F20-652E-4F2A-B5A8-4DF59C361B4C}" type="datetimeFigureOut">
              <a:rPr lang="en-US" smtClean="0"/>
              <a:t>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DC100-D538-4D9D-B9C7-6ECEFBB67F00}" type="slidenum">
              <a:rPr lang="en-US" smtClean="0"/>
              <a:t>‹#›</a:t>
            </a:fld>
            <a:endParaRPr lang="en-US"/>
          </a:p>
        </p:txBody>
      </p:sp>
    </p:spTree>
    <p:extLst>
      <p:ext uri="{BB962C8B-B14F-4D97-AF65-F5344CB8AC3E}">
        <p14:creationId xmlns:p14="http://schemas.microsoft.com/office/powerpoint/2010/main" val="405491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DC100-D538-4D9D-B9C7-6ECEFBB67F00}" type="slidenum">
              <a:rPr lang="en-US" smtClean="0"/>
              <a:t>11</a:t>
            </a:fld>
            <a:endParaRPr lang="en-US"/>
          </a:p>
        </p:txBody>
      </p:sp>
    </p:spTree>
    <p:extLst>
      <p:ext uri="{BB962C8B-B14F-4D97-AF65-F5344CB8AC3E}">
        <p14:creationId xmlns:p14="http://schemas.microsoft.com/office/powerpoint/2010/main" val="806894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2/7/2021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3" Type="http://schemas.openxmlformats.org/officeDocument/2006/relationships/hyperlink" Target="https://www.interviewcake.com/concept/java/counting-sort" TargetMode="External"/><Relationship Id="rId2" Type="http://schemas.openxmlformats.org/officeDocument/2006/relationships/hyperlink" Target="https://www.google.com/search?q=bubble+sort+step+by+step&amp;sxsrf=ALeKk01uxzgfT3Oy6k1Q3WxVnSpiIN8_4g:1587999728942&amp;tbm=isch&amp;source=iu&amp;ictx=1&amp;fir=vRwFsGwVfJ6pJM:,Szhhze6MPQr4cM,_&amp;vet=1&amp;usg=AI4_-kSrEEXqwRL-PkHhVUtn7jNfF9dB6g&amp;sa=X&amp;ved=2ahUKEwje0Pz974jpAhXRAnIKHWhMD2UQ_h0wAXoECAcQBg#imgrc=EN4Sdu7veOWVoM&amp;imgdii=eOqvCu85p9-eBM" TargetMode="External"/><Relationship Id="rId1" Type="http://schemas.openxmlformats.org/officeDocument/2006/relationships/slideLayout" Target="../slideLayouts/slideLayout9.xml"/><Relationship Id="rId5" Type="http://schemas.openxmlformats.org/officeDocument/2006/relationships/hyperlink" Target="https://www.hackerearth.com/practice/algorithms/sorting/quick-sort/tutorial/" TargetMode="External"/><Relationship Id="rId4" Type="http://schemas.openxmlformats.org/officeDocument/2006/relationships/hyperlink" Target="https://www.geeksforgeeks.org/counting-s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59" y="392733"/>
            <a:ext cx="7808976" cy="1088136"/>
          </a:xfrm>
        </p:spPr>
        <p:txBody>
          <a:bodyPr>
            <a:noAutofit/>
          </a:bodyPr>
          <a:lstStyle/>
          <a:p>
            <a:pPr>
              <a:lnSpc>
                <a:spcPct val="100000"/>
              </a:lnSpc>
            </a:pPr>
            <a:r>
              <a:rPr lang="en-US" sz="3200" b="1" dirty="0"/>
              <a:t>Conventional Sorting Algorithms &amp; Their Complexities</a:t>
            </a:r>
          </a:p>
        </p:txBody>
      </p:sp>
      <p:sp>
        <p:nvSpPr>
          <p:cNvPr id="3" name="Subtitle 2"/>
          <p:cNvSpPr>
            <a:spLocks noGrp="1"/>
          </p:cNvSpPr>
          <p:nvPr>
            <p:ph type="subTitle" idx="1"/>
          </p:nvPr>
        </p:nvSpPr>
        <p:spPr>
          <a:xfrm>
            <a:off x="476205" y="1532427"/>
            <a:ext cx="2789509" cy="484632"/>
          </a:xfrm>
        </p:spPr>
        <p:txBody>
          <a:bodyPr/>
          <a:lstStyle/>
          <a:p>
            <a:r>
              <a:rPr lang="en-US" dirty="0"/>
              <a:t>Course Code: CSC2211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2085210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02.2</a:t>
                      </a:r>
                      <a:endParaRPr lang="en-US" dirty="0"/>
                    </a:p>
                  </a:txBody>
                  <a:tcPr/>
                </a:tc>
                <a:tc>
                  <a:txBody>
                    <a:bodyPr/>
                    <a:lstStyle/>
                    <a:p>
                      <a:r>
                        <a:rPr lang="en-US" dirty="0"/>
                        <a:t>Week No:</a:t>
                      </a:r>
                    </a:p>
                  </a:txBody>
                  <a:tcPr/>
                </a:tc>
                <a:tc>
                  <a:txBody>
                    <a:bodyPr/>
                    <a:lstStyle/>
                    <a:p>
                      <a:r>
                        <a:rPr lang="en-US" dirty="0"/>
                        <a:t> 02</a:t>
                      </a:r>
                    </a:p>
                  </a:txBody>
                  <a:tcPr/>
                </a:tc>
                <a:tc>
                  <a:txBody>
                    <a:bodyPr/>
                    <a:lstStyle/>
                    <a:p>
                      <a:r>
                        <a:rPr lang="en-US" dirty="0"/>
                        <a:t>Semester:</a:t>
                      </a:r>
                    </a:p>
                  </a:txBody>
                  <a:tcPr/>
                </a:tc>
                <a:tc>
                  <a:txBody>
                    <a:bodyPr/>
                    <a:lstStyle/>
                    <a:p>
                      <a:r>
                        <a:rPr lang="en-US" dirty="0" smtClean="0"/>
                        <a:t>Fall 20-21</a:t>
                      </a:r>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Mushfiqur Rahman;</a:t>
                      </a:r>
                      <a:r>
                        <a:rPr lang="en-US" i="1" baseline="0" dirty="0" smtClean="0"/>
                        <a:t> </a:t>
                      </a:r>
                      <a:r>
                        <a:rPr lang="en-US" i="1" dirty="0" smtClean="0"/>
                        <a:t>mushfiqur@aiub.edu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Algorithms</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14</a:t>
                      </a:r>
                      <a:endParaRPr lang="en-US" dirty="0">
                        <a:solidFill>
                          <a:srgbClr val="FFFF00"/>
                        </a:solidFill>
                      </a:endParaRPr>
                    </a:p>
                  </a:txBody>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2211108"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2202141"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2605555"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2596588"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err="1" smtClean="0">
                <a:latin typeface="Consolas" panose="020B0609020204030204" pitchFamily="49" charset="0"/>
              </a:rPr>
              <a:t>i</a:t>
            </a:r>
            <a:r>
              <a:rPr lang="en-US" sz="1400" b="1" dirty="0" smtClean="0">
                <a:latin typeface="Consolas" panose="020B0609020204030204" pitchFamily="49" charset="0"/>
              </a:rPr>
              <a:t>++</a:t>
            </a:r>
            <a:endParaRPr lang="en-US" sz="1400" b="1" dirty="0">
              <a:latin typeface="Consolas" panose="020B0609020204030204" pitchFamily="49" charset="0"/>
            </a:endParaRPr>
          </a:p>
        </p:txBody>
      </p:sp>
      <p:sp>
        <p:nvSpPr>
          <p:cNvPr id="15" name="TextBox 14"/>
          <p:cNvSpPr txBox="1"/>
          <p:nvPr/>
        </p:nvSpPr>
        <p:spPr>
          <a:xfrm>
            <a:off x="3881718" y="3197294"/>
            <a:ext cx="1093694" cy="369332"/>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False</a:t>
            </a:r>
            <a:endParaRPr lang="en-US" dirty="0"/>
          </a:p>
        </p:txBody>
      </p:sp>
    </p:spTree>
    <p:extLst>
      <p:ext uri="{BB962C8B-B14F-4D97-AF65-F5344CB8AC3E}">
        <p14:creationId xmlns:p14="http://schemas.microsoft.com/office/powerpoint/2010/main" val="288834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14</a:t>
                      </a:r>
                      <a:endParaRPr lang="en-US" dirty="0">
                        <a:solidFill>
                          <a:srgbClr val="FFFF00"/>
                        </a:solidFill>
                      </a:endParaRPr>
                    </a:p>
                  </a:txBody>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2211108"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2202141"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3063690"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3054723"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err="1" smtClean="0">
                <a:latin typeface="Consolas" panose="020B0609020204030204" pitchFamily="49" charset="0"/>
              </a:rPr>
              <a:t>i</a:t>
            </a:r>
            <a:r>
              <a:rPr lang="en-US" sz="1400" b="1" dirty="0" smtClean="0">
                <a:latin typeface="Consolas" panose="020B0609020204030204" pitchFamily="49" charset="0"/>
              </a:rPr>
              <a:t>++</a:t>
            </a:r>
            <a:endParaRPr lang="en-US" sz="1400" b="1" dirty="0">
              <a:latin typeface="Consolas" panose="020B0609020204030204" pitchFamily="49" charset="0"/>
            </a:endParaRPr>
          </a:p>
        </p:txBody>
      </p:sp>
      <p:sp>
        <p:nvSpPr>
          <p:cNvPr id="15" name="TextBox 14"/>
          <p:cNvSpPr txBox="1"/>
          <p:nvPr/>
        </p:nvSpPr>
        <p:spPr>
          <a:xfrm>
            <a:off x="3881718" y="3197294"/>
            <a:ext cx="1093694" cy="369332"/>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False</a:t>
            </a:r>
            <a:endParaRPr lang="en-US" dirty="0"/>
          </a:p>
        </p:txBody>
      </p:sp>
    </p:spTree>
    <p:extLst>
      <p:ext uri="{BB962C8B-B14F-4D97-AF65-F5344CB8AC3E}">
        <p14:creationId xmlns:p14="http://schemas.microsoft.com/office/powerpoint/2010/main" val="120472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14</a:t>
                      </a:r>
                      <a:endParaRPr lang="en-US" dirty="0">
                        <a:solidFill>
                          <a:srgbClr val="FFFF00"/>
                        </a:solidFill>
                      </a:endParaRPr>
                    </a:p>
                  </a:txBody>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2211108"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2202141"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3810000" y="1492978"/>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3801033" y="1076543"/>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nsolas" panose="020B0609020204030204" pitchFamily="49" charset="0"/>
              </a:rPr>
              <a:t>swap(List[</a:t>
            </a:r>
            <a:r>
              <a:rPr lang="en-US" sz="1400" b="1" dirty="0" err="1">
                <a:latin typeface="Consolas" panose="020B0609020204030204" pitchFamily="49" charset="0"/>
              </a:rPr>
              <a:t>i</a:t>
            </a:r>
            <a:r>
              <a:rPr lang="en-US" sz="1400" b="1" dirty="0">
                <a:latin typeface="Consolas" panose="020B0609020204030204" pitchFamily="49" charset="0"/>
              </a:rPr>
              <a:t>], List[p])</a:t>
            </a:r>
          </a:p>
          <a:p>
            <a:r>
              <a:rPr lang="en-US" sz="1400" b="1" dirty="0" err="1">
                <a:latin typeface="Consolas" panose="020B0609020204030204" pitchFamily="49" charset="0"/>
              </a:rPr>
              <a:t>i</a:t>
            </a:r>
            <a:r>
              <a:rPr lang="en-US" sz="1400" b="1" dirty="0">
                <a:latin typeface="Consolas" panose="020B0609020204030204" pitchFamily="49" charset="0"/>
              </a:rPr>
              <a:t>++</a:t>
            </a:r>
          </a:p>
          <a:p>
            <a:r>
              <a:rPr lang="en-US" sz="1400" b="1" dirty="0">
                <a:latin typeface="Consolas" panose="020B0609020204030204" pitchFamily="49" charset="0"/>
              </a:rPr>
              <a:t>p++</a:t>
            </a:r>
          </a:p>
        </p:txBody>
      </p:sp>
      <p:sp>
        <p:nvSpPr>
          <p:cNvPr id="15" name="TextBox 14"/>
          <p:cNvSpPr txBox="1"/>
          <p:nvPr/>
        </p:nvSpPr>
        <p:spPr>
          <a:xfrm>
            <a:off x="3881718" y="3197294"/>
            <a:ext cx="109369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True</a:t>
            </a:r>
            <a:endParaRPr lang="en-US" dirty="0"/>
          </a:p>
        </p:txBody>
      </p:sp>
    </p:spTree>
    <p:extLst>
      <p:ext uri="{BB962C8B-B14F-4D97-AF65-F5344CB8AC3E}">
        <p14:creationId xmlns:p14="http://schemas.microsoft.com/office/powerpoint/2010/main" val="38457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5740791"/>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14</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2211108"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2202141"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3810000" y="1492978"/>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3801033" y="1076543"/>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nsolas" panose="020B0609020204030204" pitchFamily="49" charset="0"/>
              </a:rPr>
              <a:t>swap(List[</a:t>
            </a:r>
            <a:r>
              <a:rPr lang="en-US" sz="1400" b="1" dirty="0" err="1">
                <a:latin typeface="Consolas" panose="020B0609020204030204" pitchFamily="49" charset="0"/>
              </a:rPr>
              <a:t>i</a:t>
            </a:r>
            <a:r>
              <a:rPr lang="en-US" sz="1400" b="1" dirty="0">
                <a:latin typeface="Consolas" panose="020B0609020204030204" pitchFamily="49" charset="0"/>
              </a:rPr>
              <a:t>], List[p])</a:t>
            </a:r>
          </a:p>
          <a:p>
            <a:r>
              <a:rPr lang="en-US" sz="1400" b="1" dirty="0" err="1">
                <a:latin typeface="Consolas" panose="020B0609020204030204" pitchFamily="49" charset="0"/>
              </a:rPr>
              <a:t>i</a:t>
            </a:r>
            <a:r>
              <a:rPr lang="en-US" sz="1400" b="1" dirty="0">
                <a:latin typeface="Consolas" panose="020B0609020204030204" pitchFamily="49" charset="0"/>
              </a:rPr>
              <a:t>++</a:t>
            </a:r>
          </a:p>
          <a:p>
            <a:r>
              <a:rPr lang="en-US" sz="1400" b="1" dirty="0">
                <a:latin typeface="Consolas" panose="020B0609020204030204" pitchFamily="49" charset="0"/>
              </a:rPr>
              <a:t>p++</a:t>
            </a:r>
          </a:p>
        </p:txBody>
      </p:sp>
      <p:sp>
        <p:nvSpPr>
          <p:cNvPr id="15" name="TextBox 14"/>
          <p:cNvSpPr txBox="1"/>
          <p:nvPr/>
        </p:nvSpPr>
        <p:spPr>
          <a:xfrm>
            <a:off x="3881718" y="3197294"/>
            <a:ext cx="109369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True</a:t>
            </a:r>
            <a:endParaRPr lang="en-US" dirty="0"/>
          </a:p>
        </p:txBody>
      </p:sp>
    </p:spTree>
    <p:extLst>
      <p:ext uri="{BB962C8B-B14F-4D97-AF65-F5344CB8AC3E}">
        <p14:creationId xmlns:p14="http://schemas.microsoft.com/office/powerpoint/2010/main" val="2041075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1384117"/>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2211108"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2202141"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3810000" y="1492978"/>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3801033" y="1076543"/>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nsolas" panose="020B0609020204030204" pitchFamily="49" charset="0"/>
              </a:rPr>
              <a:t>swap(List[</a:t>
            </a:r>
            <a:r>
              <a:rPr lang="en-US" sz="1400" b="1" dirty="0" err="1">
                <a:latin typeface="Consolas" panose="020B0609020204030204" pitchFamily="49" charset="0"/>
              </a:rPr>
              <a:t>i</a:t>
            </a:r>
            <a:r>
              <a:rPr lang="en-US" sz="1400" b="1" dirty="0">
                <a:latin typeface="Consolas" panose="020B0609020204030204" pitchFamily="49" charset="0"/>
              </a:rPr>
              <a:t>], List[p])</a:t>
            </a:r>
          </a:p>
          <a:p>
            <a:r>
              <a:rPr lang="en-US" sz="1400" b="1" dirty="0" err="1">
                <a:latin typeface="Consolas" panose="020B0609020204030204" pitchFamily="49" charset="0"/>
              </a:rPr>
              <a:t>i</a:t>
            </a:r>
            <a:r>
              <a:rPr lang="en-US" sz="1400" b="1" dirty="0">
                <a:latin typeface="Consolas" panose="020B0609020204030204" pitchFamily="49" charset="0"/>
              </a:rPr>
              <a:t>++</a:t>
            </a:r>
          </a:p>
          <a:p>
            <a:r>
              <a:rPr lang="en-US" sz="1400" b="1" dirty="0">
                <a:latin typeface="Consolas" panose="020B0609020204030204" pitchFamily="49" charset="0"/>
              </a:rPr>
              <a:t>p++</a:t>
            </a:r>
          </a:p>
        </p:txBody>
      </p:sp>
      <p:sp>
        <p:nvSpPr>
          <p:cNvPr id="15" name="TextBox 14"/>
          <p:cNvSpPr txBox="1"/>
          <p:nvPr/>
        </p:nvSpPr>
        <p:spPr>
          <a:xfrm>
            <a:off x="3881718" y="3197294"/>
            <a:ext cx="109369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True</a:t>
            </a:r>
            <a:endParaRPr lang="en-US" dirty="0"/>
          </a:p>
        </p:txBody>
      </p:sp>
    </p:spTree>
    <p:extLst>
      <p:ext uri="{BB962C8B-B14F-4D97-AF65-F5344CB8AC3E}">
        <p14:creationId xmlns:p14="http://schemas.microsoft.com/office/powerpoint/2010/main" val="95058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3096373" y="1459064"/>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3087406" y="1042629"/>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4491318"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4482351"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nsolas" panose="020B0609020204030204" pitchFamily="49" charset="0"/>
              </a:rPr>
              <a:t>swap(List[</a:t>
            </a:r>
            <a:r>
              <a:rPr lang="en-US" sz="1400" b="1" dirty="0" err="1">
                <a:latin typeface="Consolas" panose="020B0609020204030204" pitchFamily="49" charset="0"/>
              </a:rPr>
              <a:t>i</a:t>
            </a:r>
            <a:r>
              <a:rPr lang="en-US" sz="1400" b="1" dirty="0">
                <a:latin typeface="Consolas" panose="020B0609020204030204" pitchFamily="49" charset="0"/>
              </a:rPr>
              <a:t>], List[p])</a:t>
            </a:r>
          </a:p>
          <a:p>
            <a:r>
              <a:rPr lang="en-US" sz="1400" b="1" dirty="0" err="1">
                <a:latin typeface="Consolas" panose="020B0609020204030204" pitchFamily="49" charset="0"/>
              </a:rPr>
              <a:t>i</a:t>
            </a:r>
            <a:r>
              <a:rPr lang="en-US" sz="1400" b="1" dirty="0">
                <a:latin typeface="Consolas" panose="020B0609020204030204" pitchFamily="49" charset="0"/>
              </a:rPr>
              <a:t>++</a:t>
            </a:r>
          </a:p>
          <a:p>
            <a:r>
              <a:rPr lang="en-US" sz="1400" b="1" dirty="0">
                <a:latin typeface="Consolas" panose="020B0609020204030204" pitchFamily="49" charset="0"/>
              </a:rPr>
              <a:t>p++</a:t>
            </a:r>
          </a:p>
        </p:txBody>
      </p:sp>
      <p:sp>
        <p:nvSpPr>
          <p:cNvPr id="15" name="TextBox 14"/>
          <p:cNvSpPr txBox="1"/>
          <p:nvPr/>
        </p:nvSpPr>
        <p:spPr>
          <a:xfrm>
            <a:off x="3881718" y="3197294"/>
            <a:ext cx="109369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True</a:t>
            </a:r>
            <a:endParaRPr lang="en-US" dirty="0"/>
          </a:p>
        </p:txBody>
      </p:sp>
    </p:spTree>
    <p:extLst>
      <p:ext uri="{BB962C8B-B14F-4D97-AF65-F5344CB8AC3E}">
        <p14:creationId xmlns:p14="http://schemas.microsoft.com/office/powerpoint/2010/main" val="153375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20660759"/>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41</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3096373" y="1459064"/>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3087406" y="1042629"/>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4491318"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4482351"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nsolas" panose="020B0609020204030204" pitchFamily="49" charset="0"/>
              </a:rPr>
              <a:t>swap(List[</a:t>
            </a:r>
            <a:r>
              <a:rPr lang="en-US" sz="1400" b="1" dirty="0" err="1">
                <a:latin typeface="Consolas" panose="020B0609020204030204" pitchFamily="49" charset="0"/>
              </a:rPr>
              <a:t>i</a:t>
            </a:r>
            <a:r>
              <a:rPr lang="en-US" sz="1400" b="1" dirty="0">
                <a:latin typeface="Consolas" panose="020B0609020204030204" pitchFamily="49" charset="0"/>
              </a:rPr>
              <a:t>], List[p])</a:t>
            </a:r>
          </a:p>
          <a:p>
            <a:r>
              <a:rPr lang="en-US" sz="1400" b="1" dirty="0" err="1">
                <a:latin typeface="Consolas" panose="020B0609020204030204" pitchFamily="49" charset="0"/>
              </a:rPr>
              <a:t>i</a:t>
            </a:r>
            <a:r>
              <a:rPr lang="en-US" sz="1400" b="1" dirty="0">
                <a:latin typeface="Consolas" panose="020B0609020204030204" pitchFamily="49" charset="0"/>
              </a:rPr>
              <a:t>++</a:t>
            </a:r>
          </a:p>
          <a:p>
            <a:r>
              <a:rPr lang="en-US" sz="1400" b="1" dirty="0">
                <a:latin typeface="Consolas" panose="020B0609020204030204" pitchFamily="49" charset="0"/>
              </a:rPr>
              <a:t>p++</a:t>
            </a:r>
          </a:p>
        </p:txBody>
      </p:sp>
      <p:sp>
        <p:nvSpPr>
          <p:cNvPr id="15" name="TextBox 14"/>
          <p:cNvSpPr txBox="1"/>
          <p:nvPr/>
        </p:nvSpPr>
        <p:spPr>
          <a:xfrm>
            <a:off x="3881718" y="3197294"/>
            <a:ext cx="109369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True</a:t>
            </a:r>
            <a:endParaRPr lang="en-US" dirty="0"/>
          </a:p>
        </p:txBody>
      </p:sp>
    </p:spTree>
    <p:extLst>
      <p:ext uri="{BB962C8B-B14F-4D97-AF65-F5344CB8AC3E}">
        <p14:creationId xmlns:p14="http://schemas.microsoft.com/office/powerpoint/2010/main" val="2834325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16416187"/>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3096373" y="1459064"/>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3087406" y="1042629"/>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4491318"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4482351"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nsolas" panose="020B0609020204030204" pitchFamily="49" charset="0"/>
              </a:rPr>
              <a:t>swap(List[</a:t>
            </a:r>
            <a:r>
              <a:rPr lang="en-US" sz="1400" b="1" dirty="0" err="1">
                <a:latin typeface="Consolas" panose="020B0609020204030204" pitchFamily="49" charset="0"/>
              </a:rPr>
              <a:t>i</a:t>
            </a:r>
            <a:r>
              <a:rPr lang="en-US" sz="1400" b="1" dirty="0">
                <a:latin typeface="Consolas" panose="020B0609020204030204" pitchFamily="49" charset="0"/>
              </a:rPr>
              <a:t>], List[p])</a:t>
            </a:r>
          </a:p>
          <a:p>
            <a:r>
              <a:rPr lang="en-US" sz="1400" b="1" dirty="0" err="1">
                <a:latin typeface="Consolas" panose="020B0609020204030204" pitchFamily="49" charset="0"/>
              </a:rPr>
              <a:t>i</a:t>
            </a:r>
            <a:r>
              <a:rPr lang="en-US" sz="1400" b="1" dirty="0">
                <a:latin typeface="Consolas" panose="020B0609020204030204" pitchFamily="49" charset="0"/>
              </a:rPr>
              <a:t>++</a:t>
            </a:r>
          </a:p>
          <a:p>
            <a:r>
              <a:rPr lang="en-US" sz="1400" b="1" dirty="0">
                <a:latin typeface="Consolas" panose="020B0609020204030204" pitchFamily="49" charset="0"/>
              </a:rPr>
              <a:t>p++</a:t>
            </a:r>
          </a:p>
        </p:txBody>
      </p:sp>
      <p:sp>
        <p:nvSpPr>
          <p:cNvPr id="15" name="TextBox 14"/>
          <p:cNvSpPr txBox="1"/>
          <p:nvPr/>
        </p:nvSpPr>
        <p:spPr>
          <a:xfrm>
            <a:off x="3881718" y="3197294"/>
            <a:ext cx="109369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True</a:t>
            </a:r>
            <a:endParaRPr lang="en-US" dirty="0"/>
          </a:p>
        </p:txBody>
      </p:sp>
    </p:spTree>
    <p:extLst>
      <p:ext uri="{BB962C8B-B14F-4D97-AF65-F5344CB8AC3E}">
        <p14:creationId xmlns:p14="http://schemas.microsoft.com/office/powerpoint/2010/main" val="1882524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3768726" y="1459064"/>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3759759" y="1042629"/>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5163671"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5154704"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err="1" smtClean="0">
                <a:latin typeface="Consolas" panose="020B0609020204030204" pitchFamily="49" charset="0"/>
              </a:rPr>
              <a:t>i</a:t>
            </a:r>
            <a:r>
              <a:rPr lang="en-US" sz="1400" b="1" dirty="0" smtClean="0">
                <a:latin typeface="Consolas" panose="020B0609020204030204" pitchFamily="49" charset="0"/>
              </a:rPr>
              <a:t>++</a:t>
            </a:r>
            <a:endParaRPr lang="en-US" sz="1400" b="1" dirty="0">
              <a:latin typeface="Consolas" panose="020B0609020204030204" pitchFamily="49" charset="0"/>
            </a:endParaRPr>
          </a:p>
        </p:txBody>
      </p:sp>
      <p:sp>
        <p:nvSpPr>
          <p:cNvPr id="15" name="TextBox 14"/>
          <p:cNvSpPr txBox="1"/>
          <p:nvPr/>
        </p:nvSpPr>
        <p:spPr>
          <a:xfrm>
            <a:off x="3881718" y="3197294"/>
            <a:ext cx="1093694" cy="369332"/>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False</a:t>
            </a:r>
            <a:endParaRPr lang="en-US" dirty="0"/>
          </a:p>
        </p:txBody>
      </p:sp>
    </p:spTree>
    <p:extLst>
      <p:ext uri="{BB962C8B-B14F-4D97-AF65-F5344CB8AC3E}">
        <p14:creationId xmlns:p14="http://schemas.microsoft.com/office/powerpoint/2010/main" val="141672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3768726" y="1459064"/>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3759759" y="1042629"/>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5791200"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5782233"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nsolas" panose="020B0609020204030204" pitchFamily="49" charset="0"/>
              </a:rPr>
              <a:t>swap(List[</a:t>
            </a:r>
            <a:r>
              <a:rPr lang="en-US" sz="1400" b="1" dirty="0" err="1">
                <a:latin typeface="Consolas" panose="020B0609020204030204" pitchFamily="49" charset="0"/>
              </a:rPr>
              <a:t>i</a:t>
            </a:r>
            <a:r>
              <a:rPr lang="en-US" sz="1400" b="1" dirty="0">
                <a:latin typeface="Consolas" panose="020B0609020204030204" pitchFamily="49" charset="0"/>
              </a:rPr>
              <a:t>], List[p])</a:t>
            </a:r>
          </a:p>
          <a:p>
            <a:r>
              <a:rPr lang="en-US" sz="1400" b="1" dirty="0" err="1">
                <a:latin typeface="Consolas" panose="020B0609020204030204" pitchFamily="49" charset="0"/>
              </a:rPr>
              <a:t>i</a:t>
            </a:r>
            <a:r>
              <a:rPr lang="en-US" sz="1400" b="1" dirty="0">
                <a:latin typeface="Consolas" panose="020B0609020204030204" pitchFamily="49" charset="0"/>
              </a:rPr>
              <a:t>++</a:t>
            </a:r>
          </a:p>
          <a:p>
            <a:r>
              <a:rPr lang="en-US" sz="1400" b="1" dirty="0">
                <a:latin typeface="Consolas" panose="020B0609020204030204" pitchFamily="49" charset="0"/>
              </a:rPr>
              <a:t>p++</a:t>
            </a:r>
          </a:p>
        </p:txBody>
      </p:sp>
      <p:sp>
        <p:nvSpPr>
          <p:cNvPr id="15" name="TextBox 14"/>
          <p:cNvSpPr txBox="1"/>
          <p:nvPr/>
        </p:nvSpPr>
        <p:spPr>
          <a:xfrm>
            <a:off x="3881718" y="3197294"/>
            <a:ext cx="109369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True</a:t>
            </a:r>
            <a:endParaRPr lang="en-US" dirty="0"/>
          </a:p>
        </p:txBody>
      </p:sp>
    </p:spTree>
    <p:extLst>
      <p:ext uri="{BB962C8B-B14F-4D97-AF65-F5344CB8AC3E}">
        <p14:creationId xmlns:p14="http://schemas.microsoft.com/office/powerpoint/2010/main" val="17681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r>
              <a:rPr lang="en-US" sz="2400" b="1" dirty="0">
                <a:solidFill>
                  <a:schemeClr val="tx1"/>
                </a:solidFill>
              </a:rPr>
              <a:t>1. Sorting Algorithms</a:t>
            </a:r>
            <a:endParaRPr lang="en-US" sz="2800" b="1" dirty="0">
              <a:solidFill>
                <a:schemeClr val="tx1"/>
              </a:solidFill>
            </a:endParaRPr>
          </a:p>
          <a:p>
            <a:pPr marL="342900" indent="-342900">
              <a:buFont typeface="Wingdings" panose="05000000000000000000" pitchFamily="2" charset="2"/>
              <a:buChar char="ü"/>
            </a:pPr>
            <a:r>
              <a:rPr lang="en-US" sz="2400" dirty="0">
                <a:solidFill>
                  <a:schemeClr val="bg1">
                    <a:lumMod val="65000"/>
                  </a:schemeClr>
                </a:solidFill>
              </a:rPr>
              <a:t>Insertion Sort</a:t>
            </a:r>
          </a:p>
          <a:p>
            <a:pPr marL="342900" indent="-342900">
              <a:buFont typeface="Wingdings" panose="05000000000000000000" pitchFamily="2" charset="2"/>
              <a:buChar char="ü"/>
            </a:pPr>
            <a:r>
              <a:rPr lang="en-US" sz="2400" dirty="0">
                <a:solidFill>
                  <a:schemeClr val="bg1">
                    <a:lumMod val="65000"/>
                  </a:schemeClr>
                </a:solidFill>
              </a:rPr>
              <a:t>Selection Sort</a:t>
            </a:r>
          </a:p>
          <a:p>
            <a:pPr marL="342900" indent="-342900">
              <a:buFont typeface="Wingdings" panose="05000000000000000000" pitchFamily="2" charset="2"/>
              <a:buChar char="ü"/>
            </a:pPr>
            <a:r>
              <a:rPr lang="en-US" sz="2400" dirty="0">
                <a:solidFill>
                  <a:schemeClr val="bg1">
                    <a:lumMod val="65000"/>
                  </a:schemeClr>
                </a:solidFill>
              </a:rPr>
              <a:t>Bubble Sort</a:t>
            </a:r>
          </a:p>
          <a:p>
            <a:pPr marL="342900" indent="-342900">
              <a:buFont typeface="Wingdings" panose="05000000000000000000" pitchFamily="2" charset="2"/>
              <a:buChar char="ü"/>
            </a:pPr>
            <a:r>
              <a:rPr lang="en-US" sz="2400" dirty="0">
                <a:solidFill>
                  <a:schemeClr val="bg1">
                    <a:lumMod val="65000"/>
                  </a:schemeClr>
                </a:solidFill>
              </a:rPr>
              <a:t>Merge Sort </a:t>
            </a:r>
          </a:p>
          <a:p>
            <a:pPr marL="342900" indent="-342900">
              <a:buFont typeface="Wingdings" panose="05000000000000000000" pitchFamily="2" charset="2"/>
              <a:buChar char="ü"/>
            </a:pPr>
            <a:r>
              <a:rPr lang="en-US" sz="2400" dirty="0">
                <a:solidFill>
                  <a:schemeClr val="tx1"/>
                </a:solidFill>
              </a:rPr>
              <a:t>Quick Sort</a:t>
            </a:r>
          </a:p>
          <a:p>
            <a:pPr marL="342900" indent="-342900">
              <a:buFont typeface="Wingdings" panose="05000000000000000000" pitchFamily="2" charset="2"/>
              <a:buChar char="ü"/>
            </a:pPr>
            <a:r>
              <a:rPr lang="en-US" sz="2400" dirty="0">
                <a:solidFill>
                  <a:schemeClr val="tx1"/>
                </a:solidFill>
              </a:rPr>
              <a:t>Counting Sort</a:t>
            </a:r>
          </a:p>
          <a:p>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58007445"/>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3768726" y="1459064"/>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3759759" y="1042629"/>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5791200"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5782233"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nsolas" panose="020B0609020204030204" pitchFamily="49" charset="0"/>
              </a:rPr>
              <a:t>swap(List[</a:t>
            </a:r>
            <a:r>
              <a:rPr lang="en-US" sz="1400" b="1" dirty="0" err="1">
                <a:latin typeface="Consolas" panose="020B0609020204030204" pitchFamily="49" charset="0"/>
              </a:rPr>
              <a:t>i</a:t>
            </a:r>
            <a:r>
              <a:rPr lang="en-US" sz="1400" b="1" dirty="0">
                <a:latin typeface="Consolas" panose="020B0609020204030204" pitchFamily="49" charset="0"/>
              </a:rPr>
              <a:t>], List[p])</a:t>
            </a:r>
          </a:p>
          <a:p>
            <a:r>
              <a:rPr lang="en-US" sz="1400" b="1" dirty="0" err="1">
                <a:latin typeface="Consolas" panose="020B0609020204030204" pitchFamily="49" charset="0"/>
              </a:rPr>
              <a:t>i</a:t>
            </a:r>
            <a:r>
              <a:rPr lang="en-US" sz="1400" b="1" dirty="0">
                <a:latin typeface="Consolas" panose="020B0609020204030204" pitchFamily="49" charset="0"/>
              </a:rPr>
              <a:t>++</a:t>
            </a:r>
          </a:p>
          <a:p>
            <a:r>
              <a:rPr lang="en-US" sz="1400" b="1" dirty="0">
                <a:latin typeface="Consolas" panose="020B0609020204030204" pitchFamily="49" charset="0"/>
              </a:rPr>
              <a:t>p++</a:t>
            </a:r>
          </a:p>
        </p:txBody>
      </p:sp>
      <p:sp>
        <p:nvSpPr>
          <p:cNvPr id="15" name="TextBox 14"/>
          <p:cNvSpPr txBox="1"/>
          <p:nvPr/>
        </p:nvSpPr>
        <p:spPr>
          <a:xfrm>
            <a:off x="3881718" y="3197294"/>
            <a:ext cx="109369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True</a:t>
            </a:r>
            <a:endParaRPr lang="en-US" dirty="0"/>
          </a:p>
        </p:txBody>
      </p:sp>
    </p:spTree>
    <p:extLst>
      <p:ext uri="{BB962C8B-B14F-4D97-AF65-F5344CB8AC3E}">
        <p14:creationId xmlns:p14="http://schemas.microsoft.com/office/powerpoint/2010/main" val="3297935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10414206"/>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3768726" y="1459064"/>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3759759" y="1042629"/>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5791200"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5782233"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nsolas" panose="020B0609020204030204" pitchFamily="49" charset="0"/>
              </a:rPr>
              <a:t>swap(List[</a:t>
            </a:r>
            <a:r>
              <a:rPr lang="en-US" sz="1400" b="1" dirty="0" err="1">
                <a:latin typeface="Consolas" panose="020B0609020204030204" pitchFamily="49" charset="0"/>
              </a:rPr>
              <a:t>i</a:t>
            </a:r>
            <a:r>
              <a:rPr lang="en-US" sz="1400" b="1" dirty="0">
                <a:latin typeface="Consolas" panose="020B0609020204030204" pitchFamily="49" charset="0"/>
              </a:rPr>
              <a:t>], List[p])</a:t>
            </a:r>
          </a:p>
          <a:p>
            <a:r>
              <a:rPr lang="en-US" sz="1400" b="1" dirty="0" err="1">
                <a:latin typeface="Consolas" panose="020B0609020204030204" pitchFamily="49" charset="0"/>
              </a:rPr>
              <a:t>i</a:t>
            </a:r>
            <a:r>
              <a:rPr lang="en-US" sz="1400" b="1" dirty="0">
                <a:latin typeface="Consolas" panose="020B0609020204030204" pitchFamily="49" charset="0"/>
              </a:rPr>
              <a:t>++</a:t>
            </a:r>
          </a:p>
          <a:p>
            <a:r>
              <a:rPr lang="en-US" sz="1400" b="1" dirty="0">
                <a:latin typeface="Consolas" panose="020B0609020204030204" pitchFamily="49" charset="0"/>
              </a:rPr>
              <a:t>p++</a:t>
            </a:r>
          </a:p>
        </p:txBody>
      </p:sp>
      <p:sp>
        <p:nvSpPr>
          <p:cNvPr id="15" name="TextBox 14"/>
          <p:cNvSpPr txBox="1"/>
          <p:nvPr/>
        </p:nvSpPr>
        <p:spPr>
          <a:xfrm>
            <a:off x="3881718" y="3197294"/>
            <a:ext cx="109369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True</a:t>
            </a:r>
            <a:endParaRPr lang="en-US" dirty="0"/>
          </a:p>
        </p:txBody>
      </p:sp>
    </p:spTree>
    <p:extLst>
      <p:ext uri="{BB962C8B-B14F-4D97-AF65-F5344CB8AC3E}">
        <p14:creationId xmlns:p14="http://schemas.microsoft.com/office/powerpoint/2010/main" val="3107311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4476938"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4467971"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6472518"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6463551"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err="1" smtClean="0">
                <a:latin typeface="Consolas" panose="020B0609020204030204" pitchFamily="49" charset="0"/>
              </a:rPr>
              <a:t>i</a:t>
            </a:r>
            <a:r>
              <a:rPr lang="en-US" sz="1400" b="1" dirty="0" smtClean="0">
                <a:latin typeface="Consolas" panose="020B0609020204030204" pitchFamily="49" charset="0"/>
              </a:rPr>
              <a:t>++</a:t>
            </a:r>
            <a:endParaRPr lang="en-US" sz="1400" b="1" dirty="0">
              <a:latin typeface="Consolas" panose="020B0609020204030204" pitchFamily="49" charset="0"/>
            </a:endParaRPr>
          </a:p>
        </p:txBody>
      </p:sp>
      <p:sp>
        <p:nvSpPr>
          <p:cNvPr id="15" name="TextBox 14"/>
          <p:cNvSpPr txBox="1"/>
          <p:nvPr/>
        </p:nvSpPr>
        <p:spPr>
          <a:xfrm>
            <a:off x="3881718" y="3197294"/>
            <a:ext cx="1093694" cy="369332"/>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False</a:t>
            </a:r>
            <a:endParaRPr lang="en-US" dirty="0"/>
          </a:p>
        </p:txBody>
      </p:sp>
    </p:spTree>
    <p:extLst>
      <p:ext uri="{BB962C8B-B14F-4D97-AF65-F5344CB8AC3E}">
        <p14:creationId xmlns:p14="http://schemas.microsoft.com/office/powerpoint/2010/main" val="331987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464428"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7198661"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4476938"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4467971"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7046260" y="144687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7037293" y="103044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2904566" y="2751488"/>
            <a:ext cx="274319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swap(List[p], List[pivot])</a:t>
            </a:r>
            <a:endParaRPr lang="en-US" sz="1400" b="1" dirty="0">
              <a:latin typeface="Consolas" panose="020B0609020204030204" pitchFamily="49" charset="0"/>
            </a:endParaRPr>
          </a:p>
        </p:txBody>
      </p:sp>
    </p:spTree>
    <p:extLst>
      <p:ext uri="{BB962C8B-B14F-4D97-AF65-F5344CB8AC3E}">
        <p14:creationId xmlns:p14="http://schemas.microsoft.com/office/powerpoint/2010/main" val="301551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977096981"/>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41</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00B05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464428"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7198661"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4476938"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4467971"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7046260" y="144687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7037293" y="103044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2904566" y="2751488"/>
            <a:ext cx="274319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swap(List[p], List[pivot])</a:t>
            </a:r>
            <a:endParaRPr lang="en-US" sz="1400" b="1" dirty="0">
              <a:latin typeface="Consolas" panose="020B0609020204030204" pitchFamily="49" charset="0"/>
            </a:endParaRPr>
          </a:p>
        </p:txBody>
      </p:sp>
    </p:spTree>
    <p:extLst>
      <p:ext uri="{BB962C8B-B14F-4D97-AF65-F5344CB8AC3E}">
        <p14:creationId xmlns:p14="http://schemas.microsoft.com/office/powerpoint/2010/main" val="4074747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71407290"/>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464428"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7198661"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4476938"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4467971"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7046260" y="144687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7037293" y="103044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Tree>
    <p:extLst>
      <p:ext uri="{BB962C8B-B14F-4D97-AF65-F5344CB8AC3E}">
        <p14:creationId xmlns:p14="http://schemas.microsoft.com/office/powerpoint/2010/main" val="3367208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53051546"/>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81251866"/>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373904" y="4719900"/>
            <a:ext cx="442539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t>Now, with the same partition logic as before, we are going to partition this sub-list.</a:t>
            </a:r>
            <a:endParaRPr lang="en-US" dirty="0"/>
          </a:p>
        </p:txBody>
      </p:sp>
      <p:cxnSp>
        <p:nvCxnSpPr>
          <p:cNvPr id="19" name="Straight Arrow Connector 18"/>
          <p:cNvCxnSpPr>
            <a:stCxn id="14" idx="1"/>
            <a:endCxn id="15" idx="2"/>
          </p:cNvCxnSpPr>
          <p:nvPr/>
        </p:nvCxnSpPr>
        <p:spPr>
          <a:xfrm flipH="1" flipV="1">
            <a:off x="2546974" y="3655495"/>
            <a:ext cx="826930" cy="15260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1249646" y="2686708"/>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1680419" y="2686708"/>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711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1"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06544914"/>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472261100"/>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rgbClr val="C00000"/>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1249646" y="2686708"/>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1680419" y="2686708"/>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46623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51767847"/>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89736336"/>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rgbClr val="C00000"/>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1249646" y="2686708"/>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1680419" y="2686708"/>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85309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83362868"/>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216780036"/>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rgbClr val="C00000"/>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1249646" y="2686708"/>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1680419" y="2686708"/>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18301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5BCA5DF-4EB7-44AC-BAA4-28B4EFDB9D79}"/>
              </a:ext>
            </a:extLst>
          </p:cNvPr>
          <p:cNvSpPr txBox="1"/>
          <p:nvPr/>
        </p:nvSpPr>
        <p:spPr>
          <a:xfrm>
            <a:off x="381000" y="1143000"/>
            <a:ext cx="8610600" cy="3416320"/>
          </a:xfrm>
          <a:prstGeom prst="rect">
            <a:avLst/>
          </a:prstGeom>
          <a:noFill/>
        </p:spPr>
        <p:txBody>
          <a:bodyPr wrap="square" rtlCol="0">
            <a:spAutoFit/>
          </a:bodyPr>
          <a:lstStyle/>
          <a:p>
            <a:pPr marL="285750" indent="-285750">
              <a:buFont typeface="Arial" pitchFamily="34" charset="0"/>
              <a:buChar char="•"/>
            </a:pPr>
            <a:r>
              <a:rPr lang="en-US" dirty="0"/>
              <a:t>Quick sort is based on the divide-and-conquer approach.</a:t>
            </a:r>
          </a:p>
          <a:p>
            <a:pPr marL="285750" indent="-285750">
              <a:buFont typeface="Arial" pitchFamily="34" charset="0"/>
              <a:buChar char="•"/>
            </a:pPr>
            <a:endParaRPr lang="en-US" dirty="0"/>
          </a:p>
          <a:p>
            <a:pPr marL="285750" indent="-285750">
              <a:buFont typeface="Arial" pitchFamily="34" charset="0"/>
              <a:buChar char="•"/>
            </a:pPr>
            <a:r>
              <a:rPr lang="en-US" dirty="0"/>
              <a:t>The idea is based on  of choosing one element as a pivot element and partitioning the array around it such that: </a:t>
            </a:r>
          </a:p>
          <a:p>
            <a:pPr marL="742950" lvl="1" indent="-285750">
              <a:buFont typeface="Wingdings" pitchFamily="2" charset="2"/>
              <a:buChar char="Ø"/>
            </a:pPr>
            <a:r>
              <a:rPr lang="en-US" dirty="0"/>
              <a:t>Left side of pivot contains all the elements that are less than the pivot element.</a:t>
            </a:r>
          </a:p>
          <a:p>
            <a:pPr marL="742950" lvl="1" indent="-285750">
              <a:buFont typeface="Wingdings" pitchFamily="2" charset="2"/>
              <a:buChar char="Ø"/>
            </a:pPr>
            <a:r>
              <a:rPr lang="en-US" dirty="0"/>
              <a:t>Right side contains all elements greater than the pivot.</a:t>
            </a:r>
          </a:p>
          <a:p>
            <a:pPr marL="285750" indent="-285750">
              <a:buFont typeface="Arial" pitchFamily="34" charset="0"/>
              <a:buChar char="•"/>
            </a:pPr>
            <a:endParaRPr lang="en-US" dirty="0"/>
          </a:p>
          <a:p>
            <a:pPr marL="285750" indent="-285750">
              <a:buFont typeface="Arial" pitchFamily="34" charset="0"/>
              <a:buChar char="•"/>
            </a:pPr>
            <a:r>
              <a:rPr lang="en-US" dirty="0"/>
              <a:t>It </a:t>
            </a:r>
            <a:r>
              <a:rPr lang="en-US" b="1" dirty="0">
                <a:solidFill>
                  <a:srgbClr val="FF0000"/>
                </a:solidFill>
              </a:rPr>
              <a:t>reduces the space complexity</a:t>
            </a:r>
            <a:r>
              <a:rPr lang="en-US" dirty="0"/>
              <a:t> and </a:t>
            </a:r>
            <a:r>
              <a:rPr lang="en-US" b="1" dirty="0">
                <a:solidFill>
                  <a:srgbClr val="FF0000"/>
                </a:solidFill>
              </a:rPr>
              <a:t>removes the use of the auxiliary array</a:t>
            </a:r>
            <a:r>
              <a:rPr lang="en-US" dirty="0"/>
              <a:t> that is used in merge sort. </a:t>
            </a:r>
          </a:p>
          <a:p>
            <a:pPr marL="285750" indent="-285750">
              <a:buFont typeface="Arial" pitchFamily="34" charset="0"/>
              <a:buChar char="•"/>
            </a:pPr>
            <a:r>
              <a:rPr lang="en-US" dirty="0"/>
              <a:t>Selecting a random pivot in an array results in an improved time complexity in most of the cases.</a:t>
            </a:r>
          </a:p>
          <a:p>
            <a:pPr marL="285750" indent="-285750">
              <a:buFont typeface="Arial" pitchFamily="34" charset="0"/>
              <a:buChar char="•"/>
            </a:pPr>
            <a:endParaRPr lang="en-US" dirty="0"/>
          </a:p>
        </p:txBody>
      </p:sp>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a:t>
            </a:r>
          </a:p>
          <a:p>
            <a:pPr marL="0" indent="0">
              <a:buNone/>
            </a:pPr>
            <a:endParaRPr lang="en-US" sz="2600" b="1" u="sng" dirty="0">
              <a:solidFill>
                <a:schemeClr val="tx1"/>
              </a:solidFill>
            </a:endParaRPr>
          </a:p>
        </p:txBody>
      </p:sp>
    </p:spTree>
    <p:extLst>
      <p:ext uri="{BB962C8B-B14F-4D97-AF65-F5344CB8AC3E}">
        <p14:creationId xmlns:p14="http://schemas.microsoft.com/office/powerpoint/2010/main" val="2304816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60904956"/>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rgbClr val="C00000"/>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1892713" y="2723750"/>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2285540" y="2723750"/>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11463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89204270"/>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37975521"/>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rgbClr val="C00000"/>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1892713" y="2723750"/>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2285540" y="2723750"/>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69563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48161297"/>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40842094"/>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rgbClr val="C00000"/>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1892713" y="2723750"/>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2285540" y="2723750"/>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16054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12863828"/>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rgbClr val="C00000"/>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2601552" y="2824304"/>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2994379" y="2824304"/>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03884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51389306"/>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238323919"/>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15</a:t>
                      </a:r>
                      <a:endParaRPr lang="en-US" dirty="0">
                        <a:solidFill>
                          <a:srgbClr val="FFFF00"/>
                        </a:solidFill>
                      </a:endParaRPr>
                    </a:p>
                  </a:txBody>
                  <a:tcPr>
                    <a:solidFill>
                      <a:srgbClr val="C00000"/>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2601552" y="2824304"/>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2994379" y="2824304"/>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276173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50261667"/>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13104078"/>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15</a:t>
                      </a:r>
                      <a:endParaRPr lang="en-US" dirty="0">
                        <a:solidFill>
                          <a:srgbClr val="FFFF00"/>
                        </a:solidFill>
                      </a:endParaRPr>
                    </a:p>
                  </a:txBody>
                  <a:tcPr>
                    <a:solidFill>
                      <a:srgbClr val="C00000"/>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2601552" y="2824304"/>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2994379" y="2824304"/>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7890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588941096"/>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15</a:t>
                      </a:r>
                      <a:endParaRPr lang="en-US" dirty="0">
                        <a:solidFill>
                          <a:srgbClr val="FFFF00"/>
                        </a:solidFill>
                      </a:endParaRPr>
                    </a:p>
                  </a:txBody>
                  <a:tcPr>
                    <a:solidFill>
                      <a:srgbClr val="C00000"/>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3287742" y="2778121"/>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3463863" y="2716727"/>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2728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67320596"/>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15</a:t>
                      </a:r>
                      <a:endParaRPr lang="en-US" dirty="0">
                        <a:solidFill>
                          <a:srgbClr val="FFFF00"/>
                        </a:solidFill>
                      </a:endParaRPr>
                    </a:p>
                  </a:txBody>
                  <a:tcPr>
                    <a:solidFill>
                      <a:srgbClr val="00B050"/>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3287742" y="2778121"/>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3463863" y="2716727"/>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67970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36067085"/>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67938664"/>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3639984" y="277381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3287742" y="2778121"/>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3463863" y="2716727"/>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2383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32225649"/>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282231153"/>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2071160" y="3811779"/>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616259" y="3811779"/>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840441" y="3811779"/>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191774826"/>
              </p:ext>
            </p:extLst>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09893233"/>
              </p:ext>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cxnSp>
        <p:nvCxnSpPr>
          <p:cNvPr id="14" name="Straight Arrow Connector 13"/>
          <p:cNvCxnSpPr>
            <a:endCxn id="12" idx="0"/>
          </p:cNvCxnSpPr>
          <p:nvPr/>
        </p:nvCxnSpPr>
        <p:spPr>
          <a:xfrm flipH="1">
            <a:off x="1351493" y="3655495"/>
            <a:ext cx="1848907"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259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a:t>
            </a:r>
            <a:r>
              <a:rPr lang="en-US" sz="2600" b="1" u="sng" dirty="0" smtClean="0">
                <a:solidFill>
                  <a:schemeClr val="tx1"/>
                </a:solidFill>
              </a:rPr>
              <a:t>Sort Simulation [Ascending Order]:</a:t>
            </a:r>
            <a:endParaRPr lang="en-US" sz="2600" b="1" u="sng" dirty="0">
              <a:solidFill>
                <a:schemeClr val="tx1"/>
              </a:solidFill>
            </a:endParaRP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55149120"/>
              </p:ext>
            </p:extLst>
          </p:nvPr>
        </p:nvGraphicFramePr>
        <p:xfrm>
          <a:off x="1524000" y="176784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14</a:t>
                      </a:r>
                      <a:endParaRPr lang="en-US" dirty="0">
                        <a:solidFill>
                          <a:srgbClr val="FFFF00"/>
                        </a:solidFill>
                      </a:endParaRPr>
                    </a:p>
                  </a:txBody>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05392579"/>
              </p:ext>
            </p:extLst>
          </p:nvPr>
        </p:nvGraphicFramePr>
        <p:xfrm>
          <a:off x="1461247" y="1384449"/>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6" name="TextBox 5"/>
          <p:cNvSpPr txBox="1"/>
          <p:nvPr/>
        </p:nvSpPr>
        <p:spPr>
          <a:xfrm>
            <a:off x="671358" y="2958353"/>
            <a:ext cx="776443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Let’s decide on the fact that we will always choose the last element of the list/ sub-list as the pivot element.</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Then we are going put all the elements smaller than the pivot element on the left of it and all the elements greater than the pivot element on the right of it. This is called partitioning.</a:t>
            </a:r>
            <a:endParaRPr lang="en-US" dirty="0"/>
          </a:p>
        </p:txBody>
      </p:sp>
      <p:sp>
        <p:nvSpPr>
          <p:cNvPr id="9" name="TextBox 8"/>
          <p:cNvSpPr txBox="1"/>
          <p:nvPr/>
        </p:nvSpPr>
        <p:spPr>
          <a:xfrm>
            <a:off x="744070" y="1750209"/>
            <a:ext cx="717177" cy="369332"/>
          </a:xfrm>
          <a:prstGeom prst="rect">
            <a:avLst/>
          </a:prstGeom>
          <a:noFill/>
        </p:spPr>
        <p:txBody>
          <a:bodyPr wrap="square" rtlCol="0">
            <a:spAutoFit/>
          </a:bodyPr>
          <a:lstStyle/>
          <a:p>
            <a:r>
              <a:rPr lang="en-US" b="1" dirty="0" smtClean="0"/>
              <a:t>List:</a:t>
            </a:r>
            <a:endParaRPr lang="en-US" b="1" dirty="0"/>
          </a:p>
        </p:txBody>
      </p:sp>
    </p:spTree>
    <p:extLst>
      <p:ext uri="{BB962C8B-B14F-4D97-AF65-F5344CB8AC3E}">
        <p14:creationId xmlns:p14="http://schemas.microsoft.com/office/powerpoint/2010/main" val="26294920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12158406"/>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316803885"/>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2071160" y="3811779"/>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616259" y="3811779"/>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840441" y="3811779"/>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851850245"/>
              </p:ext>
            </p:extLst>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rgbClr val="C00000"/>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cxnSp>
        <p:nvCxnSpPr>
          <p:cNvPr id="14" name="Straight Arrow Connector 13"/>
          <p:cNvCxnSpPr>
            <a:endCxn id="12" idx="0"/>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07434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88504748"/>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830909469"/>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2071160" y="3811779"/>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616259" y="3811779"/>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840441" y="3811779"/>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718740646"/>
              </p:ext>
            </p:extLst>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rgbClr val="C00000"/>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cxnSp>
        <p:nvCxnSpPr>
          <p:cNvPr id="17" name="Straight Arrow Connector 16"/>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66326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56057407"/>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932131646"/>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2071160" y="3811779"/>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616259" y="3811779"/>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840441" y="3811779"/>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203631283"/>
              </p:ext>
            </p:extLst>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rgbClr val="C00000"/>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cxnSp>
        <p:nvCxnSpPr>
          <p:cNvPr id="17" name="Straight Arrow Connector 16"/>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98155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57362434"/>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63368108"/>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2071160" y="3811779"/>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1237068" y="3811779"/>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1461250" y="3811779"/>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rgbClr val="C00000"/>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cxnSp>
        <p:nvCxnSpPr>
          <p:cNvPr id="17" name="Straight Arrow Connector 16"/>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9234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50364036"/>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62284571"/>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2071160" y="3811779"/>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1237068" y="3811779"/>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1870512" y="3811779"/>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rgbClr val="C00000"/>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cxnSp>
        <p:nvCxnSpPr>
          <p:cNvPr id="17" name="Straight Arrow Connector 16"/>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5872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76280106"/>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564294021"/>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2071160" y="3811779"/>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1237068" y="3811779"/>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1870512" y="3811779"/>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714710512"/>
              </p:ext>
            </p:extLst>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14</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13</a:t>
                      </a:r>
                      <a:endParaRPr lang="en-US" dirty="0">
                        <a:solidFill>
                          <a:srgbClr val="FFFF00"/>
                        </a:solidFill>
                      </a:endParaRPr>
                    </a:p>
                  </a:txBody>
                  <a:tcPr>
                    <a:solidFill>
                      <a:srgbClr val="00B050"/>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cxnSp>
        <p:nvCxnSpPr>
          <p:cNvPr id="17" name="Straight Arrow Connector 16"/>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0997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29598748"/>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997112322"/>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Down Arrow 19"/>
          <p:cNvSpPr/>
          <p:nvPr/>
        </p:nvSpPr>
        <p:spPr>
          <a:xfrm>
            <a:off x="2071160" y="3811779"/>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Down Arrow 20"/>
          <p:cNvSpPr/>
          <p:nvPr/>
        </p:nvSpPr>
        <p:spPr>
          <a:xfrm>
            <a:off x="1237068" y="3811779"/>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Down Arrow 21"/>
          <p:cNvSpPr/>
          <p:nvPr/>
        </p:nvSpPr>
        <p:spPr>
          <a:xfrm>
            <a:off x="1870512" y="3811779"/>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992068890"/>
              </p:ext>
            </p:extLst>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cxnSp>
        <p:nvCxnSpPr>
          <p:cNvPr id="17" name="Straight Arrow Connector 16"/>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03135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815102739"/>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881104974"/>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740593425"/>
              </p:ext>
            </p:extLst>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232189251"/>
              </p:ext>
            </p:extLst>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109054181"/>
              </p:ext>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323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072588657"/>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668608124"/>
              </p:ext>
            </p:extLst>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1206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5316576"/>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803156092"/>
              </p:ext>
            </p:extLst>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867665043"/>
              </p:ext>
            </p:extLst>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43013441"/>
              </p:ext>
            </p:extLst>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2113857128"/>
              </p:ext>
            </p:extLst>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188095371"/>
              </p:ext>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160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74552811"/>
              </p:ext>
            </p:extLst>
          </p:nvPr>
        </p:nvGraphicFramePr>
        <p:xfrm>
          <a:off x="1524000" y="176784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14</a:t>
                      </a:r>
                      <a:endParaRPr lang="en-US" dirty="0">
                        <a:solidFill>
                          <a:srgbClr val="FFFF00"/>
                        </a:solidFill>
                      </a:endParaRPr>
                    </a:p>
                  </a:txBody>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47" y="1384449"/>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6" name="TextBox 5"/>
          <p:cNvSpPr txBox="1"/>
          <p:nvPr/>
        </p:nvSpPr>
        <p:spPr>
          <a:xfrm>
            <a:off x="671358" y="2958353"/>
            <a:ext cx="7764430" cy="369332"/>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So, 20 will be first </a:t>
            </a:r>
            <a:r>
              <a:rPr lang="en-US" b="1" dirty="0" smtClean="0">
                <a:solidFill>
                  <a:srgbClr val="C00000"/>
                </a:solidFill>
              </a:rPr>
              <a:t>pivot</a:t>
            </a:r>
            <a:endParaRPr lang="en-US" b="1" dirty="0">
              <a:solidFill>
                <a:srgbClr val="C00000"/>
              </a:solidFill>
            </a:endParaRPr>
          </a:p>
        </p:txBody>
      </p:sp>
      <p:sp>
        <p:nvSpPr>
          <p:cNvPr id="2" name="Down Arrow 1"/>
          <p:cNvSpPr/>
          <p:nvPr/>
        </p:nvSpPr>
        <p:spPr>
          <a:xfrm>
            <a:off x="7144869" y="1129553"/>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2" y="666015"/>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TextBox 7"/>
          <p:cNvSpPr txBox="1"/>
          <p:nvPr/>
        </p:nvSpPr>
        <p:spPr>
          <a:xfrm>
            <a:off x="744070" y="1750209"/>
            <a:ext cx="717177" cy="369332"/>
          </a:xfrm>
          <a:prstGeom prst="rect">
            <a:avLst/>
          </a:prstGeom>
          <a:noFill/>
        </p:spPr>
        <p:txBody>
          <a:bodyPr wrap="square" rtlCol="0">
            <a:spAutoFit/>
          </a:bodyPr>
          <a:lstStyle/>
          <a:p>
            <a:r>
              <a:rPr lang="en-US" b="1" dirty="0" smtClean="0"/>
              <a:t>List:</a:t>
            </a:r>
            <a:endParaRPr lang="en-US" b="1" dirty="0"/>
          </a:p>
        </p:txBody>
      </p:sp>
    </p:spTree>
    <p:extLst>
      <p:ext uri="{BB962C8B-B14F-4D97-AF65-F5344CB8AC3E}">
        <p14:creationId xmlns:p14="http://schemas.microsoft.com/office/powerpoint/2010/main" val="89931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3505328"/>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324305276"/>
              </p:ext>
            </p:extLst>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64249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2828760497"/>
              </p:ext>
            </p:extLst>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768981989"/>
              </p:ext>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cxnSp>
        <p:nvCxnSpPr>
          <p:cNvPr id="25" name="Straight Arrow Connector 24"/>
          <p:cNvCxnSpPr>
            <a:endCxn id="24" idx="0"/>
          </p:cNvCxnSpPr>
          <p:nvPr/>
        </p:nvCxnSpPr>
        <p:spPr>
          <a:xfrm>
            <a:off x="4894729" y="2472153"/>
            <a:ext cx="1516031"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Down Arrow 25"/>
          <p:cNvSpPr/>
          <p:nvPr/>
        </p:nvSpPr>
        <p:spPr>
          <a:xfrm>
            <a:off x="7536079" y="2756185"/>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Down Arrow 26"/>
          <p:cNvSpPr/>
          <p:nvPr/>
        </p:nvSpPr>
        <p:spPr>
          <a:xfrm>
            <a:off x="5145741" y="2669077"/>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Down Arrow 27"/>
          <p:cNvSpPr/>
          <p:nvPr/>
        </p:nvSpPr>
        <p:spPr>
          <a:xfrm>
            <a:off x="5576514" y="2669077"/>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9" name="Straight Arrow Connector 28"/>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083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903757948"/>
              </p:ext>
            </p:extLst>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rgbClr val="C00000"/>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cxnSp>
        <p:nvCxnSpPr>
          <p:cNvPr id="25" name="Straight Arrow Connector 24"/>
          <p:cNvCxnSpPr>
            <a:endCxn id="24" idx="0"/>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Down Arrow 25"/>
          <p:cNvSpPr/>
          <p:nvPr/>
        </p:nvSpPr>
        <p:spPr>
          <a:xfrm>
            <a:off x="7536079" y="2756185"/>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Down Arrow 26"/>
          <p:cNvSpPr/>
          <p:nvPr/>
        </p:nvSpPr>
        <p:spPr>
          <a:xfrm>
            <a:off x="5145741" y="2669077"/>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Down Arrow 27"/>
          <p:cNvSpPr/>
          <p:nvPr/>
        </p:nvSpPr>
        <p:spPr>
          <a:xfrm>
            <a:off x="5576514" y="2669077"/>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9" name="Straight Arrow Connector 28"/>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9989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rgbClr val="C00000"/>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6" name="Down Arrow 25"/>
          <p:cNvSpPr/>
          <p:nvPr/>
        </p:nvSpPr>
        <p:spPr>
          <a:xfrm>
            <a:off x="7536079" y="2756185"/>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Down Arrow 26"/>
          <p:cNvSpPr/>
          <p:nvPr/>
        </p:nvSpPr>
        <p:spPr>
          <a:xfrm>
            <a:off x="5145741" y="2669077"/>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Down Arrow 27"/>
          <p:cNvSpPr/>
          <p:nvPr/>
        </p:nvSpPr>
        <p:spPr>
          <a:xfrm>
            <a:off x="5957045" y="2669077"/>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9" name="Straight Arrow Connector 28"/>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7061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rgbClr val="C00000"/>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6" name="Down Arrow 25"/>
          <p:cNvSpPr/>
          <p:nvPr/>
        </p:nvSpPr>
        <p:spPr>
          <a:xfrm>
            <a:off x="7536079" y="2756185"/>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Down Arrow 26"/>
          <p:cNvSpPr/>
          <p:nvPr/>
        </p:nvSpPr>
        <p:spPr>
          <a:xfrm>
            <a:off x="5145741" y="2669077"/>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Down Arrow 27"/>
          <p:cNvSpPr/>
          <p:nvPr/>
        </p:nvSpPr>
        <p:spPr>
          <a:xfrm>
            <a:off x="6735667" y="2648444"/>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9" name="Straight Arrow Connector 28"/>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06988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3294676186"/>
              </p:ext>
            </p:extLst>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24</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41</a:t>
                      </a:r>
                      <a:endParaRPr lang="en-US" dirty="0">
                        <a:solidFill>
                          <a:srgbClr val="FFFF00"/>
                        </a:solidFill>
                      </a:endParaRPr>
                    </a:p>
                  </a:txBody>
                  <a:tcPr>
                    <a:solidFill>
                      <a:srgbClr val="C00000"/>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6" name="Down Arrow 25"/>
          <p:cNvSpPr/>
          <p:nvPr/>
        </p:nvSpPr>
        <p:spPr>
          <a:xfrm>
            <a:off x="7536079" y="2756185"/>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Down Arrow 26"/>
          <p:cNvSpPr/>
          <p:nvPr/>
        </p:nvSpPr>
        <p:spPr>
          <a:xfrm>
            <a:off x="5145741" y="2669077"/>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Down Arrow 27"/>
          <p:cNvSpPr/>
          <p:nvPr/>
        </p:nvSpPr>
        <p:spPr>
          <a:xfrm>
            <a:off x="6735667" y="2648444"/>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9" name="Straight Arrow Connector 28"/>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9320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1842916487"/>
              </p:ext>
            </p:extLst>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rgbClr val="C00000"/>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6" name="Down Arrow 25"/>
          <p:cNvSpPr/>
          <p:nvPr/>
        </p:nvSpPr>
        <p:spPr>
          <a:xfrm>
            <a:off x="7536079" y="2756185"/>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Down Arrow 26"/>
          <p:cNvSpPr/>
          <p:nvPr/>
        </p:nvSpPr>
        <p:spPr>
          <a:xfrm>
            <a:off x="5145741" y="2669077"/>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Down Arrow 27"/>
          <p:cNvSpPr/>
          <p:nvPr/>
        </p:nvSpPr>
        <p:spPr>
          <a:xfrm>
            <a:off x="6735667" y="2648444"/>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9" name="Straight Arrow Connector 28"/>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222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rgbClr val="C00000"/>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6" name="Down Arrow 25"/>
          <p:cNvSpPr/>
          <p:nvPr/>
        </p:nvSpPr>
        <p:spPr>
          <a:xfrm>
            <a:off x="7536079" y="2756185"/>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Down Arrow 26"/>
          <p:cNvSpPr/>
          <p:nvPr/>
        </p:nvSpPr>
        <p:spPr>
          <a:xfrm>
            <a:off x="5967321" y="2650388"/>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Down Arrow 27"/>
          <p:cNvSpPr/>
          <p:nvPr/>
        </p:nvSpPr>
        <p:spPr>
          <a:xfrm>
            <a:off x="7324164" y="2646368"/>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9" name="Straight Arrow Connector 28"/>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24118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243753927"/>
              </p:ext>
            </p:extLst>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rgbClr val="00B050"/>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6" name="Down Arrow 25"/>
          <p:cNvSpPr/>
          <p:nvPr/>
        </p:nvSpPr>
        <p:spPr>
          <a:xfrm>
            <a:off x="7536079" y="2756185"/>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Down Arrow 26"/>
          <p:cNvSpPr/>
          <p:nvPr/>
        </p:nvSpPr>
        <p:spPr>
          <a:xfrm>
            <a:off x="5967321" y="2650388"/>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Down Arrow 27"/>
          <p:cNvSpPr/>
          <p:nvPr/>
        </p:nvSpPr>
        <p:spPr>
          <a:xfrm>
            <a:off x="7324164" y="2646368"/>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9" name="Straight Arrow Connector 28"/>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7386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95494875"/>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4282313020"/>
              </p:ext>
            </p:extLst>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6" name="Down Arrow 25"/>
          <p:cNvSpPr/>
          <p:nvPr/>
        </p:nvSpPr>
        <p:spPr>
          <a:xfrm>
            <a:off x="7536079" y="2756185"/>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Down Arrow 26"/>
          <p:cNvSpPr/>
          <p:nvPr/>
        </p:nvSpPr>
        <p:spPr>
          <a:xfrm>
            <a:off x="5967321" y="2650388"/>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Down Arrow 27"/>
          <p:cNvSpPr/>
          <p:nvPr/>
        </p:nvSpPr>
        <p:spPr>
          <a:xfrm>
            <a:off x="7324164" y="2646368"/>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9" name="Straight Arrow Connector 28"/>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9686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43745068"/>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14</a:t>
                      </a:r>
                      <a:endParaRPr lang="en-US" dirty="0">
                        <a:solidFill>
                          <a:srgbClr val="FFFF00"/>
                        </a:solidFill>
                      </a:endParaRPr>
                    </a:p>
                  </a:txBody>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43494201"/>
              </p:ext>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6" name="TextBox 5"/>
          <p:cNvSpPr txBox="1"/>
          <p:nvPr/>
        </p:nvSpPr>
        <p:spPr>
          <a:xfrm>
            <a:off x="671358" y="2958353"/>
            <a:ext cx="776443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Now we start the process of partitioning.</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We start with 0 index.</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Here </a:t>
            </a:r>
            <a:r>
              <a:rPr lang="en-US" b="1" dirty="0" smtClean="0"/>
              <a:t>p</a:t>
            </a:r>
            <a:r>
              <a:rPr lang="en-US" dirty="0" smtClean="0"/>
              <a:t> and </a:t>
            </a:r>
            <a:r>
              <a:rPr lang="en-US" b="1" dirty="0" err="1" smtClean="0"/>
              <a:t>i</a:t>
            </a:r>
            <a:r>
              <a:rPr lang="en-US" dirty="0" smtClean="0"/>
              <a:t> both markers are used to keep similarity with the algorithm that is used later after this simulation so that you can make a connection and hopefully learn with ease.</a:t>
            </a:r>
          </a:p>
          <a:p>
            <a:pPr marL="285750" indent="-285750" algn="just">
              <a:buFont typeface="Arial" panose="020B0604020202020204" pitchFamily="34" charset="0"/>
              <a:buChar char="•"/>
            </a:pPr>
            <a:endParaRPr lang="en-US" b="1" dirty="0">
              <a:solidFill>
                <a:srgbClr val="C00000"/>
              </a:solidFill>
            </a:endParaRPr>
          </a:p>
        </p:txBody>
      </p:sp>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1565649"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1556682"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1960096"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1951129"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Tree>
    <p:extLst>
      <p:ext uri="{BB962C8B-B14F-4D97-AF65-F5344CB8AC3E}">
        <p14:creationId xmlns:p14="http://schemas.microsoft.com/office/powerpoint/2010/main" val="328270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491905466"/>
              </p:ext>
            </p:extLst>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4152099"/>
              </p:ext>
            </p:extLst>
          </p:nvPr>
        </p:nvGraphicFramePr>
        <p:xfrm>
          <a:off x="4169770" y="445260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1"/>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815238753"/>
              </p:ext>
            </p:extLst>
          </p:nvPr>
        </p:nvGraphicFramePr>
        <p:xfrm>
          <a:off x="4169770" y="406921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5</a:t>
                      </a:r>
                      <a:endParaRPr lang="en-US" dirty="0"/>
                    </a:p>
                  </a:txBody>
                  <a:tcPr anchor="ctr"/>
                </a:tc>
              </a:tr>
            </a:tbl>
          </a:graphicData>
        </a:graphic>
      </p:graphicFrame>
      <p:cxnSp>
        <p:nvCxnSpPr>
          <p:cNvPr id="31" name="Straight Arrow Connector 30"/>
          <p:cNvCxnSpPr>
            <a:endCxn id="30" idx="0"/>
          </p:cNvCxnSpPr>
          <p:nvPr/>
        </p:nvCxnSpPr>
        <p:spPr>
          <a:xfrm flipH="1">
            <a:off x="4508436" y="3637864"/>
            <a:ext cx="1282764" cy="431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35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29" name="Table 28"/>
          <p:cNvGraphicFramePr>
            <a:graphicFrameLocks noGrp="1"/>
          </p:cNvGraphicFramePr>
          <p:nvPr/>
        </p:nvGraphicFramePr>
        <p:xfrm>
          <a:off x="4169770" y="445260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r>
            </a:tbl>
          </a:graphicData>
        </a:graphic>
      </p:graphicFrame>
      <p:graphicFrame>
        <p:nvGraphicFramePr>
          <p:cNvPr id="30" name="Table 29"/>
          <p:cNvGraphicFramePr>
            <a:graphicFrameLocks noGrp="1"/>
          </p:cNvGraphicFramePr>
          <p:nvPr>
            <p:extLst/>
          </p:nvPr>
        </p:nvGraphicFramePr>
        <p:xfrm>
          <a:off x="4169770" y="406921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5</a:t>
                      </a:r>
                      <a:endParaRPr lang="en-US" dirty="0"/>
                    </a:p>
                  </a:txBody>
                  <a:tcPr anchor="ctr"/>
                </a:tc>
              </a:tr>
            </a:tbl>
          </a:graphicData>
        </a:graphic>
      </p:graphicFrame>
      <p:cxnSp>
        <p:nvCxnSpPr>
          <p:cNvPr id="31" name="Straight Arrow Connector 30"/>
          <p:cNvCxnSpPr>
            <a:endCxn id="30" idx="0"/>
          </p:cNvCxnSpPr>
          <p:nvPr/>
        </p:nvCxnSpPr>
        <p:spPr>
          <a:xfrm flipH="1">
            <a:off x="4508436" y="3637864"/>
            <a:ext cx="1282764" cy="431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806096506"/>
              </p:ext>
            </p:extLst>
          </p:nvPr>
        </p:nvGraphicFramePr>
        <p:xfrm>
          <a:off x="6660776" y="4434975"/>
          <a:ext cx="1354666" cy="370840"/>
        </p:xfrm>
        <a:graphic>
          <a:graphicData uri="http://schemas.openxmlformats.org/drawingml/2006/table">
            <a:tbl>
              <a:tblPr firstRow="1" bandRow="1">
                <a:tableStyleId>{5C22544A-7EE6-4342-B048-85BDC9FD1C3A}</a:tableStyleId>
              </a:tblPr>
              <a:tblGrid>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919146349"/>
              </p:ext>
            </p:extLst>
          </p:nvPr>
        </p:nvGraphicFramePr>
        <p:xfrm>
          <a:off x="6660776" y="4051584"/>
          <a:ext cx="1354666" cy="365760"/>
        </p:xfrm>
        <a:graphic>
          <a:graphicData uri="http://schemas.openxmlformats.org/drawingml/2006/table">
            <a:tbl>
              <a:tblPr firstRow="1" bandRow="1">
                <a:tableStyleId>{2D5ABB26-0587-4C30-8999-92F81FD0307C}</a:tableStyleId>
              </a:tblPr>
              <a:tblGrid>
                <a:gridCol w="677333"/>
                <a:gridCol w="677333"/>
              </a:tblGrid>
              <a:tr h="163158">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cxnSp>
        <p:nvCxnSpPr>
          <p:cNvPr id="28" name="Straight Arrow Connector 27"/>
          <p:cNvCxnSpPr>
            <a:stCxn id="23" idx="2"/>
            <a:endCxn id="27" idx="0"/>
          </p:cNvCxnSpPr>
          <p:nvPr/>
        </p:nvCxnSpPr>
        <p:spPr>
          <a:xfrm>
            <a:off x="6473513" y="3637864"/>
            <a:ext cx="864596" cy="413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Down Arrow 31"/>
          <p:cNvSpPr/>
          <p:nvPr/>
        </p:nvSpPr>
        <p:spPr>
          <a:xfrm>
            <a:off x="7730192" y="3893942"/>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3" name="Down Arrow 32"/>
          <p:cNvSpPr/>
          <p:nvPr/>
        </p:nvSpPr>
        <p:spPr>
          <a:xfrm>
            <a:off x="6693461" y="392413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4" name="Down Arrow 33"/>
          <p:cNvSpPr/>
          <p:nvPr/>
        </p:nvSpPr>
        <p:spPr>
          <a:xfrm>
            <a:off x="7180729" y="3903503"/>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5" name="Straight Arrow Connector 34"/>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794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29" name="Table 28"/>
          <p:cNvGraphicFramePr>
            <a:graphicFrameLocks noGrp="1"/>
          </p:cNvGraphicFramePr>
          <p:nvPr/>
        </p:nvGraphicFramePr>
        <p:xfrm>
          <a:off x="4169770" y="445260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r>
            </a:tbl>
          </a:graphicData>
        </a:graphic>
      </p:graphicFrame>
      <p:graphicFrame>
        <p:nvGraphicFramePr>
          <p:cNvPr id="30" name="Table 29"/>
          <p:cNvGraphicFramePr>
            <a:graphicFrameLocks noGrp="1"/>
          </p:cNvGraphicFramePr>
          <p:nvPr>
            <p:extLst/>
          </p:nvPr>
        </p:nvGraphicFramePr>
        <p:xfrm>
          <a:off x="4169770" y="406921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5</a:t>
                      </a:r>
                      <a:endParaRPr lang="en-US" dirty="0"/>
                    </a:p>
                  </a:txBody>
                  <a:tcPr anchor="ctr"/>
                </a:tc>
              </a:tr>
            </a:tbl>
          </a:graphicData>
        </a:graphic>
      </p:graphicFrame>
      <p:cxnSp>
        <p:nvCxnSpPr>
          <p:cNvPr id="31" name="Straight Arrow Connector 30"/>
          <p:cNvCxnSpPr>
            <a:endCxn id="30" idx="0"/>
          </p:cNvCxnSpPr>
          <p:nvPr/>
        </p:nvCxnSpPr>
        <p:spPr>
          <a:xfrm flipH="1">
            <a:off x="4508436" y="3637864"/>
            <a:ext cx="1282764" cy="431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2191136966"/>
              </p:ext>
            </p:extLst>
          </p:nvPr>
        </p:nvGraphicFramePr>
        <p:xfrm>
          <a:off x="6660776" y="4434975"/>
          <a:ext cx="1354666" cy="370840"/>
        </p:xfrm>
        <a:graphic>
          <a:graphicData uri="http://schemas.openxmlformats.org/drawingml/2006/table">
            <a:tbl>
              <a:tblPr firstRow="1" bandRow="1">
                <a:tableStyleId>{5C22544A-7EE6-4342-B048-85BDC9FD1C3A}</a:tableStyleId>
              </a:tblPr>
              <a:tblGrid>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rgbClr val="C00000"/>
                    </a:solidFill>
                  </a:tcPr>
                </a:tc>
              </a:tr>
            </a:tbl>
          </a:graphicData>
        </a:graphic>
      </p:graphicFrame>
      <p:graphicFrame>
        <p:nvGraphicFramePr>
          <p:cNvPr id="27" name="Table 26"/>
          <p:cNvGraphicFramePr>
            <a:graphicFrameLocks noGrp="1"/>
          </p:cNvGraphicFramePr>
          <p:nvPr>
            <p:extLst/>
          </p:nvPr>
        </p:nvGraphicFramePr>
        <p:xfrm>
          <a:off x="6660776" y="4051584"/>
          <a:ext cx="1354666" cy="365760"/>
        </p:xfrm>
        <a:graphic>
          <a:graphicData uri="http://schemas.openxmlformats.org/drawingml/2006/table">
            <a:tbl>
              <a:tblPr firstRow="1" bandRow="1">
                <a:tableStyleId>{2D5ABB26-0587-4C30-8999-92F81FD0307C}</a:tableStyleId>
              </a:tblPr>
              <a:tblGrid>
                <a:gridCol w="677333"/>
                <a:gridCol w="677333"/>
              </a:tblGrid>
              <a:tr h="163158">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cxnSp>
        <p:nvCxnSpPr>
          <p:cNvPr id="28" name="Straight Arrow Connector 27"/>
          <p:cNvCxnSpPr>
            <a:stCxn id="23" idx="2"/>
            <a:endCxn id="27" idx="0"/>
          </p:cNvCxnSpPr>
          <p:nvPr/>
        </p:nvCxnSpPr>
        <p:spPr>
          <a:xfrm>
            <a:off x="6473513" y="3637864"/>
            <a:ext cx="864596" cy="413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Down Arrow 31"/>
          <p:cNvSpPr/>
          <p:nvPr/>
        </p:nvSpPr>
        <p:spPr>
          <a:xfrm>
            <a:off x="7730192" y="3893942"/>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3" name="Down Arrow 32"/>
          <p:cNvSpPr/>
          <p:nvPr/>
        </p:nvSpPr>
        <p:spPr>
          <a:xfrm>
            <a:off x="6693461" y="392413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4" name="Down Arrow 33"/>
          <p:cNvSpPr/>
          <p:nvPr/>
        </p:nvSpPr>
        <p:spPr>
          <a:xfrm>
            <a:off x="7180729" y="3903503"/>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5" name="Straight Arrow Connector 34"/>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9887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29" name="Table 28"/>
          <p:cNvGraphicFramePr>
            <a:graphicFrameLocks noGrp="1"/>
          </p:cNvGraphicFramePr>
          <p:nvPr/>
        </p:nvGraphicFramePr>
        <p:xfrm>
          <a:off x="4169770" y="445260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r>
            </a:tbl>
          </a:graphicData>
        </a:graphic>
      </p:graphicFrame>
      <p:graphicFrame>
        <p:nvGraphicFramePr>
          <p:cNvPr id="30" name="Table 29"/>
          <p:cNvGraphicFramePr>
            <a:graphicFrameLocks noGrp="1"/>
          </p:cNvGraphicFramePr>
          <p:nvPr>
            <p:extLst/>
          </p:nvPr>
        </p:nvGraphicFramePr>
        <p:xfrm>
          <a:off x="4169770" y="406921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5</a:t>
                      </a:r>
                      <a:endParaRPr lang="en-US" dirty="0"/>
                    </a:p>
                  </a:txBody>
                  <a:tcPr anchor="ctr"/>
                </a:tc>
              </a:tr>
            </a:tbl>
          </a:graphicData>
        </a:graphic>
      </p:graphicFrame>
      <p:cxnSp>
        <p:nvCxnSpPr>
          <p:cNvPr id="31" name="Straight Arrow Connector 30"/>
          <p:cNvCxnSpPr>
            <a:endCxn id="30" idx="0"/>
          </p:cNvCxnSpPr>
          <p:nvPr/>
        </p:nvCxnSpPr>
        <p:spPr>
          <a:xfrm flipH="1">
            <a:off x="4508436" y="3637864"/>
            <a:ext cx="1282764" cy="431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4039741508"/>
              </p:ext>
            </p:extLst>
          </p:nvPr>
        </p:nvGraphicFramePr>
        <p:xfrm>
          <a:off x="6660776" y="4434975"/>
          <a:ext cx="1354666" cy="370840"/>
        </p:xfrm>
        <a:graphic>
          <a:graphicData uri="http://schemas.openxmlformats.org/drawingml/2006/table">
            <a:tbl>
              <a:tblPr firstRow="1" bandRow="1">
                <a:tableStyleId>{5C22544A-7EE6-4342-B048-85BDC9FD1C3A}</a:tableStyleId>
              </a:tblPr>
              <a:tblGrid>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51</a:t>
                      </a:r>
                      <a:endParaRPr lang="en-US" dirty="0">
                        <a:solidFill>
                          <a:srgbClr val="FFFF00"/>
                        </a:solidFill>
                      </a:endParaRPr>
                    </a:p>
                  </a:txBody>
                  <a:tcPr>
                    <a:solidFill>
                      <a:srgbClr val="C00000"/>
                    </a:solidFill>
                  </a:tcPr>
                </a:tc>
              </a:tr>
            </a:tbl>
          </a:graphicData>
        </a:graphic>
      </p:graphicFrame>
      <p:graphicFrame>
        <p:nvGraphicFramePr>
          <p:cNvPr id="27" name="Table 26"/>
          <p:cNvGraphicFramePr>
            <a:graphicFrameLocks noGrp="1"/>
          </p:cNvGraphicFramePr>
          <p:nvPr>
            <p:extLst/>
          </p:nvPr>
        </p:nvGraphicFramePr>
        <p:xfrm>
          <a:off x="6660776" y="4051584"/>
          <a:ext cx="1354666" cy="365760"/>
        </p:xfrm>
        <a:graphic>
          <a:graphicData uri="http://schemas.openxmlformats.org/drawingml/2006/table">
            <a:tbl>
              <a:tblPr firstRow="1" bandRow="1">
                <a:tableStyleId>{2D5ABB26-0587-4C30-8999-92F81FD0307C}</a:tableStyleId>
              </a:tblPr>
              <a:tblGrid>
                <a:gridCol w="677333"/>
                <a:gridCol w="677333"/>
              </a:tblGrid>
              <a:tr h="163158">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cxnSp>
        <p:nvCxnSpPr>
          <p:cNvPr id="28" name="Straight Arrow Connector 27"/>
          <p:cNvCxnSpPr>
            <a:stCxn id="23" idx="2"/>
            <a:endCxn id="27" idx="0"/>
          </p:cNvCxnSpPr>
          <p:nvPr/>
        </p:nvCxnSpPr>
        <p:spPr>
          <a:xfrm>
            <a:off x="6473513" y="3637864"/>
            <a:ext cx="864596" cy="413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Down Arrow 31"/>
          <p:cNvSpPr/>
          <p:nvPr/>
        </p:nvSpPr>
        <p:spPr>
          <a:xfrm>
            <a:off x="7730192" y="3893942"/>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3" name="Down Arrow 32"/>
          <p:cNvSpPr/>
          <p:nvPr/>
        </p:nvSpPr>
        <p:spPr>
          <a:xfrm>
            <a:off x="6693461" y="392413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4" name="Down Arrow 33"/>
          <p:cNvSpPr/>
          <p:nvPr/>
        </p:nvSpPr>
        <p:spPr>
          <a:xfrm>
            <a:off x="7180729" y="3903503"/>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5" name="Straight Arrow Connector 34"/>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4774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29" name="Table 28"/>
          <p:cNvGraphicFramePr>
            <a:graphicFrameLocks noGrp="1"/>
          </p:cNvGraphicFramePr>
          <p:nvPr/>
        </p:nvGraphicFramePr>
        <p:xfrm>
          <a:off x="4169770" y="445260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r>
            </a:tbl>
          </a:graphicData>
        </a:graphic>
      </p:graphicFrame>
      <p:graphicFrame>
        <p:nvGraphicFramePr>
          <p:cNvPr id="30" name="Table 29"/>
          <p:cNvGraphicFramePr>
            <a:graphicFrameLocks noGrp="1"/>
          </p:cNvGraphicFramePr>
          <p:nvPr>
            <p:extLst/>
          </p:nvPr>
        </p:nvGraphicFramePr>
        <p:xfrm>
          <a:off x="4169770" y="406921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5</a:t>
                      </a:r>
                      <a:endParaRPr lang="en-US" dirty="0"/>
                    </a:p>
                  </a:txBody>
                  <a:tcPr anchor="ctr"/>
                </a:tc>
              </a:tr>
            </a:tbl>
          </a:graphicData>
        </a:graphic>
      </p:graphicFrame>
      <p:cxnSp>
        <p:nvCxnSpPr>
          <p:cNvPr id="31" name="Straight Arrow Connector 30"/>
          <p:cNvCxnSpPr>
            <a:endCxn id="30" idx="0"/>
          </p:cNvCxnSpPr>
          <p:nvPr/>
        </p:nvCxnSpPr>
        <p:spPr>
          <a:xfrm flipH="1">
            <a:off x="4508436" y="3637864"/>
            <a:ext cx="1282764" cy="431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211776265"/>
              </p:ext>
            </p:extLst>
          </p:nvPr>
        </p:nvGraphicFramePr>
        <p:xfrm>
          <a:off x="6660776" y="4434975"/>
          <a:ext cx="1354666" cy="370840"/>
        </p:xfrm>
        <a:graphic>
          <a:graphicData uri="http://schemas.openxmlformats.org/drawingml/2006/table">
            <a:tbl>
              <a:tblPr firstRow="1" bandRow="1">
                <a:tableStyleId>{5C22544A-7EE6-4342-B048-85BDC9FD1C3A}</a:tableStyleId>
              </a:tblPr>
              <a:tblGrid>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solidFill>
                      <a:srgbClr val="C00000"/>
                    </a:solidFill>
                  </a:tcPr>
                </a:tc>
              </a:tr>
            </a:tbl>
          </a:graphicData>
        </a:graphic>
      </p:graphicFrame>
      <p:graphicFrame>
        <p:nvGraphicFramePr>
          <p:cNvPr id="27" name="Table 26"/>
          <p:cNvGraphicFramePr>
            <a:graphicFrameLocks noGrp="1"/>
          </p:cNvGraphicFramePr>
          <p:nvPr>
            <p:extLst/>
          </p:nvPr>
        </p:nvGraphicFramePr>
        <p:xfrm>
          <a:off x="6660776" y="4051584"/>
          <a:ext cx="1354666" cy="365760"/>
        </p:xfrm>
        <a:graphic>
          <a:graphicData uri="http://schemas.openxmlformats.org/drawingml/2006/table">
            <a:tbl>
              <a:tblPr firstRow="1" bandRow="1">
                <a:tableStyleId>{2D5ABB26-0587-4C30-8999-92F81FD0307C}</a:tableStyleId>
              </a:tblPr>
              <a:tblGrid>
                <a:gridCol w="677333"/>
                <a:gridCol w="677333"/>
              </a:tblGrid>
              <a:tr h="163158">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cxnSp>
        <p:nvCxnSpPr>
          <p:cNvPr id="28" name="Straight Arrow Connector 27"/>
          <p:cNvCxnSpPr>
            <a:stCxn id="23" idx="2"/>
            <a:endCxn id="27" idx="0"/>
          </p:cNvCxnSpPr>
          <p:nvPr/>
        </p:nvCxnSpPr>
        <p:spPr>
          <a:xfrm>
            <a:off x="6473513" y="3637864"/>
            <a:ext cx="864596" cy="413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Down Arrow 31"/>
          <p:cNvSpPr/>
          <p:nvPr/>
        </p:nvSpPr>
        <p:spPr>
          <a:xfrm>
            <a:off x="7730192" y="3893942"/>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3" name="Down Arrow 32"/>
          <p:cNvSpPr/>
          <p:nvPr/>
        </p:nvSpPr>
        <p:spPr>
          <a:xfrm>
            <a:off x="6693461" y="392413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4" name="Down Arrow 33"/>
          <p:cNvSpPr/>
          <p:nvPr/>
        </p:nvSpPr>
        <p:spPr>
          <a:xfrm>
            <a:off x="7180729" y="3903503"/>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5" name="Straight Arrow Connector 34"/>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01464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29" name="Table 28"/>
          <p:cNvGraphicFramePr>
            <a:graphicFrameLocks noGrp="1"/>
          </p:cNvGraphicFramePr>
          <p:nvPr/>
        </p:nvGraphicFramePr>
        <p:xfrm>
          <a:off x="4169770" y="445260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r>
            </a:tbl>
          </a:graphicData>
        </a:graphic>
      </p:graphicFrame>
      <p:graphicFrame>
        <p:nvGraphicFramePr>
          <p:cNvPr id="30" name="Table 29"/>
          <p:cNvGraphicFramePr>
            <a:graphicFrameLocks noGrp="1"/>
          </p:cNvGraphicFramePr>
          <p:nvPr>
            <p:extLst/>
          </p:nvPr>
        </p:nvGraphicFramePr>
        <p:xfrm>
          <a:off x="4169770" y="406921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5</a:t>
                      </a:r>
                      <a:endParaRPr lang="en-US" dirty="0"/>
                    </a:p>
                  </a:txBody>
                  <a:tcPr anchor="ctr"/>
                </a:tc>
              </a:tr>
            </a:tbl>
          </a:graphicData>
        </a:graphic>
      </p:graphicFrame>
      <p:cxnSp>
        <p:nvCxnSpPr>
          <p:cNvPr id="31" name="Straight Arrow Connector 30"/>
          <p:cNvCxnSpPr>
            <a:endCxn id="30" idx="0"/>
          </p:cNvCxnSpPr>
          <p:nvPr/>
        </p:nvCxnSpPr>
        <p:spPr>
          <a:xfrm flipH="1">
            <a:off x="4508436" y="3637864"/>
            <a:ext cx="1282764" cy="431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nvGraphicFramePr>
        <p:xfrm>
          <a:off x="6660776" y="4434975"/>
          <a:ext cx="1354666" cy="370840"/>
        </p:xfrm>
        <a:graphic>
          <a:graphicData uri="http://schemas.openxmlformats.org/drawingml/2006/table">
            <a:tbl>
              <a:tblPr firstRow="1" bandRow="1">
                <a:tableStyleId>{5C22544A-7EE6-4342-B048-85BDC9FD1C3A}</a:tableStyleId>
              </a:tblPr>
              <a:tblGrid>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solidFill>
                      <a:srgbClr val="C00000"/>
                    </a:solidFill>
                  </a:tcPr>
                </a:tc>
              </a:tr>
            </a:tbl>
          </a:graphicData>
        </a:graphic>
      </p:graphicFrame>
      <p:graphicFrame>
        <p:nvGraphicFramePr>
          <p:cNvPr id="27" name="Table 26"/>
          <p:cNvGraphicFramePr>
            <a:graphicFrameLocks noGrp="1"/>
          </p:cNvGraphicFramePr>
          <p:nvPr>
            <p:extLst/>
          </p:nvPr>
        </p:nvGraphicFramePr>
        <p:xfrm>
          <a:off x="6660776" y="4051584"/>
          <a:ext cx="1354666" cy="365760"/>
        </p:xfrm>
        <a:graphic>
          <a:graphicData uri="http://schemas.openxmlformats.org/drawingml/2006/table">
            <a:tbl>
              <a:tblPr firstRow="1" bandRow="1">
                <a:tableStyleId>{2D5ABB26-0587-4C30-8999-92F81FD0307C}</a:tableStyleId>
              </a:tblPr>
              <a:tblGrid>
                <a:gridCol w="677333"/>
                <a:gridCol w="677333"/>
              </a:tblGrid>
              <a:tr h="163158">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cxnSp>
        <p:nvCxnSpPr>
          <p:cNvPr id="28" name="Straight Arrow Connector 27"/>
          <p:cNvCxnSpPr>
            <a:stCxn id="23" idx="2"/>
            <a:endCxn id="27" idx="0"/>
          </p:cNvCxnSpPr>
          <p:nvPr/>
        </p:nvCxnSpPr>
        <p:spPr>
          <a:xfrm>
            <a:off x="6473513" y="3637864"/>
            <a:ext cx="864596" cy="413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Down Arrow 31"/>
          <p:cNvSpPr/>
          <p:nvPr/>
        </p:nvSpPr>
        <p:spPr>
          <a:xfrm>
            <a:off x="7730192" y="3893942"/>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3" name="Down Arrow 32"/>
          <p:cNvSpPr/>
          <p:nvPr/>
        </p:nvSpPr>
        <p:spPr>
          <a:xfrm>
            <a:off x="7384021" y="3893942"/>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4" name="Down Arrow 33"/>
          <p:cNvSpPr/>
          <p:nvPr/>
        </p:nvSpPr>
        <p:spPr>
          <a:xfrm>
            <a:off x="7573368" y="3814319"/>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5" name="Straight Arrow Connector 34"/>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7516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29" name="Table 28"/>
          <p:cNvGraphicFramePr>
            <a:graphicFrameLocks noGrp="1"/>
          </p:cNvGraphicFramePr>
          <p:nvPr/>
        </p:nvGraphicFramePr>
        <p:xfrm>
          <a:off x="4169770" y="445260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r>
            </a:tbl>
          </a:graphicData>
        </a:graphic>
      </p:graphicFrame>
      <p:graphicFrame>
        <p:nvGraphicFramePr>
          <p:cNvPr id="30" name="Table 29"/>
          <p:cNvGraphicFramePr>
            <a:graphicFrameLocks noGrp="1"/>
          </p:cNvGraphicFramePr>
          <p:nvPr>
            <p:extLst/>
          </p:nvPr>
        </p:nvGraphicFramePr>
        <p:xfrm>
          <a:off x="4169770" y="406921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5</a:t>
                      </a:r>
                      <a:endParaRPr lang="en-US" dirty="0"/>
                    </a:p>
                  </a:txBody>
                  <a:tcPr anchor="ctr"/>
                </a:tc>
              </a:tr>
            </a:tbl>
          </a:graphicData>
        </a:graphic>
      </p:graphicFrame>
      <p:cxnSp>
        <p:nvCxnSpPr>
          <p:cNvPr id="31" name="Straight Arrow Connector 30"/>
          <p:cNvCxnSpPr>
            <a:endCxn id="30" idx="0"/>
          </p:cNvCxnSpPr>
          <p:nvPr/>
        </p:nvCxnSpPr>
        <p:spPr>
          <a:xfrm flipH="1">
            <a:off x="4508436" y="3637864"/>
            <a:ext cx="1282764" cy="431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4221374406"/>
              </p:ext>
            </p:extLst>
          </p:nvPr>
        </p:nvGraphicFramePr>
        <p:xfrm>
          <a:off x="6660776" y="4434975"/>
          <a:ext cx="1354666" cy="370840"/>
        </p:xfrm>
        <a:graphic>
          <a:graphicData uri="http://schemas.openxmlformats.org/drawingml/2006/table">
            <a:tbl>
              <a:tblPr firstRow="1" bandRow="1">
                <a:tableStyleId>{5C22544A-7EE6-4342-B048-85BDC9FD1C3A}</a:tableStyleId>
              </a:tblPr>
              <a:tblGrid>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solidFill>
                      <a:srgbClr val="00B050"/>
                    </a:solidFill>
                  </a:tcPr>
                </a:tc>
              </a:tr>
            </a:tbl>
          </a:graphicData>
        </a:graphic>
      </p:graphicFrame>
      <p:graphicFrame>
        <p:nvGraphicFramePr>
          <p:cNvPr id="27" name="Table 26"/>
          <p:cNvGraphicFramePr>
            <a:graphicFrameLocks noGrp="1"/>
          </p:cNvGraphicFramePr>
          <p:nvPr>
            <p:extLst/>
          </p:nvPr>
        </p:nvGraphicFramePr>
        <p:xfrm>
          <a:off x="6660776" y="4051584"/>
          <a:ext cx="1354666" cy="365760"/>
        </p:xfrm>
        <a:graphic>
          <a:graphicData uri="http://schemas.openxmlformats.org/drawingml/2006/table">
            <a:tbl>
              <a:tblPr firstRow="1" bandRow="1">
                <a:tableStyleId>{2D5ABB26-0587-4C30-8999-92F81FD0307C}</a:tableStyleId>
              </a:tblPr>
              <a:tblGrid>
                <a:gridCol w="677333"/>
                <a:gridCol w="677333"/>
              </a:tblGrid>
              <a:tr h="163158">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cxnSp>
        <p:nvCxnSpPr>
          <p:cNvPr id="28" name="Straight Arrow Connector 27"/>
          <p:cNvCxnSpPr>
            <a:stCxn id="23" idx="2"/>
            <a:endCxn id="27" idx="0"/>
          </p:cNvCxnSpPr>
          <p:nvPr/>
        </p:nvCxnSpPr>
        <p:spPr>
          <a:xfrm>
            <a:off x="6473513" y="3637864"/>
            <a:ext cx="864596" cy="413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Down Arrow 31"/>
          <p:cNvSpPr/>
          <p:nvPr/>
        </p:nvSpPr>
        <p:spPr>
          <a:xfrm>
            <a:off x="7730192" y="3893942"/>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3" name="Down Arrow 32"/>
          <p:cNvSpPr/>
          <p:nvPr/>
        </p:nvSpPr>
        <p:spPr>
          <a:xfrm>
            <a:off x="7384021" y="3893942"/>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4" name="Down Arrow 33"/>
          <p:cNvSpPr/>
          <p:nvPr/>
        </p:nvSpPr>
        <p:spPr>
          <a:xfrm>
            <a:off x="7573368" y="3814319"/>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5" name="Straight Arrow Connector 34"/>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65826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167068433"/>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51</a:t>
                      </a:r>
                      <a:endParaRPr lang="en-US" dirty="0">
                        <a:solidFill>
                          <a:srgbClr val="FFFF00"/>
                        </a:solidFill>
                      </a:endParaRPr>
                    </a:p>
                  </a:txBody>
                  <a:tcPr>
                    <a:solidFill>
                      <a:schemeClr val="accent5"/>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29" name="Table 28"/>
          <p:cNvGraphicFramePr>
            <a:graphicFrameLocks noGrp="1"/>
          </p:cNvGraphicFramePr>
          <p:nvPr/>
        </p:nvGraphicFramePr>
        <p:xfrm>
          <a:off x="4169770" y="445260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r>
            </a:tbl>
          </a:graphicData>
        </a:graphic>
      </p:graphicFrame>
      <p:graphicFrame>
        <p:nvGraphicFramePr>
          <p:cNvPr id="30" name="Table 29"/>
          <p:cNvGraphicFramePr>
            <a:graphicFrameLocks noGrp="1"/>
          </p:cNvGraphicFramePr>
          <p:nvPr>
            <p:extLst/>
          </p:nvPr>
        </p:nvGraphicFramePr>
        <p:xfrm>
          <a:off x="4169770" y="406921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5</a:t>
                      </a:r>
                      <a:endParaRPr lang="en-US" dirty="0"/>
                    </a:p>
                  </a:txBody>
                  <a:tcPr anchor="ctr"/>
                </a:tc>
              </a:tr>
            </a:tbl>
          </a:graphicData>
        </a:graphic>
      </p:graphicFrame>
      <p:cxnSp>
        <p:nvCxnSpPr>
          <p:cNvPr id="31" name="Straight Arrow Connector 30"/>
          <p:cNvCxnSpPr>
            <a:endCxn id="30" idx="0"/>
          </p:cNvCxnSpPr>
          <p:nvPr/>
        </p:nvCxnSpPr>
        <p:spPr>
          <a:xfrm flipH="1">
            <a:off x="4508436" y="3637864"/>
            <a:ext cx="1282764" cy="431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2278314262"/>
              </p:ext>
            </p:extLst>
          </p:nvPr>
        </p:nvGraphicFramePr>
        <p:xfrm>
          <a:off x="6660776" y="4434975"/>
          <a:ext cx="1354666" cy="370840"/>
        </p:xfrm>
        <a:graphic>
          <a:graphicData uri="http://schemas.openxmlformats.org/drawingml/2006/table">
            <a:tbl>
              <a:tblPr firstRow="1" bandRow="1">
                <a:tableStyleId>{5C22544A-7EE6-4342-B048-85BDC9FD1C3A}</a:tableStyleId>
              </a:tblPr>
              <a:tblGrid>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5"/>
                    </a:solidFill>
                  </a:tcPr>
                </a:tc>
              </a:tr>
            </a:tbl>
          </a:graphicData>
        </a:graphic>
      </p:graphicFrame>
      <p:graphicFrame>
        <p:nvGraphicFramePr>
          <p:cNvPr id="27" name="Table 26"/>
          <p:cNvGraphicFramePr>
            <a:graphicFrameLocks noGrp="1"/>
          </p:cNvGraphicFramePr>
          <p:nvPr>
            <p:extLst/>
          </p:nvPr>
        </p:nvGraphicFramePr>
        <p:xfrm>
          <a:off x="6660776" y="4051584"/>
          <a:ext cx="1354666" cy="365760"/>
        </p:xfrm>
        <a:graphic>
          <a:graphicData uri="http://schemas.openxmlformats.org/drawingml/2006/table">
            <a:tbl>
              <a:tblPr firstRow="1" bandRow="1">
                <a:tableStyleId>{2D5ABB26-0587-4C30-8999-92F81FD0307C}</a:tableStyleId>
              </a:tblPr>
              <a:tblGrid>
                <a:gridCol w="677333"/>
                <a:gridCol w="677333"/>
              </a:tblGrid>
              <a:tr h="163158">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cxnSp>
        <p:nvCxnSpPr>
          <p:cNvPr id="28" name="Straight Arrow Connector 27"/>
          <p:cNvCxnSpPr>
            <a:stCxn id="23" idx="2"/>
            <a:endCxn id="27" idx="0"/>
          </p:cNvCxnSpPr>
          <p:nvPr/>
        </p:nvCxnSpPr>
        <p:spPr>
          <a:xfrm>
            <a:off x="6473513" y="3637864"/>
            <a:ext cx="864596" cy="413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2059309418"/>
              </p:ext>
            </p:extLst>
          </p:nvPr>
        </p:nvGraphicFramePr>
        <p:xfrm>
          <a:off x="5907740" y="5747842"/>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3119831911"/>
              </p:ext>
            </p:extLst>
          </p:nvPr>
        </p:nvGraphicFramePr>
        <p:xfrm>
          <a:off x="5907740" y="5364451"/>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7</a:t>
                      </a:r>
                      <a:endParaRPr lang="en-US" dirty="0"/>
                    </a:p>
                  </a:txBody>
                  <a:tcPr anchor="ctr"/>
                </a:tc>
              </a:tr>
            </a:tbl>
          </a:graphicData>
        </a:graphic>
      </p:graphicFrame>
      <p:cxnSp>
        <p:nvCxnSpPr>
          <p:cNvPr id="37" name="Straight Arrow Connector 36"/>
          <p:cNvCxnSpPr>
            <a:stCxn id="26" idx="2"/>
            <a:endCxn id="36" idx="0"/>
          </p:cNvCxnSpPr>
          <p:nvPr/>
        </p:nvCxnSpPr>
        <p:spPr>
          <a:xfrm flipH="1">
            <a:off x="6246406" y="4805815"/>
            <a:ext cx="1091703" cy="558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372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910139052"/>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5"/>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29" name="Table 28"/>
          <p:cNvGraphicFramePr>
            <a:graphicFrameLocks noGrp="1"/>
          </p:cNvGraphicFramePr>
          <p:nvPr/>
        </p:nvGraphicFramePr>
        <p:xfrm>
          <a:off x="4169770" y="445260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r>
            </a:tbl>
          </a:graphicData>
        </a:graphic>
      </p:graphicFrame>
      <p:graphicFrame>
        <p:nvGraphicFramePr>
          <p:cNvPr id="30" name="Table 29"/>
          <p:cNvGraphicFramePr>
            <a:graphicFrameLocks noGrp="1"/>
          </p:cNvGraphicFramePr>
          <p:nvPr>
            <p:extLst/>
          </p:nvPr>
        </p:nvGraphicFramePr>
        <p:xfrm>
          <a:off x="4169770" y="406921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5</a:t>
                      </a:r>
                      <a:endParaRPr lang="en-US" dirty="0"/>
                    </a:p>
                  </a:txBody>
                  <a:tcPr anchor="ctr"/>
                </a:tc>
              </a:tr>
            </a:tbl>
          </a:graphicData>
        </a:graphic>
      </p:graphicFrame>
      <p:cxnSp>
        <p:nvCxnSpPr>
          <p:cNvPr id="31" name="Straight Arrow Connector 30"/>
          <p:cNvCxnSpPr>
            <a:endCxn id="30" idx="0"/>
          </p:cNvCxnSpPr>
          <p:nvPr/>
        </p:nvCxnSpPr>
        <p:spPr>
          <a:xfrm flipH="1">
            <a:off x="4508436" y="3637864"/>
            <a:ext cx="1282764" cy="431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nvGraphicFramePr>
        <p:xfrm>
          <a:off x="6660776" y="4434975"/>
          <a:ext cx="1354666" cy="370840"/>
        </p:xfrm>
        <a:graphic>
          <a:graphicData uri="http://schemas.openxmlformats.org/drawingml/2006/table">
            <a:tbl>
              <a:tblPr firstRow="1" bandRow="1">
                <a:tableStyleId>{5C22544A-7EE6-4342-B048-85BDC9FD1C3A}</a:tableStyleId>
              </a:tblPr>
              <a:tblGrid>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5"/>
                    </a:solidFill>
                  </a:tcPr>
                </a:tc>
              </a:tr>
            </a:tbl>
          </a:graphicData>
        </a:graphic>
      </p:graphicFrame>
      <p:graphicFrame>
        <p:nvGraphicFramePr>
          <p:cNvPr id="27" name="Table 26"/>
          <p:cNvGraphicFramePr>
            <a:graphicFrameLocks noGrp="1"/>
          </p:cNvGraphicFramePr>
          <p:nvPr>
            <p:extLst/>
          </p:nvPr>
        </p:nvGraphicFramePr>
        <p:xfrm>
          <a:off x="6660776" y="4051584"/>
          <a:ext cx="1354666" cy="365760"/>
        </p:xfrm>
        <a:graphic>
          <a:graphicData uri="http://schemas.openxmlformats.org/drawingml/2006/table">
            <a:tbl>
              <a:tblPr firstRow="1" bandRow="1">
                <a:tableStyleId>{2D5ABB26-0587-4C30-8999-92F81FD0307C}</a:tableStyleId>
              </a:tblPr>
              <a:tblGrid>
                <a:gridCol w="677333"/>
                <a:gridCol w="677333"/>
              </a:tblGrid>
              <a:tr h="163158">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cxnSp>
        <p:nvCxnSpPr>
          <p:cNvPr id="28" name="Straight Arrow Connector 27"/>
          <p:cNvCxnSpPr>
            <a:stCxn id="23" idx="2"/>
            <a:endCxn id="27" idx="0"/>
          </p:cNvCxnSpPr>
          <p:nvPr/>
        </p:nvCxnSpPr>
        <p:spPr>
          <a:xfrm>
            <a:off x="6473513" y="3637864"/>
            <a:ext cx="864596" cy="413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2340377766"/>
              </p:ext>
            </p:extLst>
          </p:nvPr>
        </p:nvGraphicFramePr>
        <p:xfrm>
          <a:off x="5907740" y="5747842"/>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chemeClr val="accent5"/>
                    </a:solidFill>
                  </a:tcPr>
                </a:tc>
              </a:tr>
            </a:tbl>
          </a:graphicData>
        </a:graphic>
      </p:graphicFrame>
      <p:graphicFrame>
        <p:nvGraphicFramePr>
          <p:cNvPr id="36" name="Table 35"/>
          <p:cNvGraphicFramePr>
            <a:graphicFrameLocks noGrp="1"/>
          </p:cNvGraphicFramePr>
          <p:nvPr>
            <p:extLst/>
          </p:nvPr>
        </p:nvGraphicFramePr>
        <p:xfrm>
          <a:off x="5907740" y="5364451"/>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7</a:t>
                      </a:r>
                      <a:endParaRPr lang="en-US" dirty="0"/>
                    </a:p>
                  </a:txBody>
                  <a:tcPr anchor="ctr"/>
                </a:tc>
              </a:tr>
            </a:tbl>
          </a:graphicData>
        </a:graphic>
      </p:graphicFrame>
      <p:cxnSp>
        <p:nvCxnSpPr>
          <p:cNvPr id="37" name="Straight Arrow Connector 36"/>
          <p:cNvCxnSpPr>
            <a:stCxn id="26" idx="2"/>
            <a:endCxn id="36" idx="0"/>
          </p:cNvCxnSpPr>
          <p:nvPr/>
        </p:nvCxnSpPr>
        <p:spPr>
          <a:xfrm flipH="1">
            <a:off x="6246406" y="4805815"/>
            <a:ext cx="1091703" cy="558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819835" y="999488"/>
            <a:ext cx="5518274" cy="830997"/>
          </a:xfrm>
          <a:prstGeom prst="rect">
            <a:avLst/>
          </a:prstGeom>
          <a:noFill/>
        </p:spPr>
        <p:txBody>
          <a:bodyPr wrap="square" rtlCol="0">
            <a:spAutoFit/>
          </a:bodyPr>
          <a:lstStyle/>
          <a:p>
            <a:pPr algn="ctr"/>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SORTED</a:t>
            </a:r>
            <a:endPar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cxnSp>
        <p:nvCxnSpPr>
          <p:cNvPr id="32" name="Straight Arrow Connector 31"/>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902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20</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5"/>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15" name="Table 14"/>
          <p:cNvGraphicFramePr>
            <a:graphicFrameLocks noGrp="1"/>
          </p:cNvGraphicFramePr>
          <p:nvPr/>
        </p:nvGraphicFramePr>
        <p:xfrm>
          <a:off x="1192308" y="3284655"/>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15</a:t>
                      </a:r>
                      <a:endParaRPr lang="en-US" dirty="0">
                        <a:solidFill>
                          <a:srgbClr val="FFFF00"/>
                        </a:solidFill>
                      </a:endParaRPr>
                    </a:p>
                  </a:txBody>
                  <a:tcPr>
                    <a:solidFill>
                      <a:schemeClr val="accent5"/>
                    </a:solidFill>
                  </a:tcPr>
                </a:tc>
              </a:tr>
            </a:tbl>
          </a:graphicData>
        </a:graphic>
      </p:graphicFrame>
      <p:graphicFrame>
        <p:nvGraphicFramePr>
          <p:cNvPr id="16" name="Table 15"/>
          <p:cNvGraphicFramePr>
            <a:graphicFrameLocks noGrp="1"/>
          </p:cNvGraphicFramePr>
          <p:nvPr>
            <p:extLst/>
          </p:nvPr>
        </p:nvGraphicFramePr>
        <p:xfrm>
          <a:off x="1129555" y="2901264"/>
          <a:ext cx="2752165" cy="365760"/>
        </p:xfrm>
        <a:graphic>
          <a:graphicData uri="http://schemas.openxmlformats.org/drawingml/2006/table">
            <a:tbl>
              <a:tblPr firstRow="1" bandRow="1">
                <a:tableStyleId>{2D5ABB26-0587-4C30-8999-92F81FD0307C}</a:tableStyleId>
              </a:tblPr>
              <a:tblGrid>
                <a:gridCol w="677333"/>
                <a:gridCol w="677333"/>
                <a:gridCol w="677333"/>
                <a:gridCol w="720166"/>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bl>
          </a:graphicData>
        </a:graphic>
      </p:graphicFrame>
      <p:cxnSp>
        <p:nvCxnSpPr>
          <p:cNvPr id="13" name="Straight Arrow Connector 12"/>
          <p:cNvCxnSpPr>
            <a:endCxn id="16" idx="0"/>
          </p:cNvCxnSpPr>
          <p:nvPr/>
        </p:nvCxnSpPr>
        <p:spPr>
          <a:xfrm flipH="1">
            <a:off x="2505637" y="2472153"/>
            <a:ext cx="1725704" cy="429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398247" y="4450066"/>
          <a:ext cx="2031999" cy="370840"/>
        </p:xfrm>
        <a:graphic>
          <a:graphicData uri="http://schemas.openxmlformats.org/drawingml/2006/table">
            <a:tbl>
              <a:tblPr firstRow="1" bandRow="1">
                <a:tableStyleId>{5C22544A-7EE6-4342-B048-85BDC9FD1C3A}</a:tableStyleId>
              </a:tblPr>
              <a:tblGrid>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13</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14</a:t>
                      </a:r>
                      <a:endParaRPr lang="en-US" dirty="0">
                        <a:solidFill>
                          <a:srgbClr val="FFFF00"/>
                        </a:solidFill>
                      </a:endParaRPr>
                    </a:p>
                  </a:txBody>
                  <a:tcPr>
                    <a:solidFill>
                      <a:schemeClr val="accent1"/>
                    </a:solidFill>
                  </a:tcPr>
                </a:tc>
              </a:tr>
            </a:tbl>
          </a:graphicData>
        </a:graphic>
      </p:graphicFrame>
      <p:graphicFrame>
        <p:nvGraphicFramePr>
          <p:cNvPr id="12" name="Table 11"/>
          <p:cNvGraphicFramePr>
            <a:graphicFrameLocks noGrp="1"/>
          </p:cNvGraphicFramePr>
          <p:nvPr>
            <p:extLst/>
          </p:nvPr>
        </p:nvGraphicFramePr>
        <p:xfrm>
          <a:off x="335494" y="4066675"/>
          <a:ext cx="2031999" cy="365760"/>
        </p:xfrm>
        <a:graphic>
          <a:graphicData uri="http://schemas.openxmlformats.org/drawingml/2006/table">
            <a:tbl>
              <a:tblPr firstRow="1" bandRow="1">
                <a:tableStyleId>{2D5ABB26-0587-4C30-8999-92F81FD0307C}</a:tableStyleId>
              </a:tblPr>
              <a:tblGrid>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17" name="Table 16"/>
          <p:cNvGraphicFramePr>
            <a:graphicFrameLocks noGrp="1"/>
          </p:cNvGraphicFramePr>
          <p:nvPr/>
        </p:nvGraphicFramePr>
        <p:xfrm>
          <a:off x="62753" y="5711251"/>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accent5"/>
                    </a:solidFill>
                  </a:tcPr>
                </a:tc>
              </a:tr>
            </a:tbl>
          </a:graphicData>
        </a:graphic>
      </p:graphicFrame>
      <p:graphicFrame>
        <p:nvGraphicFramePr>
          <p:cNvPr id="18" name="Table 17"/>
          <p:cNvGraphicFramePr>
            <a:graphicFrameLocks noGrp="1"/>
          </p:cNvGraphicFramePr>
          <p:nvPr>
            <p:extLst/>
          </p:nvPr>
        </p:nvGraphicFramePr>
        <p:xfrm>
          <a:off x="0" y="5327860"/>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0</a:t>
                      </a:r>
                      <a:endParaRPr lang="en-US" dirty="0"/>
                    </a:p>
                  </a:txBody>
                  <a:tcPr anchor="ctr"/>
                </a:tc>
              </a:tr>
            </a:tbl>
          </a:graphicData>
        </a:graphic>
      </p:graphicFrame>
      <p:cxnSp>
        <p:nvCxnSpPr>
          <p:cNvPr id="19" name="Straight Arrow Connector 18"/>
          <p:cNvCxnSpPr>
            <a:endCxn id="18" idx="0"/>
          </p:cNvCxnSpPr>
          <p:nvPr/>
        </p:nvCxnSpPr>
        <p:spPr>
          <a:xfrm flipH="1">
            <a:off x="338666" y="4820906"/>
            <a:ext cx="728134" cy="50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2028826" y="574216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14</a:t>
                      </a:r>
                      <a:endParaRPr lang="en-US" dirty="0">
                        <a:solidFill>
                          <a:srgbClr val="FFFF00"/>
                        </a:solidFill>
                      </a:endParaRPr>
                    </a:p>
                  </a:txBody>
                  <a:tcPr>
                    <a:solidFill>
                      <a:schemeClr val="accent5"/>
                    </a:solidFill>
                  </a:tcPr>
                </a:tc>
              </a:tr>
            </a:tbl>
          </a:graphicData>
        </a:graphic>
      </p:graphicFrame>
      <p:graphicFrame>
        <p:nvGraphicFramePr>
          <p:cNvPr id="21" name="Table 20"/>
          <p:cNvGraphicFramePr>
            <a:graphicFrameLocks noGrp="1"/>
          </p:cNvGraphicFramePr>
          <p:nvPr>
            <p:extLst/>
          </p:nvPr>
        </p:nvGraphicFramePr>
        <p:xfrm>
          <a:off x="1966073" y="535877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2</a:t>
                      </a:r>
                      <a:endParaRPr lang="en-US" dirty="0"/>
                    </a:p>
                  </a:txBody>
                  <a:tcPr anchor="ctr"/>
                </a:tc>
              </a:tr>
            </a:tbl>
          </a:graphicData>
        </a:graphic>
      </p:graphicFrame>
      <p:cxnSp>
        <p:nvCxnSpPr>
          <p:cNvPr id="22" name="Straight Arrow Connector 21"/>
          <p:cNvCxnSpPr>
            <a:endCxn id="21" idx="0"/>
          </p:cNvCxnSpPr>
          <p:nvPr/>
        </p:nvCxnSpPr>
        <p:spPr>
          <a:xfrm>
            <a:off x="1748118" y="4820906"/>
            <a:ext cx="556621" cy="5378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5118847" y="3267024"/>
          <a:ext cx="2709332" cy="370840"/>
        </p:xfrm>
        <a:graphic>
          <a:graphicData uri="http://schemas.openxmlformats.org/drawingml/2006/table">
            <a:tbl>
              <a:tblPr firstRow="1" bandRow="1">
                <a:tableStyleId>{5C22544A-7EE6-4342-B048-85BDC9FD1C3A}</a:tableStyleId>
              </a:tblPr>
              <a:tblGrid>
                <a:gridCol w="677333"/>
                <a:gridCol w="677333"/>
                <a:gridCol w="677333"/>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41</a:t>
                      </a:r>
                      <a:endParaRPr lang="en-US" dirty="0">
                        <a:solidFill>
                          <a:srgbClr val="FFFF00"/>
                        </a:solidFill>
                      </a:endParaRPr>
                    </a:p>
                  </a:txBody>
                  <a:tcPr>
                    <a:solidFill>
                      <a:schemeClr val="accent5"/>
                    </a:solidFill>
                  </a:tcPr>
                </a:tc>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1"/>
                    </a:solidFill>
                  </a:tcPr>
                </a:tc>
              </a:tr>
            </a:tbl>
          </a:graphicData>
        </a:graphic>
      </p:graphicFrame>
      <p:graphicFrame>
        <p:nvGraphicFramePr>
          <p:cNvPr id="24" name="Table 23"/>
          <p:cNvGraphicFramePr>
            <a:graphicFrameLocks noGrp="1"/>
          </p:cNvGraphicFramePr>
          <p:nvPr>
            <p:extLst/>
          </p:nvPr>
        </p:nvGraphicFramePr>
        <p:xfrm>
          <a:off x="5056094" y="2883633"/>
          <a:ext cx="2709332" cy="365760"/>
        </p:xfrm>
        <a:graphic>
          <a:graphicData uri="http://schemas.openxmlformats.org/drawingml/2006/table">
            <a:tbl>
              <a:tblPr firstRow="1" bandRow="1">
                <a:tableStyleId>{2D5ABB26-0587-4C30-8999-92F81FD0307C}</a:tableStyleId>
              </a:tblPr>
              <a:tblGrid>
                <a:gridCol w="677333"/>
                <a:gridCol w="677333"/>
                <a:gridCol w="677333"/>
                <a:gridCol w="677333"/>
              </a:tblGrid>
              <a:tr h="163158">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graphicFrame>
        <p:nvGraphicFramePr>
          <p:cNvPr id="29" name="Table 28"/>
          <p:cNvGraphicFramePr>
            <a:graphicFrameLocks noGrp="1"/>
          </p:cNvGraphicFramePr>
          <p:nvPr/>
        </p:nvGraphicFramePr>
        <p:xfrm>
          <a:off x="4169770" y="4452606"/>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24</a:t>
                      </a:r>
                      <a:endParaRPr lang="en-US" dirty="0">
                        <a:solidFill>
                          <a:srgbClr val="FFFF00"/>
                        </a:solidFill>
                      </a:endParaRPr>
                    </a:p>
                  </a:txBody>
                  <a:tcPr>
                    <a:solidFill>
                      <a:schemeClr val="accent5"/>
                    </a:solidFill>
                  </a:tcPr>
                </a:tc>
              </a:tr>
            </a:tbl>
          </a:graphicData>
        </a:graphic>
      </p:graphicFrame>
      <p:graphicFrame>
        <p:nvGraphicFramePr>
          <p:cNvPr id="30" name="Table 29"/>
          <p:cNvGraphicFramePr>
            <a:graphicFrameLocks noGrp="1"/>
          </p:cNvGraphicFramePr>
          <p:nvPr>
            <p:extLst/>
          </p:nvPr>
        </p:nvGraphicFramePr>
        <p:xfrm>
          <a:off x="4169770" y="4069215"/>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5</a:t>
                      </a:r>
                      <a:endParaRPr lang="en-US" dirty="0"/>
                    </a:p>
                  </a:txBody>
                  <a:tcPr anchor="ctr"/>
                </a:tc>
              </a:tr>
            </a:tbl>
          </a:graphicData>
        </a:graphic>
      </p:graphicFrame>
      <p:cxnSp>
        <p:nvCxnSpPr>
          <p:cNvPr id="31" name="Straight Arrow Connector 30"/>
          <p:cNvCxnSpPr>
            <a:endCxn id="30" idx="0"/>
          </p:cNvCxnSpPr>
          <p:nvPr/>
        </p:nvCxnSpPr>
        <p:spPr>
          <a:xfrm flipH="1">
            <a:off x="4508436" y="3637864"/>
            <a:ext cx="1282764" cy="431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nvGraphicFramePr>
        <p:xfrm>
          <a:off x="6660776" y="4434975"/>
          <a:ext cx="1354666" cy="370840"/>
        </p:xfrm>
        <a:graphic>
          <a:graphicData uri="http://schemas.openxmlformats.org/drawingml/2006/table">
            <a:tbl>
              <a:tblPr firstRow="1" bandRow="1">
                <a:tableStyleId>{5C22544A-7EE6-4342-B048-85BDC9FD1C3A}</a:tableStyleId>
              </a:tblPr>
              <a:tblGrid>
                <a:gridCol w="677333"/>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chemeClr val="accent1"/>
                    </a:solidFill>
                  </a:tcPr>
                </a:tc>
                <a:tc>
                  <a:txBody>
                    <a:bodyPr/>
                    <a:lstStyle/>
                    <a:p>
                      <a:pPr algn="ctr"/>
                      <a:r>
                        <a:rPr lang="en-US" dirty="0" smtClean="0">
                          <a:solidFill>
                            <a:srgbClr val="FFFF00"/>
                          </a:solidFill>
                        </a:rPr>
                        <a:t>51</a:t>
                      </a:r>
                      <a:endParaRPr lang="en-US" dirty="0">
                        <a:solidFill>
                          <a:srgbClr val="FFFF00"/>
                        </a:solidFill>
                      </a:endParaRPr>
                    </a:p>
                  </a:txBody>
                  <a:tcPr>
                    <a:solidFill>
                      <a:schemeClr val="accent5"/>
                    </a:solidFill>
                  </a:tcPr>
                </a:tc>
              </a:tr>
            </a:tbl>
          </a:graphicData>
        </a:graphic>
      </p:graphicFrame>
      <p:graphicFrame>
        <p:nvGraphicFramePr>
          <p:cNvPr id="27" name="Table 26"/>
          <p:cNvGraphicFramePr>
            <a:graphicFrameLocks noGrp="1"/>
          </p:cNvGraphicFramePr>
          <p:nvPr>
            <p:extLst/>
          </p:nvPr>
        </p:nvGraphicFramePr>
        <p:xfrm>
          <a:off x="6660776" y="4051584"/>
          <a:ext cx="1354666" cy="365760"/>
        </p:xfrm>
        <a:graphic>
          <a:graphicData uri="http://schemas.openxmlformats.org/drawingml/2006/table">
            <a:tbl>
              <a:tblPr firstRow="1" bandRow="1">
                <a:tableStyleId>{2D5ABB26-0587-4C30-8999-92F81FD0307C}</a:tableStyleId>
              </a:tblPr>
              <a:tblGrid>
                <a:gridCol w="677333"/>
                <a:gridCol w="677333"/>
              </a:tblGrid>
              <a:tr h="163158">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cxnSp>
        <p:nvCxnSpPr>
          <p:cNvPr id="28" name="Straight Arrow Connector 27"/>
          <p:cNvCxnSpPr>
            <a:stCxn id="23" idx="2"/>
            <a:endCxn id="27" idx="0"/>
          </p:cNvCxnSpPr>
          <p:nvPr/>
        </p:nvCxnSpPr>
        <p:spPr>
          <a:xfrm>
            <a:off x="6473513" y="3637864"/>
            <a:ext cx="864596" cy="413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35" name="Table 34"/>
          <p:cNvGraphicFramePr>
            <a:graphicFrameLocks noGrp="1"/>
          </p:cNvGraphicFramePr>
          <p:nvPr>
            <p:extLst/>
          </p:nvPr>
        </p:nvGraphicFramePr>
        <p:xfrm>
          <a:off x="5907740" y="5747842"/>
          <a:ext cx="677333" cy="370840"/>
        </p:xfrm>
        <a:graphic>
          <a:graphicData uri="http://schemas.openxmlformats.org/drawingml/2006/table">
            <a:tbl>
              <a:tblPr firstRow="1" bandRow="1">
                <a:tableStyleId>{5C22544A-7EE6-4342-B048-85BDC9FD1C3A}</a:tableStyleId>
              </a:tblPr>
              <a:tblGrid>
                <a:gridCol w="677333"/>
              </a:tblGrid>
              <a:tr h="370840">
                <a:tc>
                  <a:txBody>
                    <a:bodyPr/>
                    <a:lstStyle/>
                    <a:p>
                      <a:pPr algn="ctr"/>
                      <a:r>
                        <a:rPr lang="en-US" dirty="0" smtClean="0">
                          <a:solidFill>
                            <a:srgbClr val="FFFF00"/>
                          </a:solidFill>
                        </a:rPr>
                        <a:t>42</a:t>
                      </a:r>
                      <a:endParaRPr lang="en-US" dirty="0">
                        <a:solidFill>
                          <a:srgbClr val="FFFF00"/>
                        </a:solidFill>
                      </a:endParaRPr>
                    </a:p>
                  </a:txBody>
                  <a:tcPr>
                    <a:solidFill>
                      <a:schemeClr val="accent5"/>
                    </a:solidFill>
                  </a:tcPr>
                </a:tc>
              </a:tr>
            </a:tbl>
          </a:graphicData>
        </a:graphic>
      </p:graphicFrame>
      <p:graphicFrame>
        <p:nvGraphicFramePr>
          <p:cNvPr id="36" name="Table 35"/>
          <p:cNvGraphicFramePr>
            <a:graphicFrameLocks noGrp="1"/>
          </p:cNvGraphicFramePr>
          <p:nvPr>
            <p:extLst/>
          </p:nvPr>
        </p:nvGraphicFramePr>
        <p:xfrm>
          <a:off x="5907740" y="5364451"/>
          <a:ext cx="677333" cy="365760"/>
        </p:xfrm>
        <a:graphic>
          <a:graphicData uri="http://schemas.openxmlformats.org/drawingml/2006/table">
            <a:tbl>
              <a:tblPr firstRow="1" bandRow="1">
                <a:tableStyleId>{2D5ABB26-0587-4C30-8999-92F81FD0307C}</a:tableStyleId>
              </a:tblPr>
              <a:tblGrid>
                <a:gridCol w="677333"/>
              </a:tblGrid>
              <a:tr h="163158">
                <a:tc>
                  <a:txBody>
                    <a:bodyPr/>
                    <a:lstStyle/>
                    <a:p>
                      <a:pPr algn="ctr"/>
                      <a:r>
                        <a:rPr lang="en-US" dirty="0" smtClean="0"/>
                        <a:t>7</a:t>
                      </a:r>
                      <a:endParaRPr lang="en-US" dirty="0"/>
                    </a:p>
                  </a:txBody>
                  <a:tcPr anchor="ctr"/>
                </a:tc>
              </a:tr>
            </a:tbl>
          </a:graphicData>
        </a:graphic>
      </p:graphicFrame>
      <p:cxnSp>
        <p:nvCxnSpPr>
          <p:cNvPr id="37" name="Straight Arrow Connector 36"/>
          <p:cNvCxnSpPr>
            <a:stCxn id="26" idx="2"/>
            <a:endCxn id="36" idx="0"/>
          </p:cNvCxnSpPr>
          <p:nvPr/>
        </p:nvCxnSpPr>
        <p:spPr>
          <a:xfrm flipH="1">
            <a:off x="6246406" y="4805815"/>
            <a:ext cx="1091703" cy="558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35494" y="999488"/>
            <a:ext cx="7429932" cy="738664"/>
          </a:xfrm>
          <a:prstGeom prst="rect">
            <a:avLst/>
          </a:prstGeom>
          <a:noFill/>
        </p:spPr>
        <p:txBody>
          <a:bodyPr wrap="square" rtlCol="0">
            <a:spAutoFit/>
          </a:bodyPr>
          <a:lstStyle/>
          <a:p>
            <a:pPr algn="just"/>
            <a:r>
              <a:rPr lang="en-US" sz="1400" dirty="0" smtClean="0">
                <a:ln w="0"/>
                <a:effectLst>
                  <a:outerShdw blurRad="38100" dist="19050" dir="2700000" algn="tl" rotWithShape="0">
                    <a:schemeClr val="dk1">
                      <a:alpha val="40000"/>
                    </a:schemeClr>
                  </a:outerShdw>
                </a:effectLst>
              </a:rPr>
              <a:t>For pen-paper simulation, you need to only draw this final state of the simulation. However, to get to this state, you have to perform the simulation by rearranging and overwriting the different states of list and sub-lists from the start (in the same picture without drawing it each time).</a:t>
            </a:r>
            <a:endParaRPr lang="en-US" sz="1400" dirty="0">
              <a:ln w="0"/>
              <a:effectLst>
                <a:outerShdw blurRad="38100" dist="19050" dir="2700000" algn="tl" rotWithShape="0">
                  <a:schemeClr val="dk1">
                    <a:alpha val="40000"/>
                  </a:schemeClr>
                </a:outerShdw>
              </a:effectLst>
            </a:endParaRPr>
          </a:p>
        </p:txBody>
      </p:sp>
      <p:cxnSp>
        <p:nvCxnSpPr>
          <p:cNvPr id="32" name="Straight Arrow Connector 31"/>
          <p:cNvCxnSpPr/>
          <p:nvPr/>
        </p:nvCxnSpPr>
        <p:spPr>
          <a:xfrm flipH="1">
            <a:off x="1351493" y="3655495"/>
            <a:ext cx="1839942" cy="411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939553" y="2472153"/>
            <a:ext cx="1471207" cy="411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189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51678666"/>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51</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14</a:t>
                      </a:r>
                      <a:endParaRPr lang="en-US" dirty="0">
                        <a:solidFill>
                          <a:srgbClr val="FFFF00"/>
                        </a:solidFill>
                      </a:endParaRPr>
                    </a:p>
                  </a:txBody>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1565649"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1556682"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1960096"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1951129"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Tree>
    <p:extLst>
      <p:ext uri="{BB962C8B-B14F-4D97-AF65-F5344CB8AC3E}">
        <p14:creationId xmlns:p14="http://schemas.microsoft.com/office/powerpoint/2010/main" val="12113590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0073982-C5FE-4A71-9E42-47D44BDD7CD8}"/>
              </a:ext>
            </a:extLst>
          </p:cNvPr>
          <p:cNvSpPr txBox="1"/>
          <p:nvPr/>
        </p:nvSpPr>
        <p:spPr>
          <a:xfrm>
            <a:off x="211019" y="478303"/>
            <a:ext cx="3137590" cy="461665"/>
          </a:xfrm>
          <a:prstGeom prst="rect">
            <a:avLst/>
          </a:prstGeom>
          <a:noFill/>
        </p:spPr>
        <p:txBody>
          <a:bodyPr wrap="none" rtlCol="0">
            <a:spAutoFit/>
          </a:bodyPr>
          <a:lstStyle/>
          <a:p>
            <a:r>
              <a:rPr lang="en-US" sz="2400" b="1" u="sng" dirty="0" smtClean="0"/>
              <a:t>Quick Sort [Algorithm]:</a:t>
            </a:r>
            <a:endParaRPr lang="en-US" sz="2400" b="1" u="sng" dirty="0"/>
          </a:p>
        </p:txBody>
      </p:sp>
      <p:sp>
        <p:nvSpPr>
          <p:cNvPr id="4" name="TextBox 3"/>
          <p:cNvSpPr txBox="1"/>
          <p:nvPr/>
        </p:nvSpPr>
        <p:spPr>
          <a:xfrm>
            <a:off x="313765" y="1021976"/>
            <a:ext cx="8606117" cy="6186309"/>
          </a:xfrm>
          <a:prstGeom prst="rect">
            <a:avLst/>
          </a:prstGeom>
          <a:noFill/>
        </p:spPr>
        <p:txBody>
          <a:bodyPr wrap="square" rtlCol="0">
            <a:spAutoFit/>
          </a:bodyPr>
          <a:lstStyle/>
          <a:p>
            <a:r>
              <a:rPr lang="en-US" dirty="0" smtClean="0">
                <a:latin typeface="Consolas" panose="020B0609020204030204" pitchFamily="49" charset="0"/>
              </a:rPr>
              <a:t>partition(</a:t>
            </a:r>
            <a:r>
              <a:rPr lang="en-US" dirty="0" err="1" smtClean="0">
                <a:latin typeface="Consolas" panose="020B0609020204030204" pitchFamily="49" charset="0"/>
              </a:rPr>
              <a:t>mainArray</a:t>
            </a:r>
            <a:r>
              <a:rPr lang="en-US" dirty="0" smtClean="0">
                <a:latin typeface="Consolas" panose="020B0609020204030204" pitchFamily="49" charset="0"/>
              </a:rPr>
              <a:t>, start, end){</a:t>
            </a:r>
          </a:p>
          <a:p>
            <a:r>
              <a:rPr lang="en-US" dirty="0" smtClean="0">
                <a:latin typeface="Consolas" panose="020B0609020204030204" pitchFamily="49" charset="0"/>
              </a:rPr>
              <a:t>	pivot = </a:t>
            </a:r>
            <a:r>
              <a:rPr lang="en-US" dirty="0" err="1" smtClean="0">
                <a:latin typeface="Consolas" panose="020B0609020204030204" pitchFamily="49" charset="0"/>
              </a:rPr>
              <a:t>mainArray</a:t>
            </a:r>
            <a:r>
              <a:rPr lang="en-US" dirty="0" smtClean="0">
                <a:latin typeface="Consolas" panose="020B0609020204030204" pitchFamily="49" charset="0"/>
              </a:rPr>
              <a:t>[end]</a:t>
            </a:r>
          </a:p>
          <a:p>
            <a:r>
              <a:rPr lang="en-US" dirty="0">
                <a:latin typeface="Consolas" panose="020B0609020204030204" pitchFamily="49" charset="0"/>
              </a:rPr>
              <a:t>	</a:t>
            </a:r>
            <a:r>
              <a:rPr lang="en-US" dirty="0" smtClean="0">
                <a:latin typeface="Consolas" panose="020B0609020204030204" pitchFamily="49" charset="0"/>
              </a:rPr>
              <a:t>p = start</a:t>
            </a:r>
          </a:p>
          <a:p>
            <a:r>
              <a:rPr lang="en-US" dirty="0">
                <a:latin typeface="Consolas" panose="020B0609020204030204" pitchFamily="49" charset="0"/>
              </a:rPr>
              <a:t>	</a:t>
            </a:r>
            <a:endParaRPr lang="en-US" dirty="0" smtClean="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for(</a:t>
            </a:r>
            <a:r>
              <a:rPr lang="en-US" dirty="0" err="1" smtClean="0">
                <a:latin typeface="Consolas" panose="020B0609020204030204" pitchFamily="49" charset="0"/>
              </a:rPr>
              <a:t>i</a:t>
            </a:r>
            <a:r>
              <a:rPr lang="en-US" dirty="0" smtClean="0">
                <a:latin typeface="Consolas" panose="020B0609020204030204" pitchFamily="49" charset="0"/>
              </a:rPr>
              <a:t>=start;</a:t>
            </a:r>
            <a:r>
              <a:rPr lang="en-US" dirty="0" smtClean="0">
                <a:latin typeface="Consolas" panose="020B0609020204030204" pitchFamily="49" charset="0"/>
                <a:sym typeface="Wingdings" panose="05000000000000000000" pitchFamily="2" charset="2"/>
              </a:rPr>
              <a:t> </a:t>
            </a:r>
            <a:r>
              <a:rPr lang="en-US" dirty="0" err="1" smtClean="0">
                <a:latin typeface="Consolas" panose="020B0609020204030204" pitchFamily="49" charset="0"/>
                <a:sym typeface="Wingdings" panose="05000000000000000000" pitchFamily="2" charset="2"/>
              </a:rPr>
              <a:t>i</a:t>
            </a:r>
            <a:r>
              <a:rPr lang="en-US" dirty="0" smtClean="0">
                <a:latin typeface="Consolas" panose="020B0609020204030204" pitchFamily="49" charset="0"/>
                <a:sym typeface="Wingdings" panose="05000000000000000000" pitchFamily="2" charset="2"/>
              </a:rPr>
              <a:t>&lt;end; </a:t>
            </a:r>
            <a:r>
              <a:rPr lang="en-US" dirty="0" err="1" smtClean="0">
                <a:latin typeface="Consolas" panose="020B0609020204030204" pitchFamily="49" charset="0"/>
                <a:sym typeface="Wingdings" panose="05000000000000000000" pitchFamily="2" charset="2"/>
              </a:rPr>
              <a:t>i</a:t>
            </a:r>
            <a:r>
              <a:rPr lang="en-US" dirty="0" smtClean="0">
                <a:latin typeface="Consolas" panose="020B0609020204030204" pitchFamily="49" charset="0"/>
                <a:sym typeface="Wingdings" panose="05000000000000000000" pitchFamily="2" charset="2"/>
              </a:rPr>
              <a:t>++</a:t>
            </a:r>
            <a:r>
              <a:rPr lang="en-US" dirty="0" smtClean="0">
                <a:latin typeface="Consolas" panose="020B0609020204030204" pitchFamily="49" charset="0"/>
              </a:rPr>
              <a:t>){</a:t>
            </a:r>
          </a:p>
          <a:p>
            <a:r>
              <a:rPr lang="en-US" dirty="0" smtClean="0">
                <a:latin typeface="Consolas" panose="020B0609020204030204" pitchFamily="49" charset="0"/>
              </a:rPr>
              <a:t>		if(</a:t>
            </a:r>
            <a:r>
              <a:rPr lang="en-US" dirty="0" err="1" smtClean="0">
                <a:latin typeface="Consolas" panose="020B0609020204030204" pitchFamily="49" charset="0"/>
              </a:rPr>
              <a:t>mainArray</a:t>
            </a:r>
            <a:r>
              <a:rPr lang="en-US" dirty="0" smtClean="0">
                <a:latin typeface="Consolas" panose="020B0609020204030204" pitchFamily="49" charset="0"/>
              </a:rPr>
              <a:t>[</a:t>
            </a:r>
            <a:r>
              <a:rPr lang="en-US" dirty="0" err="1" smtClean="0">
                <a:latin typeface="Consolas" panose="020B0609020204030204" pitchFamily="49" charset="0"/>
              </a:rPr>
              <a:t>i</a:t>
            </a:r>
            <a:r>
              <a:rPr lang="en-US" dirty="0" smtClean="0">
                <a:latin typeface="Consolas" panose="020B0609020204030204" pitchFamily="49" charset="0"/>
              </a:rPr>
              <a:t>] &lt;= pivot){</a:t>
            </a:r>
          </a:p>
          <a:p>
            <a:r>
              <a:rPr lang="en-US" dirty="0">
                <a:latin typeface="Consolas" panose="020B0609020204030204" pitchFamily="49" charset="0"/>
              </a:rPr>
              <a:t>	</a:t>
            </a:r>
            <a:r>
              <a:rPr lang="en-US" dirty="0" smtClean="0">
                <a:latin typeface="Consolas" panose="020B0609020204030204" pitchFamily="49" charset="0"/>
              </a:rPr>
              <a:t>		swap(</a:t>
            </a:r>
            <a:r>
              <a:rPr lang="en-US" dirty="0" err="1" smtClean="0">
                <a:latin typeface="Consolas" panose="020B0609020204030204" pitchFamily="49" charset="0"/>
              </a:rPr>
              <a:t>mainArray</a:t>
            </a:r>
            <a:r>
              <a:rPr lang="en-US" dirty="0" smtClean="0">
                <a:latin typeface="Consolas" panose="020B0609020204030204" pitchFamily="49" charset="0"/>
              </a:rPr>
              <a:t>[</a:t>
            </a:r>
            <a:r>
              <a:rPr lang="en-US" dirty="0" err="1" smtClean="0">
                <a:latin typeface="Consolas" panose="020B0609020204030204" pitchFamily="49" charset="0"/>
              </a:rPr>
              <a:t>i</a:t>
            </a:r>
            <a:r>
              <a:rPr lang="en-US" dirty="0" smtClean="0">
                <a:latin typeface="Consolas" panose="020B0609020204030204" pitchFamily="49" charset="0"/>
              </a:rPr>
              <a:t>], </a:t>
            </a:r>
            <a:r>
              <a:rPr lang="en-US" dirty="0" err="1" smtClean="0">
                <a:latin typeface="Consolas" panose="020B0609020204030204" pitchFamily="49" charset="0"/>
              </a:rPr>
              <a:t>mainArray</a:t>
            </a:r>
            <a:r>
              <a:rPr lang="en-US" dirty="0" smtClean="0">
                <a:latin typeface="Consolas" panose="020B0609020204030204" pitchFamily="49" charset="0"/>
              </a:rPr>
              <a:t>[p])</a:t>
            </a:r>
          </a:p>
          <a:p>
            <a:r>
              <a:rPr lang="en-US" dirty="0">
                <a:latin typeface="Consolas" panose="020B0609020204030204" pitchFamily="49" charset="0"/>
              </a:rPr>
              <a:t>	</a:t>
            </a:r>
            <a:r>
              <a:rPr lang="en-US" dirty="0" smtClean="0">
                <a:latin typeface="Consolas" panose="020B0609020204030204" pitchFamily="49" charset="0"/>
              </a:rPr>
              <a:t>		p++</a:t>
            </a:r>
          </a:p>
          <a:p>
            <a:r>
              <a:rPr lang="en-US" dirty="0">
                <a:latin typeface="Consolas" panose="020B0609020204030204" pitchFamily="49" charset="0"/>
              </a:rPr>
              <a:t>	</a:t>
            </a:r>
            <a:r>
              <a:rPr lang="en-US" dirty="0" smtClean="0">
                <a:latin typeface="Consolas" panose="020B0609020204030204" pitchFamily="49" charset="0"/>
              </a:rPr>
              <a:t>	}</a:t>
            </a:r>
            <a:endParaRPr lang="en-US" dirty="0">
              <a:latin typeface="Consolas" panose="020B0609020204030204" pitchFamily="49" charset="0"/>
            </a:endParaRPr>
          </a:p>
          <a:p>
            <a:r>
              <a:rPr lang="en-US" dirty="0" smtClean="0">
                <a:latin typeface="Consolas" panose="020B0609020204030204" pitchFamily="49" charset="0"/>
              </a:rPr>
              <a:t>	}</a:t>
            </a:r>
          </a:p>
          <a:p>
            <a:r>
              <a:rPr lang="en-US" dirty="0">
                <a:latin typeface="Consolas" panose="020B0609020204030204" pitchFamily="49" charset="0"/>
              </a:rPr>
              <a:t>	</a:t>
            </a:r>
            <a:r>
              <a:rPr lang="en-US" dirty="0" smtClean="0">
                <a:latin typeface="Consolas" panose="020B0609020204030204" pitchFamily="49" charset="0"/>
              </a:rPr>
              <a:t>swap(</a:t>
            </a:r>
            <a:r>
              <a:rPr lang="en-US" dirty="0" err="1" smtClean="0">
                <a:latin typeface="Consolas" panose="020B0609020204030204" pitchFamily="49" charset="0"/>
              </a:rPr>
              <a:t>mainArray</a:t>
            </a:r>
            <a:r>
              <a:rPr lang="en-US" dirty="0" smtClean="0">
                <a:latin typeface="Consolas" panose="020B0609020204030204" pitchFamily="49" charset="0"/>
              </a:rPr>
              <a:t>[p], </a:t>
            </a:r>
            <a:r>
              <a:rPr lang="en-US" dirty="0" err="1" smtClean="0">
                <a:latin typeface="Consolas" panose="020B0609020204030204" pitchFamily="49" charset="0"/>
              </a:rPr>
              <a:t>mainArray</a:t>
            </a:r>
            <a:r>
              <a:rPr lang="en-US" dirty="0" smtClean="0">
                <a:latin typeface="Consolas" panose="020B0609020204030204" pitchFamily="49" charset="0"/>
              </a:rPr>
              <a:t>[end]) </a:t>
            </a:r>
            <a:r>
              <a:rPr lang="en-US" dirty="0" smtClean="0">
                <a:solidFill>
                  <a:srgbClr val="00B050"/>
                </a:solidFill>
                <a:latin typeface="Consolas" panose="020B0609020204030204" pitchFamily="49" charset="0"/>
              </a:rPr>
              <a:t>//swapping with pivot</a:t>
            </a:r>
          </a:p>
          <a:p>
            <a:r>
              <a:rPr lang="en-US" dirty="0">
                <a:latin typeface="Consolas" panose="020B0609020204030204" pitchFamily="49" charset="0"/>
              </a:rPr>
              <a:t>	</a:t>
            </a:r>
            <a:r>
              <a:rPr lang="en-US" dirty="0" smtClean="0">
                <a:latin typeface="Consolas" panose="020B0609020204030204" pitchFamily="49" charset="0"/>
              </a:rPr>
              <a:t>return p;</a:t>
            </a:r>
            <a:endParaRPr lang="en-US" dirty="0">
              <a:latin typeface="Consolas" panose="020B0609020204030204" pitchFamily="49" charset="0"/>
            </a:endParaRPr>
          </a:p>
          <a:p>
            <a:r>
              <a:rPr lang="en-US" dirty="0" smtClean="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quicksort(</a:t>
            </a:r>
            <a:r>
              <a:rPr lang="en-US" dirty="0" err="1">
                <a:latin typeface="Consolas" panose="020B0609020204030204" pitchFamily="49" charset="0"/>
              </a:rPr>
              <a:t>mainArray</a:t>
            </a:r>
            <a:r>
              <a:rPr lang="en-US" dirty="0">
                <a:latin typeface="Consolas" panose="020B0609020204030204" pitchFamily="49" charset="0"/>
              </a:rPr>
              <a:t>, start, end){</a:t>
            </a:r>
          </a:p>
          <a:p>
            <a:r>
              <a:rPr lang="en-US" dirty="0">
                <a:latin typeface="Consolas" panose="020B0609020204030204" pitchFamily="49" charset="0"/>
              </a:rPr>
              <a:t>	if(start &lt; end){</a:t>
            </a:r>
          </a:p>
          <a:p>
            <a:r>
              <a:rPr lang="en-US" dirty="0">
                <a:latin typeface="Consolas" panose="020B0609020204030204" pitchFamily="49" charset="0"/>
              </a:rPr>
              <a:t>		p = partition(</a:t>
            </a:r>
            <a:r>
              <a:rPr lang="en-US" dirty="0" err="1">
                <a:latin typeface="Consolas" panose="020B0609020204030204" pitchFamily="49" charset="0"/>
              </a:rPr>
              <a:t>mainArray</a:t>
            </a:r>
            <a:r>
              <a:rPr lang="en-US" dirty="0">
                <a:latin typeface="Consolas" panose="020B0609020204030204" pitchFamily="49" charset="0"/>
              </a:rPr>
              <a:t>, start, end)</a:t>
            </a:r>
          </a:p>
          <a:p>
            <a:r>
              <a:rPr lang="en-US" dirty="0">
                <a:latin typeface="Consolas" panose="020B0609020204030204" pitchFamily="49" charset="0"/>
              </a:rPr>
              <a:t>		quicksort(</a:t>
            </a:r>
            <a:r>
              <a:rPr lang="en-US" dirty="0" err="1">
                <a:latin typeface="Consolas" panose="020B0609020204030204" pitchFamily="49" charset="0"/>
              </a:rPr>
              <a:t>mainArray</a:t>
            </a:r>
            <a:r>
              <a:rPr lang="en-US" dirty="0">
                <a:latin typeface="Consolas" panose="020B0609020204030204" pitchFamily="49" charset="0"/>
              </a:rPr>
              <a:t>, start, p-1)</a:t>
            </a:r>
          </a:p>
          <a:p>
            <a:r>
              <a:rPr lang="en-US" dirty="0">
                <a:latin typeface="Consolas" panose="020B0609020204030204" pitchFamily="49" charset="0"/>
              </a:rPr>
              <a:t>		quicksort(</a:t>
            </a:r>
            <a:r>
              <a:rPr lang="en-US" dirty="0" err="1">
                <a:latin typeface="Consolas" panose="020B0609020204030204" pitchFamily="49" charset="0"/>
              </a:rPr>
              <a:t>mainArray</a:t>
            </a:r>
            <a:r>
              <a:rPr lang="en-US" dirty="0">
                <a:latin typeface="Consolas" panose="020B0609020204030204" pitchFamily="49" charset="0"/>
              </a:rPr>
              <a:t>, p+1, end)</a:t>
            </a:r>
          </a:p>
          <a:p>
            <a:r>
              <a:rPr lang="en-US" dirty="0">
                <a:latin typeface="Consolas" panose="020B0609020204030204" pitchFamily="49" charset="0"/>
              </a:rPr>
              <a:t>	}</a:t>
            </a:r>
          </a:p>
          <a:p>
            <a:r>
              <a:rPr lang="en-US" dirty="0">
                <a:latin typeface="Consolas" panose="020B0609020204030204" pitchFamily="49" charset="0"/>
              </a:rPr>
              <a:t>}</a:t>
            </a:r>
          </a:p>
          <a:p>
            <a:endParaRPr lang="en-US" dirty="0">
              <a:latin typeface="Consolas" panose="020B0609020204030204" pitchFamily="49" charset="0"/>
            </a:endParaRPr>
          </a:p>
        </p:txBody>
      </p:sp>
    </p:spTree>
    <p:extLst>
      <p:ext uri="{BB962C8B-B14F-4D97-AF65-F5344CB8AC3E}">
        <p14:creationId xmlns:p14="http://schemas.microsoft.com/office/powerpoint/2010/main" val="373069046"/>
      </p:ext>
    </p:extLst>
  </p:cSld>
  <p:clrMapOvr>
    <a:masterClrMapping/>
  </p:clrMapOvr>
  <p:transition>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0073982-C5FE-4A71-9E42-47D44BDD7CD8}"/>
              </a:ext>
            </a:extLst>
          </p:cNvPr>
          <p:cNvSpPr txBox="1"/>
          <p:nvPr/>
        </p:nvSpPr>
        <p:spPr>
          <a:xfrm>
            <a:off x="211019" y="709135"/>
            <a:ext cx="4003019" cy="461665"/>
          </a:xfrm>
          <a:prstGeom prst="rect">
            <a:avLst/>
          </a:prstGeom>
          <a:noFill/>
        </p:spPr>
        <p:txBody>
          <a:bodyPr wrap="none" rtlCol="0">
            <a:spAutoFit/>
          </a:bodyPr>
          <a:lstStyle/>
          <a:p>
            <a:r>
              <a:rPr lang="en-US" sz="2400" b="1" u="sng" dirty="0" smtClean="0"/>
              <a:t>Quick Sort [Time Complexity]:</a:t>
            </a:r>
            <a:endParaRPr lang="en-US" sz="2400" b="1" u="sng" dirty="0"/>
          </a:p>
        </p:txBody>
      </p:sp>
      <mc:AlternateContent xmlns:mc="http://schemas.openxmlformats.org/markup-compatibility/2006" xmlns:a14="http://schemas.microsoft.com/office/drawing/2010/main">
        <mc:Choice Requires="a14">
          <p:sp>
            <p:nvSpPr>
              <p:cNvPr id="3" name="TextBox 2"/>
              <p:cNvSpPr txBox="1"/>
              <p:nvPr/>
            </p:nvSpPr>
            <p:spPr>
              <a:xfrm>
                <a:off x="340659" y="1362635"/>
                <a:ext cx="5271247"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Best-case: </a:t>
                </a:r>
                <a:r>
                  <a:rPr lang="el-GR" dirty="0" smtClean="0">
                    <a:latin typeface="Arial Unicode MS" panose="020B0604020202020204" pitchFamily="34" charset="-128"/>
                    <a:ea typeface="Arial Unicode MS" panose="020B0604020202020204" pitchFamily="34" charset="-128"/>
                    <a:cs typeface="Arial Unicode MS" panose="020B0604020202020204" pitchFamily="34" charset="-128"/>
                  </a:rPr>
                  <a:t>Ω</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 log n)</a:t>
                </a:r>
                <a:endParaRPr lang="en-US" dirty="0" smtClean="0"/>
              </a:p>
              <a:p>
                <a:pPr marL="285750" indent="-285750">
                  <a:buFont typeface="Arial" panose="020B0604020202020204" pitchFamily="34" charset="0"/>
                  <a:buChar char="•"/>
                </a:pPr>
                <a:r>
                  <a:rPr lang="en-US" dirty="0" smtClean="0"/>
                  <a:t>Average-case: </a:t>
                </a:r>
                <a14:m>
                  <m:oMath xmlns:m="http://schemas.openxmlformats.org/officeDocument/2006/math">
                    <m:r>
                      <a:rPr lang="en-US" b="0" i="1" smtClean="0">
                        <a:latin typeface="Cambria Math" panose="02040503050406030204" pitchFamily="18" charset="0"/>
                      </a:rPr>
                      <m:t>𝜃</m:t>
                    </m:r>
                  </m:oMath>
                </a14:m>
                <a:r>
                  <a:rPr lang="en-US" dirty="0" smtClean="0"/>
                  <a:t>(n log n)</a:t>
                </a:r>
              </a:p>
              <a:p>
                <a:pPr marL="285750" indent="-285750">
                  <a:buFont typeface="Arial" panose="020B0604020202020204" pitchFamily="34" charset="0"/>
                  <a:buChar char="•"/>
                </a:pPr>
                <a:r>
                  <a:rPr lang="en-US" dirty="0" smtClean="0"/>
                  <a:t>Worst-case: </a:t>
                </a:r>
              </a:p>
              <a:p>
                <a:pPr marL="742950" lvl="1" indent="-285750">
                  <a:buFont typeface="Wingdings" panose="05000000000000000000" pitchFamily="2" charset="2"/>
                  <a:buChar char="Ø"/>
                </a:pPr>
                <a:r>
                  <a:rPr lang="en-US" dirty="0" smtClean="0"/>
                  <a:t>O(n</a:t>
                </a:r>
                <a:r>
                  <a:rPr lang="en-US" baseline="30000" dirty="0" smtClean="0"/>
                  <a:t>2</a:t>
                </a:r>
                <a:r>
                  <a:rPr lang="en-US" dirty="0" smtClean="0"/>
                  <a:t>) </a:t>
                </a:r>
                <a:r>
                  <a:rPr lang="en-US" b="1" dirty="0" smtClean="0">
                    <a:solidFill>
                      <a:srgbClr val="FF0000"/>
                    </a:solidFill>
                  </a:rPr>
                  <a:t>[if pivot is not picked at random]</a:t>
                </a:r>
              </a:p>
              <a:p>
                <a:pPr marL="742950" lvl="1" indent="-285750">
                  <a:buFont typeface="Wingdings" panose="05000000000000000000" pitchFamily="2" charset="2"/>
                  <a:buChar char="Ø"/>
                </a:pPr>
                <a:r>
                  <a:rPr lang="en-US" dirty="0" smtClean="0"/>
                  <a:t>O(n</a:t>
                </a:r>
                <a:r>
                  <a:rPr lang="en-US" baseline="30000" dirty="0" smtClean="0"/>
                  <a:t> </a:t>
                </a:r>
                <a:r>
                  <a:rPr lang="en-US" dirty="0" smtClean="0"/>
                  <a:t>log n) </a:t>
                </a:r>
                <a:r>
                  <a:rPr lang="en-US" b="1" dirty="0">
                    <a:solidFill>
                      <a:srgbClr val="00B050"/>
                    </a:solidFill>
                  </a:rPr>
                  <a:t>[if </a:t>
                </a:r>
                <a:r>
                  <a:rPr lang="en-US" b="1" dirty="0" smtClean="0">
                    <a:solidFill>
                      <a:srgbClr val="00B050"/>
                    </a:solidFill>
                  </a:rPr>
                  <a:t>pivot is picked </a:t>
                </a:r>
                <a:r>
                  <a:rPr lang="en-US" b="1" dirty="0">
                    <a:solidFill>
                      <a:srgbClr val="00B050"/>
                    </a:solidFill>
                  </a:rPr>
                  <a:t>at random</a:t>
                </a:r>
                <a:r>
                  <a:rPr lang="en-US" b="1" dirty="0" smtClean="0">
                    <a:solidFill>
                      <a:srgbClr val="00B050"/>
                    </a:solidFill>
                  </a:rPr>
                  <a:t>]</a:t>
                </a:r>
                <a:endParaRPr lang="en-US" b="1" dirty="0">
                  <a:solidFill>
                    <a:srgbClr val="00B05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40659" y="1362635"/>
                <a:ext cx="5271247" cy="1477328"/>
              </a:xfrm>
              <a:prstGeom prst="rect">
                <a:avLst/>
              </a:prstGeom>
              <a:blipFill rotWithShape="0">
                <a:blip r:embed="rId2"/>
                <a:stretch>
                  <a:fillRect l="-809" t="-2893" b="-5785"/>
                </a:stretch>
              </a:blipFill>
            </p:spPr>
            <p:txBody>
              <a:bodyPr/>
              <a:lstStyle/>
              <a:p>
                <a:r>
                  <a:rPr lang="en-US">
                    <a:noFill/>
                  </a:rPr>
                  <a:t> </a:t>
                </a:r>
              </a:p>
            </p:txBody>
          </p:sp>
        </mc:Fallback>
      </mc:AlternateContent>
      <p:sp>
        <p:nvSpPr>
          <p:cNvPr id="4" name="TextBox 3">
            <a:extLst>
              <a:ext uri="{FF2B5EF4-FFF2-40B4-BE49-F238E27FC236}">
                <a16:creationId xmlns="" xmlns:a16="http://schemas.microsoft.com/office/drawing/2014/main" id="{40073982-C5FE-4A71-9E42-47D44BDD7CD8}"/>
              </a:ext>
            </a:extLst>
          </p:cNvPr>
          <p:cNvSpPr txBox="1"/>
          <p:nvPr/>
        </p:nvSpPr>
        <p:spPr>
          <a:xfrm>
            <a:off x="340659" y="3219252"/>
            <a:ext cx="4116833" cy="461665"/>
          </a:xfrm>
          <a:prstGeom prst="rect">
            <a:avLst/>
          </a:prstGeom>
          <a:noFill/>
        </p:spPr>
        <p:txBody>
          <a:bodyPr wrap="none" rtlCol="0">
            <a:spAutoFit/>
          </a:bodyPr>
          <a:lstStyle/>
          <a:p>
            <a:r>
              <a:rPr lang="en-US" sz="2400" b="1" u="sng" dirty="0" smtClean="0"/>
              <a:t>Quick Sort [Space Complexity]:</a:t>
            </a:r>
            <a:endParaRPr lang="en-US" sz="2400" b="1" u="sng" dirty="0"/>
          </a:p>
        </p:txBody>
      </p:sp>
      <p:sp>
        <p:nvSpPr>
          <p:cNvPr id="5" name="TextBox 4"/>
          <p:cNvSpPr txBox="1"/>
          <p:nvPr/>
        </p:nvSpPr>
        <p:spPr>
          <a:xfrm>
            <a:off x="211019" y="3980329"/>
            <a:ext cx="5271247"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O(n) </a:t>
            </a:r>
            <a:r>
              <a:rPr lang="en-US" b="1" dirty="0" smtClean="0">
                <a:solidFill>
                  <a:srgbClr val="FF0000"/>
                </a:solidFill>
              </a:rPr>
              <a:t>[if pivot is not picked at random]</a:t>
            </a:r>
          </a:p>
          <a:p>
            <a:endParaRPr lang="en-US" dirty="0"/>
          </a:p>
          <a:p>
            <a:pPr marL="285750" indent="-285750">
              <a:buFont typeface="Arial" panose="020B0604020202020204" pitchFamily="34" charset="0"/>
              <a:buChar char="•"/>
            </a:pPr>
            <a:r>
              <a:rPr lang="en-US" dirty="0" smtClean="0"/>
              <a:t>O(n</a:t>
            </a:r>
            <a:r>
              <a:rPr lang="en-US" baseline="30000" dirty="0" smtClean="0"/>
              <a:t> </a:t>
            </a:r>
            <a:r>
              <a:rPr lang="en-US" dirty="0" smtClean="0"/>
              <a:t>log n) </a:t>
            </a:r>
            <a:r>
              <a:rPr lang="en-US" b="1" dirty="0">
                <a:solidFill>
                  <a:srgbClr val="00B050"/>
                </a:solidFill>
              </a:rPr>
              <a:t>[if </a:t>
            </a:r>
            <a:r>
              <a:rPr lang="en-US" b="1" dirty="0" smtClean="0">
                <a:solidFill>
                  <a:srgbClr val="00B050"/>
                </a:solidFill>
              </a:rPr>
              <a:t>pivot is picked </a:t>
            </a:r>
            <a:r>
              <a:rPr lang="en-US" b="1" dirty="0">
                <a:solidFill>
                  <a:srgbClr val="00B050"/>
                </a:solidFill>
              </a:rPr>
              <a:t>at random</a:t>
            </a:r>
            <a:r>
              <a:rPr lang="en-US" b="1" dirty="0" smtClean="0">
                <a:solidFill>
                  <a:srgbClr val="00B050"/>
                </a:solidFill>
              </a:rPr>
              <a:t>]</a:t>
            </a:r>
            <a:endParaRPr lang="en-US" b="1" dirty="0">
              <a:solidFill>
                <a:srgbClr val="00B050"/>
              </a:solidFill>
            </a:endParaRPr>
          </a:p>
        </p:txBody>
      </p:sp>
    </p:spTree>
    <p:extLst>
      <p:ext uri="{BB962C8B-B14F-4D97-AF65-F5344CB8AC3E}">
        <p14:creationId xmlns:p14="http://schemas.microsoft.com/office/powerpoint/2010/main" val="28482495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0073982-C5FE-4A71-9E42-47D44BDD7CD8}"/>
              </a:ext>
            </a:extLst>
          </p:cNvPr>
          <p:cNvSpPr txBox="1"/>
          <p:nvPr/>
        </p:nvSpPr>
        <p:spPr>
          <a:xfrm>
            <a:off x="211019" y="478303"/>
            <a:ext cx="7280968" cy="461665"/>
          </a:xfrm>
          <a:prstGeom prst="rect">
            <a:avLst/>
          </a:prstGeom>
          <a:noFill/>
        </p:spPr>
        <p:txBody>
          <a:bodyPr wrap="none" rtlCol="0">
            <a:spAutoFit/>
          </a:bodyPr>
          <a:lstStyle/>
          <a:p>
            <a:r>
              <a:rPr lang="en-US" sz="2400" b="1" u="sng" dirty="0" smtClean="0"/>
              <a:t>Quick Sort [Algorithm]</a:t>
            </a:r>
            <a:r>
              <a:rPr lang="en-US" sz="2400" b="1" u="sng" dirty="0" smtClean="0">
                <a:solidFill>
                  <a:srgbClr val="00B050"/>
                </a:solidFill>
              </a:rPr>
              <a:t>[When pivot is picked randomly]</a:t>
            </a:r>
            <a:r>
              <a:rPr lang="en-US" sz="2400" b="1" u="sng" dirty="0" smtClean="0"/>
              <a:t>:</a:t>
            </a:r>
            <a:endParaRPr lang="en-US" sz="2400" b="1" u="sng" dirty="0"/>
          </a:p>
        </p:txBody>
      </p:sp>
      <p:sp>
        <p:nvSpPr>
          <p:cNvPr id="4" name="TextBox 3"/>
          <p:cNvSpPr txBox="1"/>
          <p:nvPr/>
        </p:nvSpPr>
        <p:spPr>
          <a:xfrm>
            <a:off x="313765" y="1021976"/>
            <a:ext cx="8606117" cy="6124754"/>
          </a:xfrm>
          <a:prstGeom prst="rect">
            <a:avLst/>
          </a:prstGeom>
          <a:noFill/>
        </p:spPr>
        <p:txBody>
          <a:bodyPr wrap="square" rtlCol="0">
            <a:spAutoFit/>
          </a:bodyPr>
          <a:lstStyle/>
          <a:p>
            <a:r>
              <a:rPr lang="en-US" sz="1400" dirty="0" smtClean="0">
                <a:latin typeface="Consolas" panose="020B0609020204030204" pitchFamily="49" charset="0"/>
              </a:rPr>
              <a:t>partition(</a:t>
            </a:r>
            <a:r>
              <a:rPr lang="en-US" sz="1400" dirty="0" err="1" smtClean="0">
                <a:latin typeface="Consolas" panose="020B0609020204030204" pitchFamily="49" charset="0"/>
              </a:rPr>
              <a:t>mainArray</a:t>
            </a:r>
            <a:r>
              <a:rPr lang="en-US" sz="1400" dirty="0" smtClean="0">
                <a:latin typeface="Consolas" panose="020B0609020204030204" pitchFamily="49" charset="0"/>
              </a:rPr>
              <a:t>, start, end){</a:t>
            </a:r>
          </a:p>
          <a:p>
            <a:r>
              <a:rPr lang="en-US" sz="1400" dirty="0" smtClean="0">
                <a:latin typeface="Consolas" panose="020B0609020204030204" pitchFamily="49" charset="0"/>
              </a:rPr>
              <a:t>	pivot = </a:t>
            </a:r>
            <a:r>
              <a:rPr lang="en-US" sz="1400" dirty="0" err="1" smtClean="0">
                <a:latin typeface="Consolas" panose="020B0609020204030204" pitchFamily="49" charset="0"/>
              </a:rPr>
              <a:t>mainArray</a:t>
            </a:r>
            <a:r>
              <a:rPr lang="en-US" sz="1400" dirty="0" smtClean="0">
                <a:latin typeface="Consolas" panose="020B0609020204030204" pitchFamily="49" charset="0"/>
              </a:rPr>
              <a:t>[end]</a:t>
            </a:r>
          </a:p>
          <a:p>
            <a:r>
              <a:rPr lang="en-US" sz="1400" dirty="0">
                <a:latin typeface="Consolas" panose="020B0609020204030204" pitchFamily="49" charset="0"/>
              </a:rPr>
              <a:t>	</a:t>
            </a:r>
            <a:r>
              <a:rPr lang="en-US" sz="1400" dirty="0" smtClean="0">
                <a:latin typeface="Consolas" panose="020B0609020204030204" pitchFamily="49" charset="0"/>
              </a:rPr>
              <a:t>p = start</a:t>
            </a:r>
          </a:p>
          <a:p>
            <a:r>
              <a:rPr lang="en-US" sz="1400" dirty="0">
                <a:latin typeface="Consolas" panose="020B0609020204030204" pitchFamily="49" charset="0"/>
              </a:rPr>
              <a:t>	</a:t>
            </a:r>
            <a:endParaRPr lang="en-US" sz="1400" dirty="0" smtClean="0">
              <a:latin typeface="Consolas" panose="020B0609020204030204" pitchFamily="49" charset="0"/>
            </a:endParaRPr>
          </a:p>
          <a:p>
            <a:r>
              <a:rPr lang="en-US" sz="1400" dirty="0">
                <a:latin typeface="Consolas" panose="020B0609020204030204" pitchFamily="49" charset="0"/>
              </a:rPr>
              <a:t>	</a:t>
            </a:r>
            <a:r>
              <a:rPr lang="en-US" sz="1400" dirty="0" smtClean="0">
                <a:latin typeface="Consolas" panose="020B0609020204030204" pitchFamily="49" charset="0"/>
              </a:rPr>
              <a:t>for(</a:t>
            </a:r>
            <a:r>
              <a:rPr lang="en-US" sz="1400" dirty="0" err="1" smtClean="0">
                <a:latin typeface="Consolas" panose="020B0609020204030204" pitchFamily="49" charset="0"/>
              </a:rPr>
              <a:t>i</a:t>
            </a:r>
            <a:r>
              <a:rPr lang="en-US" sz="1400" dirty="0" smtClean="0">
                <a:latin typeface="Consolas" panose="020B0609020204030204" pitchFamily="49" charset="0"/>
              </a:rPr>
              <a:t>=start;</a:t>
            </a:r>
            <a:r>
              <a:rPr lang="en-US" sz="1400" dirty="0" smtClean="0">
                <a:latin typeface="Consolas" panose="020B0609020204030204" pitchFamily="49" charset="0"/>
                <a:sym typeface="Wingdings" panose="05000000000000000000" pitchFamily="2" charset="2"/>
              </a:rPr>
              <a:t> </a:t>
            </a:r>
            <a:r>
              <a:rPr lang="en-US" sz="1400" dirty="0" err="1" smtClean="0">
                <a:latin typeface="Consolas" panose="020B0609020204030204" pitchFamily="49" charset="0"/>
                <a:sym typeface="Wingdings" panose="05000000000000000000" pitchFamily="2" charset="2"/>
              </a:rPr>
              <a:t>i</a:t>
            </a:r>
            <a:r>
              <a:rPr lang="en-US" sz="1400" dirty="0" smtClean="0">
                <a:latin typeface="Consolas" panose="020B0609020204030204" pitchFamily="49" charset="0"/>
                <a:sym typeface="Wingdings" panose="05000000000000000000" pitchFamily="2" charset="2"/>
              </a:rPr>
              <a:t>&lt;end; </a:t>
            </a:r>
            <a:r>
              <a:rPr lang="en-US" sz="1400" dirty="0" err="1" smtClean="0">
                <a:latin typeface="Consolas" panose="020B0609020204030204" pitchFamily="49" charset="0"/>
                <a:sym typeface="Wingdings" panose="05000000000000000000" pitchFamily="2" charset="2"/>
              </a:rPr>
              <a:t>i</a:t>
            </a:r>
            <a:r>
              <a:rPr lang="en-US" sz="1400" dirty="0" smtClean="0">
                <a:latin typeface="Consolas" panose="020B0609020204030204" pitchFamily="49" charset="0"/>
                <a:sym typeface="Wingdings" panose="05000000000000000000" pitchFamily="2" charset="2"/>
              </a:rPr>
              <a:t>++</a:t>
            </a:r>
            <a:r>
              <a:rPr lang="en-US" sz="1400" dirty="0" smtClean="0">
                <a:latin typeface="Consolas" panose="020B0609020204030204" pitchFamily="49" charset="0"/>
              </a:rPr>
              <a:t>){</a:t>
            </a:r>
          </a:p>
          <a:p>
            <a:r>
              <a:rPr lang="en-US" sz="1400" dirty="0" smtClean="0">
                <a:latin typeface="Consolas" panose="020B0609020204030204" pitchFamily="49" charset="0"/>
              </a:rPr>
              <a:t>		if(</a:t>
            </a:r>
            <a:r>
              <a:rPr lang="en-US" sz="1400" dirty="0" err="1" smtClean="0">
                <a:latin typeface="Consolas" panose="020B0609020204030204" pitchFamily="49" charset="0"/>
              </a:rPr>
              <a:t>mainArray</a:t>
            </a:r>
            <a:r>
              <a:rPr lang="en-US" sz="1400" dirty="0" smtClean="0">
                <a:latin typeface="Consolas" panose="020B0609020204030204" pitchFamily="49" charset="0"/>
              </a:rPr>
              <a:t>[</a:t>
            </a:r>
            <a:r>
              <a:rPr lang="en-US" sz="1400" dirty="0" err="1" smtClean="0">
                <a:latin typeface="Consolas" panose="020B0609020204030204" pitchFamily="49" charset="0"/>
              </a:rPr>
              <a:t>i</a:t>
            </a:r>
            <a:r>
              <a:rPr lang="en-US" sz="1400" dirty="0" smtClean="0">
                <a:latin typeface="Consolas" panose="020B0609020204030204" pitchFamily="49" charset="0"/>
              </a:rPr>
              <a:t>] &lt;= pivot){</a:t>
            </a:r>
          </a:p>
          <a:p>
            <a:r>
              <a:rPr lang="en-US" sz="1400" dirty="0">
                <a:latin typeface="Consolas" panose="020B0609020204030204" pitchFamily="49" charset="0"/>
              </a:rPr>
              <a:t>	</a:t>
            </a:r>
            <a:r>
              <a:rPr lang="en-US" sz="1400" dirty="0" smtClean="0">
                <a:latin typeface="Consolas" panose="020B0609020204030204" pitchFamily="49" charset="0"/>
              </a:rPr>
              <a:t>		swap(</a:t>
            </a:r>
            <a:r>
              <a:rPr lang="en-US" sz="1400" dirty="0" err="1" smtClean="0">
                <a:latin typeface="Consolas" panose="020B0609020204030204" pitchFamily="49" charset="0"/>
              </a:rPr>
              <a:t>mainArray</a:t>
            </a:r>
            <a:r>
              <a:rPr lang="en-US" sz="1400" dirty="0" smtClean="0">
                <a:latin typeface="Consolas" panose="020B0609020204030204" pitchFamily="49" charset="0"/>
              </a:rPr>
              <a:t>[</a:t>
            </a:r>
            <a:r>
              <a:rPr lang="en-US" sz="1400" dirty="0" err="1" smtClean="0">
                <a:latin typeface="Consolas" panose="020B0609020204030204" pitchFamily="49" charset="0"/>
              </a:rPr>
              <a:t>i</a:t>
            </a:r>
            <a:r>
              <a:rPr lang="en-US" sz="1400" dirty="0" smtClean="0">
                <a:latin typeface="Consolas" panose="020B0609020204030204" pitchFamily="49" charset="0"/>
              </a:rPr>
              <a:t>], </a:t>
            </a:r>
            <a:r>
              <a:rPr lang="en-US" sz="1400" dirty="0" err="1" smtClean="0">
                <a:latin typeface="Consolas" panose="020B0609020204030204" pitchFamily="49" charset="0"/>
              </a:rPr>
              <a:t>mainArray</a:t>
            </a:r>
            <a:r>
              <a:rPr lang="en-US" sz="1400" dirty="0" smtClean="0">
                <a:latin typeface="Consolas" panose="020B0609020204030204" pitchFamily="49" charset="0"/>
              </a:rPr>
              <a:t>[p])</a:t>
            </a:r>
          </a:p>
          <a:p>
            <a:r>
              <a:rPr lang="en-US" sz="1400" dirty="0">
                <a:latin typeface="Consolas" panose="020B0609020204030204" pitchFamily="49" charset="0"/>
              </a:rPr>
              <a:t>	</a:t>
            </a:r>
            <a:r>
              <a:rPr lang="en-US" sz="1400" dirty="0" smtClean="0">
                <a:latin typeface="Consolas" panose="020B0609020204030204" pitchFamily="49" charset="0"/>
              </a:rPr>
              <a:t>		p++</a:t>
            </a:r>
          </a:p>
          <a:p>
            <a:r>
              <a:rPr lang="en-US" sz="1400" dirty="0">
                <a:latin typeface="Consolas" panose="020B0609020204030204" pitchFamily="49" charset="0"/>
              </a:rPr>
              <a:t>	</a:t>
            </a:r>
            <a:r>
              <a:rPr lang="en-US" sz="1400" dirty="0" smtClean="0">
                <a:latin typeface="Consolas" panose="020B0609020204030204" pitchFamily="49" charset="0"/>
              </a:rPr>
              <a:t>	}</a:t>
            </a:r>
            <a:endParaRPr lang="en-US" sz="1400" dirty="0">
              <a:latin typeface="Consolas" panose="020B0609020204030204" pitchFamily="49" charset="0"/>
            </a:endParaRPr>
          </a:p>
          <a:p>
            <a:r>
              <a:rPr lang="en-US" sz="1400" dirty="0" smtClean="0">
                <a:latin typeface="Consolas" panose="020B0609020204030204" pitchFamily="49" charset="0"/>
              </a:rPr>
              <a:t>	}</a:t>
            </a:r>
          </a:p>
          <a:p>
            <a:r>
              <a:rPr lang="en-US" sz="1400" dirty="0">
                <a:latin typeface="Consolas" panose="020B0609020204030204" pitchFamily="49" charset="0"/>
              </a:rPr>
              <a:t>	</a:t>
            </a:r>
            <a:r>
              <a:rPr lang="en-US" sz="1400" dirty="0" smtClean="0">
                <a:latin typeface="Consolas" panose="020B0609020204030204" pitchFamily="49" charset="0"/>
              </a:rPr>
              <a:t>swap(</a:t>
            </a:r>
            <a:r>
              <a:rPr lang="en-US" sz="1400" dirty="0" err="1" smtClean="0">
                <a:latin typeface="Consolas" panose="020B0609020204030204" pitchFamily="49" charset="0"/>
              </a:rPr>
              <a:t>mainArray</a:t>
            </a:r>
            <a:r>
              <a:rPr lang="en-US" sz="1400" dirty="0" smtClean="0">
                <a:latin typeface="Consolas" panose="020B0609020204030204" pitchFamily="49" charset="0"/>
              </a:rPr>
              <a:t>[p], </a:t>
            </a:r>
            <a:r>
              <a:rPr lang="en-US" sz="1400" dirty="0" err="1" smtClean="0">
                <a:latin typeface="Consolas" panose="020B0609020204030204" pitchFamily="49" charset="0"/>
              </a:rPr>
              <a:t>mainArray</a:t>
            </a:r>
            <a:r>
              <a:rPr lang="en-US" sz="1400" dirty="0" smtClean="0">
                <a:latin typeface="Consolas" panose="020B0609020204030204" pitchFamily="49" charset="0"/>
              </a:rPr>
              <a:t>[end]) </a:t>
            </a:r>
            <a:r>
              <a:rPr lang="en-US" sz="1400" dirty="0" smtClean="0">
                <a:solidFill>
                  <a:srgbClr val="00B050"/>
                </a:solidFill>
                <a:latin typeface="Consolas" panose="020B0609020204030204" pitchFamily="49" charset="0"/>
              </a:rPr>
              <a:t>//swapping with pivot</a:t>
            </a:r>
          </a:p>
          <a:p>
            <a:r>
              <a:rPr lang="en-US" sz="1400" dirty="0">
                <a:latin typeface="Consolas" panose="020B0609020204030204" pitchFamily="49" charset="0"/>
              </a:rPr>
              <a:t>	</a:t>
            </a:r>
            <a:r>
              <a:rPr lang="en-US" sz="1400" dirty="0" smtClean="0">
                <a:latin typeface="Consolas" panose="020B0609020204030204" pitchFamily="49" charset="0"/>
              </a:rPr>
              <a:t>return p;</a:t>
            </a:r>
            <a:endParaRPr lang="en-US" sz="1400" dirty="0">
              <a:latin typeface="Consolas" panose="020B0609020204030204" pitchFamily="49" charset="0"/>
            </a:endParaRPr>
          </a:p>
          <a:p>
            <a:r>
              <a:rPr lang="en-US" sz="1400" dirty="0" smtClean="0">
                <a:latin typeface="Consolas" panose="020B0609020204030204" pitchFamily="49" charset="0"/>
              </a:rPr>
              <a:t>}</a:t>
            </a:r>
          </a:p>
          <a:p>
            <a:endParaRPr lang="en-US" sz="1400" dirty="0">
              <a:latin typeface="Consolas" panose="020B0609020204030204" pitchFamily="49" charset="0"/>
            </a:endParaRPr>
          </a:p>
          <a:p>
            <a:r>
              <a:rPr lang="en-US" sz="1400" dirty="0" err="1" smtClean="0">
                <a:solidFill>
                  <a:srgbClr val="C00000"/>
                </a:solidFill>
                <a:latin typeface="Consolas" panose="020B0609020204030204" pitchFamily="49" charset="0"/>
              </a:rPr>
              <a:t>randPartition</a:t>
            </a:r>
            <a:r>
              <a:rPr lang="en-US" sz="1400" dirty="0" smtClean="0">
                <a:solidFill>
                  <a:srgbClr val="C00000"/>
                </a:solidFill>
                <a:latin typeface="Consolas" panose="020B0609020204030204" pitchFamily="49" charset="0"/>
              </a:rPr>
              <a:t>(</a:t>
            </a:r>
            <a:r>
              <a:rPr lang="en-US" sz="1400" dirty="0" err="1">
                <a:solidFill>
                  <a:srgbClr val="C00000"/>
                </a:solidFill>
                <a:latin typeface="Consolas" panose="020B0609020204030204" pitchFamily="49" charset="0"/>
              </a:rPr>
              <a:t>mainArray</a:t>
            </a:r>
            <a:r>
              <a:rPr lang="en-US" sz="1400" dirty="0">
                <a:solidFill>
                  <a:srgbClr val="C00000"/>
                </a:solidFill>
                <a:latin typeface="Consolas" panose="020B0609020204030204" pitchFamily="49" charset="0"/>
              </a:rPr>
              <a:t>, start, end</a:t>
            </a:r>
            <a:r>
              <a:rPr lang="en-US" sz="1400" dirty="0" smtClean="0">
                <a:solidFill>
                  <a:srgbClr val="C00000"/>
                </a:solidFill>
                <a:latin typeface="Consolas" panose="020B0609020204030204" pitchFamily="49" charset="0"/>
              </a:rPr>
              <a:t>){</a:t>
            </a:r>
          </a:p>
          <a:p>
            <a:r>
              <a:rPr lang="en-US" sz="1400" dirty="0" smtClean="0">
                <a:solidFill>
                  <a:srgbClr val="C00000"/>
                </a:solidFill>
                <a:latin typeface="Consolas" panose="020B0609020204030204" pitchFamily="49" charset="0"/>
              </a:rPr>
              <a:t>	</a:t>
            </a:r>
            <a:r>
              <a:rPr lang="en-US" sz="1400" dirty="0" err="1" smtClean="0">
                <a:solidFill>
                  <a:srgbClr val="C00000"/>
                </a:solidFill>
                <a:latin typeface="Consolas" panose="020B0609020204030204" pitchFamily="49" charset="0"/>
              </a:rPr>
              <a:t>randPivot</a:t>
            </a:r>
            <a:r>
              <a:rPr lang="en-US" sz="1400" dirty="0" smtClean="0">
                <a:solidFill>
                  <a:srgbClr val="C00000"/>
                </a:solidFill>
                <a:latin typeface="Consolas" panose="020B0609020204030204" pitchFamily="49" charset="0"/>
              </a:rPr>
              <a:t> = </a:t>
            </a:r>
            <a:r>
              <a:rPr lang="en-US" sz="1400" dirty="0" err="1" smtClean="0">
                <a:solidFill>
                  <a:srgbClr val="C00000"/>
                </a:solidFill>
                <a:latin typeface="Consolas" panose="020B0609020204030204" pitchFamily="49" charset="0"/>
              </a:rPr>
              <a:t>randomGenerator</a:t>
            </a:r>
            <a:r>
              <a:rPr lang="en-US" sz="1400" dirty="0" smtClean="0">
                <a:solidFill>
                  <a:srgbClr val="C00000"/>
                </a:solidFill>
                <a:latin typeface="Consolas" panose="020B0609020204030204" pitchFamily="49" charset="0"/>
              </a:rPr>
              <a:t>(start, end) </a:t>
            </a:r>
            <a:r>
              <a:rPr lang="en-US" sz="1000" dirty="0" smtClean="0">
                <a:solidFill>
                  <a:srgbClr val="00B050"/>
                </a:solidFill>
                <a:latin typeface="Consolas" panose="020B0609020204030204" pitchFamily="49" charset="0"/>
              </a:rPr>
              <a:t>//will pick a random number between </a:t>
            </a:r>
            <a:r>
              <a:rPr lang="en-US" sz="1000" dirty="0">
                <a:solidFill>
                  <a:srgbClr val="00B050"/>
                </a:solidFill>
                <a:latin typeface="Consolas" panose="020B0609020204030204" pitchFamily="49" charset="0"/>
              </a:rPr>
              <a:t>start and end</a:t>
            </a:r>
            <a:r>
              <a:rPr lang="en-US" sz="1000" dirty="0" smtClean="0">
                <a:solidFill>
                  <a:srgbClr val="00B050"/>
                </a:solidFill>
                <a:latin typeface="Consolas" panose="020B0609020204030204" pitchFamily="49" charset="0"/>
              </a:rPr>
              <a:t> </a:t>
            </a:r>
            <a:r>
              <a:rPr lang="en-US" sz="1400" dirty="0" smtClean="0">
                <a:solidFill>
                  <a:srgbClr val="C00000"/>
                </a:solidFill>
                <a:latin typeface="Consolas" panose="020B0609020204030204" pitchFamily="49" charset="0"/>
              </a:rPr>
              <a:t>	swap(</a:t>
            </a:r>
            <a:r>
              <a:rPr lang="en-US" sz="1400" dirty="0" err="1" smtClean="0">
                <a:solidFill>
                  <a:srgbClr val="C00000"/>
                </a:solidFill>
                <a:latin typeface="Consolas" panose="020B0609020204030204" pitchFamily="49" charset="0"/>
              </a:rPr>
              <a:t>mainArray</a:t>
            </a:r>
            <a:r>
              <a:rPr lang="en-US" sz="1400" dirty="0" smtClean="0">
                <a:solidFill>
                  <a:srgbClr val="C00000"/>
                </a:solidFill>
                <a:latin typeface="Consolas" panose="020B0609020204030204" pitchFamily="49" charset="0"/>
              </a:rPr>
              <a:t>[</a:t>
            </a:r>
            <a:r>
              <a:rPr lang="en-US" sz="1400" dirty="0" err="1" smtClean="0">
                <a:solidFill>
                  <a:srgbClr val="C00000"/>
                </a:solidFill>
                <a:latin typeface="Consolas" panose="020B0609020204030204" pitchFamily="49" charset="0"/>
              </a:rPr>
              <a:t>randPivot</a:t>
            </a:r>
            <a:r>
              <a:rPr lang="en-US" sz="1400" dirty="0" smtClean="0">
                <a:solidFill>
                  <a:srgbClr val="C00000"/>
                </a:solidFill>
                <a:latin typeface="Consolas" panose="020B0609020204030204" pitchFamily="49" charset="0"/>
              </a:rPr>
              <a:t>], </a:t>
            </a:r>
            <a:r>
              <a:rPr lang="en-US" sz="1400" dirty="0" err="1" smtClean="0">
                <a:solidFill>
                  <a:srgbClr val="C00000"/>
                </a:solidFill>
                <a:latin typeface="Consolas" panose="020B0609020204030204" pitchFamily="49" charset="0"/>
              </a:rPr>
              <a:t>mainArray</a:t>
            </a:r>
            <a:r>
              <a:rPr lang="en-US" sz="1400" dirty="0" smtClean="0">
                <a:solidFill>
                  <a:srgbClr val="C00000"/>
                </a:solidFill>
                <a:latin typeface="Consolas" panose="020B0609020204030204" pitchFamily="49" charset="0"/>
              </a:rPr>
              <a:t>[end])</a:t>
            </a:r>
          </a:p>
          <a:p>
            <a:r>
              <a:rPr lang="en-US" sz="1400" dirty="0">
                <a:solidFill>
                  <a:srgbClr val="C00000"/>
                </a:solidFill>
                <a:latin typeface="Consolas" panose="020B0609020204030204" pitchFamily="49" charset="0"/>
              </a:rPr>
              <a:t>	</a:t>
            </a:r>
            <a:r>
              <a:rPr lang="en-US" sz="1400" dirty="0" smtClean="0">
                <a:solidFill>
                  <a:srgbClr val="C00000"/>
                </a:solidFill>
                <a:latin typeface="Consolas" panose="020B0609020204030204" pitchFamily="49" charset="0"/>
              </a:rPr>
              <a:t>partition(</a:t>
            </a:r>
            <a:r>
              <a:rPr lang="en-US" sz="1400" dirty="0" err="1" smtClean="0">
                <a:solidFill>
                  <a:srgbClr val="C00000"/>
                </a:solidFill>
                <a:latin typeface="Consolas" panose="020B0609020204030204" pitchFamily="49" charset="0"/>
              </a:rPr>
              <a:t>mainArray</a:t>
            </a:r>
            <a:r>
              <a:rPr lang="en-US" sz="1400" dirty="0" smtClean="0">
                <a:solidFill>
                  <a:srgbClr val="C00000"/>
                </a:solidFill>
                <a:latin typeface="Consolas" panose="020B0609020204030204" pitchFamily="49" charset="0"/>
              </a:rPr>
              <a:t>, start, end)</a:t>
            </a:r>
            <a:endParaRPr lang="en-US" sz="1400" dirty="0">
              <a:solidFill>
                <a:srgbClr val="C00000"/>
              </a:solidFill>
              <a:latin typeface="Consolas" panose="020B0609020204030204" pitchFamily="49" charset="0"/>
            </a:endParaRPr>
          </a:p>
          <a:p>
            <a:r>
              <a:rPr lang="en-US" sz="1400" dirty="0" smtClean="0">
                <a:solidFill>
                  <a:srgbClr val="C00000"/>
                </a:solidFill>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quicksort(</a:t>
            </a:r>
            <a:r>
              <a:rPr lang="en-US" sz="1400" dirty="0" err="1">
                <a:latin typeface="Consolas" panose="020B0609020204030204" pitchFamily="49" charset="0"/>
              </a:rPr>
              <a:t>mainArray</a:t>
            </a:r>
            <a:r>
              <a:rPr lang="en-US" sz="1400" dirty="0">
                <a:latin typeface="Consolas" panose="020B0609020204030204" pitchFamily="49" charset="0"/>
              </a:rPr>
              <a:t>, start, end){</a:t>
            </a:r>
          </a:p>
          <a:p>
            <a:r>
              <a:rPr lang="en-US" sz="1400" dirty="0">
                <a:latin typeface="Consolas" panose="020B0609020204030204" pitchFamily="49" charset="0"/>
              </a:rPr>
              <a:t>	if(start &lt; end){</a:t>
            </a:r>
          </a:p>
          <a:p>
            <a:r>
              <a:rPr lang="en-US" sz="1400" dirty="0">
                <a:latin typeface="Consolas" panose="020B0609020204030204" pitchFamily="49" charset="0"/>
              </a:rPr>
              <a:t>		p = </a:t>
            </a:r>
            <a:r>
              <a:rPr lang="en-US" sz="1400" dirty="0" err="1" smtClean="0">
                <a:solidFill>
                  <a:srgbClr val="C00000"/>
                </a:solidFill>
                <a:latin typeface="Consolas" panose="020B0609020204030204" pitchFamily="49" charset="0"/>
              </a:rPr>
              <a:t>randPartition</a:t>
            </a:r>
            <a:r>
              <a:rPr lang="en-US" sz="1400" dirty="0" smtClean="0">
                <a:solidFill>
                  <a:srgbClr val="C00000"/>
                </a:solidFill>
                <a:latin typeface="Consolas" panose="020B0609020204030204" pitchFamily="49" charset="0"/>
              </a:rPr>
              <a:t>(</a:t>
            </a:r>
            <a:r>
              <a:rPr lang="en-US" sz="1400" dirty="0" err="1" smtClean="0">
                <a:solidFill>
                  <a:srgbClr val="C00000"/>
                </a:solidFill>
                <a:latin typeface="Consolas" panose="020B0609020204030204" pitchFamily="49" charset="0"/>
              </a:rPr>
              <a:t>mainArray</a:t>
            </a:r>
            <a:r>
              <a:rPr lang="en-US" sz="1400" dirty="0">
                <a:solidFill>
                  <a:srgbClr val="C00000"/>
                </a:solidFill>
                <a:latin typeface="Consolas" panose="020B0609020204030204" pitchFamily="49" charset="0"/>
              </a:rPr>
              <a:t>, start, end)</a:t>
            </a:r>
          </a:p>
          <a:p>
            <a:r>
              <a:rPr lang="en-US" sz="1400" dirty="0">
                <a:latin typeface="Consolas" panose="020B0609020204030204" pitchFamily="49" charset="0"/>
              </a:rPr>
              <a:t>		quicksort(</a:t>
            </a:r>
            <a:r>
              <a:rPr lang="en-US" sz="1400" dirty="0" err="1">
                <a:latin typeface="Consolas" panose="020B0609020204030204" pitchFamily="49" charset="0"/>
              </a:rPr>
              <a:t>mainArray</a:t>
            </a:r>
            <a:r>
              <a:rPr lang="en-US" sz="1400" dirty="0">
                <a:latin typeface="Consolas" panose="020B0609020204030204" pitchFamily="49" charset="0"/>
              </a:rPr>
              <a:t>, start, p-1)</a:t>
            </a:r>
          </a:p>
          <a:p>
            <a:r>
              <a:rPr lang="en-US" sz="1400" dirty="0">
                <a:latin typeface="Consolas" panose="020B0609020204030204" pitchFamily="49" charset="0"/>
              </a:rPr>
              <a:t>		quicksort(</a:t>
            </a:r>
            <a:r>
              <a:rPr lang="en-US" sz="1400" dirty="0" err="1">
                <a:latin typeface="Consolas" panose="020B0609020204030204" pitchFamily="49" charset="0"/>
              </a:rPr>
              <a:t>mainArray</a:t>
            </a:r>
            <a:r>
              <a:rPr lang="en-US" sz="1400" dirty="0">
                <a:latin typeface="Consolas" panose="020B0609020204030204" pitchFamily="49" charset="0"/>
              </a:rPr>
              <a:t>, p+1, end)</a:t>
            </a:r>
          </a:p>
          <a:p>
            <a:r>
              <a:rPr lang="en-US" sz="1400" dirty="0">
                <a:latin typeface="Consolas" panose="020B0609020204030204" pitchFamily="49" charset="0"/>
              </a:rPr>
              <a:t>	}</a:t>
            </a:r>
          </a:p>
          <a:p>
            <a:r>
              <a:rPr lang="en-US" sz="1400" dirty="0">
                <a:latin typeface="Consolas" panose="020B0609020204030204" pitchFamily="49" charset="0"/>
              </a:rPr>
              <a:t>}</a:t>
            </a:r>
          </a:p>
          <a:p>
            <a:endParaRPr lang="en-US" sz="1400" dirty="0">
              <a:latin typeface="Consolas" panose="020B0609020204030204" pitchFamily="49" charset="0"/>
            </a:endParaRPr>
          </a:p>
        </p:txBody>
      </p:sp>
    </p:spTree>
    <p:extLst>
      <p:ext uri="{BB962C8B-B14F-4D97-AF65-F5344CB8AC3E}">
        <p14:creationId xmlns:p14="http://schemas.microsoft.com/office/powerpoint/2010/main" val="1616618817"/>
      </p:ext>
    </p:extLst>
  </p:cSld>
  <p:clrMapOvr>
    <a:masterClrMapping/>
  </p:clrMapOvr>
  <p:transition>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11019" y="741947"/>
            <a:ext cx="9131836" cy="1865577"/>
          </a:xfrm>
          <a:prstGeom prst="rect">
            <a:avLst/>
          </a:prstGeom>
        </p:spPr>
        <p:txBody>
          <a:bodyPr vert="horz" wrap="square" lIns="0" tIns="33975" rIns="0" bIns="0" rtlCol="0">
            <a:spAutoFit/>
          </a:bodyPr>
          <a:lstStyle/>
          <a:p>
            <a:pPr marL="330954">
              <a:spcBef>
                <a:spcPts val="268"/>
              </a:spcBef>
            </a:pPr>
            <a:r>
              <a:rPr lang="en-US" sz="2180" b="1" spc="-89" dirty="0" smtClean="0">
                <a:solidFill>
                  <a:srgbClr val="FF0000"/>
                </a:solidFill>
                <a:latin typeface="Arial"/>
                <a:cs typeface="Arial"/>
              </a:rPr>
              <a:t>	</a:t>
            </a:r>
          </a:p>
          <a:p>
            <a:pPr marL="330954">
              <a:spcBef>
                <a:spcPts val="268"/>
              </a:spcBef>
            </a:pPr>
            <a:r>
              <a:rPr sz="2180" b="1" spc="-89" dirty="0" smtClean="0">
                <a:solidFill>
                  <a:srgbClr val="FF0000"/>
                </a:solidFill>
                <a:latin typeface="Arial"/>
                <a:cs typeface="Arial"/>
              </a:rPr>
              <a:t>Counting </a:t>
            </a:r>
            <a:r>
              <a:rPr sz="2180" b="1" spc="-119" dirty="0">
                <a:solidFill>
                  <a:srgbClr val="FF0000"/>
                </a:solidFill>
                <a:latin typeface="Arial"/>
                <a:cs typeface="Arial"/>
              </a:rPr>
              <a:t>sort</a:t>
            </a:r>
            <a:r>
              <a:rPr sz="2180" spc="-119" dirty="0">
                <a:solidFill>
                  <a:srgbClr val="FF0000"/>
                </a:solidFill>
                <a:latin typeface="Tahoma"/>
                <a:cs typeface="Tahoma"/>
              </a:rPr>
              <a:t>: </a:t>
            </a:r>
            <a:r>
              <a:rPr sz="2180" spc="-20" dirty="0">
                <a:latin typeface="Tahoma"/>
                <a:cs typeface="Tahoma"/>
              </a:rPr>
              <a:t>No </a:t>
            </a:r>
            <a:r>
              <a:rPr sz="2180" spc="-99" dirty="0">
                <a:latin typeface="Tahoma"/>
                <a:cs typeface="Tahoma"/>
              </a:rPr>
              <a:t>comparisons </a:t>
            </a:r>
            <a:r>
              <a:rPr sz="2180" spc="-139" dirty="0">
                <a:latin typeface="Tahoma"/>
                <a:cs typeface="Tahoma"/>
              </a:rPr>
              <a:t>between</a:t>
            </a:r>
            <a:r>
              <a:rPr sz="2180" spc="-188" dirty="0">
                <a:latin typeface="Tahoma"/>
                <a:cs typeface="Tahoma"/>
              </a:rPr>
              <a:t> </a:t>
            </a:r>
            <a:r>
              <a:rPr sz="2180" spc="-109" dirty="0">
                <a:latin typeface="Tahoma"/>
                <a:cs typeface="Tahoma"/>
              </a:rPr>
              <a:t>elements</a:t>
            </a:r>
            <a:r>
              <a:rPr lang="en-US" sz="2180" spc="-109" dirty="0" smtClean="0">
                <a:latin typeface="Tahoma"/>
                <a:cs typeface="Tahoma"/>
              </a:rPr>
              <a:t>.</a:t>
            </a:r>
            <a:endParaRPr lang="en-US" sz="2180" dirty="0">
              <a:latin typeface="Tahoma"/>
              <a:cs typeface="Tahoma"/>
            </a:endParaRPr>
          </a:p>
          <a:p>
            <a:pPr marL="330954">
              <a:spcBef>
                <a:spcPts val="268"/>
              </a:spcBef>
            </a:pPr>
            <a:r>
              <a:rPr lang="en-US" sz="2180" b="1" spc="-59" dirty="0" smtClean="0">
                <a:solidFill>
                  <a:srgbClr val="FF0000"/>
                </a:solidFill>
                <a:latin typeface="Arial"/>
                <a:cs typeface="Arial"/>
              </a:rPr>
              <a:t>Input</a:t>
            </a:r>
            <a:r>
              <a:rPr lang="en-US" sz="2180" spc="-59" dirty="0">
                <a:solidFill>
                  <a:srgbClr val="FF0000"/>
                </a:solidFill>
                <a:latin typeface="Tahoma"/>
                <a:cs typeface="Tahoma"/>
              </a:rPr>
              <a:t>:</a:t>
            </a:r>
            <a:r>
              <a:rPr lang="en-US" sz="2180" spc="277" dirty="0">
                <a:solidFill>
                  <a:srgbClr val="FF0000"/>
                </a:solidFill>
                <a:latin typeface="Tahoma"/>
                <a:cs typeface="Tahoma"/>
              </a:rPr>
              <a:t> </a:t>
            </a:r>
            <a:r>
              <a:rPr lang="en-US" sz="2180" i="1" spc="-40" dirty="0" smtClean="0">
                <a:latin typeface="Trebuchet MS"/>
                <a:cs typeface="Trebuchet MS"/>
              </a:rPr>
              <a:t>A</a:t>
            </a:r>
            <a:r>
              <a:rPr lang="en-US" sz="2180" spc="-40" dirty="0" smtClean="0">
                <a:latin typeface="Lucida Sans Unicode"/>
                <a:cs typeface="Lucida Sans Unicode"/>
              </a:rPr>
              <a:t>[</a:t>
            </a:r>
            <a:r>
              <a:rPr lang="en-US" sz="2180" spc="-40" dirty="0" smtClean="0">
                <a:latin typeface="Tahoma"/>
                <a:cs typeface="Tahoma"/>
              </a:rPr>
              <a:t>1</a:t>
            </a:r>
            <a:r>
              <a:rPr lang="en-US" sz="2180" spc="-327" dirty="0" smtClean="0">
                <a:latin typeface="Tahoma"/>
                <a:cs typeface="Tahoma"/>
              </a:rPr>
              <a:t> </a:t>
            </a:r>
            <a:r>
              <a:rPr lang="en-US" sz="2180" i="1" spc="-198" dirty="0">
                <a:latin typeface="Verdana"/>
                <a:cs typeface="Verdana"/>
              </a:rPr>
              <a:t>.</a:t>
            </a:r>
            <a:r>
              <a:rPr lang="en-US" sz="2180" i="1" spc="-404" dirty="0">
                <a:latin typeface="Verdana"/>
                <a:cs typeface="Verdana"/>
              </a:rPr>
              <a:t> </a:t>
            </a:r>
            <a:r>
              <a:rPr lang="en-US" sz="2180" i="1" spc="-198" dirty="0">
                <a:latin typeface="Verdana"/>
                <a:cs typeface="Verdana"/>
              </a:rPr>
              <a:t>.</a:t>
            </a:r>
            <a:r>
              <a:rPr lang="en-US" sz="2180" i="1" spc="-416" dirty="0">
                <a:latin typeface="Verdana"/>
                <a:cs typeface="Verdana"/>
              </a:rPr>
              <a:t> </a:t>
            </a:r>
            <a:r>
              <a:rPr lang="en-US" sz="2180" i="1" spc="-69" dirty="0">
                <a:latin typeface="Trebuchet MS"/>
                <a:cs typeface="Trebuchet MS"/>
              </a:rPr>
              <a:t>n</a:t>
            </a:r>
            <a:r>
              <a:rPr lang="en-US" sz="2180" spc="-69" dirty="0">
                <a:latin typeface="Lucida Sans Unicode"/>
                <a:cs typeface="Lucida Sans Unicode"/>
              </a:rPr>
              <a:t>]</a:t>
            </a:r>
            <a:r>
              <a:rPr lang="en-US" sz="2180" spc="-69" dirty="0">
                <a:latin typeface="Tahoma"/>
                <a:cs typeface="Tahoma"/>
              </a:rPr>
              <a:t>,</a:t>
            </a:r>
            <a:r>
              <a:rPr lang="en-US" sz="2180" spc="30" dirty="0">
                <a:latin typeface="Tahoma"/>
                <a:cs typeface="Tahoma"/>
              </a:rPr>
              <a:t> </a:t>
            </a:r>
            <a:r>
              <a:rPr lang="en-US" sz="2180" spc="-139" dirty="0">
                <a:latin typeface="Tahoma"/>
                <a:cs typeface="Tahoma"/>
              </a:rPr>
              <a:t>where</a:t>
            </a:r>
            <a:r>
              <a:rPr lang="en-US" sz="2180" spc="30" dirty="0">
                <a:latin typeface="Tahoma"/>
                <a:cs typeface="Tahoma"/>
              </a:rPr>
              <a:t> </a:t>
            </a:r>
            <a:r>
              <a:rPr lang="en-US" sz="2180" i="1" spc="-30" dirty="0">
                <a:latin typeface="Trebuchet MS"/>
                <a:cs typeface="Trebuchet MS"/>
              </a:rPr>
              <a:t>A</a:t>
            </a:r>
            <a:r>
              <a:rPr lang="en-US" sz="2180" spc="-30" dirty="0">
                <a:latin typeface="Lucida Sans Unicode"/>
                <a:cs typeface="Lucida Sans Unicode"/>
              </a:rPr>
              <a:t>[</a:t>
            </a:r>
            <a:r>
              <a:rPr lang="en-US" sz="2180" i="1" spc="-30" dirty="0">
                <a:latin typeface="Trebuchet MS"/>
                <a:cs typeface="Trebuchet MS"/>
              </a:rPr>
              <a:t>j</a:t>
            </a:r>
            <a:r>
              <a:rPr lang="en-US" sz="2180" spc="-30" dirty="0">
                <a:latin typeface="Lucida Sans Unicode"/>
                <a:cs typeface="Lucida Sans Unicode"/>
              </a:rPr>
              <a:t>]</a:t>
            </a:r>
            <a:r>
              <a:rPr lang="en-US" sz="2180" spc="-89" dirty="0">
                <a:latin typeface="Lucida Sans Unicode"/>
                <a:cs typeface="Lucida Sans Unicode"/>
              </a:rPr>
              <a:t> </a:t>
            </a:r>
            <a:r>
              <a:rPr lang="en-US" sz="2180" spc="-297" dirty="0">
                <a:latin typeface="Lucida Sans Unicode"/>
                <a:cs typeface="Lucida Sans Unicode"/>
              </a:rPr>
              <a:t>∈</a:t>
            </a:r>
            <a:r>
              <a:rPr lang="en-US" sz="2180" spc="-99" dirty="0">
                <a:latin typeface="Lucida Sans Unicode"/>
                <a:cs typeface="Lucida Sans Unicode"/>
              </a:rPr>
              <a:t> </a:t>
            </a:r>
            <a:r>
              <a:rPr lang="en-US" sz="2180" spc="10" dirty="0">
                <a:latin typeface="Lucida Sans Unicode"/>
                <a:cs typeface="Lucida Sans Unicode"/>
              </a:rPr>
              <a:t>{</a:t>
            </a:r>
            <a:r>
              <a:rPr lang="en-US" sz="2180" spc="10" dirty="0">
                <a:latin typeface="Tahoma"/>
                <a:cs typeface="Tahoma"/>
              </a:rPr>
              <a:t>1</a:t>
            </a:r>
            <a:r>
              <a:rPr lang="en-US" sz="2180" i="1" spc="10" dirty="0">
                <a:latin typeface="Verdana"/>
                <a:cs typeface="Verdana"/>
              </a:rPr>
              <a:t>,</a:t>
            </a:r>
            <a:r>
              <a:rPr lang="en-US" sz="2180" i="1" spc="-416" dirty="0">
                <a:latin typeface="Verdana"/>
                <a:cs typeface="Verdana"/>
              </a:rPr>
              <a:t> </a:t>
            </a:r>
            <a:r>
              <a:rPr lang="en-US" sz="2180" spc="-159" dirty="0">
                <a:latin typeface="Tahoma"/>
                <a:cs typeface="Tahoma"/>
              </a:rPr>
              <a:t>2</a:t>
            </a:r>
            <a:r>
              <a:rPr lang="en-US" sz="2180" i="1" spc="-159" dirty="0">
                <a:latin typeface="Verdana"/>
                <a:cs typeface="Verdana"/>
              </a:rPr>
              <a:t>,</a:t>
            </a:r>
            <a:r>
              <a:rPr lang="en-US" sz="2180" i="1" spc="-404" dirty="0">
                <a:latin typeface="Verdana"/>
                <a:cs typeface="Verdana"/>
              </a:rPr>
              <a:t> </a:t>
            </a:r>
            <a:r>
              <a:rPr lang="en-US" sz="2180" i="1" spc="-198" dirty="0">
                <a:latin typeface="Verdana"/>
                <a:cs typeface="Verdana"/>
              </a:rPr>
              <a:t>.</a:t>
            </a:r>
            <a:r>
              <a:rPr lang="en-US" sz="2180" i="1" spc="-416" dirty="0">
                <a:latin typeface="Verdana"/>
                <a:cs typeface="Verdana"/>
              </a:rPr>
              <a:t> </a:t>
            </a:r>
            <a:r>
              <a:rPr lang="en-US" sz="2180" i="1" spc="-198" dirty="0">
                <a:latin typeface="Verdana"/>
                <a:cs typeface="Verdana"/>
              </a:rPr>
              <a:t>.</a:t>
            </a:r>
            <a:r>
              <a:rPr lang="en-US" sz="2180" i="1" spc="-404" dirty="0">
                <a:latin typeface="Verdana"/>
                <a:cs typeface="Verdana"/>
              </a:rPr>
              <a:t> </a:t>
            </a:r>
            <a:r>
              <a:rPr lang="en-US" sz="2180" i="1" spc="-198" dirty="0">
                <a:latin typeface="Verdana"/>
                <a:cs typeface="Verdana"/>
              </a:rPr>
              <a:t>.</a:t>
            </a:r>
            <a:r>
              <a:rPr lang="en-US" sz="2180" i="1" spc="-404" dirty="0">
                <a:latin typeface="Verdana"/>
                <a:cs typeface="Verdana"/>
              </a:rPr>
              <a:t> </a:t>
            </a:r>
            <a:r>
              <a:rPr lang="en-US" sz="2180" i="1" spc="-198" dirty="0">
                <a:latin typeface="Verdana"/>
                <a:cs typeface="Verdana"/>
              </a:rPr>
              <a:t>,</a:t>
            </a:r>
            <a:r>
              <a:rPr lang="en-US" sz="2180" i="1" spc="-416" dirty="0">
                <a:latin typeface="Verdana"/>
                <a:cs typeface="Verdana"/>
              </a:rPr>
              <a:t> </a:t>
            </a:r>
            <a:r>
              <a:rPr lang="en-US" sz="2180" i="1" spc="139" dirty="0">
                <a:latin typeface="Trebuchet MS"/>
                <a:cs typeface="Trebuchet MS"/>
              </a:rPr>
              <a:t>k</a:t>
            </a:r>
            <a:r>
              <a:rPr lang="en-US" sz="2180" spc="139" dirty="0" smtClean="0">
                <a:latin typeface="Lucida Sans Unicode"/>
                <a:cs typeface="Lucida Sans Unicode"/>
              </a:rPr>
              <a:t>}</a:t>
            </a:r>
            <a:r>
              <a:rPr lang="en-US" sz="2180" spc="139" dirty="0" smtClean="0">
                <a:latin typeface="Tahoma"/>
                <a:cs typeface="Tahoma"/>
              </a:rPr>
              <a:t>.</a:t>
            </a:r>
            <a:endParaRPr lang="en-US" sz="2180" dirty="0">
              <a:latin typeface="Tahoma"/>
              <a:cs typeface="Tahoma"/>
            </a:endParaRPr>
          </a:p>
          <a:p>
            <a:pPr marL="330954">
              <a:spcBef>
                <a:spcPts val="268"/>
              </a:spcBef>
            </a:pPr>
            <a:r>
              <a:rPr sz="2180" b="1" spc="-40" dirty="0" smtClean="0">
                <a:solidFill>
                  <a:srgbClr val="FF0000"/>
                </a:solidFill>
                <a:latin typeface="Arial"/>
                <a:cs typeface="Arial"/>
              </a:rPr>
              <a:t>Output</a:t>
            </a:r>
            <a:r>
              <a:rPr sz="2180" spc="-40" dirty="0">
                <a:solidFill>
                  <a:srgbClr val="FF0000"/>
                </a:solidFill>
                <a:latin typeface="Tahoma"/>
                <a:cs typeface="Tahoma"/>
              </a:rPr>
              <a:t>: </a:t>
            </a:r>
            <a:r>
              <a:rPr sz="2180" i="1" spc="40" dirty="0" smtClean="0">
                <a:latin typeface="Trebuchet MS"/>
                <a:cs typeface="Trebuchet MS"/>
              </a:rPr>
              <a:t>B</a:t>
            </a:r>
            <a:r>
              <a:rPr sz="2180" spc="40" dirty="0" smtClean="0">
                <a:latin typeface="Lucida Sans Unicode"/>
                <a:cs typeface="Lucida Sans Unicode"/>
              </a:rPr>
              <a:t>[</a:t>
            </a:r>
            <a:r>
              <a:rPr sz="2180" spc="40" dirty="0" smtClean="0">
                <a:latin typeface="Tahoma"/>
                <a:cs typeface="Tahoma"/>
              </a:rPr>
              <a:t>1 </a:t>
            </a:r>
            <a:r>
              <a:rPr sz="2180" i="1" spc="-198" dirty="0">
                <a:latin typeface="Verdana"/>
                <a:cs typeface="Verdana"/>
              </a:rPr>
              <a:t>. . </a:t>
            </a:r>
            <a:r>
              <a:rPr sz="2180" i="1" spc="-69" dirty="0">
                <a:latin typeface="Trebuchet MS"/>
                <a:cs typeface="Trebuchet MS"/>
              </a:rPr>
              <a:t>n</a:t>
            </a:r>
            <a:r>
              <a:rPr sz="2180" spc="-69" dirty="0">
                <a:latin typeface="Lucida Sans Unicode"/>
                <a:cs typeface="Lucida Sans Unicode"/>
              </a:rPr>
              <a:t>]</a:t>
            </a:r>
            <a:r>
              <a:rPr sz="2180" spc="-69" dirty="0">
                <a:latin typeface="Tahoma"/>
                <a:cs typeface="Tahoma"/>
              </a:rPr>
              <a:t>,</a:t>
            </a:r>
            <a:r>
              <a:rPr sz="2180" spc="-454" dirty="0">
                <a:latin typeface="Tahoma"/>
                <a:cs typeface="Tahoma"/>
              </a:rPr>
              <a:t> </a:t>
            </a:r>
            <a:r>
              <a:rPr sz="2180" spc="-99" dirty="0" smtClean="0">
                <a:latin typeface="Tahoma"/>
                <a:cs typeface="Tahoma"/>
              </a:rPr>
              <a:t>sorted.</a:t>
            </a:r>
            <a:endParaRPr lang="en-US" sz="2180" dirty="0">
              <a:latin typeface="Tahoma"/>
              <a:cs typeface="Tahoma"/>
            </a:endParaRPr>
          </a:p>
          <a:p>
            <a:pPr marL="330954">
              <a:spcBef>
                <a:spcPts val="268"/>
              </a:spcBef>
            </a:pPr>
            <a:r>
              <a:rPr sz="2180" b="1" spc="-89" dirty="0" smtClean="0">
                <a:solidFill>
                  <a:srgbClr val="FF0000"/>
                </a:solidFill>
                <a:latin typeface="Arial"/>
                <a:cs typeface="Arial"/>
              </a:rPr>
              <a:t>Auxiliary </a:t>
            </a:r>
            <a:r>
              <a:rPr sz="2180" b="1" spc="-119" dirty="0">
                <a:solidFill>
                  <a:srgbClr val="FF0000"/>
                </a:solidFill>
                <a:latin typeface="Arial"/>
                <a:cs typeface="Arial"/>
              </a:rPr>
              <a:t>storage</a:t>
            </a:r>
            <a:r>
              <a:rPr sz="2180" spc="-119" dirty="0">
                <a:solidFill>
                  <a:srgbClr val="FF0000"/>
                </a:solidFill>
                <a:latin typeface="Tahoma"/>
                <a:cs typeface="Tahoma"/>
              </a:rPr>
              <a:t>: </a:t>
            </a:r>
            <a:r>
              <a:rPr sz="2180" i="1" spc="69" dirty="0">
                <a:latin typeface="Trebuchet MS"/>
                <a:cs typeface="Trebuchet MS"/>
              </a:rPr>
              <a:t>C</a:t>
            </a:r>
            <a:r>
              <a:rPr sz="2180" i="1" spc="-426" dirty="0">
                <a:latin typeface="Trebuchet MS"/>
                <a:cs typeface="Trebuchet MS"/>
              </a:rPr>
              <a:t> </a:t>
            </a:r>
            <a:r>
              <a:rPr sz="2180" spc="-99" dirty="0" smtClean="0">
                <a:latin typeface="Lucida Sans Unicode"/>
                <a:cs typeface="Lucida Sans Unicode"/>
              </a:rPr>
              <a:t>[</a:t>
            </a:r>
            <a:r>
              <a:rPr sz="2180" spc="-99" dirty="0" smtClean="0">
                <a:latin typeface="Tahoma"/>
                <a:cs typeface="Tahoma"/>
              </a:rPr>
              <a:t>1 </a:t>
            </a:r>
            <a:r>
              <a:rPr sz="2180" i="1" spc="-198" dirty="0">
                <a:latin typeface="Verdana"/>
                <a:cs typeface="Verdana"/>
              </a:rPr>
              <a:t>. . </a:t>
            </a:r>
            <a:r>
              <a:rPr sz="2180" i="1" spc="-10" dirty="0">
                <a:latin typeface="Trebuchet MS"/>
                <a:cs typeface="Trebuchet MS"/>
              </a:rPr>
              <a:t>k</a:t>
            </a:r>
            <a:r>
              <a:rPr sz="2180" spc="-10" dirty="0">
                <a:latin typeface="Lucida Sans Unicode"/>
                <a:cs typeface="Lucida Sans Unicode"/>
              </a:rPr>
              <a:t>]</a:t>
            </a:r>
            <a:r>
              <a:rPr sz="2180" spc="-10" dirty="0">
                <a:latin typeface="Tahoma"/>
                <a:cs typeface="Tahoma"/>
              </a:rPr>
              <a:t>.</a:t>
            </a:r>
            <a:endParaRPr sz="2180" dirty="0">
              <a:latin typeface="Tahoma"/>
              <a:cs typeface="Tahoma"/>
            </a:endParaRPr>
          </a:p>
        </p:txBody>
      </p:sp>
      <p:sp>
        <p:nvSpPr>
          <p:cNvPr id="15" name="object 15"/>
          <p:cNvSpPr txBox="1"/>
          <p:nvPr/>
        </p:nvSpPr>
        <p:spPr>
          <a:xfrm>
            <a:off x="8428071" y="6575258"/>
            <a:ext cx="519698" cy="227471"/>
          </a:xfrm>
          <a:prstGeom prst="rect">
            <a:avLst/>
          </a:prstGeom>
        </p:spPr>
        <p:txBody>
          <a:bodyPr vert="horz" wrap="square" lIns="0" tIns="44042" rIns="0" bIns="0" rtlCol="0">
            <a:spAutoFit/>
          </a:bodyPr>
          <a:lstStyle/>
          <a:p>
            <a:pPr marL="25168">
              <a:spcBef>
                <a:spcPts val="347"/>
              </a:spcBef>
            </a:pPr>
            <a:r>
              <a:rPr sz="1189" b="1" spc="-10" dirty="0">
                <a:solidFill>
                  <a:srgbClr val="FFFFFF"/>
                </a:solidFill>
                <a:latin typeface="Arial"/>
                <a:cs typeface="Arial"/>
              </a:rPr>
              <a:t>12</a:t>
            </a:r>
            <a:r>
              <a:rPr sz="1189" b="1" spc="-188" dirty="0">
                <a:solidFill>
                  <a:srgbClr val="FFFFFF"/>
                </a:solidFill>
                <a:latin typeface="Arial"/>
                <a:cs typeface="Arial"/>
              </a:rPr>
              <a:t> </a:t>
            </a:r>
            <a:r>
              <a:rPr sz="1189" b="1" spc="317" dirty="0">
                <a:solidFill>
                  <a:srgbClr val="FFFFFF"/>
                </a:solidFill>
                <a:latin typeface="Arial"/>
                <a:cs typeface="Arial"/>
              </a:rPr>
              <a:t>/</a:t>
            </a:r>
            <a:r>
              <a:rPr sz="1189" b="1" spc="-178" dirty="0">
                <a:solidFill>
                  <a:srgbClr val="FFFFFF"/>
                </a:solidFill>
                <a:latin typeface="Arial"/>
                <a:cs typeface="Arial"/>
              </a:rPr>
              <a:t> </a:t>
            </a:r>
            <a:r>
              <a:rPr sz="1189" b="1" spc="-10" dirty="0">
                <a:solidFill>
                  <a:srgbClr val="FFFFFF"/>
                </a:solidFill>
                <a:latin typeface="Arial"/>
                <a:cs typeface="Arial"/>
              </a:rPr>
              <a:t>26</a:t>
            </a:r>
            <a:endParaRPr sz="1189">
              <a:latin typeface="Arial"/>
              <a:cs typeface="Arial"/>
            </a:endParaRPr>
          </a:p>
        </p:txBody>
      </p:sp>
      <p:sp>
        <p:nvSpPr>
          <p:cNvPr id="2" name="TextBox 1">
            <a:extLst>
              <a:ext uri="{FF2B5EF4-FFF2-40B4-BE49-F238E27FC236}">
                <a16:creationId xmlns="" xmlns:a16="http://schemas.microsoft.com/office/drawing/2014/main" id="{40073982-C5FE-4A71-9E42-47D44BDD7CD8}"/>
              </a:ext>
            </a:extLst>
          </p:cNvPr>
          <p:cNvSpPr txBox="1"/>
          <p:nvPr/>
        </p:nvSpPr>
        <p:spPr>
          <a:xfrm>
            <a:off x="211019" y="478303"/>
            <a:ext cx="1930657" cy="461665"/>
          </a:xfrm>
          <a:prstGeom prst="rect">
            <a:avLst/>
          </a:prstGeom>
          <a:noFill/>
        </p:spPr>
        <p:txBody>
          <a:bodyPr wrap="none" rtlCol="0">
            <a:spAutoFit/>
          </a:bodyPr>
          <a:lstStyle/>
          <a:p>
            <a:r>
              <a:rPr lang="en-US" sz="2400" b="1" u="sng" dirty="0"/>
              <a:t>Counting Sort</a:t>
            </a:r>
          </a:p>
        </p:txBody>
      </p:sp>
      <p:grpSp>
        <p:nvGrpSpPr>
          <p:cNvPr id="3" name="Group 2">
            <a:extLst>
              <a:ext uri="{FF2B5EF4-FFF2-40B4-BE49-F238E27FC236}">
                <a16:creationId xmlns="" xmlns:a16="http://schemas.microsoft.com/office/drawing/2014/main" id="{E6CB207D-1ECD-4C6F-B517-2E6DF93FE54A}"/>
              </a:ext>
            </a:extLst>
          </p:cNvPr>
          <p:cNvGrpSpPr/>
          <p:nvPr/>
        </p:nvGrpSpPr>
        <p:grpSpPr>
          <a:xfrm>
            <a:off x="616907" y="2757292"/>
            <a:ext cx="8006673" cy="3745350"/>
            <a:chOff x="616907" y="2757292"/>
            <a:chExt cx="8006673" cy="3745350"/>
          </a:xfrm>
        </p:grpSpPr>
        <p:sp>
          <p:nvSpPr>
            <p:cNvPr id="12" name="object 9">
              <a:extLst>
                <a:ext uri="{FF2B5EF4-FFF2-40B4-BE49-F238E27FC236}">
                  <a16:creationId xmlns="" xmlns:a16="http://schemas.microsoft.com/office/drawing/2014/main" id="{3AD2F05C-0C32-402D-9DCA-8F753FA776BB}"/>
                </a:ext>
              </a:extLst>
            </p:cNvPr>
            <p:cNvSpPr/>
            <p:nvPr/>
          </p:nvSpPr>
          <p:spPr>
            <a:xfrm>
              <a:off x="616907" y="2757292"/>
              <a:ext cx="7906202" cy="369954"/>
            </a:xfrm>
            <a:custGeom>
              <a:avLst/>
              <a:gdLst/>
              <a:ahLst/>
              <a:cxnLst/>
              <a:rect l="l" t="t" r="r" b="b"/>
              <a:pathLst>
                <a:path w="3989704" h="186690">
                  <a:moveTo>
                    <a:pt x="3938852" y="0"/>
                  </a:moveTo>
                  <a:lnTo>
                    <a:pt x="50800" y="0"/>
                  </a:lnTo>
                  <a:lnTo>
                    <a:pt x="31075" y="4008"/>
                  </a:lnTo>
                  <a:lnTo>
                    <a:pt x="14922" y="14922"/>
                  </a:lnTo>
                  <a:lnTo>
                    <a:pt x="4008" y="31075"/>
                  </a:lnTo>
                  <a:lnTo>
                    <a:pt x="0" y="50800"/>
                  </a:lnTo>
                  <a:lnTo>
                    <a:pt x="0" y="186559"/>
                  </a:lnTo>
                  <a:lnTo>
                    <a:pt x="3989652" y="186559"/>
                  </a:lnTo>
                  <a:lnTo>
                    <a:pt x="3989652" y="50800"/>
                  </a:lnTo>
                  <a:lnTo>
                    <a:pt x="3985644" y="31075"/>
                  </a:lnTo>
                  <a:lnTo>
                    <a:pt x="3974729" y="14922"/>
                  </a:lnTo>
                  <a:lnTo>
                    <a:pt x="3958576" y="4008"/>
                  </a:lnTo>
                  <a:lnTo>
                    <a:pt x="3938852" y="0"/>
                  </a:lnTo>
                  <a:close/>
                </a:path>
              </a:pathLst>
            </a:custGeom>
            <a:solidFill>
              <a:srgbClr val="262685"/>
            </a:solidFill>
          </p:spPr>
          <p:txBody>
            <a:bodyPr wrap="square" lIns="0" tIns="0" rIns="0" bIns="0" rtlCol="0"/>
            <a:lstStyle/>
            <a:p>
              <a:endParaRPr sz="3567"/>
            </a:p>
          </p:txBody>
        </p:sp>
        <p:sp>
          <p:nvSpPr>
            <p:cNvPr id="13" name="object 11">
              <a:extLst>
                <a:ext uri="{FF2B5EF4-FFF2-40B4-BE49-F238E27FC236}">
                  <a16:creationId xmlns="" xmlns:a16="http://schemas.microsoft.com/office/drawing/2014/main" id="{49E37D82-DD0D-4B32-8405-E86B8E34F4FC}"/>
                </a:ext>
              </a:extLst>
            </p:cNvPr>
            <p:cNvSpPr/>
            <p:nvPr/>
          </p:nvSpPr>
          <p:spPr>
            <a:xfrm>
              <a:off x="717577" y="6301306"/>
              <a:ext cx="201336" cy="201336"/>
            </a:xfrm>
            <a:prstGeom prst="rect">
              <a:avLst/>
            </a:prstGeom>
            <a:blipFill>
              <a:blip r:embed="rId2" cstate="print"/>
              <a:stretch>
                <a:fillRect/>
              </a:stretch>
            </a:blipFill>
          </p:spPr>
          <p:txBody>
            <a:bodyPr wrap="square" lIns="0" tIns="0" rIns="0" bIns="0" rtlCol="0"/>
            <a:lstStyle/>
            <a:p>
              <a:endParaRPr sz="3567"/>
            </a:p>
          </p:txBody>
        </p:sp>
        <p:sp>
          <p:nvSpPr>
            <p:cNvPr id="14" name="object 12">
              <a:extLst>
                <a:ext uri="{FF2B5EF4-FFF2-40B4-BE49-F238E27FC236}">
                  <a16:creationId xmlns="" xmlns:a16="http://schemas.microsoft.com/office/drawing/2014/main" id="{648E8C60-D20D-40BC-9BBB-E79AD8AE2D01}"/>
                </a:ext>
              </a:extLst>
            </p:cNvPr>
            <p:cNvSpPr/>
            <p:nvPr/>
          </p:nvSpPr>
          <p:spPr>
            <a:xfrm>
              <a:off x="616910" y="3101906"/>
              <a:ext cx="7906097" cy="100289"/>
            </a:xfrm>
            <a:prstGeom prst="rect">
              <a:avLst/>
            </a:prstGeom>
            <a:blipFill>
              <a:blip r:embed="rId3" cstate="print"/>
              <a:stretch>
                <a:fillRect/>
              </a:stretch>
            </a:blipFill>
          </p:spPr>
          <p:txBody>
            <a:bodyPr wrap="square" lIns="0" tIns="0" rIns="0" bIns="0" rtlCol="0"/>
            <a:lstStyle/>
            <a:p>
              <a:endParaRPr sz="3567"/>
            </a:p>
          </p:txBody>
        </p:sp>
        <p:sp>
          <p:nvSpPr>
            <p:cNvPr id="16" name="object 13">
              <a:extLst>
                <a:ext uri="{FF2B5EF4-FFF2-40B4-BE49-F238E27FC236}">
                  <a16:creationId xmlns="" xmlns:a16="http://schemas.microsoft.com/office/drawing/2014/main" id="{0D904B9C-CC89-4D36-9C4D-F2934FBD5C19}"/>
                </a:ext>
              </a:extLst>
            </p:cNvPr>
            <p:cNvSpPr/>
            <p:nvPr/>
          </p:nvSpPr>
          <p:spPr>
            <a:xfrm>
              <a:off x="818245" y="6276139"/>
              <a:ext cx="7805332" cy="226503"/>
            </a:xfrm>
            <a:prstGeom prst="rect">
              <a:avLst/>
            </a:prstGeom>
            <a:blipFill>
              <a:blip r:embed="rId4" cstate="print"/>
              <a:stretch>
                <a:fillRect/>
              </a:stretch>
            </a:blipFill>
          </p:spPr>
          <p:txBody>
            <a:bodyPr wrap="square" lIns="0" tIns="0" rIns="0" bIns="0" rtlCol="0"/>
            <a:lstStyle/>
            <a:p>
              <a:endParaRPr sz="3567"/>
            </a:p>
          </p:txBody>
        </p:sp>
        <p:sp>
          <p:nvSpPr>
            <p:cNvPr id="17" name="object 14">
              <a:extLst>
                <a:ext uri="{FF2B5EF4-FFF2-40B4-BE49-F238E27FC236}">
                  <a16:creationId xmlns="" xmlns:a16="http://schemas.microsoft.com/office/drawing/2014/main" id="{6E17CF9A-2048-40B4-852D-F7EC515341F9}"/>
                </a:ext>
              </a:extLst>
            </p:cNvPr>
            <p:cNvSpPr/>
            <p:nvPr/>
          </p:nvSpPr>
          <p:spPr>
            <a:xfrm>
              <a:off x="8523009" y="2844951"/>
              <a:ext cx="100571" cy="3456355"/>
            </a:xfrm>
            <a:prstGeom prst="rect">
              <a:avLst/>
            </a:prstGeom>
            <a:blipFill>
              <a:blip r:embed="rId5" cstate="print"/>
              <a:stretch>
                <a:fillRect/>
              </a:stretch>
            </a:blipFill>
          </p:spPr>
          <p:txBody>
            <a:bodyPr wrap="square" lIns="0" tIns="0" rIns="0" bIns="0" rtlCol="0"/>
            <a:lstStyle/>
            <a:p>
              <a:endParaRPr sz="3567"/>
            </a:p>
          </p:txBody>
        </p:sp>
        <p:sp>
          <p:nvSpPr>
            <p:cNvPr id="18" name="object 15">
              <a:extLst>
                <a:ext uri="{FF2B5EF4-FFF2-40B4-BE49-F238E27FC236}">
                  <a16:creationId xmlns="" xmlns:a16="http://schemas.microsoft.com/office/drawing/2014/main" id="{42C560F1-7285-41D5-AFFD-EBDBAF489FE3}"/>
                </a:ext>
              </a:extLst>
            </p:cNvPr>
            <p:cNvSpPr/>
            <p:nvPr/>
          </p:nvSpPr>
          <p:spPr>
            <a:xfrm>
              <a:off x="616907" y="3189631"/>
              <a:ext cx="7906202" cy="3212564"/>
            </a:xfrm>
            <a:custGeom>
              <a:avLst/>
              <a:gdLst/>
              <a:ahLst/>
              <a:cxnLst/>
              <a:rect l="l" t="t" r="r" b="b"/>
              <a:pathLst>
                <a:path w="3989704" h="1621155">
                  <a:moveTo>
                    <a:pt x="3989652" y="0"/>
                  </a:moveTo>
                  <a:lnTo>
                    <a:pt x="0" y="0"/>
                  </a:lnTo>
                  <a:lnTo>
                    <a:pt x="0" y="1570243"/>
                  </a:lnTo>
                  <a:lnTo>
                    <a:pt x="4008" y="1589968"/>
                  </a:lnTo>
                  <a:lnTo>
                    <a:pt x="14922" y="1606121"/>
                  </a:lnTo>
                  <a:lnTo>
                    <a:pt x="31075" y="1617035"/>
                  </a:lnTo>
                  <a:lnTo>
                    <a:pt x="50800" y="1621044"/>
                  </a:lnTo>
                  <a:lnTo>
                    <a:pt x="3938852" y="1621044"/>
                  </a:lnTo>
                  <a:lnTo>
                    <a:pt x="3958576" y="1617035"/>
                  </a:lnTo>
                  <a:lnTo>
                    <a:pt x="3974729" y="1606121"/>
                  </a:lnTo>
                  <a:lnTo>
                    <a:pt x="3985644" y="1589968"/>
                  </a:lnTo>
                  <a:lnTo>
                    <a:pt x="3989652" y="1570243"/>
                  </a:lnTo>
                  <a:lnTo>
                    <a:pt x="3989652" y="0"/>
                  </a:lnTo>
                  <a:close/>
                </a:path>
              </a:pathLst>
            </a:custGeom>
            <a:solidFill>
              <a:srgbClr val="E9E9F2"/>
            </a:solidFill>
          </p:spPr>
          <p:txBody>
            <a:bodyPr wrap="square" lIns="0" tIns="0" rIns="0" bIns="0" rtlCol="0"/>
            <a:lstStyle/>
            <a:p>
              <a:endParaRPr sz="3567"/>
            </a:p>
          </p:txBody>
        </p:sp>
        <p:sp>
          <p:nvSpPr>
            <p:cNvPr id="19" name="object 16">
              <a:extLst>
                <a:ext uri="{FF2B5EF4-FFF2-40B4-BE49-F238E27FC236}">
                  <a16:creationId xmlns="" xmlns:a16="http://schemas.microsoft.com/office/drawing/2014/main" id="{DAE6E927-2FE7-47B1-AB73-B0D12D492E0D}"/>
                </a:ext>
              </a:extLst>
            </p:cNvPr>
            <p:cNvSpPr/>
            <p:nvPr/>
          </p:nvSpPr>
          <p:spPr>
            <a:xfrm>
              <a:off x="8523009" y="2920416"/>
              <a:ext cx="0" cy="3418933"/>
            </a:xfrm>
            <a:custGeom>
              <a:avLst/>
              <a:gdLst/>
              <a:ahLst/>
              <a:cxnLst/>
              <a:rect l="l" t="t" r="r" b="b"/>
              <a:pathLst>
                <a:path h="1725295">
                  <a:moveTo>
                    <a:pt x="0" y="1725146"/>
                  </a:moveTo>
                  <a:lnTo>
                    <a:pt x="0" y="0"/>
                  </a:lnTo>
                </a:path>
              </a:pathLst>
            </a:custGeom>
            <a:ln w="3175">
              <a:solidFill>
                <a:srgbClr val="7F7F7F"/>
              </a:solidFill>
            </a:ln>
          </p:spPr>
          <p:txBody>
            <a:bodyPr wrap="square" lIns="0" tIns="0" rIns="0" bIns="0" rtlCol="0"/>
            <a:lstStyle/>
            <a:p>
              <a:endParaRPr sz="3567"/>
            </a:p>
          </p:txBody>
        </p:sp>
        <p:sp>
          <p:nvSpPr>
            <p:cNvPr id="20" name="object 17">
              <a:extLst>
                <a:ext uri="{FF2B5EF4-FFF2-40B4-BE49-F238E27FC236}">
                  <a16:creationId xmlns="" xmlns:a16="http://schemas.microsoft.com/office/drawing/2014/main" id="{95AAB974-7657-4870-8513-4EE7CB5DBB43}"/>
                </a:ext>
              </a:extLst>
            </p:cNvPr>
            <p:cNvSpPr/>
            <p:nvPr/>
          </p:nvSpPr>
          <p:spPr>
            <a:xfrm>
              <a:off x="8523009" y="2895248"/>
              <a:ext cx="0" cy="25167"/>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21" name="object 18">
              <a:extLst>
                <a:ext uri="{FF2B5EF4-FFF2-40B4-BE49-F238E27FC236}">
                  <a16:creationId xmlns="" xmlns:a16="http://schemas.microsoft.com/office/drawing/2014/main" id="{6E0EE9AE-E969-4C96-9ADC-BDFB0B14EDE2}"/>
                </a:ext>
              </a:extLst>
            </p:cNvPr>
            <p:cNvSpPr/>
            <p:nvPr/>
          </p:nvSpPr>
          <p:spPr>
            <a:xfrm>
              <a:off x="8523009" y="2870081"/>
              <a:ext cx="0" cy="25167"/>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22" name="object 19">
              <a:extLst>
                <a:ext uri="{FF2B5EF4-FFF2-40B4-BE49-F238E27FC236}">
                  <a16:creationId xmlns="" xmlns:a16="http://schemas.microsoft.com/office/drawing/2014/main" id="{29428DF1-99FC-45DA-9B2F-9329A6EE09CE}"/>
                </a:ext>
              </a:extLst>
            </p:cNvPr>
            <p:cNvSpPr/>
            <p:nvPr/>
          </p:nvSpPr>
          <p:spPr>
            <a:xfrm>
              <a:off x="8523009" y="2844914"/>
              <a:ext cx="0" cy="25167"/>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sp>
          <p:nvSpPr>
            <p:cNvPr id="23" name="object 20">
              <a:extLst>
                <a:ext uri="{FF2B5EF4-FFF2-40B4-BE49-F238E27FC236}">
                  <a16:creationId xmlns="" xmlns:a16="http://schemas.microsoft.com/office/drawing/2014/main" id="{91D04F62-9349-45DC-BEF5-CFAAFD6B5CD6}"/>
                </a:ext>
              </a:extLst>
            </p:cNvPr>
            <p:cNvSpPr txBox="1"/>
            <p:nvPr/>
          </p:nvSpPr>
          <p:spPr>
            <a:xfrm>
              <a:off x="1733140" y="3524984"/>
              <a:ext cx="1457168" cy="358348"/>
            </a:xfrm>
            <a:prstGeom prst="rect">
              <a:avLst/>
            </a:prstGeom>
          </p:spPr>
          <p:txBody>
            <a:bodyPr vert="horz" wrap="square" lIns="0" tIns="22650" rIns="0" bIns="0" rtlCol="0">
              <a:spAutoFit/>
            </a:bodyPr>
            <a:lstStyle/>
            <a:p>
              <a:pPr marL="25168">
                <a:spcBef>
                  <a:spcPts val="178"/>
                </a:spcBef>
              </a:pPr>
              <a:r>
                <a:rPr sz="2180" b="1" spc="-139" dirty="0">
                  <a:latin typeface="Arial"/>
                  <a:cs typeface="Arial"/>
                </a:rPr>
                <a:t>do</a:t>
              </a:r>
              <a:r>
                <a:rPr sz="2180" b="1" dirty="0">
                  <a:latin typeface="Arial"/>
                  <a:cs typeface="Arial"/>
                </a:rPr>
                <a:t> </a:t>
              </a:r>
              <a:r>
                <a:rPr sz="2180" i="1" spc="69" dirty="0">
                  <a:latin typeface="Trebuchet MS"/>
                  <a:cs typeface="Trebuchet MS"/>
                </a:rPr>
                <a:t>C</a:t>
              </a:r>
              <a:r>
                <a:rPr sz="2180" i="1" spc="-446" dirty="0">
                  <a:latin typeface="Trebuchet MS"/>
                  <a:cs typeface="Trebuchet MS"/>
                </a:rPr>
                <a:t> </a:t>
              </a:r>
              <a:r>
                <a:rPr sz="2180" spc="-129" dirty="0">
                  <a:latin typeface="Lucida Sans Unicode"/>
                  <a:cs typeface="Lucida Sans Unicode"/>
                </a:rPr>
                <a:t>[</a:t>
              </a:r>
              <a:r>
                <a:rPr sz="2180" i="1" spc="-129" dirty="0">
                  <a:latin typeface="Trebuchet MS"/>
                  <a:cs typeface="Trebuchet MS"/>
                </a:rPr>
                <a:t>i</a:t>
              </a:r>
              <a:r>
                <a:rPr sz="2180" i="1" spc="-476" dirty="0">
                  <a:latin typeface="Trebuchet MS"/>
                  <a:cs typeface="Trebuchet MS"/>
                </a:rPr>
                <a:t> </a:t>
              </a:r>
              <a:r>
                <a:rPr sz="2180" spc="-89" dirty="0">
                  <a:latin typeface="Lucida Sans Unicode"/>
                  <a:cs typeface="Lucida Sans Unicode"/>
                </a:rPr>
                <a:t>]</a:t>
              </a:r>
              <a:r>
                <a:rPr sz="2180" spc="-119" dirty="0">
                  <a:latin typeface="Lucida Sans Unicode"/>
                  <a:cs typeface="Lucida Sans Unicode"/>
                </a:rPr>
                <a:t> </a:t>
              </a:r>
              <a:r>
                <a:rPr sz="2180" spc="109" dirty="0">
                  <a:latin typeface="Lucida Sans Unicode"/>
                  <a:cs typeface="Lucida Sans Unicode"/>
                </a:rPr>
                <a:t>←</a:t>
              </a:r>
              <a:r>
                <a:rPr sz="2180" spc="-139" dirty="0">
                  <a:latin typeface="Lucida Sans Unicode"/>
                  <a:cs typeface="Lucida Sans Unicode"/>
                </a:rPr>
                <a:t> </a:t>
              </a:r>
              <a:r>
                <a:rPr sz="2180" spc="-109" dirty="0">
                  <a:latin typeface="Tahoma"/>
                  <a:cs typeface="Tahoma"/>
                </a:rPr>
                <a:t>0</a:t>
              </a:r>
              <a:endParaRPr sz="2180">
                <a:latin typeface="Tahoma"/>
                <a:cs typeface="Tahoma"/>
              </a:endParaRPr>
            </a:p>
          </p:txBody>
        </p:sp>
        <p:sp>
          <p:nvSpPr>
            <p:cNvPr id="24" name="object 21">
              <a:extLst>
                <a:ext uri="{FF2B5EF4-FFF2-40B4-BE49-F238E27FC236}">
                  <a16:creationId xmlns="" xmlns:a16="http://schemas.microsoft.com/office/drawing/2014/main" id="{A7CD4FB0-0445-4A30-8372-6CFCAECB3BB9}"/>
                </a:ext>
              </a:extLst>
            </p:cNvPr>
            <p:cNvSpPr txBox="1"/>
            <p:nvPr/>
          </p:nvSpPr>
          <p:spPr>
            <a:xfrm>
              <a:off x="1733141" y="4206959"/>
              <a:ext cx="2940761" cy="358348"/>
            </a:xfrm>
            <a:prstGeom prst="rect">
              <a:avLst/>
            </a:prstGeom>
          </p:spPr>
          <p:txBody>
            <a:bodyPr vert="horz" wrap="square" lIns="0" tIns="22650" rIns="0" bIns="0" rtlCol="0">
              <a:spAutoFit/>
            </a:bodyPr>
            <a:lstStyle/>
            <a:p>
              <a:pPr marL="25168">
                <a:spcBef>
                  <a:spcPts val="178"/>
                </a:spcBef>
              </a:pPr>
              <a:r>
                <a:rPr sz="2180" b="1" spc="-139" dirty="0">
                  <a:latin typeface="Arial"/>
                  <a:cs typeface="Arial"/>
                </a:rPr>
                <a:t>do</a:t>
              </a:r>
              <a:r>
                <a:rPr sz="2180" b="1" spc="10" dirty="0">
                  <a:latin typeface="Arial"/>
                  <a:cs typeface="Arial"/>
                </a:rPr>
                <a:t> </a:t>
              </a:r>
              <a:r>
                <a:rPr sz="2180" i="1" spc="69" dirty="0">
                  <a:latin typeface="Trebuchet MS"/>
                  <a:cs typeface="Trebuchet MS"/>
                </a:rPr>
                <a:t>C</a:t>
              </a:r>
              <a:r>
                <a:rPr sz="2180" i="1" spc="-436" dirty="0">
                  <a:latin typeface="Trebuchet MS"/>
                  <a:cs typeface="Trebuchet MS"/>
                </a:rPr>
                <a:t> </a:t>
              </a:r>
              <a:r>
                <a:rPr sz="2180" spc="-50" dirty="0">
                  <a:latin typeface="Lucida Sans Unicode"/>
                  <a:cs typeface="Lucida Sans Unicode"/>
                </a:rPr>
                <a:t>[</a:t>
              </a:r>
              <a:r>
                <a:rPr sz="2180" i="1" spc="-50" dirty="0">
                  <a:latin typeface="Trebuchet MS"/>
                  <a:cs typeface="Trebuchet MS"/>
                </a:rPr>
                <a:t>A</a:t>
              </a:r>
              <a:r>
                <a:rPr sz="2180" spc="-50" dirty="0">
                  <a:latin typeface="Lucida Sans Unicode"/>
                  <a:cs typeface="Lucida Sans Unicode"/>
                </a:rPr>
                <a:t>[</a:t>
              </a:r>
              <a:r>
                <a:rPr sz="2180" i="1" spc="-50" dirty="0">
                  <a:latin typeface="Trebuchet MS"/>
                  <a:cs typeface="Trebuchet MS"/>
                </a:rPr>
                <a:t>j</a:t>
              </a:r>
              <a:r>
                <a:rPr sz="2180" spc="-50" dirty="0">
                  <a:latin typeface="Lucida Sans Unicode"/>
                  <a:cs typeface="Lucida Sans Unicode"/>
                </a:rPr>
                <a:t>]]</a:t>
              </a:r>
              <a:r>
                <a:rPr sz="2180" spc="-109" dirty="0">
                  <a:latin typeface="Lucida Sans Unicode"/>
                  <a:cs typeface="Lucida Sans Unicode"/>
                </a:rPr>
                <a:t> </a:t>
              </a:r>
              <a:r>
                <a:rPr sz="2180" spc="109" dirty="0">
                  <a:latin typeface="Lucida Sans Unicode"/>
                  <a:cs typeface="Lucida Sans Unicode"/>
                </a:rPr>
                <a:t>←</a:t>
              </a:r>
              <a:r>
                <a:rPr sz="2180" spc="-119" dirty="0">
                  <a:latin typeface="Lucida Sans Unicode"/>
                  <a:cs typeface="Lucida Sans Unicode"/>
                </a:rPr>
                <a:t> </a:t>
              </a:r>
              <a:r>
                <a:rPr sz="2180" i="1" spc="69" dirty="0">
                  <a:latin typeface="Trebuchet MS"/>
                  <a:cs typeface="Trebuchet MS"/>
                </a:rPr>
                <a:t>C</a:t>
              </a:r>
              <a:r>
                <a:rPr sz="2180" i="1" spc="-436" dirty="0">
                  <a:latin typeface="Trebuchet MS"/>
                  <a:cs typeface="Trebuchet MS"/>
                </a:rPr>
                <a:t> </a:t>
              </a:r>
              <a:r>
                <a:rPr sz="2180" spc="-50" dirty="0">
                  <a:latin typeface="Lucida Sans Unicode"/>
                  <a:cs typeface="Lucida Sans Unicode"/>
                </a:rPr>
                <a:t>[</a:t>
              </a:r>
              <a:r>
                <a:rPr sz="2180" i="1" spc="-50" dirty="0">
                  <a:latin typeface="Trebuchet MS"/>
                  <a:cs typeface="Trebuchet MS"/>
                </a:rPr>
                <a:t>A</a:t>
              </a:r>
              <a:r>
                <a:rPr sz="2180" spc="-50" dirty="0">
                  <a:latin typeface="Lucida Sans Unicode"/>
                  <a:cs typeface="Lucida Sans Unicode"/>
                </a:rPr>
                <a:t>[</a:t>
              </a:r>
              <a:r>
                <a:rPr sz="2180" i="1" spc="-50" dirty="0">
                  <a:latin typeface="Trebuchet MS"/>
                  <a:cs typeface="Trebuchet MS"/>
                </a:rPr>
                <a:t>j</a:t>
              </a:r>
              <a:r>
                <a:rPr sz="2180" spc="-50" dirty="0">
                  <a:latin typeface="Lucida Sans Unicode"/>
                  <a:cs typeface="Lucida Sans Unicode"/>
                </a:rPr>
                <a:t>]]</a:t>
              </a:r>
              <a:r>
                <a:rPr sz="2180" spc="-218" dirty="0">
                  <a:latin typeface="Lucida Sans Unicode"/>
                  <a:cs typeface="Lucida Sans Unicode"/>
                </a:rPr>
                <a:t> </a:t>
              </a:r>
              <a:r>
                <a:rPr sz="2180" spc="-59" dirty="0">
                  <a:latin typeface="Lucida Sans Unicode"/>
                  <a:cs typeface="Lucida Sans Unicode"/>
                </a:rPr>
                <a:t>+</a:t>
              </a:r>
              <a:r>
                <a:rPr sz="2180" spc="-226" dirty="0">
                  <a:latin typeface="Lucida Sans Unicode"/>
                  <a:cs typeface="Lucida Sans Unicode"/>
                </a:rPr>
                <a:t> </a:t>
              </a:r>
              <a:r>
                <a:rPr sz="2180" spc="-109" dirty="0">
                  <a:latin typeface="Tahoma"/>
                  <a:cs typeface="Tahoma"/>
                </a:rPr>
                <a:t>1</a:t>
              </a:r>
              <a:endParaRPr sz="2180">
                <a:latin typeface="Tahoma"/>
                <a:cs typeface="Tahoma"/>
              </a:endParaRPr>
            </a:p>
          </p:txBody>
        </p:sp>
        <p:sp>
          <p:nvSpPr>
            <p:cNvPr id="25" name="object 22">
              <a:extLst>
                <a:ext uri="{FF2B5EF4-FFF2-40B4-BE49-F238E27FC236}">
                  <a16:creationId xmlns="" xmlns:a16="http://schemas.microsoft.com/office/drawing/2014/main" id="{07C3AEAE-C84D-4C4F-A91D-19BA140451EE}"/>
                </a:ext>
              </a:extLst>
            </p:cNvPr>
            <p:cNvSpPr txBox="1"/>
            <p:nvPr/>
          </p:nvSpPr>
          <p:spPr>
            <a:xfrm>
              <a:off x="1733141" y="4888933"/>
              <a:ext cx="3036395" cy="358348"/>
            </a:xfrm>
            <a:prstGeom prst="rect">
              <a:avLst/>
            </a:prstGeom>
          </p:spPr>
          <p:txBody>
            <a:bodyPr vert="horz" wrap="square" lIns="0" tIns="22650" rIns="0" bIns="0" rtlCol="0">
              <a:spAutoFit/>
            </a:bodyPr>
            <a:lstStyle/>
            <a:p>
              <a:pPr marL="25168">
                <a:spcBef>
                  <a:spcPts val="178"/>
                </a:spcBef>
              </a:pPr>
              <a:r>
                <a:rPr sz="2180" b="1" spc="-139" dirty="0">
                  <a:latin typeface="Arial"/>
                  <a:cs typeface="Arial"/>
                </a:rPr>
                <a:t>do</a:t>
              </a:r>
              <a:r>
                <a:rPr sz="2180" b="1" spc="30" dirty="0">
                  <a:latin typeface="Arial"/>
                  <a:cs typeface="Arial"/>
                </a:rPr>
                <a:t> </a:t>
              </a:r>
              <a:r>
                <a:rPr sz="2180" i="1" spc="69" dirty="0">
                  <a:latin typeface="Trebuchet MS"/>
                  <a:cs typeface="Trebuchet MS"/>
                </a:rPr>
                <a:t>C</a:t>
              </a:r>
              <a:r>
                <a:rPr sz="2180" i="1" spc="-436" dirty="0">
                  <a:latin typeface="Trebuchet MS"/>
                  <a:cs typeface="Trebuchet MS"/>
                </a:rPr>
                <a:t> </a:t>
              </a:r>
              <a:r>
                <a:rPr sz="2180" spc="-129" dirty="0">
                  <a:latin typeface="Lucida Sans Unicode"/>
                  <a:cs typeface="Lucida Sans Unicode"/>
                </a:rPr>
                <a:t>[</a:t>
              </a:r>
              <a:r>
                <a:rPr sz="2180" i="1" spc="-129" dirty="0">
                  <a:latin typeface="Trebuchet MS"/>
                  <a:cs typeface="Trebuchet MS"/>
                </a:rPr>
                <a:t>i</a:t>
              </a:r>
              <a:r>
                <a:rPr sz="2180" i="1" spc="-466" dirty="0">
                  <a:latin typeface="Trebuchet MS"/>
                  <a:cs typeface="Trebuchet MS"/>
                </a:rPr>
                <a:t> </a:t>
              </a:r>
              <a:r>
                <a:rPr sz="2180" spc="-89" dirty="0">
                  <a:latin typeface="Lucida Sans Unicode"/>
                  <a:cs typeface="Lucida Sans Unicode"/>
                </a:rPr>
                <a:t>]</a:t>
              </a:r>
              <a:r>
                <a:rPr sz="2180" spc="-99" dirty="0">
                  <a:latin typeface="Lucida Sans Unicode"/>
                  <a:cs typeface="Lucida Sans Unicode"/>
                </a:rPr>
                <a:t> </a:t>
              </a:r>
              <a:r>
                <a:rPr sz="2180" spc="109" dirty="0">
                  <a:latin typeface="Lucida Sans Unicode"/>
                  <a:cs typeface="Lucida Sans Unicode"/>
                </a:rPr>
                <a:t>←</a:t>
              </a:r>
              <a:r>
                <a:rPr sz="2180" spc="-99" dirty="0">
                  <a:latin typeface="Lucida Sans Unicode"/>
                  <a:cs typeface="Lucida Sans Unicode"/>
                </a:rPr>
                <a:t> </a:t>
              </a:r>
              <a:r>
                <a:rPr sz="2180" i="1" spc="69" dirty="0">
                  <a:latin typeface="Trebuchet MS"/>
                  <a:cs typeface="Trebuchet MS"/>
                </a:rPr>
                <a:t>C</a:t>
              </a:r>
              <a:r>
                <a:rPr sz="2180" i="1" spc="-426" dirty="0">
                  <a:latin typeface="Trebuchet MS"/>
                  <a:cs typeface="Trebuchet MS"/>
                </a:rPr>
                <a:t> </a:t>
              </a:r>
              <a:r>
                <a:rPr sz="2180" spc="-129" dirty="0">
                  <a:latin typeface="Lucida Sans Unicode"/>
                  <a:cs typeface="Lucida Sans Unicode"/>
                </a:rPr>
                <a:t>[</a:t>
              </a:r>
              <a:r>
                <a:rPr sz="2180" i="1" spc="-129" dirty="0">
                  <a:latin typeface="Trebuchet MS"/>
                  <a:cs typeface="Trebuchet MS"/>
                </a:rPr>
                <a:t>i</a:t>
              </a:r>
              <a:r>
                <a:rPr sz="2180" i="1" spc="-466" dirty="0">
                  <a:latin typeface="Trebuchet MS"/>
                  <a:cs typeface="Trebuchet MS"/>
                </a:rPr>
                <a:t> </a:t>
              </a:r>
              <a:r>
                <a:rPr sz="2180" spc="-89" dirty="0">
                  <a:latin typeface="Lucida Sans Unicode"/>
                  <a:cs typeface="Lucida Sans Unicode"/>
                </a:rPr>
                <a:t>]</a:t>
              </a:r>
              <a:r>
                <a:rPr sz="2180" spc="-218" dirty="0">
                  <a:latin typeface="Lucida Sans Unicode"/>
                  <a:cs typeface="Lucida Sans Unicode"/>
                </a:rPr>
                <a:t> </a:t>
              </a:r>
              <a:r>
                <a:rPr sz="2180" spc="-59" dirty="0">
                  <a:latin typeface="Lucida Sans Unicode"/>
                  <a:cs typeface="Lucida Sans Unicode"/>
                </a:rPr>
                <a:t>+</a:t>
              </a:r>
              <a:r>
                <a:rPr sz="2180" spc="-208" dirty="0">
                  <a:latin typeface="Lucida Sans Unicode"/>
                  <a:cs typeface="Lucida Sans Unicode"/>
                </a:rPr>
                <a:t> </a:t>
              </a:r>
              <a:r>
                <a:rPr sz="2180" i="1" spc="69" dirty="0">
                  <a:latin typeface="Trebuchet MS"/>
                  <a:cs typeface="Trebuchet MS"/>
                </a:rPr>
                <a:t>C</a:t>
              </a:r>
              <a:r>
                <a:rPr sz="2180" i="1" spc="-436" dirty="0">
                  <a:latin typeface="Trebuchet MS"/>
                  <a:cs typeface="Trebuchet MS"/>
                </a:rPr>
                <a:t> </a:t>
              </a:r>
              <a:r>
                <a:rPr sz="2180" spc="-129" dirty="0">
                  <a:latin typeface="Lucida Sans Unicode"/>
                  <a:cs typeface="Lucida Sans Unicode"/>
                </a:rPr>
                <a:t>[</a:t>
              </a:r>
              <a:r>
                <a:rPr sz="2180" i="1" spc="-129" dirty="0">
                  <a:latin typeface="Trebuchet MS"/>
                  <a:cs typeface="Trebuchet MS"/>
                </a:rPr>
                <a:t>i</a:t>
              </a:r>
              <a:r>
                <a:rPr sz="2180" i="1" spc="10" dirty="0">
                  <a:latin typeface="Trebuchet MS"/>
                  <a:cs typeface="Trebuchet MS"/>
                </a:rPr>
                <a:t> </a:t>
              </a:r>
              <a:r>
                <a:rPr sz="2180" spc="-59" dirty="0">
                  <a:latin typeface="Lucida Sans Unicode"/>
                  <a:cs typeface="Lucida Sans Unicode"/>
                </a:rPr>
                <a:t>−</a:t>
              </a:r>
              <a:r>
                <a:rPr sz="2180" spc="-218" dirty="0">
                  <a:latin typeface="Lucida Sans Unicode"/>
                  <a:cs typeface="Lucida Sans Unicode"/>
                </a:rPr>
                <a:t> </a:t>
              </a:r>
              <a:r>
                <a:rPr sz="2180" spc="-99" dirty="0">
                  <a:latin typeface="Tahoma"/>
                  <a:cs typeface="Tahoma"/>
                </a:rPr>
                <a:t>1</a:t>
              </a:r>
              <a:r>
                <a:rPr sz="2180" spc="-99" dirty="0">
                  <a:latin typeface="Lucida Sans Unicode"/>
                  <a:cs typeface="Lucida Sans Unicode"/>
                </a:rPr>
                <a:t>]</a:t>
              </a:r>
              <a:endParaRPr sz="2180">
                <a:latin typeface="Lucida Sans Unicode"/>
                <a:cs typeface="Lucida Sans Unicode"/>
              </a:endParaRPr>
            </a:p>
          </p:txBody>
        </p:sp>
        <p:sp>
          <p:nvSpPr>
            <p:cNvPr id="26" name="object 23">
              <a:extLst>
                <a:ext uri="{FF2B5EF4-FFF2-40B4-BE49-F238E27FC236}">
                  <a16:creationId xmlns="" xmlns:a16="http://schemas.microsoft.com/office/drawing/2014/main" id="{D41486CE-286D-4DFD-BE76-89F660A3FA91}"/>
                </a:ext>
              </a:extLst>
            </p:cNvPr>
            <p:cNvSpPr txBox="1"/>
            <p:nvPr/>
          </p:nvSpPr>
          <p:spPr>
            <a:xfrm>
              <a:off x="5846028" y="4206959"/>
              <a:ext cx="2465105" cy="1052897"/>
            </a:xfrm>
            <a:prstGeom prst="rect">
              <a:avLst/>
            </a:prstGeom>
          </p:spPr>
          <p:txBody>
            <a:bodyPr vert="horz" wrap="square" lIns="0" tIns="22650" rIns="0" bIns="0" rtlCol="0">
              <a:spAutoFit/>
            </a:bodyPr>
            <a:lstStyle/>
            <a:p>
              <a:pPr marL="25168">
                <a:spcBef>
                  <a:spcPts val="178"/>
                </a:spcBef>
              </a:pPr>
              <a:r>
                <a:rPr sz="2180" i="1" spc="466" dirty="0">
                  <a:latin typeface="Arial"/>
                  <a:cs typeface="Arial"/>
                </a:rPr>
                <a:t>d</a:t>
              </a:r>
              <a:r>
                <a:rPr sz="2180" i="1" spc="89" dirty="0">
                  <a:latin typeface="Arial"/>
                  <a:cs typeface="Arial"/>
                </a:rPr>
                <a:t> </a:t>
              </a:r>
              <a:r>
                <a:rPr sz="2180" i="1" spc="69" dirty="0">
                  <a:latin typeface="Trebuchet MS"/>
                  <a:cs typeface="Trebuchet MS"/>
                </a:rPr>
                <a:t>C</a:t>
              </a:r>
              <a:r>
                <a:rPr sz="2180" i="1" spc="-436" dirty="0">
                  <a:latin typeface="Trebuchet MS"/>
                  <a:cs typeface="Trebuchet MS"/>
                </a:rPr>
                <a:t> </a:t>
              </a:r>
              <a:r>
                <a:rPr sz="2180" spc="-129" dirty="0">
                  <a:latin typeface="Lucida Sans Unicode"/>
                  <a:cs typeface="Lucida Sans Unicode"/>
                </a:rPr>
                <a:t>[</a:t>
              </a:r>
              <a:r>
                <a:rPr sz="2180" i="1" spc="-129" dirty="0">
                  <a:latin typeface="Trebuchet MS"/>
                  <a:cs typeface="Trebuchet MS"/>
                </a:rPr>
                <a:t>i</a:t>
              </a:r>
              <a:r>
                <a:rPr sz="2180" i="1" spc="-466" dirty="0">
                  <a:latin typeface="Trebuchet MS"/>
                  <a:cs typeface="Trebuchet MS"/>
                </a:rPr>
                <a:t> </a:t>
              </a:r>
              <a:r>
                <a:rPr sz="2180" spc="-89" dirty="0">
                  <a:latin typeface="Lucida Sans Unicode"/>
                  <a:cs typeface="Lucida Sans Unicode"/>
                </a:rPr>
                <a:t>]</a:t>
              </a:r>
              <a:r>
                <a:rPr sz="2180" spc="-109" dirty="0">
                  <a:latin typeface="Lucida Sans Unicode"/>
                  <a:cs typeface="Lucida Sans Unicode"/>
                </a:rPr>
                <a:t> </a:t>
              </a:r>
              <a:r>
                <a:rPr sz="2180" spc="-59" dirty="0">
                  <a:latin typeface="Lucida Sans Unicode"/>
                  <a:cs typeface="Lucida Sans Unicode"/>
                </a:rPr>
                <a:t>=</a:t>
              </a:r>
              <a:r>
                <a:rPr sz="2180" spc="-109" dirty="0">
                  <a:latin typeface="Lucida Sans Unicode"/>
                  <a:cs typeface="Lucida Sans Unicode"/>
                </a:rPr>
                <a:t> </a:t>
              </a:r>
              <a:r>
                <a:rPr sz="2180" spc="-59" dirty="0">
                  <a:latin typeface="Lucida Sans Unicode"/>
                  <a:cs typeface="Lucida Sans Unicode"/>
                </a:rPr>
                <a:t>|{</a:t>
              </a:r>
              <a:r>
                <a:rPr sz="2180" i="1" spc="-59" dirty="0">
                  <a:latin typeface="Trebuchet MS"/>
                  <a:cs typeface="Trebuchet MS"/>
                </a:rPr>
                <a:t>key</a:t>
              </a:r>
              <a:r>
                <a:rPr sz="2180" i="1" spc="149" dirty="0">
                  <a:latin typeface="Trebuchet MS"/>
                  <a:cs typeface="Trebuchet MS"/>
                </a:rPr>
                <a:t> </a:t>
              </a:r>
              <a:r>
                <a:rPr sz="2180" spc="-59" dirty="0">
                  <a:latin typeface="Lucida Sans Unicode"/>
                  <a:cs typeface="Lucida Sans Unicode"/>
                </a:rPr>
                <a:t>=</a:t>
              </a:r>
              <a:r>
                <a:rPr sz="2180" spc="-99" dirty="0">
                  <a:latin typeface="Lucida Sans Unicode"/>
                  <a:cs typeface="Lucida Sans Unicode"/>
                </a:rPr>
                <a:t> </a:t>
              </a:r>
              <a:r>
                <a:rPr sz="2180" i="1" spc="-159" dirty="0">
                  <a:latin typeface="Trebuchet MS"/>
                  <a:cs typeface="Trebuchet MS"/>
                </a:rPr>
                <a:t>i</a:t>
              </a:r>
              <a:r>
                <a:rPr sz="2180" i="1" spc="-476" dirty="0">
                  <a:latin typeface="Trebuchet MS"/>
                  <a:cs typeface="Trebuchet MS"/>
                </a:rPr>
                <a:t> </a:t>
              </a:r>
              <a:r>
                <a:rPr sz="2180" spc="79" dirty="0">
                  <a:latin typeface="Lucida Sans Unicode"/>
                  <a:cs typeface="Lucida Sans Unicode"/>
                </a:rPr>
                <a:t>}|</a:t>
              </a:r>
              <a:endParaRPr sz="2180">
                <a:latin typeface="Lucida Sans Unicode"/>
                <a:cs typeface="Lucida Sans Unicode"/>
              </a:endParaRPr>
            </a:p>
            <a:p>
              <a:pPr marL="25168">
                <a:spcBef>
                  <a:spcPts val="2755"/>
                </a:spcBef>
              </a:pPr>
              <a:r>
                <a:rPr sz="2180" i="1" spc="466" dirty="0">
                  <a:latin typeface="Arial"/>
                  <a:cs typeface="Arial"/>
                </a:rPr>
                <a:t>d</a:t>
              </a:r>
              <a:r>
                <a:rPr sz="2180" i="1" spc="89" dirty="0">
                  <a:latin typeface="Arial"/>
                  <a:cs typeface="Arial"/>
                </a:rPr>
                <a:t> </a:t>
              </a:r>
              <a:r>
                <a:rPr sz="2180" i="1" spc="69" dirty="0">
                  <a:latin typeface="Trebuchet MS"/>
                  <a:cs typeface="Trebuchet MS"/>
                </a:rPr>
                <a:t>C</a:t>
              </a:r>
              <a:r>
                <a:rPr sz="2180" i="1" spc="-436" dirty="0">
                  <a:latin typeface="Trebuchet MS"/>
                  <a:cs typeface="Trebuchet MS"/>
                </a:rPr>
                <a:t> </a:t>
              </a:r>
              <a:r>
                <a:rPr sz="2180" spc="-129" dirty="0">
                  <a:latin typeface="Lucida Sans Unicode"/>
                  <a:cs typeface="Lucida Sans Unicode"/>
                </a:rPr>
                <a:t>[</a:t>
              </a:r>
              <a:r>
                <a:rPr sz="2180" i="1" spc="-129" dirty="0">
                  <a:latin typeface="Trebuchet MS"/>
                  <a:cs typeface="Trebuchet MS"/>
                </a:rPr>
                <a:t>i</a:t>
              </a:r>
              <a:r>
                <a:rPr sz="2180" i="1" spc="-466" dirty="0">
                  <a:latin typeface="Trebuchet MS"/>
                  <a:cs typeface="Trebuchet MS"/>
                </a:rPr>
                <a:t> </a:t>
              </a:r>
              <a:r>
                <a:rPr sz="2180" spc="-89" dirty="0">
                  <a:latin typeface="Lucida Sans Unicode"/>
                  <a:cs typeface="Lucida Sans Unicode"/>
                </a:rPr>
                <a:t>]</a:t>
              </a:r>
              <a:r>
                <a:rPr sz="2180" spc="-109" dirty="0">
                  <a:latin typeface="Lucida Sans Unicode"/>
                  <a:cs typeface="Lucida Sans Unicode"/>
                </a:rPr>
                <a:t> </a:t>
              </a:r>
              <a:r>
                <a:rPr sz="2180" spc="-59" dirty="0">
                  <a:latin typeface="Lucida Sans Unicode"/>
                  <a:cs typeface="Lucida Sans Unicode"/>
                </a:rPr>
                <a:t>=</a:t>
              </a:r>
              <a:r>
                <a:rPr sz="2180" spc="-99" dirty="0">
                  <a:latin typeface="Lucida Sans Unicode"/>
                  <a:cs typeface="Lucida Sans Unicode"/>
                </a:rPr>
                <a:t> </a:t>
              </a:r>
              <a:r>
                <a:rPr sz="2180" spc="-59" dirty="0">
                  <a:latin typeface="Lucida Sans Unicode"/>
                  <a:cs typeface="Lucida Sans Unicode"/>
                </a:rPr>
                <a:t>|{</a:t>
              </a:r>
              <a:r>
                <a:rPr sz="2180" i="1" spc="-59" dirty="0">
                  <a:latin typeface="Trebuchet MS"/>
                  <a:cs typeface="Trebuchet MS"/>
                </a:rPr>
                <a:t>key</a:t>
              </a:r>
              <a:r>
                <a:rPr sz="2180" i="1" spc="149" dirty="0">
                  <a:latin typeface="Trebuchet MS"/>
                  <a:cs typeface="Trebuchet MS"/>
                </a:rPr>
                <a:t> </a:t>
              </a:r>
              <a:r>
                <a:rPr sz="2180" spc="-59" dirty="0">
                  <a:latin typeface="Lucida Sans Unicode"/>
                  <a:cs typeface="Lucida Sans Unicode"/>
                </a:rPr>
                <a:t>≤</a:t>
              </a:r>
              <a:r>
                <a:rPr sz="2180" spc="-119" dirty="0">
                  <a:latin typeface="Lucida Sans Unicode"/>
                  <a:cs typeface="Lucida Sans Unicode"/>
                </a:rPr>
                <a:t> </a:t>
              </a:r>
              <a:r>
                <a:rPr sz="2180" i="1" spc="-159" dirty="0">
                  <a:latin typeface="Trebuchet MS"/>
                  <a:cs typeface="Trebuchet MS"/>
                </a:rPr>
                <a:t>i</a:t>
              </a:r>
              <a:r>
                <a:rPr sz="2180" i="1" spc="-466" dirty="0">
                  <a:latin typeface="Trebuchet MS"/>
                  <a:cs typeface="Trebuchet MS"/>
                </a:rPr>
                <a:t> </a:t>
              </a:r>
              <a:r>
                <a:rPr sz="2180" spc="79" dirty="0">
                  <a:latin typeface="Lucida Sans Unicode"/>
                  <a:cs typeface="Lucida Sans Unicode"/>
                </a:rPr>
                <a:t>}|</a:t>
              </a:r>
              <a:endParaRPr sz="2180">
                <a:latin typeface="Lucida Sans Unicode"/>
                <a:cs typeface="Lucida Sans Unicode"/>
              </a:endParaRPr>
            </a:p>
          </p:txBody>
        </p:sp>
        <p:sp>
          <p:nvSpPr>
            <p:cNvPr id="27" name="object 24">
              <a:extLst>
                <a:ext uri="{FF2B5EF4-FFF2-40B4-BE49-F238E27FC236}">
                  <a16:creationId xmlns="" xmlns:a16="http://schemas.microsoft.com/office/drawing/2014/main" id="{88BF4F67-262F-40E4-BA2A-7E22CC20D485}"/>
                </a:ext>
              </a:extLst>
            </p:cNvPr>
            <p:cNvSpPr txBox="1"/>
            <p:nvPr/>
          </p:nvSpPr>
          <p:spPr>
            <a:xfrm>
              <a:off x="1733141" y="5570934"/>
              <a:ext cx="2462588" cy="358348"/>
            </a:xfrm>
            <a:prstGeom prst="rect">
              <a:avLst/>
            </a:prstGeom>
          </p:spPr>
          <p:txBody>
            <a:bodyPr vert="horz" wrap="square" lIns="0" tIns="22650" rIns="0" bIns="0" rtlCol="0">
              <a:spAutoFit/>
            </a:bodyPr>
            <a:lstStyle/>
            <a:p>
              <a:pPr marL="25168">
                <a:spcBef>
                  <a:spcPts val="178"/>
                </a:spcBef>
              </a:pPr>
              <a:r>
                <a:rPr sz="2180" b="1" spc="-139" dirty="0">
                  <a:latin typeface="Arial"/>
                  <a:cs typeface="Arial"/>
                </a:rPr>
                <a:t>do </a:t>
              </a:r>
              <a:r>
                <a:rPr sz="2180" i="1" spc="99" dirty="0">
                  <a:latin typeface="Trebuchet MS"/>
                  <a:cs typeface="Trebuchet MS"/>
                </a:rPr>
                <a:t>B</a:t>
              </a:r>
              <a:r>
                <a:rPr sz="2180" spc="99" dirty="0">
                  <a:latin typeface="Lucida Sans Unicode"/>
                  <a:cs typeface="Lucida Sans Unicode"/>
                </a:rPr>
                <a:t>[</a:t>
              </a:r>
              <a:r>
                <a:rPr sz="2180" i="1" spc="99" dirty="0">
                  <a:latin typeface="Trebuchet MS"/>
                  <a:cs typeface="Trebuchet MS"/>
                </a:rPr>
                <a:t>C</a:t>
              </a:r>
              <a:r>
                <a:rPr sz="2180" i="1" spc="-575" dirty="0">
                  <a:latin typeface="Trebuchet MS"/>
                  <a:cs typeface="Trebuchet MS"/>
                </a:rPr>
                <a:t> </a:t>
              </a:r>
              <a:r>
                <a:rPr sz="2180" spc="-59" dirty="0">
                  <a:latin typeface="Lucida Sans Unicode"/>
                  <a:cs typeface="Lucida Sans Unicode"/>
                </a:rPr>
                <a:t>[</a:t>
              </a:r>
              <a:r>
                <a:rPr sz="2180" i="1" spc="-59" dirty="0">
                  <a:latin typeface="Trebuchet MS"/>
                  <a:cs typeface="Trebuchet MS"/>
                </a:rPr>
                <a:t>A</a:t>
              </a:r>
              <a:r>
                <a:rPr sz="2180" spc="-59" dirty="0">
                  <a:latin typeface="Lucida Sans Unicode"/>
                  <a:cs typeface="Lucida Sans Unicode"/>
                </a:rPr>
                <a:t>[</a:t>
              </a:r>
              <a:r>
                <a:rPr sz="2180" i="1" spc="-59" dirty="0">
                  <a:latin typeface="Trebuchet MS"/>
                  <a:cs typeface="Trebuchet MS"/>
                </a:rPr>
                <a:t>j</a:t>
              </a:r>
              <a:r>
                <a:rPr sz="2180" spc="-59" dirty="0">
                  <a:latin typeface="Lucida Sans Unicode"/>
                  <a:cs typeface="Lucida Sans Unicode"/>
                </a:rPr>
                <a:t>]]] </a:t>
              </a:r>
              <a:r>
                <a:rPr sz="2180" spc="109" dirty="0">
                  <a:latin typeface="Lucida Sans Unicode"/>
                  <a:cs typeface="Lucida Sans Unicode"/>
                </a:rPr>
                <a:t>← </a:t>
              </a:r>
              <a:r>
                <a:rPr sz="2180" i="1" spc="-30" dirty="0">
                  <a:latin typeface="Trebuchet MS"/>
                  <a:cs typeface="Trebuchet MS"/>
                </a:rPr>
                <a:t>A</a:t>
              </a:r>
              <a:r>
                <a:rPr sz="2180" spc="-30" dirty="0">
                  <a:latin typeface="Lucida Sans Unicode"/>
                  <a:cs typeface="Lucida Sans Unicode"/>
                </a:rPr>
                <a:t>[</a:t>
              </a:r>
              <a:r>
                <a:rPr sz="2180" i="1" spc="-30" dirty="0">
                  <a:latin typeface="Trebuchet MS"/>
                  <a:cs typeface="Trebuchet MS"/>
                </a:rPr>
                <a:t>j</a:t>
              </a:r>
              <a:r>
                <a:rPr sz="2180" spc="-30" dirty="0">
                  <a:latin typeface="Lucida Sans Unicode"/>
                  <a:cs typeface="Lucida Sans Unicode"/>
                </a:rPr>
                <a:t>]</a:t>
              </a:r>
              <a:endParaRPr sz="2180">
                <a:latin typeface="Lucida Sans Unicode"/>
                <a:cs typeface="Lucida Sans Unicode"/>
              </a:endParaRPr>
            </a:p>
          </p:txBody>
        </p:sp>
        <p:sp>
          <p:nvSpPr>
            <p:cNvPr id="28" name="object 25">
              <a:extLst>
                <a:ext uri="{FF2B5EF4-FFF2-40B4-BE49-F238E27FC236}">
                  <a16:creationId xmlns="" xmlns:a16="http://schemas.microsoft.com/office/drawing/2014/main" id="{8441E51E-DBF5-4537-B50F-3A4BDE39325B}"/>
                </a:ext>
              </a:extLst>
            </p:cNvPr>
            <p:cNvSpPr txBox="1"/>
            <p:nvPr/>
          </p:nvSpPr>
          <p:spPr>
            <a:xfrm>
              <a:off x="692410" y="3183972"/>
              <a:ext cx="2801084" cy="3139237"/>
            </a:xfrm>
            <a:prstGeom prst="rect">
              <a:avLst/>
            </a:prstGeom>
          </p:spPr>
          <p:txBody>
            <a:bodyPr vert="horz" wrap="square" lIns="0" tIns="22650" rIns="0" bIns="0" rtlCol="0">
              <a:spAutoFit/>
            </a:bodyPr>
            <a:lstStyle/>
            <a:p>
              <a:pPr marL="25168">
                <a:spcBef>
                  <a:spcPts val="178"/>
                </a:spcBef>
                <a:tabLst>
                  <a:tab pos="436658" algn="l"/>
                </a:tabLst>
              </a:pPr>
              <a:r>
                <a:rPr sz="2180" spc="-109" dirty="0">
                  <a:latin typeface="Tahoma"/>
                  <a:cs typeface="Tahoma"/>
                </a:rPr>
                <a:t>1	</a:t>
              </a:r>
              <a:r>
                <a:rPr sz="2180" b="1" spc="-89" dirty="0">
                  <a:latin typeface="Arial"/>
                  <a:cs typeface="Arial"/>
                </a:rPr>
                <a:t>for </a:t>
              </a:r>
              <a:r>
                <a:rPr sz="2180" i="1" spc="-159" dirty="0">
                  <a:latin typeface="Trebuchet MS"/>
                  <a:cs typeface="Trebuchet MS"/>
                </a:rPr>
                <a:t>i  </a:t>
              </a:r>
              <a:r>
                <a:rPr sz="2180" spc="109" dirty="0">
                  <a:latin typeface="Lucida Sans Unicode"/>
                  <a:cs typeface="Lucida Sans Unicode"/>
                </a:rPr>
                <a:t>← </a:t>
              </a:r>
              <a:r>
                <a:rPr sz="2180" spc="-109" dirty="0" smtClean="0">
                  <a:latin typeface="Tahoma"/>
                  <a:cs typeface="Tahoma"/>
                </a:rPr>
                <a:t>1 </a:t>
              </a:r>
              <a:r>
                <a:rPr sz="2180" b="1" dirty="0">
                  <a:latin typeface="Arial"/>
                  <a:cs typeface="Arial"/>
                </a:rPr>
                <a:t>to</a:t>
              </a:r>
              <a:r>
                <a:rPr sz="2180" b="1" spc="-89" dirty="0">
                  <a:latin typeface="Arial"/>
                  <a:cs typeface="Arial"/>
                </a:rPr>
                <a:t> </a:t>
              </a:r>
              <a:r>
                <a:rPr sz="2180" i="1" spc="-50" dirty="0">
                  <a:latin typeface="Trebuchet MS"/>
                  <a:cs typeface="Trebuchet MS"/>
                </a:rPr>
                <a:t>k</a:t>
              </a:r>
              <a:endParaRPr sz="2180" dirty="0">
                <a:latin typeface="Trebuchet MS"/>
                <a:cs typeface="Trebuchet MS"/>
              </a:endParaRPr>
            </a:p>
            <a:p>
              <a:pPr marL="25168">
                <a:spcBef>
                  <a:spcPts val="69"/>
                </a:spcBef>
              </a:pPr>
              <a:r>
                <a:rPr sz="2180" spc="-109" dirty="0">
                  <a:latin typeface="Tahoma"/>
                  <a:cs typeface="Tahoma"/>
                </a:rPr>
                <a:t>2</a:t>
              </a:r>
              <a:endParaRPr sz="2180" dirty="0">
                <a:latin typeface="Tahoma"/>
                <a:cs typeface="Tahoma"/>
              </a:endParaRPr>
            </a:p>
            <a:p>
              <a:pPr marL="25168">
                <a:spcBef>
                  <a:spcPts val="69"/>
                </a:spcBef>
                <a:tabLst>
                  <a:tab pos="436658" algn="l"/>
                </a:tabLst>
              </a:pPr>
              <a:r>
                <a:rPr sz="2180" spc="-109" dirty="0">
                  <a:latin typeface="Tahoma"/>
                  <a:cs typeface="Tahoma"/>
                </a:rPr>
                <a:t>3	</a:t>
              </a:r>
              <a:r>
                <a:rPr sz="2180" b="1" spc="-89" dirty="0">
                  <a:latin typeface="Arial"/>
                  <a:cs typeface="Arial"/>
                </a:rPr>
                <a:t>for </a:t>
              </a:r>
              <a:r>
                <a:rPr sz="2180" i="1" spc="-226" dirty="0">
                  <a:latin typeface="Trebuchet MS"/>
                  <a:cs typeface="Trebuchet MS"/>
                </a:rPr>
                <a:t>j  </a:t>
              </a:r>
              <a:r>
                <a:rPr sz="2180" spc="109" dirty="0">
                  <a:latin typeface="Lucida Sans Unicode"/>
                  <a:cs typeface="Lucida Sans Unicode"/>
                </a:rPr>
                <a:t>← </a:t>
              </a:r>
              <a:r>
                <a:rPr sz="2180" spc="-109" dirty="0" smtClean="0">
                  <a:latin typeface="Tahoma"/>
                  <a:cs typeface="Tahoma"/>
                </a:rPr>
                <a:t>1 </a:t>
              </a:r>
              <a:r>
                <a:rPr sz="2180" b="1" dirty="0">
                  <a:latin typeface="Arial"/>
                  <a:cs typeface="Arial"/>
                </a:rPr>
                <a:t>to</a:t>
              </a:r>
              <a:r>
                <a:rPr sz="2180" b="1" spc="20" dirty="0">
                  <a:latin typeface="Arial"/>
                  <a:cs typeface="Arial"/>
                </a:rPr>
                <a:t> </a:t>
              </a:r>
              <a:r>
                <a:rPr sz="2180" i="1" spc="-79" dirty="0">
                  <a:latin typeface="Trebuchet MS"/>
                  <a:cs typeface="Trebuchet MS"/>
                </a:rPr>
                <a:t>n</a:t>
              </a:r>
              <a:endParaRPr sz="2180" dirty="0">
                <a:latin typeface="Trebuchet MS"/>
                <a:cs typeface="Trebuchet MS"/>
              </a:endParaRPr>
            </a:p>
            <a:p>
              <a:pPr marL="25168">
                <a:spcBef>
                  <a:spcPts val="69"/>
                </a:spcBef>
              </a:pPr>
              <a:r>
                <a:rPr sz="2180" spc="-109" dirty="0">
                  <a:latin typeface="Tahoma"/>
                  <a:cs typeface="Tahoma"/>
                </a:rPr>
                <a:t>4</a:t>
              </a:r>
              <a:endParaRPr sz="2180" dirty="0">
                <a:latin typeface="Tahoma"/>
                <a:cs typeface="Tahoma"/>
              </a:endParaRPr>
            </a:p>
            <a:p>
              <a:pPr marL="25168">
                <a:spcBef>
                  <a:spcPts val="69"/>
                </a:spcBef>
                <a:tabLst>
                  <a:tab pos="436658" algn="l"/>
                </a:tabLst>
              </a:pPr>
              <a:r>
                <a:rPr sz="2180" spc="-109" dirty="0">
                  <a:latin typeface="Tahoma"/>
                  <a:cs typeface="Tahoma"/>
                </a:rPr>
                <a:t>5	</a:t>
              </a:r>
              <a:r>
                <a:rPr sz="2180" b="1" spc="-89" dirty="0">
                  <a:latin typeface="Arial"/>
                  <a:cs typeface="Arial"/>
                </a:rPr>
                <a:t>for </a:t>
              </a:r>
              <a:r>
                <a:rPr sz="2180" i="1" spc="-159" dirty="0">
                  <a:latin typeface="Trebuchet MS"/>
                  <a:cs typeface="Trebuchet MS"/>
                </a:rPr>
                <a:t>i  </a:t>
              </a:r>
              <a:r>
                <a:rPr sz="2180" spc="109" dirty="0">
                  <a:latin typeface="Lucida Sans Unicode"/>
                  <a:cs typeface="Lucida Sans Unicode"/>
                </a:rPr>
                <a:t>← </a:t>
              </a:r>
              <a:r>
                <a:rPr sz="2180" spc="-109" dirty="0" smtClean="0">
                  <a:latin typeface="Tahoma"/>
                  <a:cs typeface="Tahoma"/>
                </a:rPr>
                <a:t>2 </a:t>
              </a:r>
              <a:r>
                <a:rPr sz="2180" b="1" dirty="0">
                  <a:latin typeface="Arial"/>
                  <a:cs typeface="Arial"/>
                </a:rPr>
                <a:t>to</a:t>
              </a:r>
              <a:r>
                <a:rPr sz="2180" b="1" spc="-89" dirty="0">
                  <a:latin typeface="Arial"/>
                  <a:cs typeface="Arial"/>
                </a:rPr>
                <a:t> </a:t>
              </a:r>
              <a:r>
                <a:rPr sz="2180" i="1" spc="-50" dirty="0">
                  <a:latin typeface="Trebuchet MS"/>
                  <a:cs typeface="Trebuchet MS"/>
                </a:rPr>
                <a:t>k</a:t>
              </a:r>
              <a:endParaRPr sz="2180" dirty="0">
                <a:latin typeface="Trebuchet MS"/>
                <a:cs typeface="Trebuchet MS"/>
              </a:endParaRPr>
            </a:p>
            <a:p>
              <a:pPr marL="25168">
                <a:spcBef>
                  <a:spcPts val="69"/>
                </a:spcBef>
              </a:pPr>
              <a:r>
                <a:rPr sz="2180" spc="-109" dirty="0">
                  <a:latin typeface="Tahoma"/>
                  <a:cs typeface="Tahoma"/>
                </a:rPr>
                <a:t>6</a:t>
              </a:r>
              <a:endParaRPr sz="2180" dirty="0">
                <a:latin typeface="Tahoma"/>
                <a:cs typeface="Tahoma"/>
              </a:endParaRPr>
            </a:p>
            <a:p>
              <a:pPr marL="25168" marR="10067">
                <a:lnSpc>
                  <a:spcPct val="102600"/>
                </a:lnSpc>
                <a:tabLst>
                  <a:tab pos="436658" algn="l"/>
                </a:tabLst>
              </a:pPr>
              <a:r>
                <a:rPr sz="2180" spc="-109" dirty="0">
                  <a:latin typeface="Tahoma"/>
                  <a:cs typeface="Tahoma"/>
                </a:rPr>
                <a:t>7	</a:t>
              </a:r>
              <a:r>
                <a:rPr sz="2180" b="1" spc="-89" dirty="0">
                  <a:latin typeface="Arial"/>
                  <a:cs typeface="Arial"/>
                </a:rPr>
                <a:t>for </a:t>
              </a:r>
              <a:r>
                <a:rPr sz="2180" i="1" spc="-226" dirty="0">
                  <a:latin typeface="Trebuchet MS"/>
                  <a:cs typeface="Trebuchet MS"/>
                </a:rPr>
                <a:t>j </a:t>
              </a:r>
              <a:r>
                <a:rPr sz="2180" spc="109" dirty="0">
                  <a:latin typeface="Lucida Sans Unicode"/>
                  <a:cs typeface="Lucida Sans Unicode"/>
                </a:rPr>
                <a:t>← </a:t>
              </a:r>
              <a:r>
                <a:rPr sz="2180" i="1" spc="-79" dirty="0">
                  <a:latin typeface="Trebuchet MS"/>
                  <a:cs typeface="Trebuchet MS"/>
                </a:rPr>
                <a:t>n </a:t>
              </a:r>
              <a:r>
                <a:rPr sz="2180" b="1" spc="-89" dirty="0">
                  <a:latin typeface="Arial"/>
                  <a:cs typeface="Arial"/>
                </a:rPr>
                <a:t>downto </a:t>
              </a:r>
              <a:r>
                <a:rPr sz="2180" spc="-109" dirty="0">
                  <a:latin typeface="Tahoma"/>
                  <a:cs typeface="Tahoma"/>
                </a:rPr>
                <a:t>1  8</a:t>
              </a:r>
              <a:endParaRPr sz="2180" dirty="0">
                <a:latin typeface="Tahoma"/>
                <a:cs typeface="Tahoma"/>
              </a:endParaRPr>
            </a:p>
            <a:p>
              <a:pPr marL="25168">
                <a:spcBef>
                  <a:spcPts val="69"/>
                </a:spcBef>
              </a:pPr>
              <a:r>
                <a:rPr sz="2180" spc="-109" dirty="0">
                  <a:latin typeface="Tahoma"/>
                  <a:cs typeface="Tahoma"/>
                </a:rPr>
                <a:t>9</a:t>
              </a:r>
              <a:endParaRPr sz="2180" dirty="0">
                <a:latin typeface="Tahoma"/>
                <a:cs typeface="Tahoma"/>
              </a:endParaRPr>
            </a:p>
          </p:txBody>
        </p:sp>
        <p:sp>
          <p:nvSpPr>
            <p:cNvPr id="29" name="object 26">
              <a:extLst>
                <a:ext uri="{FF2B5EF4-FFF2-40B4-BE49-F238E27FC236}">
                  <a16:creationId xmlns="" xmlns:a16="http://schemas.microsoft.com/office/drawing/2014/main" id="{EF0491F5-A892-403D-AF58-12B0EE2C36E1}"/>
                </a:ext>
              </a:extLst>
            </p:cNvPr>
            <p:cNvSpPr txBox="1"/>
            <p:nvPr/>
          </p:nvSpPr>
          <p:spPr>
            <a:xfrm>
              <a:off x="2120562" y="5911921"/>
              <a:ext cx="2553189" cy="358348"/>
            </a:xfrm>
            <a:prstGeom prst="rect">
              <a:avLst/>
            </a:prstGeom>
          </p:spPr>
          <p:txBody>
            <a:bodyPr vert="horz" wrap="square" lIns="0" tIns="22650" rIns="0" bIns="0" rtlCol="0">
              <a:spAutoFit/>
            </a:bodyPr>
            <a:lstStyle/>
            <a:p>
              <a:pPr marL="25168">
                <a:spcBef>
                  <a:spcPts val="178"/>
                </a:spcBef>
              </a:pPr>
              <a:r>
                <a:rPr sz="2180" i="1" spc="69" dirty="0">
                  <a:latin typeface="Trebuchet MS"/>
                  <a:cs typeface="Trebuchet MS"/>
                </a:rPr>
                <a:t>C</a:t>
              </a:r>
              <a:r>
                <a:rPr sz="2180" i="1" spc="-446" dirty="0">
                  <a:latin typeface="Trebuchet MS"/>
                  <a:cs typeface="Trebuchet MS"/>
                </a:rPr>
                <a:t> </a:t>
              </a:r>
              <a:r>
                <a:rPr sz="2180" spc="-50" dirty="0">
                  <a:latin typeface="Lucida Sans Unicode"/>
                  <a:cs typeface="Lucida Sans Unicode"/>
                </a:rPr>
                <a:t>[</a:t>
              </a:r>
              <a:r>
                <a:rPr sz="2180" i="1" spc="-50" dirty="0">
                  <a:latin typeface="Trebuchet MS"/>
                  <a:cs typeface="Trebuchet MS"/>
                </a:rPr>
                <a:t>A</a:t>
              </a:r>
              <a:r>
                <a:rPr sz="2180" spc="-50" dirty="0">
                  <a:latin typeface="Lucida Sans Unicode"/>
                  <a:cs typeface="Lucida Sans Unicode"/>
                </a:rPr>
                <a:t>[</a:t>
              </a:r>
              <a:r>
                <a:rPr sz="2180" i="1" spc="-50" dirty="0">
                  <a:latin typeface="Trebuchet MS"/>
                  <a:cs typeface="Trebuchet MS"/>
                </a:rPr>
                <a:t>j</a:t>
              </a:r>
              <a:r>
                <a:rPr sz="2180" spc="-50" dirty="0">
                  <a:latin typeface="Lucida Sans Unicode"/>
                  <a:cs typeface="Lucida Sans Unicode"/>
                </a:rPr>
                <a:t>]]</a:t>
              </a:r>
              <a:r>
                <a:rPr sz="2180" spc="-119" dirty="0">
                  <a:latin typeface="Lucida Sans Unicode"/>
                  <a:cs typeface="Lucida Sans Unicode"/>
                </a:rPr>
                <a:t> </a:t>
              </a:r>
              <a:r>
                <a:rPr sz="2180" spc="109" dirty="0">
                  <a:latin typeface="Lucida Sans Unicode"/>
                  <a:cs typeface="Lucida Sans Unicode"/>
                </a:rPr>
                <a:t>←</a:t>
              </a:r>
              <a:r>
                <a:rPr sz="2180" spc="-119" dirty="0">
                  <a:latin typeface="Lucida Sans Unicode"/>
                  <a:cs typeface="Lucida Sans Unicode"/>
                </a:rPr>
                <a:t> </a:t>
              </a:r>
              <a:r>
                <a:rPr sz="2180" i="1" spc="69" dirty="0">
                  <a:latin typeface="Trebuchet MS"/>
                  <a:cs typeface="Trebuchet MS"/>
                </a:rPr>
                <a:t>C</a:t>
              </a:r>
              <a:r>
                <a:rPr sz="2180" i="1" spc="-436" dirty="0">
                  <a:latin typeface="Trebuchet MS"/>
                  <a:cs typeface="Trebuchet MS"/>
                </a:rPr>
                <a:t> </a:t>
              </a:r>
              <a:r>
                <a:rPr sz="2180" spc="-50" dirty="0">
                  <a:latin typeface="Lucida Sans Unicode"/>
                  <a:cs typeface="Lucida Sans Unicode"/>
                </a:rPr>
                <a:t>[</a:t>
              </a:r>
              <a:r>
                <a:rPr sz="2180" i="1" spc="-50" dirty="0">
                  <a:latin typeface="Trebuchet MS"/>
                  <a:cs typeface="Trebuchet MS"/>
                </a:rPr>
                <a:t>A</a:t>
              </a:r>
              <a:r>
                <a:rPr sz="2180" spc="-50" dirty="0">
                  <a:latin typeface="Lucida Sans Unicode"/>
                  <a:cs typeface="Lucida Sans Unicode"/>
                </a:rPr>
                <a:t>[</a:t>
              </a:r>
              <a:r>
                <a:rPr sz="2180" i="1" spc="-50" dirty="0">
                  <a:latin typeface="Trebuchet MS"/>
                  <a:cs typeface="Trebuchet MS"/>
                </a:rPr>
                <a:t>j</a:t>
              </a:r>
              <a:r>
                <a:rPr sz="2180" spc="-50" dirty="0">
                  <a:latin typeface="Lucida Sans Unicode"/>
                  <a:cs typeface="Lucida Sans Unicode"/>
                </a:rPr>
                <a:t>]]</a:t>
              </a:r>
              <a:r>
                <a:rPr sz="2180" spc="-238" dirty="0">
                  <a:latin typeface="Lucida Sans Unicode"/>
                  <a:cs typeface="Lucida Sans Unicode"/>
                </a:rPr>
                <a:t> </a:t>
              </a:r>
              <a:r>
                <a:rPr sz="2180" spc="-59" dirty="0">
                  <a:latin typeface="Lucida Sans Unicode"/>
                  <a:cs typeface="Lucida Sans Unicode"/>
                </a:rPr>
                <a:t>−</a:t>
              </a:r>
              <a:r>
                <a:rPr sz="2180" spc="-238" dirty="0">
                  <a:latin typeface="Lucida Sans Unicode"/>
                  <a:cs typeface="Lucida Sans Unicode"/>
                </a:rPr>
                <a:t> </a:t>
              </a:r>
              <a:r>
                <a:rPr sz="2180" spc="-109" dirty="0">
                  <a:latin typeface="Tahoma"/>
                  <a:cs typeface="Tahoma"/>
                </a:rPr>
                <a:t>1</a:t>
              </a:r>
              <a:endParaRPr sz="2180" dirty="0">
                <a:latin typeface="Tahoma"/>
                <a:cs typeface="Tahoma"/>
              </a:endParaRPr>
            </a:p>
          </p:txBody>
        </p:sp>
      </p:grpSp>
    </p:spTree>
    <p:extLst>
      <p:ext uri="{BB962C8B-B14F-4D97-AF65-F5344CB8AC3E}">
        <p14:creationId xmlns:p14="http://schemas.microsoft.com/office/powerpoint/2010/main" val="3139770507"/>
      </p:ext>
    </p:extLst>
  </p:cSld>
  <p:clrMapOvr>
    <a:masterClrMapping/>
  </p:clrMapOvr>
  <p:transition>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3365665" cy="396583"/>
          </a:xfrm>
          <a:prstGeom prst="rect">
            <a:avLst/>
          </a:prstGeom>
        </p:spPr>
        <p:txBody>
          <a:bodyPr vert="horz" wrap="none" lIns="0" tIns="0" rIns="0" bIns="0" rtlCol="0">
            <a:spAutoFit/>
          </a:bodyPr>
          <a:lstStyle/>
          <a:p>
            <a:r>
              <a:rPr sz="2577" u="sng" spc="20" dirty="0">
                <a:latin typeface="Arial"/>
                <a:cs typeface="Arial"/>
              </a:rPr>
              <a:t>Counting sort example</a:t>
            </a:r>
            <a:endParaRPr sz="2381" u="sng" dirty="0">
              <a:latin typeface="Arial"/>
              <a:cs typeface="Arial"/>
            </a:endParaRPr>
          </a:p>
        </p:txBody>
      </p:sp>
      <p:pic>
        <p:nvPicPr>
          <p:cNvPr id="3" name="Image">
            <a:extLst>
              <a:ext uri="{FF2B5EF4-FFF2-40B4-BE49-F238E27FC236}">
                <a16:creationId xmlns="" xmlns:a16="http://schemas.microsoft.com/office/drawing/2014/main" id="{5ABBD4CC-E2ED-46A0-9376-C1B715DE9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603567"/>
            <a:ext cx="7714539" cy="3148934"/>
          </a:xfrm>
          <a:prstGeom prst="rect">
            <a:avLst/>
          </a:prstGeom>
        </p:spPr>
      </p:pic>
    </p:spTree>
    <p:extLst>
      <p:ext uri="{BB962C8B-B14F-4D97-AF65-F5344CB8AC3E}">
        <p14:creationId xmlns:p14="http://schemas.microsoft.com/office/powerpoint/2010/main" val="9461434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1</a:t>
            </a:r>
            <a:endParaRPr sz="2381" u="sng" dirty="0">
              <a:latin typeface="Arial"/>
              <a:cs typeface="Arial"/>
            </a:endParaRPr>
          </a:p>
        </p:txBody>
      </p:sp>
      <p:pic>
        <p:nvPicPr>
          <p:cNvPr id="4" name="Image">
            <a:extLst>
              <a:ext uri="{FF2B5EF4-FFF2-40B4-BE49-F238E27FC236}">
                <a16:creationId xmlns="" xmlns:a16="http://schemas.microsoft.com/office/drawing/2014/main" id="{4F6E57FE-18A2-43CF-85F8-046CE9D9D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256152"/>
            <a:ext cx="7714539" cy="3148934"/>
          </a:xfrm>
          <a:prstGeom prst="rect">
            <a:avLst/>
          </a:prstGeom>
        </p:spPr>
      </p:pic>
      <p:sp>
        <p:nvSpPr>
          <p:cNvPr id="5" name="object 276">
            <a:extLst>
              <a:ext uri="{FF2B5EF4-FFF2-40B4-BE49-F238E27FC236}">
                <a16:creationId xmlns="" xmlns:a16="http://schemas.microsoft.com/office/drawing/2014/main" id="{34990F9F-755B-4222-8596-A909EAAFE68D}"/>
              </a:ext>
            </a:extLst>
          </p:cNvPr>
          <p:cNvSpPr/>
          <p:nvPr/>
        </p:nvSpPr>
        <p:spPr>
          <a:xfrm>
            <a:off x="613485" y="5048496"/>
            <a:ext cx="7916085" cy="826410"/>
          </a:xfrm>
          <a:custGeom>
            <a:avLst/>
            <a:gdLst/>
            <a:ahLst/>
            <a:cxnLst/>
            <a:rect l="l" t="t" r="r" b="b"/>
            <a:pathLst>
              <a:path w="3989652" h="416505">
                <a:moveTo>
                  <a:pt x="0" y="365705"/>
                </a:moveTo>
                <a:cubicBezTo>
                  <a:pt x="0" y="393644"/>
                  <a:pt x="22861" y="416505"/>
                  <a:pt x="50801" y="416505"/>
                </a:cubicBezTo>
                <a:lnTo>
                  <a:pt x="3938853" y="416505"/>
                </a:lnTo>
                <a:cubicBezTo>
                  <a:pt x="3966793" y="416505"/>
                  <a:pt x="3989653" y="393644"/>
                  <a:pt x="3989653" y="365705"/>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6" name="text 1">
            <a:extLst>
              <a:ext uri="{FF2B5EF4-FFF2-40B4-BE49-F238E27FC236}">
                <a16:creationId xmlns="" xmlns:a16="http://schemas.microsoft.com/office/drawing/2014/main" id="{F951A969-5B0B-46AA-9550-1A36737B1B52}"/>
              </a:ext>
            </a:extLst>
          </p:cNvPr>
          <p:cNvSpPr txBox="1"/>
          <p:nvPr/>
        </p:nvSpPr>
        <p:spPr>
          <a:xfrm>
            <a:off x="1126635" y="5136737"/>
            <a:ext cx="1443985"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i ←</a:t>
            </a:r>
            <a:r>
              <a:rPr sz="1943" spc="20" dirty="0">
                <a:latin typeface="Arial"/>
                <a:cs typeface="Arial"/>
              </a:rPr>
              <a:t>1 </a:t>
            </a:r>
            <a:r>
              <a:rPr sz="1943" b="1" spc="20" dirty="0">
                <a:latin typeface="Arial"/>
                <a:cs typeface="Arial"/>
              </a:rPr>
              <a:t>to </a:t>
            </a:r>
            <a:r>
              <a:rPr sz="1943" i="1" spc="20" dirty="0">
                <a:latin typeface="Arial"/>
                <a:cs typeface="Arial"/>
              </a:rPr>
              <a:t>k</a:t>
            </a:r>
            <a:endParaRPr sz="1786" dirty="0">
              <a:latin typeface="Arial"/>
              <a:cs typeface="Arial"/>
            </a:endParaRPr>
          </a:p>
        </p:txBody>
      </p:sp>
      <p:sp>
        <p:nvSpPr>
          <p:cNvPr id="7" name="text 1">
            <a:extLst>
              <a:ext uri="{FF2B5EF4-FFF2-40B4-BE49-F238E27FC236}">
                <a16:creationId xmlns="" xmlns:a16="http://schemas.microsoft.com/office/drawing/2014/main" id="{4B0260FB-62D8-44F1-976A-FD958C2B8B71}"/>
              </a:ext>
            </a:extLst>
          </p:cNvPr>
          <p:cNvSpPr txBox="1"/>
          <p:nvPr/>
        </p:nvSpPr>
        <p:spPr>
          <a:xfrm>
            <a:off x="1756327" y="5478154"/>
            <a:ext cx="1207382" cy="262251"/>
          </a:xfrm>
          <a:prstGeom prst="rect">
            <a:avLst/>
          </a:prstGeom>
        </p:spPr>
        <p:txBody>
          <a:bodyPr vert="horz" wrap="none" lIns="0" tIns="0" rIns="0" bIns="0" rtlCol="0">
            <a:spAutoFit/>
          </a:bodyPr>
          <a:lstStyle/>
          <a:p>
            <a:r>
              <a:rPr sz="1704" b="1" spc="20" dirty="0">
                <a:latin typeface="Arial"/>
                <a:cs typeface="Arial"/>
              </a:rPr>
              <a:t>do </a:t>
            </a:r>
            <a:r>
              <a:rPr sz="1704" i="1" spc="20" dirty="0">
                <a:latin typeface="Arial"/>
                <a:cs typeface="Arial"/>
              </a:rPr>
              <a:t>C </a:t>
            </a:r>
            <a:r>
              <a:rPr sz="1704" spc="20" dirty="0">
                <a:latin typeface="Arial"/>
                <a:cs typeface="Arial"/>
              </a:rPr>
              <a:t>[</a:t>
            </a:r>
            <a:r>
              <a:rPr sz="1704" i="1" spc="20" dirty="0">
                <a:latin typeface="Arial"/>
                <a:cs typeface="Arial"/>
              </a:rPr>
              <a:t>i </a:t>
            </a:r>
            <a:r>
              <a:rPr sz="1704" spc="20" dirty="0">
                <a:latin typeface="Arial"/>
                <a:cs typeface="Arial"/>
              </a:rPr>
              <a:t>] </a:t>
            </a:r>
            <a:r>
              <a:rPr sz="1704" i="1" spc="20" dirty="0">
                <a:latin typeface="Arial"/>
                <a:cs typeface="Arial"/>
              </a:rPr>
              <a:t>←</a:t>
            </a:r>
            <a:r>
              <a:rPr sz="1704" spc="20" dirty="0">
                <a:latin typeface="Arial"/>
                <a:cs typeface="Arial"/>
              </a:rPr>
              <a:t>0</a:t>
            </a:r>
            <a:endParaRPr sz="1587" dirty="0">
              <a:latin typeface="Arial"/>
              <a:cs typeface="Arial"/>
            </a:endParaRPr>
          </a:p>
        </p:txBody>
      </p:sp>
    </p:spTree>
    <p:extLst>
      <p:ext uri="{BB962C8B-B14F-4D97-AF65-F5344CB8AC3E}">
        <p14:creationId xmlns:p14="http://schemas.microsoft.com/office/powerpoint/2010/main" val="10100236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2</a:t>
            </a:r>
            <a:endParaRPr sz="2381" u="sng" dirty="0">
              <a:latin typeface="Arial"/>
              <a:cs typeface="Arial"/>
            </a:endParaRPr>
          </a:p>
        </p:txBody>
      </p:sp>
      <p:pic>
        <p:nvPicPr>
          <p:cNvPr id="3" name="Image">
            <a:extLst>
              <a:ext uri="{FF2B5EF4-FFF2-40B4-BE49-F238E27FC236}">
                <a16:creationId xmlns="" xmlns:a16="http://schemas.microsoft.com/office/drawing/2014/main" id="{AFF0359E-DB04-44DD-A15E-1EAC1C3AF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158607"/>
            <a:ext cx="7714539" cy="3148934"/>
          </a:xfrm>
          <a:prstGeom prst="rect">
            <a:avLst/>
          </a:prstGeom>
        </p:spPr>
      </p:pic>
      <p:sp>
        <p:nvSpPr>
          <p:cNvPr id="4" name="object 288">
            <a:extLst>
              <a:ext uri="{FF2B5EF4-FFF2-40B4-BE49-F238E27FC236}">
                <a16:creationId xmlns="" xmlns:a16="http://schemas.microsoft.com/office/drawing/2014/main" id="{1A6EB5D7-DDB0-4234-B68E-B3F07E037EF7}"/>
              </a:ext>
            </a:extLst>
          </p:cNvPr>
          <p:cNvSpPr/>
          <p:nvPr/>
        </p:nvSpPr>
        <p:spPr>
          <a:xfrm>
            <a:off x="613485" y="5194825"/>
            <a:ext cx="7916085" cy="826410"/>
          </a:xfrm>
          <a:custGeom>
            <a:avLst/>
            <a:gdLst/>
            <a:ahLst/>
            <a:cxnLst/>
            <a:rect l="l" t="t" r="r" b="b"/>
            <a:pathLst>
              <a:path w="3989652" h="416505">
                <a:moveTo>
                  <a:pt x="0" y="365704"/>
                </a:moveTo>
                <a:cubicBezTo>
                  <a:pt x="0" y="393644"/>
                  <a:pt x="22861" y="416505"/>
                  <a:pt x="50801" y="416505"/>
                </a:cubicBezTo>
                <a:lnTo>
                  <a:pt x="3938853" y="416505"/>
                </a:lnTo>
                <a:cubicBezTo>
                  <a:pt x="3966793" y="416505"/>
                  <a:pt x="3989653" y="393644"/>
                  <a:pt x="3989653" y="365704"/>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90295D92-7CF5-4987-A3E6-EDD5DE821ACC}"/>
              </a:ext>
            </a:extLst>
          </p:cNvPr>
          <p:cNvSpPr txBox="1"/>
          <p:nvPr/>
        </p:nvSpPr>
        <p:spPr>
          <a:xfrm>
            <a:off x="1126635" y="5283066"/>
            <a:ext cx="1456809"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j ←</a:t>
            </a:r>
            <a:r>
              <a:rPr sz="1943" spc="20" dirty="0">
                <a:latin typeface="Arial"/>
                <a:cs typeface="Arial"/>
              </a:rPr>
              <a:t>1 </a:t>
            </a:r>
            <a:r>
              <a:rPr sz="1943" b="1" spc="20" dirty="0">
                <a:latin typeface="Arial"/>
                <a:cs typeface="Arial"/>
              </a:rPr>
              <a:t>to </a:t>
            </a:r>
            <a:r>
              <a:rPr sz="1943" i="1" spc="20" dirty="0">
                <a:latin typeface="Arial"/>
                <a:cs typeface="Arial"/>
              </a:rPr>
              <a:t>n</a:t>
            </a:r>
            <a:endParaRPr sz="1786" dirty="0">
              <a:latin typeface="Arial"/>
              <a:cs typeface="Arial"/>
            </a:endParaRPr>
          </a:p>
        </p:txBody>
      </p:sp>
      <p:sp>
        <p:nvSpPr>
          <p:cNvPr id="6" name="text 1">
            <a:extLst>
              <a:ext uri="{FF2B5EF4-FFF2-40B4-BE49-F238E27FC236}">
                <a16:creationId xmlns="" xmlns:a16="http://schemas.microsoft.com/office/drawing/2014/main" id="{6D1254ED-EC8C-4691-A934-E7212808F7EA}"/>
              </a:ext>
            </a:extLst>
          </p:cNvPr>
          <p:cNvSpPr txBox="1"/>
          <p:nvPr/>
        </p:nvSpPr>
        <p:spPr>
          <a:xfrm>
            <a:off x="1756327" y="5624483"/>
            <a:ext cx="2656496" cy="280526"/>
          </a:xfrm>
          <a:prstGeom prst="rect">
            <a:avLst/>
          </a:prstGeom>
        </p:spPr>
        <p:txBody>
          <a:bodyPr vert="horz" wrap="none" lIns="0" tIns="0" rIns="0" bIns="0" rtlCol="0">
            <a:spAutoFit/>
          </a:bodyPr>
          <a:lstStyle/>
          <a:p>
            <a:r>
              <a:rPr sz="1823" b="1" spc="20" dirty="0">
                <a:latin typeface="Arial"/>
                <a:cs typeface="Arial"/>
              </a:rPr>
              <a:t>do </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+ 1</a:t>
            </a:r>
            <a:endParaRPr sz="1786" dirty="0">
              <a:latin typeface="Arial"/>
              <a:cs typeface="Arial"/>
            </a:endParaRPr>
          </a:p>
        </p:txBody>
      </p:sp>
      <p:sp>
        <p:nvSpPr>
          <p:cNvPr id="7" name="text 1">
            <a:extLst>
              <a:ext uri="{FF2B5EF4-FFF2-40B4-BE49-F238E27FC236}">
                <a16:creationId xmlns="" xmlns:a16="http://schemas.microsoft.com/office/drawing/2014/main" id="{EF546C47-008A-4E3E-86AA-02C6F18A5536}"/>
              </a:ext>
            </a:extLst>
          </p:cNvPr>
          <p:cNvSpPr txBox="1"/>
          <p:nvPr/>
        </p:nvSpPr>
        <p:spPr>
          <a:xfrm>
            <a:off x="5874410" y="5624483"/>
            <a:ext cx="2260555" cy="335926"/>
          </a:xfrm>
          <a:prstGeom prst="rect">
            <a:avLst/>
          </a:prstGeom>
        </p:spPr>
        <p:txBody>
          <a:bodyPr vert="horz" wrap="none" lIns="0" tIns="0" rIns="0" bIns="0" rtlCol="0">
            <a:spAutoFit/>
          </a:bodyPr>
          <a:lstStyle/>
          <a:p>
            <a:r>
              <a:rPr sz="2183" i="1" spc="20" dirty="0">
                <a:latin typeface="Arial"/>
                <a:cs typeface="Arial"/>
              </a:rPr>
              <a:t> C </a:t>
            </a:r>
            <a:r>
              <a:rPr sz="2183" spc="20" dirty="0">
                <a:latin typeface="Arial"/>
                <a:cs typeface="Arial"/>
              </a:rPr>
              <a:t>[</a:t>
            </a:r>
            <a:r>
              <a:rPr sz="2183" i="1" spc="20" dirty="0">
                <a:latin typeface="Arial"/>
                <a:cs typeface="Arial"/>
              </a:rPr>
              <a:t>i </a:t>
            </a:r>
            <a:r>
              <a:rPr sz="2183" spc="20" dirty="0">
                <a:latin typeface="Arial"/>
                <a:cs typeface="Arial"/>
              </a:rPr>
              <a:t>] = </a:t>
            </a:r>
            <a:r>
              <a:rPr sz="2183" i="1" spc="20" dirty="0">
                <a:latin typeface="Arial"/>
                <a:cs typeface="Arial"/>
              </a:rPr>
              <a:t>|{key  </a:t>
            </a:r>
            <a:r>
              <a:rPr sz="2183" spc="20" dirty="0">
                <a:latin typeface="Arial"/>
                <a:cs typeface="Arial"/>
              </a:rPr>
              <a:t>= </a:t>
            </a:r>
            <a:r>
              <a:rPr sz="2183" i="1" spc="20" dirty="0">
                <a:latin typeface="Arial"/>
                <a:cs typeface="Arial"/>
              </a:rPr>
              <a:t>i}|</a:t>
            </a:r>
            <a:endParaRPr sz="2183">
              <a:latin typeface="Arial"/>
              <a:cs typeface="Arial"/>
            </a:endParaRPr>
          </a:p>
        </p:txBody>
      </p:sp>
    </p:spTree>
    <p:extLst>
      <p:ext uri="{BB962C8B-B14F-4D97-AF65-F5344CB8AC3E}">
        <p14:creationId xmlns:p14="http://schemas.microsoft.com/office/powerpoint/2010/main" val="22370297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2</a:t>
            </a:r>
            <a:endParaRPr sz="2381" u="sng" dirty="0">
              <a:latin typeface="Arial"/>
              <a:cs typeface="Arial"/>
            </a:endParaRPr>
          </a:p>
        </p:txBody>
      </p:sp>
      <p:pic>
        <p:nvPicPr>
          <p:cNvPr id="3" name="Image">
            <a:extLst>
              <a:ext uri="{FF2B5EF4-FFF2-40B4-BE49-F238E27FC236}">
                <a16:creationId xmlns="" xmlns:a16="http://schemas.microsoft.com/office/drawing/2014/main" id="{C617BE45-88AE-4C68-866F-26F857A67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158607"/>
            <a:ext cx="7714539" cy="3148934"/>
          </a:xfrm>
          <a:prstGeom prst="rect">
            <a:avLst/>
          </a:prstGeom>
        </p:spPr>
      </p:pic>
      <p:sp>
        <p:nvSpPr>
          <p:cNvPr id="4" name="object 300">
            <a:extLst>
              <a:ext uri="{FF2B5EF4-FFF2-40B4-BE49-F238E27FC236}">
                <a16:creationId xmlns="" xmlns:a16="http://schemas.microsoft.com/office/drawing/2014/main" id="{179EA118-D192-4D92-A51C-87426A8E27D9}"/>
              </a:ext>
            </a:extLst>
          </p:cNvPr>
          <p:cNvSpPr/>
          <p:nvPr/>
        </p:nvSpPr>
        <p:spPr>
          <a:xfrm>
            <a:off x="613485" y="5194825"/>
            <a:ext cx="7916085" cy="826410"/>
          </a:xfrm>
          <a:custGeom>
            <a:avLst/>
            <a:gdLst/>
            <a:ahLst/>
            <a:cxnLst/>
            <a:rect l="l" t="t" r="r" b="b"/>
            <a:pathLst>
              <a:path w="3989652" h="416505">
                <a:moveTo>
                  <a:pt x="0" y="365704"/>
                </a:moveTo>
                <a:cubicBezTo>
                  <a:pt x="0" y="393644"/>
                  <a:pt x="22861" y="416505"/>
                  <a:pt x="50801" y="416505"/>
                </a:cubicBezTo>
                <a:lnTo>
                  <a:pt x="3938853" y="416505"/>
                </a:lnTo>
                <a:cubicBezTo>
                  <a:pt x="3966793" y="416505"/>
                  <a:pt x="3989653" y="393644"/>
                  <a:pt x="3989653" y="365704"/>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3BA679AD-F5C9-4D88-8CC1-F71517E9926D}"/>
              </a:ext>
            </a:extLst>
          </p:cNvPr>
          <p:cNvSpPr txBox="1"/>
          <p:nvPr/>
        </p:nvSpPr>
        <p:spPr>
          <a:xfrm>
            <a:off x="1126635" y="5283066"/>
            <a:ext cx="1456809"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j ←</a:t>
            </a:r>
            <a:r>
              <a:rPr sz="1943" spc="20" dirty="0">
                <a:latin typeface="Arial"/>
                <a:cs typeface="Arial"/>
              </a:rPr>
              <a:t>1 </a:t>
            </a:r>
            <a:r>
              <a:rPr sz="1943" b="1" spc="20" dirty="0">
                <a:latin typeface="Arial"/>
                <a:cs typeface="Arial"/>
              </a:rPr>
              <a:t>to </a:t>
            </a:r>
            <a:r>
              <a:rPr sz="1943" i="1" spc="20" dirty="0">
                <a:latin typeface="Arial"/>
                <a:cs typeface="Arial"/>
              </a:rPr>
              <a:t>n</a:t>
            </a:r>
            <a:endParaRPr sz="1786" dirty="0">
              <a:latin typeface="Arial"/>
              <a:cs typeface="Arial"/>
            </a:endParaRPr>
          </a:p>
        </p:txBody>
      </p:sp>
      <p:sp>
        <p:nvSpPr>
          <p:cNvPr id="6" name="text 1">
            <a:extLst>
              <a:ext uri="{FF2B5EF4-FFF2-40B4-BE49-F238E27FC236}">
                <a16:creationId xmlns="" xmlns:a16="http://schemas.microsoft.com/office/drawing/2014/main" id="{E07DAF83-6222-4273-A8E3-1B9DAA87CB4B}"/>
              </a:ext>
            </a:extLst>
          </p:cNvPr>
          <p:cNvSpPr txBox="1"/>
          <p:nvPr/>
        </p:nvSpPr>
        <p:spPr>
          <a:xfrm>
            <a:off x="1756327" y="5624483"/>
            <a:ext cx="2656496" cy="280526"/>
          </a:xfrm>
          <a:prstGeom prst="rect">
            <a:avLst/>
          </a:prstGeom>
        </p:spPr>
        <p:txBody>
          <a:bodyPr vert="horz" wrap="none" lIns="0" tIns="0" rIns="0" bIns="0" rtlCol="0">
            <a:spAutoFit/>
          </a:bodyPr>
          <a:lstStyle/>
          <a:p>
            <a:r>
              <a:rPr sz="1823" b="1" spc="20" dirty="0">
                <a:latin typeface="Arial"/>
                <a:cs typeface="Arial"/>
              </a:rPr>
              <a:t>do </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+ 1</a:t>
            </a:r>
            <a:endParaRPr sz="1786" dirty="0">
              <a:latin typeface="Arial"/>
              <a:cs typeface="Arial"/>
            </a:endParaRPr>
          </a:p>
        </p:txBody>
      </p:sp>
      <p:sp>
        <p:nvSpPr>
          <p:cNvPr id="7" name="text 1">
            <a:extLst>
              <a:ext uri="{FF2B5EF4-FFF2-40B4-BE49-F238E27FC236}">
                <a16:creationId xmlns="" xmlns:a16="http://schemas.microsoft.com/office/drawing/2014/main" id="{F581EF1E-D299-4895-891F-5528681112D9}"/>
              </a:ext>
            </a:extLst>
          </p:cNvPr>
          <p:cNvSpPr txBox="1"/>
          <p:nvPr/>
        </p:nvSpPr>
        <p:spPr>
          <a:xfrm>
            <a:off x="5874410" y="5624483"/>
            <a:ext cx="2260555" cy="335926"/>
          </a:xfrm>
          <a:prstGeom prst="rect">
            <a:avLst/>
          </a:prstGeom>
        </p:spPr>
        <p:txBody>
          <a:bodyPr vert="horz" wrap="none" lIns="0" tIns="0" rIns="0" bIns="0" rtlCol="0">
            <a:spAutoFit/>
          </a:bodyPr>
          <a:lstStyle/>
          <a:p>
            <a:r>
              <a:rPr sz="2183" i="1" spc="20" dirty="0">
                <a:latin typeface="Arial"/>
                <a:cs typeface="Arial"/>
              </a:rPr>
              <a:t> C </a:t>
            </a:r>
            <a:r>
              <a:rPr sz="2183" spc="20" dirty="0">
                <a:latin typeface="Arial"/>
                <a:cs typeface="Arial"/>
              </a:rPr>
              <a:t>[</a:t>
            </a:r>
            <a:r>
              <a:rPr sz="2183" i="1" spc="20" dirty="0">
                <a:latin typeface="Arial"/>
                <a:cs typeface="Arial"/>
              </a:rPr>
              <a:t>i </a:t>
            </a:r>
            <a:r>
              <a:rPr sz="2183" spc="20" dirty="0">
                <a:latin typeface="Arial"/>
                <a:cs typeface="Arial"/>
              </a:rPr>
              <a:t>] = </a:t>
            </a:r>
            <a:r>
              <a:rPr sz="2183" i="1" spc="20" dirty="0">
                <a:latin typeface="Arial"/>
                <a:cs typeface="Arial"/>
              </a:rPr>
              <a:t>|{key  </a:t>
            </a:r>
            <a:r>
              <a:rPr sz="2183" spc="20" dirty="0">
                <a:latin typeface="Arial"/>
                <a:cs typeface="Arial"/>
              </a:rPr>
              <a:t>= </a:t>
            </a:r>
            <a:r>
              <a:rPr sz="2183" i="1" spc="20" dirty="0">
                <a:latin typeface="Arial"/>
                <a:cs typeface="Arial"/>
              </a:rPr>
              <a:t>i}|</a:t>
            </a:r>
            <a:endParaRPr sz="2183">
              <a:latin typeface="Arial"/>
              <a:cs typeface="Arial"/>
            </a:endParaRPr>
          </a:p>
        </p:txBody>
      </p:sp>
    </p:spTree>
    <p:extLst>
      <p:ext uri="{BB962C8B-B14F-4D97-AF65-F5344CB8AC3E}">
        <p14:creationId xmlns:p14="http://schemas.microsoft.com/office/powerpoint/2010/main" val="14965413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2</a:t>
            </a:r>
            <a:endParaRPr sz="2381" u="sng" dirty="0">
              <a:latin typeface="Arial"/>
              <a:cs typeface="Arial"/>
            </a:endParaRPr>
          </a:p>
        </p:txBody>
      </p:sp>
      <p:pic>
        <p:nvPicPr>
          <p:cNvPr id="3" name="Image">
            <a:extLst>
              <a:ext uri="{FF2B5EF4-FFF2-40B4-BE49-F238E27FC236}">
                <a16:creationId xmlns="" xmlns:a16="http://schemas.microsoft.com/office/drawing/2014/main" id="{A3675C1E-012E-40B0-AEEC-C3D5AFE17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158607"/>
            <a:ext cx="7714539" cy="3148934"/>
          </a:xfrm>
          <a:prstGeom prst="rect">
            <a:avLst/>
          </a:prstGeom>
        </p:spPr>
      </p:pic>
      <p:sp>
        <p:nvSpPr>
          <p:cNvPr id="5" name="text 1">
            <a:extLst>
              <a:ext uri="{FF2B5EF4-FFF2-40B4-BE49-F238E27FC236}">
                <a16:creationId xmlns="" xmlns:a16="http://schemas.microsoft.com/office/drawing/2014/main" id="{143BA9C5-F9E7-494C-8E36-ACD45218FFF9}"/>
              </a:ext>
            </a:extLst>
          </p:cNvPr>
          <p:cNvSpPr txBox="1"/>
          <p:nvPr/>
        </p:nvSpPr>
        <p:spPr>
          <a:xfrm>
            <a:off x="1126635" y="5283066"/>
            <a:ext cx="1456809"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j ←</a:t>
            </a:r>
            <a:r>
              <a:rPr sz="1943" spc="20" dirty="0">
                <a:latin typeface="Arial"/>
                <a:cs typeface="Arial"/>
              </a:rPr>
              <a:t>1 </a:t>
            </a:r>
            <a:r>
              <a:rPr sz="1943" b="1" spc="20" dirty="0">
                <a:latin typeface="Arial"/>
                <a:cs typeface="Arial"/>
              </a:rPr>
              <a:t>to </a:t>
            </a:r>
            <a:r>
              <a:rPr sz="1943" i="1" spc="20" dirty="0">
                <a:latin typeface="Arial"/>
                <a:cs typeface="Arial"/>
              </a:rPr>
              <a:t>n</a:t>
            </a:r>
            <a:endParaRPr sz="1786" dirty="0">
              <a:latin typeface="Arial"/>
              <a:cs typeface="Arial"/>
            </a:endParaRPr>
          </a:p>
        </p:txBody>
      </p:sp>
      <p:sp>
        <p:nvSpPr>
          <p:cNvPr id="6" name="text 1">
            <a:extLst>
              <a:ext uri="{FF2B5EF4-FFF2-40B4-BE49-F238E27FC236}">
                <a16:creationId xmlns="" xmlns:a16="http://schemas.microsoft.com/office/drawing/2014/main" id="{6845C7A1-5FD7-4F81-96D2-EF92B4F7FEA2}"/>
              </a:ext>
            </a:extLst>
          </p:cNvPr>
          <p:cNvSpPr txBox="1"/>
          <p:nvPr/>
        </p:nvSpPr>
        <p:spPr>
          <a:xfrm>
            <a:off x="1756327" y="5624483"/>
            <a:ext cx="2656496" cy="280526"/>
          </a:xfrm>
          <a:prstGeom prst="rect">
            <a:avLst/>
          </a:prstGeom>
        </p:spPr>
        <p:txBody>
          <a:bodyPr vert="horz" wrap="none" lIns="0" tIns="0" rIns="0" bIns="0" rtlCol="0">
            <a:spAutoFit/>
          </a:bodyPr>
          <a:lstStyle/>
          <a:p>
            <a:r>
              <a:rPr sz="1823" b="1" spc="20" dirty="0">
                <a:latin typeface="Arial"/>
                <a:cs typeface="Arial"/>
              </a:rPr>
              <a:t>do </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+ 1</a:t>
            </a:r>
            <a:endParaRPr sz="1786" dirty="0">
              <a:latin typeface="Arial"/>
              <a:cs typeface="Arial"/>
            </a:endParaRPr>
          </a:p>
        </p:txBody>
      </p:sp>
      <p:sp>
        <p:nvSpPr>
          <p:cNvPr id="7" name="text 1">
            <a:extLst>
              <a:ext uri="{FF2B5EF4-FFF2-40B4-BE49-F238E27FC236}">
                <a16:creationId xmlns="" xmlns:a16="http://schemas.microsoft.com/office/drawing/2014/main" id="{127DA036-3389-4885-96A9-6ED4FCB97894}"/>
              </a:ext>
            </a:extLst>
          </p:cNvPr>
          <p:cNvSpPr txBox="1"/>
          <p:nvPr/>
        </p:nvSpPr>
        <p:spPr>
          <a:xfrm>
            <a:off x="5874410" y="5624483"/>
            <a:ext cx="2260555" cy="335926"/>
          </a:xfrm>
          <a:prstGeom prst="rect">
            <a:avLst/>
          </a:prstGeom>
        </p:spPr>
        <p:txBody>
          <a:bodyPr vert="horz" wrap="none" lIns="0" tIns="0" rIns="0" bIns="0" rtlCol="0">
            <a:spAutoFit/>
          </a:bodyPr>
          <a:lstStyle/>
          <a:p>
            <a:r>
              <a:rPr sz="2183" i="1" spc="20" dirty="0">
                <a:latin typeface="Arial"/>
                <a:cs typeface="Arial"/>
              </a:rPr>
              <a:t> C </a:t>
            </a:r>
            <a:r>
              <a:rPr sz="2183" spc="20" dirty="0">
                <a:latin typeface="Arial"/>
                <a:cs typeface="Arial"/>
              </a:rPr>
              <a:t>[</a:t>
            </a:r>
            <a:r>
              <a:rPr sz="2183" i="1" spc="20" dirty="0">
                <a:latin typeface="Arial"/>
                <a:cs typeface="Arial"/>
              </a:rPr>
              <a:t>i </a:t>
            </a:r>
            <a:r>
              <a:rPr sz="2183" spc="20" dirty="0">
                <a:latin typeface="Arial"/>
                <a:cs typeface="Arial"/>
              </a:rPr>
              <a:t>] = </a:t>
            </a:r>
            <a:r>
              <a:rPr sz="2183" i="1" spc="20" dirty="0">
                <a:latin typeface="Arial"/>
                <a:cs typeface="Arial"/>
              </a:rPr>
              <a:t>|{key  </a:t>
            </a:r>
            <a:r>
              <a:rPr sz="2183" spc="20" dirty="0">
                <a:latin typeface="Arial"/>
                <a:cs typeface="Arial"/>
              </a:rPr>
              <a:t>= </a:t>
            </a:r>
            <a:r>
              <a:rPr sz="2183" i="1" spc="20" dirty="0">
                <a:latin typeface="Arial"/>
                <a:cs typeface="Arial"/>
              </a:rPr>
              <a:t>i}|</a:t>
            </a:r>
            <a:endParaRPr sz="2183">
              <a:latin typeface="Arial"/>
              <a:cs typeface="Arial"/>
            </a:endParaRPr>
          </a:p>
        </p:txBody>
      </p:sp>
    </p:spTree>
    <p:extLst>
      <p:ext uri="{BB962C8B-B14F-4D97-AF65-F5344CB8AC3E}">
        <p14:creationId xmlns:p14="http://schemas.microsoft.com/office/powerpoint/2010/main" val="32504558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2</a:t>
            </a:r>
            <a:endParaRPr sz="2381" u="sng" dirty="0">
              <a:latin typeface="Arial"/>
              <a:cs typeface="Arial"/>
            </a:endParaRPr>
          </a:p>
        </p:txBody>
      </p:sp>
      <p:pic>
        <p:nvPicPr>
          <p:cNvPr id="3" name="Image">
            <a:extLst>
              <a:ext uri="{FF2B5EF4-FFF2-40B4-BE49-F238E27FC236}">
                <a16:creationId xmlns="" xmlns:a16="http://schemas.microsoft.com/office/drawing/2014/main" id="{3C9BD195-58B6-4F05-B5B7-7486B66B7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256152"/>
            <a:ext cx="7714539" cy="3148934"/>
          </a:xfrm>
          <a:prstGeom prst="rect">
            <a:avLst/>
          </a:prstGeom>
        </p:spPr>
      </p:pic>
      <p:sp>
        <p:nvSpPr>
          <p:cNvPr id="4" name="object 324">
            <a:extLst>
              <a:ext uri="{FF2B5EF4-FFF2-40B4-BE49-F238E27FC236}">
                <a16:creationId xmlns="" xmlns:a16="http://schemas.microsoft.com/office/drawing/2014/main" id="{A1465E5E-AB03-44EB-AE0E-84582B9F0B84}"/>
              </a:ext>
            </a:extLst>
          </p:cNvPr>
          <p:cNvSpPr/>
          <p:nvPr/>
        </p:nvSpPr>
        <p:spPr>
          <a:xfrm>
            <a:off x="613485" y="5048496"/>
            <a:ext cx="7916085" cy="826410"/>
          </a:xfrm>
          <a:custGeom>
            <a:avLst/>
            <a:gdLst/>
            <a:ahLst/>
            <a:cxnLst/>
            <a:rect l="l" t="t" r="r" b="b"/>
            <a:pathLst>
              <a:path w="3989652" h="416505">
                <a:moveTo>
                  <a:pt x="0" y="365705"/>
                </a:moveTo>
                <a:cubicBezTo>
                  <a:pt x="0" y="393644"/>
                  <a:pt x="22861" y="416505"/>
                  <a:pt x="50801" y="416505"/>
                </a:cubicBezTo>
                <a:lnTo>
                  <a:pt x="3938853" y="416505"/>
                </a:lnTo>
                <a:cubicBezTo>
                  <a:pt x="3966793" y="416505"/>
                  <a:pt x="3989653" y="393644"/>
                  <a:pt x="3989653" y="365705"/>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1B769D49-6925-4448-852A-49C05982DDB6}"/>
              </a:ext>
            </a:extLst>
          </p:cNvPr>
          <p:cNvSpPr txBox="1"/>
          <p:nvPr/>
        </p:nvSpPr>
        <p:spPr>
          <a:xfrm>
            <a:off x="1126635" y="5136737"/>
            <a:ext cx="1456809"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j ←</a:t>
            </a:r>
            <a:r>
              <a:rPr sz="1943" spc="20" dirty="0">
                <a:latin typeface="Arial"/>
                <a:cs typeface="Arial"/>
              </a:rPr>
              <a:t>1 </a:t>
            </a:r>
            <a:r>
              <a:rPr sz="1943" b="1" spc="20" dirty="0">
                <a:latin typeface="Arial"/>
                <a:cs typeface="Arial"/>
              </a:rPr>
              <a:t>to </a:t>
            </a:r>
            <a:r>
              <a:rPr sz="1943" i="1" spc="20" dirty="0">
                <a:latin typeface="Arial"/>
                <a:cs typeface="Arial"/>
              </a:rPr>
              <a:t>n</a:t>
            </a:r>
            <a:endParaRPr sz="1786" dirty="0">
              <a:latin typeface="Arial"/>
              <a:cs typeface="Arial"/>
            </a:endParaRPr>
          </a:p>
        </p:txBody>
      </p:sp>
      <p:sp>
        <p:nvSpPr>
          <p:cNvPr id="6" name="text 1">
            <a:extLst>
              <a:ext uri="{FF2B5EF4-FFF2-40B4-BE49-F238E27FC236}">
                <a16:creationId xmlns="" xmlns:a16="http://schemas.microsoft.com/office/drawing/2014/main" id="{51F4631E-5618-46FD-8E03-5952ED2690C3}"/>
              </a:ext>
            </a:extLst>
          </p:cNvPr>
          <p:cNvSpPr txBox="1"/>
          <p:nvPr/>
        </p:nvSpPr>
        <p:spPr>
          <a:xfrm>
            <a:off x="1756327" y="5478153"/>
            <a:ext cx="2656496" cy="280526"/>
          </a:xfrm>
          <a:prstGeom prst="rect">
            <a:avLst/>
          </a:prstGeom>
        </p:spPr>
        <p:txBody>
          <a:bodyPr vert="horz" wrap="none" lIns="0" tIns="0" rIns="0" bIns="0" rtlCol="0">
            <a:spAutoFit/>
          </a:bodyPr>
          <a:lstStyle/>
          <a:p>
            <a:r>
              <a:rPr sz="1823" b="1" spc="20" dirty="0">
                <a:latin typeface="Arial"/>
                <a:cs typeface="Arial"/>
              </a:rPr>
              <a:t>do </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+ 1</a:t>
            </a:r>
            <a:endParaRPr sz="1786" dirty="0">
              <a:latin typeface="Arial"/>
              <a:cs typeface="Arial"/>
            </a:endParaRPr>
          </a:p>
        </p:txBody>
      </p:sp>
      <p:sp>
        <p:nvSpPr>
          <p:cNvPr id="7" name="text 1">
            <a:extLst>
              <a:ext uri="{FF2B5EF4-FFF2-40B4-BE49-F238E27FC236}">
                <a16:creationId xmlns="" xmlns:a16="http://schemas.microsoft.com/office/drawing/2014/main" id="{699D57E4-0932-40E0-8B44-DD5295C7BEC7}"/>
              </a:ext>
            </a:extLst>
          </p:cNvPr>
          <p:cNvSpPr txBox="1"/>
          <p:nvPr/>
        </p:nvSpPr>
        <p:spPr>
          <a:xfrm>
            <a:off x="5874410" y="5478153"/>
            <a:ext cx="2260555" cy="335926"/>
          </a:xfrm>
          <a:prstGeom prst="rect">
            <a:avLst/>
          </a:prstGeom>
        </p:spPr>
        <p:txBody>
          <a:bodyPr vert="horz" wrap="none" lIns="0" tIns="0" rIns="0" bIns="0" rtlCol="0">
            <a:spAutoFit/>
          </a:bodyPr>
          <a:lstStyle/>
          <a:p>
            <a:r>
              <a:rPr sz="2183" i="1" spc="20" dirty="0">
                <a:latin typeface="Arial"/>
                <a:cs typeface="Arial"/>
              </a:rPr>
              <a:t> C </a:t>
            </a:r>
            <a:r>
              <a:rPr sz="2183" spc="20" dirty="0">
                <a:latin typeface="Arial"/>
                <a:cs typeface="Arial"/>
              </a:rPr>
              <a:t>[</a:t>
            </a:r>
            <a:r>
              <a:rPr sz="2183" i="1" spc="20" dirty="0">
                <a:latin typeface="Arial"/>
                <a:cs typeface="Arial"/>
              </a:rPr>
              <a:t>i </a:t>
            </a:r>
            <a:r>
              <a:rPr sz="2183" spc="20" dirty="0">
                <a:latin typeface="Arial"/>
                <a:cs typeface="Arial"/>
              </a:rPr>
              <a:t>] = </a:t>
            </a:r>
            <a:r>
              <a:rPr sz="2183" i="1" spc="20" dirty="0">
                <a:latin typeface="Arial"/>
                <a:cs typeface="Arial"/>
              </a:rPr>
              <a:t>|{key  </a:t>
            </a:r>
            <a:r>
              <a:rPr sz="2183" spc="20" dirty="0">
                <a:latin typeface="Arial"/>
                <a:cs typeface="Arial"/>
              </a:rPr>
              <a:t>= </a:t>
            </a:r>
            <a:r>
              <a:rPr sz="2183" i="1" spc="20" dirty="0">
                <a:latin typeface="Arial"/>
                <a:cs typeface="Arial"/>
              </a:rPr>
              <a:t>i}|</a:t>
            </a:r>
            <a:endParaRPr sz="2183">
              <a:latin typeface="Arial"/>
              <a:cs typeface="Arial"/>
            </a:endParaRPr>
          </a:p>
        </p:txBody>
      </p:sp>
    </p:spTree>
    <p:extLst>
      <p:ext uri="{BB962C8B-B14F-4D97-AF65-F5344CB8AC3E}">
        <p14:creationId xmlns:p14="http://schemas.microsoft.com/office/powerpoint/2010/main" val="1968765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322582591"/>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rgbClr val="00B050"/>
                    </a:solidFill>
                  </a:tcPr>
                </a:tc>
                <a:tc>
                  <a:txBody>
                    <a:bodyPr/>
                    <a:lstStyle/>
                    <a:p>
                      <a:pPr algn="ctr"/>
                      <a:r>
                        <a:rPr lang="en-US" dirty="0" smtClean="0">
                          <a:solidFill>
                            <a:srgbClr val="FFFF00"/>
                          </a:solidFill>
                        </a:rPr>
                        <a:t>51</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14</a:t>
                      </a:r>
                      <a:endParaRPr lang="en-US" dirty="0">
                        <a:solidFill>
                          <a:srgbClr val="FFFF00"/>
                        </a:solidFill>
                      </a:endParaRPr>
                    </a:p>
                  </a:txBody>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1565649"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1556682"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1960096"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1951129"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nsolas" panose="020B0609020204030204" pitchFamily="49" charset="0"/>
              </a:rPr>
              <a:t>s</a:t>
            </a:r>
            <a:r>
              <a:rPr lang="en-US" sz="1400" b="1" dirty="0" smtClean="0">
                <a:latin typeface="Consolas" panose="020B0609020204030204" pitchFamily="49" charset="0"/>
              </a:rPr>
              <a:t>wap(List[</a:t>
            </a:r>
            <a:r>
              <a:rPr lang="en-US" sz="1400" b="1" dirty="0" err="1" smtClean="0">
                <a:latin typeface="Consolas" panose="020B0609020204030204" pitchFamily="49" charset="0"/>
              </a:rPr>
              <a:t>i</a:t>
            </a:r>
            <a:r>
              <a:rPr lang="en-US" sz="1400" b="1" dirty="0" smtClean="0">
                <a:latin typeface="Consolas" panose="020B0609020204030204" pitchFamily="49" charset="0"/>
              </a:rPr>
              <a:t>], List[p])</a:t>
            </a:r>
          </a:p>
          <a:p>
            <a:r>
              <a:rPr lang="en-US" sz="1400" b="1" dirty="0" err="1" smtClean="0">
                <a:latin typeface="Consolas" panose="020B0609020204030204" pitchFamily="49" charset="0"/>
              </a:rPr>
              <a:t>i</a:t>
            </a:r>
            <a:r>
              <a:rPr lang="en-US" sz="1400" b="1" dirty="0" smtClean="0">
                <a:latin typeface="Consolas" panose="020B0609020204030204" pitchFamily="49" charset="0"/>
              </a:rPr>
              <a:t>++</a:t>
            </a:r>
          </a:p>
          <a:p>
            <a:r>
              <a:rPr lang="en-US" sz="1400" b="1" dirty="0" smtClean="0">
                <a:latin typeface="Consolas" panose="020B0609020204030204" pitchFamily="49" charset="0"/>
              </a:rPr>
              <a:t>p++</a:t>
            </a:r>
            <a:endParaRPr lang="en-US" sz="1400" b="1" dirty="0">
              <a:latin typeface="Consolas" panose="020B0609020204030204" pitchFamily="49" charset="0"/>
            </a:endParaRPr>
          </a:p>
        </p:txBody>
      </p:sp>
      <p:sp>
        <p:nvSpPr>
          <p:cNvPr id="15" name="TextBox 14"/>
          <p:cNvSpPr txBox="1"/>
          <p:nvPr/>
        </p:nvSpPr>
        <p:spPr>
          <a:xfrm>
            <a:off x="3881718" y="3197294"/>
            <a:ext cx="109369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True</a:t>
            </a:r>
            <a:endParaRPr lang="en-US" dirty="0"/>
          </a:p>
        </p:txBody>
      </p:sp>
    </p:spTree>
    <p:extLst>
      <p:ext uri="{BB962C8B-B14F-4D97-AF65-F5344CB8AC3E}">
        <p14:creationId xmlns:p14="http://schemas.microsoft.com/office/powerpoint/2010/main" val="108031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2</a:t>
            </a:r>
            <a:endParaRPr sz="2381" u="sng" dirty="0">
              <a:latin typeface="Arial"/>
              <a:cs typeface="Arial"/>
            </a:endParaRPr>
          </a:p>
        </p:txBody>
      </p:sp>
      <p:pic>
        <p:nvPicPr>
          <p:cNvPr id="3" name="Image">
            <a:extLst>
              <a:ext uri="{FF2B5EF4-FFF2-40B4-BE49-F238E27FC236}">
                <a16:creationId xmlns="" xmlns:a16="http://schemas.microsoft.com/office/drawing/2014/main" id="{7FA4B8FE-6DC2-4C34-A8AD-E25DC0FA0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256152"/>
            <a:ext cx="7714539" cy="3148934"/>
          </a:xfrm>
          <a:prstGeom prst="rect">
            <a:avLst/>
          </a:prstGeom>
        </p:spPr>
      </p:pic>
      <p:sp>
        <p:nvSpPr>
          <p:cNvPr id="4" name="object 336">
            <a:extLst>
              <a:ext uri="{FF2B5EF4-FFF2-40B4-BE49-F238E27FC236}">
                <a16:creationId xmlns="" xmlns:a16="http://schemas.microsoft.com/office/drawing/2014/main" id="{CC888E8F-BF33-42D7-B33B-E4DAFF4391C0}"/>
              </a:ext>
            </a:extLst>
          </p:cNvPr>
          <p:cNvSpPr/>
          <p:nvPr/>
        </p:nvSpPr>
        <p:spPr>
          <a:xfrm>
            <a:off x="613485" y="5048496"/>
            <a:ext cx="7916085" cy="826410"/>
          </a:xfrm>
          <a:custGeom>
            <a:avLst/>
            <a:gdLst/>
            <a:ahLst/>
            <a:cxnLst/>
            <a:rect l="l" t="t" r="r" b="b"/>
            <a:pathLst>
              <a:path w="3989652" h="416505">
                <a:moveTo>
                  <a:pt x="0" y="365705"/>
                </a:moveTo>
                <a:cubicBezTo>
                  <a:pt x="0" y="393644"/>
                  <a:pt x="22861" y="416505"/>
                  <a:pt x="50801" y="416505"/>
                </a:cubicBezTo>
                <a:lnTo>
                  <a:pt x="3938853" y="416505"/>
                </a:lnTo>
                <a:cubicBezTo>
                  <a:pt x="3966793" y="416505"/>
                  <a:pt x="3989653" y="393644"/>
                  <a:pt x="3989653" y="365705"/>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3ECA519C-6275-4E55-B1D6-8FF06A9D5E82}"/>
              </a:ext>
            </a:extLst>
          </p:cNvPr>
          <p:cNvSpPr txBox="1"/>
          <p:nvPr/>
        </p:nvSpPr>
        <p:spPr>
          <a:xfrm>
            <a:off x="1126635" y="5136737"/>
            <a:ext cx="1456809"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j ←</a:t>
            </a:r>
            <a:r>
              <a:rPr sz="1943" spc="20" dirty="0">
                <a:latin typeface="Arial"/>
                <a:cs typeface="Arial"/>
              </a:rPr>
              <a:t>1 </a:t>
            </a:r>
            <a:r>
              <a:rPr sz="1943" b="1" spc="20" dirty="0">
                <a:latin typeface="Arial"/>
                <a:cs typeface="Arial"/>
              </a:rPr>
              <a:t>to </a:t>
            </a:r>
            <a:r>
              <a:rPr sz="1943" i="1" spc="20" dirty="0">
                <a:latin typeface="Arial"/>
                <a:cs typeface="Arial"/>
              </a:rPr>
              <a:t>n</a:t>
            </a:r>
            <a:endParaRPr sz="1786" dirty="0">
              <a:latin typeface="Arial"/>
              <a:cs typeface="Arial"/>
            </a:endParaRPr>
          </a:p>
        </p:txBody>
      </p:sp>
      <p:sp>
        <p:nvSpPr>
          <p:cNvPr id="6" name="text 1">
            <a:extLst>
              <a:ext uri="{FF2B5EF4-FFF2-40B4-BE49-F238E27FC236}">
                <a16:creationId xmlns="" xmlns:a16="http://schemas.microsoft.com/office/drawing/2014/main" id="{943F8427-75F1-4938-B45E-F16FF2416EB3}"/>
              </a:ext>
            </a:extLst>
          </p:cNvPr>
          <p:cNvSpPr txBox="1"/>
          <p:nvPr/>
        </p:nvSpPr>
        <p:spPr>
          <a:xfrm>
            <a:off x="1756327" y="5478153"/>
            <a:ext cx="2656496" cy="280526"/>
          </a:xfrm>
          <a:prstGeom prst="rect">
            <a:avLst/>
          </a:prstGeom>
        </p:spPr>
        <p:txBody>
          <a:bodyPr vert="horz" wrap="none" lIns="0" tIns="0" rIns="0" bIns="0" rtlCol="0">
            <a:spAutoFit/>
          </a:bodyPr>
          <a:lstStyle/>
          <a:p>
            <a:r>
              <a:rPr sz="1823" b="1" spc="20" dirty="0">
                <a:latin typeface="Arial"/>
                <a:cs typeface="Arial"/>
              </a:rPr>
              <a:t>do </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+ 1</a:t>
            </a:r>
            <a:endParaRPr sz="1786" dirty="0">
              <a:latin typeface="Arial"/>
              <a:cs typeface="Arial"/>
            </a:endParaRPr>
          </a:p>
        </p:txBody>
      </p:sp>
      <p:sp>
        <p:nvSpPr>
          <p:cNvPr id="7" name="text 1">
            <a:extLst>
              <a:ext uri="{FF2B5EF4-FFF2-40B4-BE49-F238E27FC236}">
                <a16:creationId xmlns="" xmlns:a16="http://schemas.microsoft.com/office/drawing/2014/main" id="{DB8DB3D4-7375-445C-BAE3-5987DDE50CA7}"/>
              </a:ext>
            </a:extLst>
          </p:cNvPr>
          <p:cNvSpPr txBox="1"/>
          <p:nvPr/>
        </p:nvSpPr>
        <p:spPr>
          <a:xfrm>
            <a:off x="5874410" y="5478153"/>
            <a:ext cx="2260555" cy="335926"/>
          </a:xfrm>
          <a:prstGeom prst="rect">
            <a:avLst/>
          </a:prstGeom>
        </p:spPr>
        <p:txBody>
          <a:bodyPr vert="horz" wrap="none" lIns="0" tIns="0" rIns="0" bIns="0" rtlCol="0">
            <a:spAutoFit/>
          </a:bodyPr>
          <a:lstStyle/>
          <a:p>
            <a:r>
              <a:rPr sz="2183" i="1" spc="20" dirty="0">
                <a:latin typeface="Arial"/>
                <a:cs typeface="Arial"/>
              </a:rPr>
              <a:t> C </a:t>
            </a:r>
            <a:r>
              <a:rPr sz="2183" spc="20" dirty="0">
                <a:latin typeface="Arial"/>
                <a:cs typeface="Arial"/>
              </a:rPr>
              <a:t>[</a:t>
            </a:r>
            <a:r>
              <a:rPr sz="2183" i="1" spc="20" dirty="0">
                <a:latin typeface="Arial"/>
                <a:cs typeface="Arial"/>
              </a:rPr>
              <a:t>i </a:t>
            </a:r>
            <a:r>
              <a:rPr sz="2183" spc="20" dirty="0">
                <a:latin typeface="Arial"/>
                <a:cs typeface="Arial"/>
              </a:rPr>
              <a:t>] = </a:t>
            </a:r>
            <a:r>
              <a:rPr sz="2183" i="1" spc="20" dirty="0">
                <a:latin typeface="Arial"/>
                <a:cs typeface="Arial"/>
              </a:rPr>
              <a:t>|{key  </a:t>
            </a:r>
            <a:r>
              <a:rPr sz="2183" spc="20" dirty="0">
                <a:latin typeface="Arial"/>
                <a:cs typeface="Arial"/>
              </a:rPr>
              <a:t>= </a:t>
            </a:r>
            <a:r>
              <a:rPr sz="2183" i="1" spc="20" dirty="0">
                <a:latin typeface="Arial"/>
                <a:cs typeface="Arial"/>
              </a:rPr>
              <a:t>i}|</a:t>
            </a:r>
            <a:endParaRPr sz="2183">
              <a:latin typeface="Arial"/>
              <a:cs typeface="Arial"/>
            </a:endParaRPr>
          </a:p>
        </p:txBody>
      </p:sp>
    </p:spTree>
    <p:extLst>
      <p:ext uri="{BB962C8B-B14F-4D97-AF65-F5344CB8AC3E}">
        <p14:creationId xmlns:p14="http://schemas.microsoft.com/office/powerpoint/2010/main" val="14837411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3</a:t>
            </a:r>
            <a:endParaRPr sz="2381" u="sng" dirty="0">
              <a:latin typeface="Arial"/>
              <a:cs typeface="Arial"/>
            </a:endParaRPr>
          </a:p>
        </p:txBody>
      </p:sp>
      <p:pic>
        <p:nvPicPr>
          <p:cNvPr id="3" name="Image">
            <a:extLst>
              <a:ext uri="{FF2B5EF4-FFF2-40B4-BE49-F238E27FC236}">
                <a16:creationId xmlns="" xmlns:a16="http://schemas.microsoft.com/office/drawing/2014/main" id="{305BFEE6-8271-478D-9081-5FBF787A9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158607"/>
            <a:ext cx="7714539" cy="3148934"/>
          </a:xfrm>
          <a:prstGeom prst="rect">
            <a:avLst/>
          </a:prstGeom>
        </p:spPr>
      </p:pic>
      <p:sp>
        <p:nvSpPr>
          <p:cNvPr id="4" name="object 348">
            <a:extLst>
              <a:ext uri="{FF2B5EF4-FFF2-40B4-BE49-F238E27FC236}">
                <a16:creationId xmlns="" xmlns:a16="http://schemas.microsoft.com/office/drawing/2014/main" id="{67EDAC5A-E82C-4139-8F9A-89D802B5517D}"/>
              </a:ext>
            </a:extLst>
          </p:cNvPr>
          <p:cNvSpPr/>
          <p:nvPr/>
        </p:nvSpPr>
        <p:spPr>
          <a:xfrm>
            <a:off x="613485" y="5194825"/>
            <a:ext cx="7916085" cy="826410"/>
          </a:xfrm>
          <a:custGeom>
            <a:avLst/>
            <a:gdLst/>
            <a:ahLst/>
            <a:cxnLst/>
            <a:rect l="l" t="t" r="r" b="b"/>
            <a:pathLst>
              <a:path w="3989652" h="416505">
                <a:moveTo>
                  <a:pt x="0" y="365704"/>
                </a:moveTo>
                <a:cubicBezTo>
                  <a:pt x="0" y="393644"/>
                  <a:pt x="22861" y="416505"/>
                  <a:pt x="50801" y="416505"/>
                </a:cubicBezTo>
                <a:lnTo>
                  <a:pt x="3938853" y="416505"/>
                </a:lnTo>
                <a:cubicBezTo>
                  <a:pt x="3966793" y="416505"/>
                  <a:pt x="3989653" y="393644"/>
                  <a:pt x="3989653" y="365704"/>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2638E4B8-06F8-4D2F-855E-6A6E5CCF1C8B}"/>
              </a:ext>
            </a:extLst>
          </p:cNvPr>
          <p:cNvSpPr txBox="1"/>
          <p:nvPr/>
        </p:nvSpPr>
        <p:spPr>
          <a:xfrm>
            <a:off x="1126635" y="5283066"/>
            <a:ext cx="1443985"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i ←</a:t>
            </a:r>
            <a:r>
              <a:rPr sz="1943" spc="20" dirty="0">
                <a:latin typeface="Arial"/>
                <a:cs typeface="Arial"/>
              </a:rPr>
              <a:t>2 </a:t>
            </a:r>
            <a:r>
              <a:rPr sz="1943" b="1" spc="20" dirty="0">
                <a:latin typeface="Arial"/>
                <a:cs typeface="Arial"/>
              </a:rPr>
              <a:t>to </a:t>
            </a:r>
            <a:r>
              <a:rPr sz="1943" i="1" spc="20" dirty="0">
                <a:latin typeface="Arial"/>
                <a:cs typeface="Arial"/>
              </a:rPr>
              <a:t>k</a:t>
            </a:r>
            <a:endParaRPr sz="1786" dirty="0">
              <a:latin typeface="Arial"/>
              <a:cs typeface="Arial"/>
            </a:endParaRPr>
          </a:p>
        </p:txBody>
      </p:sp>
      <p:sp>
        <p:nvSpPr>
          <p:cNvPr id="6" name="text 1">
            <a:extLst>
              <a:ext uri="{FF2B5EF4-FFF2-40B4-BE49-F238E27FC236}">
                <a16:creationId xmlns="" xmlns:a16="http://schemas.microsoft.com/office/drawing/2014/main" id="{47D450AA-B67E-4661-8C2C-62D6398D984B}"/>
              </a:ext>
            </a:extLst>
          </p:cNvPr>
          <p:cNvSpPr txBox="1"/>
          <p:nvPr/>
        </p:nvSpPr>
        <p:spPr>
          <a:xfrm>
            <a:off x="1756327" y="5624484"/>
            <a:ext cx="2524409" cy="262251"/>
          </a:xfrm>
          <a:prstGeom prst="rect">
            <a:avLst/>
          </a:prstGeom>
        </p:spPr>
        <p:txBody>
          <a:bodyPr vert="horz" wrap="none" lIns="0" tIns="0" rIns="0" bIns="0" rtlCol="0">
            <a:spAutoFit/>
          </a:bodyPr>
          <a:lstStyle/>
          <a:p>
            <a:r>
              <a:rPr sz="1704" b="1" spc="20" dirty="0">
                <a:latin typeface="Arial"/>
                <a:cs typeface="Arial"/>
              </a:rPr>
              <a:t>do </a:t>
            </a:r>
            <a:r>
              <a:rPr sz="1704" i="1" spc="20" dirty="0">
                <a:latin typeface="Arial"/>
                <a:cs typeface="Arial"/>
              </a:rPr>
              <a:t>C </a:t>
            </a:r>
            <a:r>
              <a:rPr sz="1704" spc="20" dirty="0">
                <a:latin typeface="Arial"/>
                <a:cs typeface="Arial"/>
              </a:rPr>
              <a:t>[</a:t>
            </a:r>
            <a:r>
              <a:rPr sz="1704" i="1" spc="20" dirty="0">
                <a:latin typeface="Arial"/>
                <a:cs typeface="Arial"/>
              </a:rPr>
              <a:t>i </a:t>
            </a:r>
            <a:r>
              <a:rPr sz="1704" spc="20" dirty="0">
                <a:latin typeface="Arial"/>
                <a:cs typeface="Arial"/>
              </a:rPr>
              <a:t>] </a:t>
            </a:r>
            <a:r>
              <a:rPr sz="1704" i="1" spc="20" dirty="0">
                <a:latin typeface="Arial"/>
                <a:cs typeface="Arial"/>
              </a:rPr>
              <a:t>←C </a:t>
            </a:r>
            <a:r>
              <a:rPr sz="1704" spc="20" dirty="0">
                <a:latin typeface="Arial"/>
                <a:cs typeface="Arial"/>
              </a:rPr>
              <a:t>[</a:t>
            </a:r>
            <a:r>
              <a:rPr sz="1704" i="1" spc="20" dirty="0">
                <a:latin typeface="Arial"/>
                <a:cs typeface="Arial"/>
              </a:rPr>
              <a:t>i </a:t>
            </a:r>
            <a:r>
              <a:rPr sz="1704" spc="20" dirty="0">
                <a:latin typeface="Arial"/>
                <a:cs typeface="Arial"/>
              </a:rPr>
              <a:t>] + </a:t>
            </a:r>
            <a:r>
              <a:rPr sz="1704" i="1" spc="20" dirty="0">
                <a:latin typeface="Arial"/>
                <a:cs typeface="Arial"/>
              </a:rPr>
              <a:t>C </a:t>
            </a:r>
            <a:r>
              <a:rPr sz="1704" spc="20" dirty="0">
                <a:latin typeface="Arial"/>
                <a:cs typeface="Arial"/>
              </a:rPr>
              <a:t>[</a:t>
            </a:r>
            <a:r>
              <a:rPr sz="1704" i="1" spc="20" dirty="0">
                <a:latin typeface="Arial"/>
                <a:cs typeface="Arial"/>
              </a:rPr>
              <a:t>i −</a:t>
            </a:r>
            <a:r>
              <a:rPr sz="1704" spc="20" dirty="0">
                <a:latin typeface="Arial"/>
                <a:cs typeface="Arial"/>
              </a:rPr>
              <a:t>1]</a:t>
            </a:r>
            <a:endParaRPr sz="1587" dirty="0">
              <a:latin typeface="Arial"/>
              <a:cs typeface="Arial"/>
            </a:endParaRPr>
          </a:p>
        </p:txBody>
      </p:sp>
      <p:sp>
        <p:nvSpPr>
          <p:cNvPr id="7" name="text 1">
            <a:extLst>
              <a:ext uri="{FF2B5EF4-FFF2-40B4-BE49-F238E27FC236}">
                <a16:creationId xmlns="" xmlns:a16="http://schemas.microsoft.com/office/drawing/2014/main" id="{5616C9CB-D433-4E51-887B-941922AD2EF1}"/>
              </a:ext>
            </a:extLst>
          </p:cNvPr>
          <p:cNvSpPr txBox="1"/>
          <p:nvPr/>
        </p:nvSpPr>
        <p:spPr>
          <a:xfrm>
            <a:off x="5874409" y="5624483"/>
            <a:ext cx="2169825" cy="335926"/>
          </a:xfrm>
          <a:prstGeom prst="rect">
            <a:avLst/>
          </a:prstGeom>
        </p:spPr>
        <p:txBody>
          <a:bodyPr vert="horz" wrap="none" lIns="0" tIns="0" rIns="0" bIns="0" rtlCol="0">
            <a:spAutoFit/>
          </a:bodyPr>
          <a:lstStyle/>
          <a:p>
            <a:r>
              <a:rPr sz="2183" i="1" spc="20" dirty="0">
                <a:latin typeface="Arial"/>
                <a:cs typeface="Arial"/>
              </a:rPr>
              <a:t> C </a:t>
            </a:r>
            <a:r>
              <a:rPr sz="2183" spc="20" dirty="0">
                <a:latin typeface="Arial"/>
                <a:cs typeface="Arial"/>
              </a:rPr>
              <a:t>[</a:t>
            </a:r>
            <a:r>
              <a:rPr sz="2183" i="1" spc="20" dirty="0">
                <a:latin typeface="Arial"/>
                <a:cs typeface="Arial"/>
              </a:rPr>
              <a:t>i </a:t>
            </a:r>
            <a:r>
              <a:rPr sz="2183" spc="20" dirty="0">
                <a:latin typeface="Arial"/>
                <a:cs typeface="Arial"/>
              </a:rPr>
              <a:t>] = </a:t>
            </a:r>
            <a:r>
              <a:rPr sz="2183" i="1" spc="20" dirty="0">
                <a:latin typeface="Arial"/>
                <a:cs typeface="Arial"/>
              </a:rPr>
              <a:t>|{key  ≤</a:t>
            </a:r>
            <a:r>
              <a:rPr sz="2183" i="1" spc="20" dirty="0" err="1">
                <a:latin typeface="Arial"/>
                <a:cs typeface="Arial"/>
              </a:rPr>
              <a:t>i</a:t>
            </a:r>
            <a:r>
              <a:rPr sz="2183" i="1" spc="20" dirty="0">
                <a:latin typeface="Arial"/>
                <a:cs typeface="Arial"/>
              </a:rPr>
              <a:t>}|</a:t>
            </a:r>
            <a:endParaRPr sz="2183" dirty="0">
              <a:latin typeface="Arial"/>
              <a:cs typeface="Arial"/>
            </a:endParaRPr>
          </a:p>
        </p:txBody>
      </p:sp>
    </p:spTree>
    <p:extLst>
      <p:ext uri="{BB962C8B-B14F-4D97-AF65-F5344CB8AC3E}">
        <p14:creationId xmlns:p14="http://schemas.microsoft.com/office/powerpoint/2010/main" val="12756128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3</a:t>
            </a:r>
            <a:endParaRPr sz="2381" u="sng" dirty="0">
              <a:latin typeface="Arial"/>
              <a:cs typeface="Arial"/>
            </a:endParaRPr>
          </a:p>
        </p:txBody>
      </p:sp>
      <p:pic>
        <p:nvPicPr>
          <p:cNvPr id="3" name="Image">
            <a:extLst>
              <a:ext uri="{FF2B5EF4-FFF2-40B4-BE49-F238E27FC236}">
                <a16:creationId xmlns="" xmlns:a16="http://schemas.microsoft.com/office/drawing/2014/main" id="{98DEB427-95CD-4C48-923D-1530DA507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256152"/>
            <a:ext cx="7714539" cy="3148934"/>
          </a:xfrm>
          <a:prstGeom prst="rect">
            <a:avLst/>
          </a:prstGeom>
        </p:spPr>
      </p:pic>
      <p:sp>
        <p:nvSpPr>
          <p:cNvPr id="4" name="object 360">
            <a:extLst>
              <a:ext uri="{FF2B5EF4-FFF2-40B4-BE49-F238E27FC236}">
                <a16:creationId xmlns="" xmlns:a16="http://schemas.microsoft.com/office/drawing/2014/main" id="{D090F057-85FB-4CFF-A625-A2618ABB711C}"/>
              </a:ext>
            </a:extLst>
          </p:cNvPr>
          <p:cNvSpPr/>
          <p:nvPr/>
        </p:nvSpPr>
        <p:spPr>
          <a:xfrm>
            <a:off x="613485" y="5048496"/>
            <a:ext cx="7916085" cy="826410"/>
          </a:xfrm>
          <a:custGeom>
            <a:avLst/>
            <a:gdLst/>
            <a:ahLst/>
            <a:cxnLst/>
            <a:rect l="l" t="t" r="r" b="b"/>
            <a:pathLst>
              <a:path w="3989652" h="416505">
                <a:moveTo>
                  <a:pt x="0" y="365705"/>
                </a:moveTo>
                <a:cubicBezTo>
                  <a:pt x="0" y="393644"/>
                  <a:pt x="22861" y="416505"/>
                  <a:pt x="50801" y="416505"/>
                </a:cubicBezTo>
                <a:lnTo>
                  <a:pt x="3938853" y="416505"/>
                </a:lnTo>
                <a:cubicBezTo>
                  <a:pt x="3966793" y="416505"/>
                  <a:pt x="3989653" y="393644"/>
                  <a:pt x="3989653" y="365705"/>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FE700573-24C8-49B2-8132-9F32A45254F7}"/>
              </a:ext>
            </a:extLst>
          </p:cNvPr>
          <p:cNvSpPr txBox="1"/>
          <p:nvPr/>
        </p:nvSpPr>
        <p:spPr>
          <a:xfrm>
            <a:off x="1126635" y="5136737"/>
            <a:ext cx="1443985"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i ←</a:t>
            </a:r>
            <a:r>
              <a:rPr sz="1943" spc="20" dirty="0">
                <a:latin typeface="Arial"/>
                <a:cs typeface="Arial"/>
              </a:rPr>
              <a:t>2 </a:t>
            </a:r>
            <a:r>
              <a:rPr sz="1943" b="1" spc="20" dirty="0">
                <a:latin typeface="Arial"/>
                <a:cs typeface="Arial"/>
              </a:rPr>
              <a:t>to </a:t>
            </a:r>
            <a:r>
              <a:rPr sz="1943" i="1" spc="20" dirty="0">
                <a:latin typeface="Arial"/>
                <a:cs typeface="Arial"/>
              </a:rPr>
              <a:t>k</a:t>
            </a:r>
            <a:endParaRPr sz="1786" dirty="0">
              <a:latin typeface="Arial"/>
              <a:cs typeface="Arial"/>
            </a:endParaRPr>
          </a:p>
        </p:txBody>
      </p:sp>
      <p:sp>
        <p:nvSpPr>
          <p:cNvPr id="6" name="text 1">
            <a:extLst>
              <a:ext uri="{FF2B5EF4-FFF2-40B4-BE49-F238E27FC236}">
                <a16:creationId xmlns="" xmlns:a16="http://schemas.microsoft.com/office/drawing/2014/main" id="{F180ECAE-17AD-4098-ABCE-03D5BA1215AF}"/>
              </a:ext>
            </a:extLst>
          </p:cNvPr>
          <p:cNvSpPr txBox="1"/>
          <p:nvPr/>
        </p:nvSpPr>
        <p:spPr>
          <a:xfrm>
            <a:off x="1756327" y="5478154"/>
            <a:ext cx="2524409" cy="262251"/>
          </a:xfrm>
          <a:prstGeom prst="rect">
            <a:avLst/>
          </a:prstGeom>
        </p:spPr>
        <p:txBody>
          <a:bodyPr vert="horz" wrap="none" lIns="0" tIns="0" rIns="0" bIns="0" rtlCol="0">
            <a:spAutoFit/>
          </a:bodyPr>
          <a:lstStyle/>
          <a:p>
            <a:r>
              <a:rPr sz="1704" b="1" spc="20" dirty="0">
                <a:latin typeface="Arial"/>
                <a:cs typeface="Arial"/>
              </a:rPr>
              <a:t>do </a:t>
            </a:r>
            <a:r>
              <a:rPr sz="1704" i="1" spc="20" dirty="0">
                <a:latin typeface="Arial"/>
                <a:cs typeface="Arial"/>
              </a:rPr>
              <a:t>C </a:t>
            </a:r>
            <a:r>
              <a:rPr sz="1704" spc="20" dirty="0">
                <a:latin typeface="Arial"/>
                <a:cs typeface="Arial"/>
              </a:rPr>
              <a:t>[</a:t>
            </a:r>
            <a:r>
              <a:rPr sz="1704" i="1" spc="20" dirty="0">
                <a:latin typeface="Arial"/>
                <a:cs typeface="Arial"/>
              </a:rPr>
              <a:t>i </a:t>
            </a:r>
            <a:r>
              <a:rPr sz="1704" spc="20" dirty="0">
                <a:latin typeface="Arial"/>
                <a:cs typeface="Arial"/>
              </a:rPr>
              <a:t>] </a:t>
            </a:r>
            <a:r>
              <a:rPr sz="1704" i="1" spc="20" dirty="0">
                <a:latin typeface="Arial"/>
                <a:cs typeface="Arial"/>
              </a:rPr>
              <a:t>←C </a:t>
            </a:r>
            <a:r>
              <a:rPr sz="1704" spc="20" dirty="0">
                <a:latin typeface="Arial"/>
                <a:cs typeface="Arial"/>
              </a:rPr>
              <a:t>[</a:t>
            </a:r>
            <a:r>
              <a:rPr sz="1704" i="1" spc="20" dirty="0">
                <a:latin typeface="Arial"/>
                <a:cs typeface="Arial"/>
              </a:rPr>
              <a:t>i </a:t>
            </a:r>
            <a:r>
              <a:rPr sz="1704" spc="20" dirty="0">
                <a:latin typeface="Arial"/>
                <a:cs typeface="Arial"/>
              </a:rPr>
              <a:t>] + </a:t>
            </a:r>
            <a:r>
              <a:rPr sz="1704" i="1" spc="20" dirty="0">
                <a:latin typeface="Arial"/>
                <a:cs typeface="Arial"/>
              </a:rPr>
              <a:t>C </a:t>
            </a:r>
            <a:r>
              <a:rPr sz="1704" spc="20" dirty="0">
                <a:latin typeface="Arial"/>
                <a:cs typeface="Arial"/>
              </a:rPr>
              <a:t>[</a:t>
            </a:r>
            <a:r>
              <a:rPr sz="1704" i="1" spc="20" dirty="0">
                <a:latin typeface="Arial"/>
                <a:cs typeface="Arial"/>
              </a:rPr>
              <a:t>i −</a:t>
            </a:r>
            <a:r>
              <a:rPr sz="1704" spc="20" dirty="0">
                <a:latin typeface="Arial"/>
                <a:cs typeface="Arial"/>
              </a:rPr>
              <a:t>1]</a:t>
            </a:r>
            <a:endParaRPr sz="1587" dirty="0">
              <a:latin typeface="Arial"/>
              <a:cs typeface="Arial"/>
            </a:endParaRPr>
          </a:p>
        </p:txBody>
      </p:sp>
      <p:sp>
        <p:nvSpPr>
          <p:cNvPr id="7" name="text 1">
            <a:extLst>
              <a:ext uri="{FF2B5EF4-FFF2-40B4-BE49-F238E27FC236}">
                <a16:creationId xmlns="" xmlns:a16="http://schemas.microsoft.com/office/drawing/2014/main" id="{71E67B28-76AB-4187-AF39-4137F2F23E36}"/>
              </a:ext>
            </a:extLst>
          </p:cNvPr>
          <p:cNvSpPr txBox="1"/>
          <p:nvPr/>
        </p:nvSpPr>
        <p:spPr>
          <a:xfrm>
            <a:off x="5874409" y="5478153"/>
            <a:ext cx="2169825" cy="335926"/>
          </a:xfrm>
          <a:prstGeom prst="rect">
            <a:avLst/>
          </a:prstGeom>
        </p:spPr>
        <p:txBody>
          <a:bodyPr vert="horz" wrap="none" lIns="0" tIns="0" rIns="0" bIns="0" rtlCol="0">
            <a:spAutoFit/>
          </a:bodyPr>
          <a:lstStyle/>
          <a:p>
            <a:r>
              <a:rPr sz="2183" i="1" spc="20" dirty="0">
                <a:latin typeface="Arial"/>
                <a:cs typeface="Arial"/>
              </a:rPr>
              <a:t> C </a:t>
            </a:r>
            <a:r>
              <a:rPr sz="2183" spc="20" dirty="0">
                <a:latin typeface="Arial"/>
                <a:cs typeface="Arial"/>
              </a:rPr>
              <a:t>[</a:t>
            </a:r>
            <a:r>
              <a:rPr sz="2183" i="1" spc="20" dirty="0">
                <a:latin typeface="Arial"/>
                <a:cs typeface="Arial"/>
              </a:rPr>
              <a:t>i </a:t>
            </a:r>
            <a:r>
              <a:rPr sz="2183" spc="20" dirty="0">
                <a:latin typeface="Arial"/>
                <a:cs typeface="Arial"/>
              </a:rPr>
              <a:t>] = </a:t>
            </a:r>
            <a:r>
              <a:rPr sz="2183" i="1" spc="20" dirty="0">
                <a:latin typeface="Arial"/>
                <a:cs typeface="Arial"/>
              </a:rPr>
              <a:t>|{key  ≤</a:t>
            </a:r>
            <a:r>
              <a:rPr sz="2183" i="1" spc="20" dirty="0" err="1">
                <a:latin typeface="Arial"/>
                <a:cs typeface="Arial"/>
              </a:rPr>
              <a:t>i</a:t>
            </a:r>
            <a:r>
              <a:rPr sz="2183" i="1" spc="20" dirty="0">
                <a:latin typeface="Arial"/>
                <a:cs typeface="Arial"/>
              </a:rPr>
              <a:t>}|</a:t>
            </a:r>
            <a:endParaRPr sz="2183" dirty="0">
              <a:latin typeface="Arial"/>
              <a:cs typeface="Arial"/>
            </a:endParaRPr>
          </a:p>
        </p:txBody>
      </p:sp>
    </p:spTree>
    <p:extLst>
      <p:ext uri="{BB962C8B-B14F-4D97-AF65-F5344CB8AC3E}">
        <p14:creationId xmlns:p14="http://schemas.microsoft.com/office/powerpoint/2010/main" val="35019224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3</a:t>
            </a:r>
            <a:endParaRPr sz="2381" u="sng" dirty="0">
              <a:latin typeface="Arial"/>
              <a:cs typeface="Arial"/>
            </a:endParaRPr>
          </a:p>
        </p:txBody>
      </p:sp>
      <p:pic>
        <p:nvPicPr>
          <p:cNvPr id="3" name="Image">
            <a:extLst>
              <a:ext uri="{FF2B5EF4-FFF2-40B4-BE49-F238E27FC236}">
                <a16:creationId xmlns="" xmlns:a16="http://schemas.microsoft.com/office/drawing/2014/main" id="{60466120-F236-4B3A-94E6-3C79337BC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256152"/>
            <a:ext cx="7714539" cy="3148934"/>
          </a:xfrm>
          <a:prstGeom prst="rect">
            <a:avLst/>
          </a:prstGeom>
        </p:spPr>
      </p:pic>
      <p:sp>
        <p:nvSpPr>
          <p:cNvPr id="4" name="object 372">
            <a:extLst>
              <a:ext uri="{FF2B5EF4-FFF2-40B4-BE49-F238E27FC236}">
                <a16:creationId xmlns="" xmlns:a16="http://schemas.microsoft.com/office/drawing/2014/main" id="{5CDEEC76-9D14-434F-8612-21428DFA601A}"/>
              </a:ext>
            </a:extLst>
          </p:cNvPr>
          <p:cNvSpPr/>
          <p:nvPr/>
        </p:nvSpPr>
        <p:spPr>
          <a:xfrm>
            <a:off x="613485" y="5048496"/>
            <a:ext cx="7916085" cy="826410"/>
          </a:xfrm>
          <a:custGeom>
            <a:avLst/>
            <a:gdLst/>
            <a:ahLst/>
            <a:cxnLst/>
            <a:rect l="l" t="t" r="r" b="b"/>
            <a:pathLst>
              <a:path w="3989652" h="416505">
                <a:moveTo>
                  <a:pt x="0" y="365705"/>
                </a:moveTo>
                <a:cubicBezTo>
                  <a:pt x="0" y="393644"/>
                  <a:pt x="22861" y="416505"/>
                  <a:pt x="50801" y="416505"/>
                </a:cubicBezTo>
                <a:lnTo>
                  <a:pt x="3938853" y="416505"/>
                </a:lnTo>
                <a:cubicBezTo>
                  <a:pt x="3966793" y="416505"/>
                  <a:pt x="3989653" y="393644"/>
                  <a:pt x="3989653" y="365705"/>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38130BDA-8828-4277-8939-69DB866D363C}"/>
              </a:ext>
            </a:extLst>
          </p:cNvPr>
          <p:cNvSpPr txBox="1"/>
          <p:nvPr/>
        </p:nvSpPr>
        <p:spPr>
          <a:xfrm>
            <a:off x="1126635" y="5136737"/>
            <a:ext cx="1443985"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i ←</a:t>
            </a:r>
            <a:r>
              <a:rPr sz="1943" spc="20" dirty="0">
                <a:latin typeface="Arial"/>
                <a:cs typeface="Arial"/>
              </a:rPr>
              <a:t>2 </a:t>
            </a:r>
            <a:r>
              <a:rPr sz="1943" b="1" spc="20" dirty="0">
                <a:latin typeface="Arial"/>
                <a:cs typeface="Arial"/>
              </a:rPr>
              <a:t>to </a:t>
            </a:r>
            <a:r>
              <a:rPr sz="1943" i="1" spc="20" dirty="0">
                <a:latin typeface="Arial"/>
                <a:cs typeface="Arial"/>
              </a:rPr>
              <a:t>k</a:t>
            </a:r>
            <a:endParaRPr sz="1786" dirty="0">
              <a:latin typeface="Arial"/>
              <a:cs typeface="Arial"/>
            </a:endParaRPr>
          </a:p>
        </p:txBody>
      </p:sp>
      <p:sp>
        <p:nvSpPr>
          <p:cNvPr id="6" name="text 1">
            <a:extLst>
              <a:ext uri="{FF2B5EF4-FFF2-40B4-BE49-F238E27FC236}">
                <a16:creationId xmlns="" xmlns:a16="http://schemas.microsoft.com/office/drawing/2014/main" id="{E4D347AA-2388-46C4-A497-2C1D37C7867F}"/>
              </a:ext>
            </a:extLst>
          </p:cNvPr>
          <p:cNvSpPr txBox="1"/>
          <p:nvPr/>
        </p:nvSpPr>
        <p:spPr>
          <a:xfrm>
            <a:off x="1756327" y="5478154"/>
            <a:ext cx="2524409" cy="262251"/>
          </a:xfrm>
          <a:prstGeom prst="rect">
            <a:avLst/>
          </a:prstGeom>
        </p:spPr>
        <p:txBody>
          <a:bodyPr vert="horz" wrap="none" lIns="0" tIns="0" rIns="0" bIns="0" rtlCol="0">
            <a:spAutoFit/>
          </a:bodyPr>
          <a:lstStyle/>
          <a:p>
            <a:r>
              <a:rPr sz="1704" b="1" spc="20" dirty="0">
                <a:latin typeface="Arial"/>
                <a:cs typeface="Arial"/>
              </a:rPr>
              <a:t>do </a:t>
            </a:r>
            <a:r>
              <a:rPr sz="1704" i="1" spc="20" dirty="0">
                <a:latin typeface="Arial"/>
                <a:cs typeface="Arial"/>
              </a:rPr>
              <a:t>C </a:t>
            </a:r>
            <a:r>
              <a:rPr sz="1704" spc="20" dirty="0">
                <a:latin typeface="Arial"/>
                <a:cs typeface="Arial"/>
              </a:rPr>
              <a:t>[</a:t>
            </a:r>
            <a:r>
              <a:rPr sz="1704" i="1" spc="20" dirty="0">
                <a:latin typeface="Arial"/>
                <a:cs typeface="Arial"/>
              </a:rPr>
              <a:t>i </a:t>
            </a:r>
            <a:r>
              <a:rPr sz="1704" spc="20" dirty="0">
                <a:latin typeface="Arial"/>
                <a:cs typeface="Arial"/>
              </a:rPr>
              <a:t>] </a:t>
            </a:r>
            <a:r>
              <a:rPr sz="1704" i="1" spc="20" dirty="0">
                <a:latin typeface="Arial"/>
                <a:cs typeface="Arial"/>
              </a:rPr>
              <a:t>←C </a:t>
            </a:r>
            <a:r>
              <a:rPr sz="1704" spc="20" dirty="0">
                <a:latin typeface="Arial"/>
                <a:cs typeface="Arial"/>
              </a:rPr>
              <a:t>[</a:t>
            </a:r>
            <a:r>
              <a:rPr sz="1704" i="1" spc="20" dirty="0">
                <a:latin typeface="Arial"/>
                <a:cs typeface="Arial"/>
              </a:rPr>
              <a:t>i </a:t>
            </a:r>
            <a:r>
              <a:rPr sz="1704" spc="20" dirty="0">
                <a:latin typeface="Arial"/>
                <a:cs typeface="Arial"/>
              </a:rPr>
              <a:t>] + </a:t>
            </a:r>
            <a:r>
              <a:rPr sz="1704" i="1" spc="20" dirty="0">
                <a:latin typeface="Arial"/>
                <a:cs typeface="Arial"/>
              </a:rPr>
              <a:t>C </a:t>
            </a:r>
            <a:r>
              <a:rPr sz="1704" spc="20" dirty="0">
                <a:latin typeface="Arial"/>
                <a:cs typeface="Arial"/>
              </a:rPr>
              <a:t>[</a:t>
            </a:r>
            <a:r>
              <a:rPr sz="1704" i="1" spc="20" dirty="0">
                <a:latin typeface="Arial"/>
                <a:cs typeface="Arial"/>
              </a:rPr>
              <a:t>i −</a:t>
            </a:r>
            <a:r>
              <a:rPr sz="1704" spc="20" dirty="0">
                <a:latin typeface="Arial"/>
                <a:cs typeface="Arial"/>
              </a:rPr>
              <a:t>1]</a:t>
            </a:r>
            <a:endParaRPr sz="1587" dirty="0">
              <a:latin typeface="Arial"/>
              <a:cs typeface="Arial"/>
            </a:endParaRPr>
          </a:p>
        </p:txBody>
      </p:sp>
      <p:sp>
        <p:nvSpPr>
          <p:cNvPr id="7" name="text 1">
            <a:extLst>
              <a:ext uri="{FF2B5EF4-FFF2-40B4-BE49-F238E27FC236}">
                <a16:creationId xmlns="" xmlns:a16="http://schemas.microsoft.com/office/drawing/2014/main" id="{18505830-13AB-4287-9477-EB25ABCBFB54}"/>
              </a:ext>
            </a:extLst>
          </p:cNvPr>
          <p:cNvSpPr txBox="1"/>
          <p:nvPr/>
        </p:nvSpPr>
        <p:spPr>
          <a:xfrm>
            <a:off x="5874409" y="5478153"/>
            <a:ext cx="2169825" cy="335926"/>
          </a:xfrm>
          <a:prstGeom prst="rect">
            <a:avLst/>
          </a:prstGeom>
        </p:spPr>
        <p:txBody>
          <a:bodyPr vert="horz" wrap="none" lIns="0" tIns="0" rIns="0" bIns="0" rtlCol="0">
            <a:spAutoFit/>
          </a:bodyPr>
          <a:lstStyle/>
          <a:p>
            <a:r>
              <a:rPr sz="2183" i="1" spc="20" dirty="0">
                <a:latin typeface="Arial"/>
                <a:cs typeface="Arial"/>
              </a:rPr>
              <a:t> C </a:t>
            </a:r>
            <a:r>
              <a:rPr sz="2183" spc="20" dirty="0">
                <a:latin typeface="Arial"/>
                <a:cs typeface="Arial"/>
              </a:rPr>
              <a:t>[</a:t>
            </a:r>
            <a:r>
              <a:rPr sz="2183" i="1" spc="20" dirty="0">
                <a:latin typeface="Arial"/>
                <a:cs typeface="Arial"/>
              </a:rPr>
              <a:t>i </a:t>
            </a:r>
            <a:r>
              <a:rPr sz="2183" spc="20" dirty="0">
                <a:latin typeface="Arial"/>
                <a:cs typeface="Arial"/>
              </a:rPr>
              <a:t>] = </a:t>
            </a:r>
            <a:r>
              <a:rPr sz="2183" i="1" spc="20" dirty="0">
                <a:latin typeface="Arial"/>
                <a:cs typeface="Arial"/>
              </a:rPr>
              <a:t>|{key  ≤</a:t>
            </a:r>
            <a:r>
              <a:rPr sz="2183" i="1" spc="20" dirty="0" err="1">
                <a:latin typeface="Arial"/>
                <a:cs typeface="Arial"/>
              </a:rPr>
              <a:t>i</a:t>
            </a:r>
            <a:r>
              <a:rPr sz="2183" i="1" spc="20" dirty="0">
                <a:latin typeface="Arial"/>
                <a:cs typeface="Arial"/>
              </a:rPr>
              <a:t>}|</a:t>
            </a:r>
            <a:endParaRPr sz="2183" dirty="0">
              <a:latin typeface="Arial"/>
              <a:cs typeface="Arial"/>
            </a:endParaRPr>
          </a:p>
        </p:txBody>
      </p:sp>
    </p:spTree>
    <p:extLst>
      <p:ext uri="{BB962C8B-B14F-4D97-AF65-F5344CB8AC3E}">
        <p14:creationId xmlns:p14="http://schemas.microsoft.com/office/powerpoint/2010/main" val="175633642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377480"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4</a:t>
            </a:r>
            <a:endParaRPr sz="2381" u="sng" dirty="0">
              <a:latin typeface="Arial"/>
              <a:cs typeface="Arial"/>
            </a:endParaRPr>
          </a:p>
        </p:txBody>
      </p:sp>
      <p:pic>
        <p:nvPicPr>
          <p:cNvPr id="3" name="Image">
            <a:extLst>
              <a:ext uri="{FF2B5EF4-FFF2-40B4-BE49-F238E27FC236}">
                <a16:creationId xmlns="" xmlns:a16="http://schemas.microsoft.com/office/drawing/2014/main" id="{6BEFA097-5079-4717-99C4-A2E354A83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061062"/>
            <a:ext cx="7714539" cy="3148934"/>
          </a:xfrm>
          <a:prstGeom prst="rect">
            <a:avLst/>
          </a:prstGeom>
        </p:spPr>
      </p:pic>
      <p:sp>
        <p:nvSpPr>
          <p:cNvPr id="4" name="object 384">
            <a:extLst>
              <a:ext uri="{FF2B5EF4-FFF2-40B4-BE49-F238E27FC236}">
                <a16:creationId xmlns="" xmlns:a16="http://schemas.microsoft.com/office/drawing/2014/main" id="{E94B28DE-19EE-4B7B-8EA8-551D2C1E2BD6}"/>
              </a:ext>
            </a:extLst>
          </p:cNvPr>
          <p:cNvSpPr/>
          <p:nvPr/>
        </p:nvSpPr>
        <p:spPr>
          <a:xfrm>
            <a:off x="613485" y="4999722"/>
            <a:ext cx="7916085" cy="1167838"/>
          </a:xfrm>
          <a:custGeom>
            <a:avLst/>
            <a:gdLst/>
            <a:ahLst/>
            <a:cxnLst/>
            <a:rect l="l" t="t" r="r" b="b"/>
            <a:pathLst>
              <a:path w="3989652" h="588582">
                <a:moveTo>
                  <a:pt x="0" y="537782"/>
                </a:moveTo>
                <a:cubicBezTo>
                  <a:pt x="0" y="565722"/>
                  <a:pt x="22861" y="588582"/>
                  <a:pt x="50801" y="588582"/>
                </a:cubicBezTo>
                <a:lnTo>
                  <a:pt x="3938853" y="588582"/>
                </a:lnTo>
                <a:cubicBezTo>
                  <a:pt x="3966793" y="588582"/>
                  <a:pt x="3989653" y="565722"/>
                  <a:pt x="3989653" y="537782"/>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59B3BA39-D923-41AC-8C45-3C15969EB36D}"/>
              </a:ext>
            </a:extLst>
          </p:cNvPr>
          <p:cNvSpPr txBox="1"/>
          <p:nvPr/>
        </p:nvSpPr>
        <p:spPr>
          <a:xfrm>
            <a:off x="1126635" y="5087974"/>
            <a:ext cx="2117887"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j ←n </a:t>
            </a:r>
            <a:r>
              <a:rPr sz="1943" b="1" spc="20" dirty="0">
                <a:latin typeface="Arial"/>
                <a:cs typeface="Arial"/>
              </a:rPr>
              <a:t>downto </a:t>
            </a:r>
            <a:r>
              <a:rPr sz="1943" spc="20" dirty="0">
                <a:latin typeface="Arial"/>
                <a:cs typeface="Arial"/>
              </a:rPr>
              <a:t>1</a:t>
            </a:r>
            <a:endParaRPr sz="1786" dirty="0">
              <a:latin typeface="Arial"/>
              <a:cs typeface="Arial"/>
            </a:endParaRPr>
          </a:p>
        </p:txBody>
      </p:sp>
      <p:sp>
        <p:nvSpPr>
          <p:cNvPr id="6" name="text 1">
            <a:extLst>
              <a:ext uri="{FF2B5EF4-FFF2-40B4-BE49-F238E27FC236}">
                <a16:creationId xmlns="" xmlns:a16="http://schemas.microsoft.com/office/drawing/2014/main" id="{B4F05FE8-5EC7-4A59-939A-1635D9DB1672}"/>
              </a:ext>
            </a:extLst>
          </p:cNvPr>
          <p:cNvSpPr txBox="1"/>
          <p:nvPr/>
        </p:nvSpPr>
        <p:spPr>
          <a:xfrm>
            <a:off x="1756327" y="5429391"/>
            <a:ext cx="2167581" cy="280526"/>
          </a:xfrm>
          <a:prstGeom prst="rect">
            <a:avLst/>
          </a:prstGeom>
        </p:spPr>
        <p:txBody>
          <a:bodyPr vert="horz" wrap="none" lIns="0" tIns="0" rIns="0" bIns="0" rtlCol="0">
            <a:spAutoFit/>
          </a:bodyPr>
          <a:lstStyle/>
          <a:p>
            <a:r>
              <a:rPr sz="1823" b="1" spc="20" dirty="0">
                <a:latin typeface="Arial"/>
                <a:cs typeface="Arial"/>
              </a:rPr>
              <a:t>do </a:t>
            </a:r>
            <a:r>
              <a:rPr sz="1823" i="1" spc="20" dirty="0">
                <a:latin typeface="Arial"/>
                <a:cs typeface="Arial"/>
              </a:rPr>
              <a:t>B</a:t>
            </a:r>
            <a:r>
              <a:rPr sz="1823" spc="20" dirty="0">
                <a:latin typeface="Arial"/>
                <a:cs typeface="Arial"/>
              </a:rPr>
              <a:t>[</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a:t>
            </a:r>
            <a:endParaRPr sz="1786" dirty="0">
              <a:latin typeface="Arial"/>
              <a:cs typeface="Arial"/>
            </a:endParaRPr>
          </a:p>
        </p:txBody>
      </p:sp>
      <p:sp>
        <p:nvSpPr>
          <p:cNvPr id="7" name="text 1">
            <a:extLst>
              <a:ext uri="{FF2B5EF4-FFF2-40B4-BE49-F238E27FC236}">
                <a16:creationId xmlns="" xmlns:a16="http://schemas.microsoft.com/office/drawing/2014/main" id="{73746BEF-FE87-4610-B255-B9A102547182}"/>
              </a:ext>
            </a:extLst>
          </p:cNvPr>
          <p:cNvSpPr txBox="1"/>
          <p:nvPr/>
        </p:nvSpPr>
        <p:spPr>
          <a:xfrm>
            <a:off x="2144237" y="5770811"/>
            <a:ext cx="2081980" cy="262251"/>
          </a:xfrm>
          <a:prstGeom prst="rect">
            <a:avLst/>
          </a:prstGeom>
        </p:spPr>
        <p:txBody>
          <a:bodyPr vert="horz" wrap="none" lIns="0" tIns="0" rIns="0" bIns="0" rtlCol="0">
            <a:spAutoFit/>
          </a:bodyPr>
          <a:lstStyle/>
          <a:p>
            <a:r>
              <a:rPr sz="1704" i="1" spc="20" dirty="0">
                <a:latin typeface="Arial"/>
                <a:cs typeface="Arial"/>
              </a:rPr>
              <a:t>C </a:t>
            </a:r>
            <a:r>
              <a:rPr sz="1704" spc="20" dirty="0">
                <a:latin typeface="Arial"/>
                <a:cs typeface="Arial"/>
              </a:rPr>
              <a:t>[</a:t>
            </a:r>
            <a:r>
              <a:rPr sz="1704" i="1" spc="20" dirty="0">
                <a:latin typeface="Arial"/>
                <a:cs typeface="Arial"/>
              </a:rPr>
              <a:t>A</a:t>
            </a:r>
            <a:r>
              <a:rPr sz="1704" spc="20" dirty="0">
                <a:latin typeface="Arial"/>
                <a:cs typeface="Arial"/>
              </a:rPr>
              <a:t>[</a:t>
            </a:r>
            <a:r>
              <a:rPr sz="1704" i="1" spc="20" dirty="0">
                <a:latin typeface="Arial"/>
                <a:cs typeface="Arial"/>
              </a:rPr>
              <a:t>j </a:t>
            </a:r>
            <a:r>
              <a:rPr sz="1704" spc="20" dirty="0">
                <a:latin typeface="Arial"/>
                <a:cs typeface="Arial"/>
              </a:rPr>
              <a:t>]] </a:t>
            </a:r>
            <a:r>
              <a:rPr sz="1704" i="1" spc="20" dirty="0">
                <a:latin typeface="Arial"/>
                <a:cs typeface="Arial"/>
              </a:rPr>
              <a:t>←C </a:t>
            </a:r>
            <a:r>
              <a:rPr sz="1704" spc="20" dirty="0">
                <a:latin typeface="Arial"/>
                <a:cs typeface="Arial"/>
              </a:rPr>
              <a:t>[</a:t>
            </a:r>
            <a:r>
              <a:rPr sz="1704" i="1" spc="20" dirty="0">
                <a:latin typeface="Arial"/>
                <a:cs typeface="Arial"/>
              </a:rPr>
              <a:t>A</a:t>
            </a:r>
            <a:r>
              <a:rPr sz="1704" spc="20" dirty="0">
                <a:latin typeface="Arial"/>
                <a:cs typeface="Arial"/>
              </a:rPr>
              <a:t>[</a:t>
            </a:r>
            <a:r>
              <a:rPr sz="1704" i="1" spc="20" dirty="0">
                <a:latin typeface="Arial"/>
                <a:cs typeface="Arial"/>
              </a:rPr>
              <a:t>j </a:t>
            </a:r>
            <a:r>
              <a:rPr sz="1704" spc="20" dirty="0">
                <a:latin typeface="Arial"/>
                <a:cs typeface="Arial"/>
              </a:rPr>
              <a:t>]] </a:t>
            </a:r>
            <a:r>
              <a:rPr sz="1704" i="1" spc="20" dirty="0">
                <a:latin typeface="Arial"/>
                <a:cs typeface="Arial"/>
              </a:rPr>
              <a:t>−</a:t>
            </a:r>
            <a:r>
              <a:rPr sz="1704" spc="20" dirty="0">
                <a:latin typeface="Arial"/>
                <a:cs typeface="Arial"/>
              </a:rPr>
              <a:t>1</a:t>
            </a:r>
            <a:endParaRPr sz="1587" dirty="0">
              <a:latin typeface="Arial"/>
              <a:cs typeface="Arial"/>
            </a:endParaRPr>
          </a:p>
        </p:txBody>
      </p:sp>
    </p:spTree>
    <p:extLst>
      <p:ext uri="{BB962C8B-B14F-4D97-AF65-F5344CB8AC3E}">
        <p14:creationId xmlns:p14="http://schemas.microsoft.com/office/powerpoint/2010/main" val="6953202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4</a:t>
            </a:r>
            <a:endParaRPr sz="2381" u="sng" dirty="0">
              <a:latin typeface="Arial"/>
              <a:cs typeface="Arial"/>
            </a:endParaRPr>
          </a:p>
        </p:txBody>
      </p:sp>
      <p:pic>
        <p:nvPicPr>
          <p:cNvPr id="3" name="Image">
            <a:extLst>
              <a:ext uri="{FF2B5EF4-FFF2-40B4-BE49-F238E27FC236}">
                <a16:creationId xmlns="" xmlns:a16="http://schemas.microsoft.com/office/drawing/2014/main" id="{F5397025-7948-400C-8597-1504C4FB3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061062"/>
            <a:ext cx="7714539" cy="3148934"/>
          </a:xfrm>
          <a:prstGeom prst="rect">
            <a:avLst/>
          </a:prstGeom>
        </p:spPr>
      </p:pic>
      <p:sp>
        <p:nvSpPr>
          <p:cNvPr id="4" name="object 396">
            <a:extLst>
              <a:ext uri="{FF2B5EF4-FFF2-40B4-BE49-F238E27FC236}">
                <a16:creationId xmlns="" xmlns:a16="http://schemas.microsoft.com/office/drawing/2014/main" id="{5CD05CF7-B2EA-4589-98D6-256A85F4E6C3}"/>
              </a:ext>
            </a:extLst>
          </p:cNvPr>
          <p:cNvSpPr/>
          <p:nvPr/>
        </p:nvSpPr>
        <p:spPr>
          <a:xfrm>
            <a:off x="613485" y="4999722"/>
            <a:ext cx="7916085" cy="1167838"/>
          </a:xfrm>
          <a:custGeom>
            <a:avLst/>
            <a:gdLst/>
            <a:ahLst/>
            <a:cxnLst/>
            <a:rect l="l" t="t" r="r" b="b"/>
            <a:pathLst>
              <a:path w="3989652" h="588582">
                <a:moveTo>
                  <a:pt x="0" y="537782"/>
                </a:moveTo>
                <a:cubicBezTo>
                  <a:pt x="0" y="565722"/>
                  <a:pt x="22861" y="588582"/>
                  <a:pt x="50801" y="588582"/>
                </a:cubicBezTo>
                <a:lnTo>
                  <a:pt x="3938853" y="588582"/>
                </a:lnTo>
                <a:cubicBezTo>
                  <a:pt x="3966793" y="588582"/>
                  <a:pt x="3989653" y="565722"/>
                  <a:pt x="3989653" y="537782"/>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C70047ED-BD6D-4813-9229-12FEB8D8D136}"/>
              </a:ext>
            </a:extLst>
          </p:cNvPr>
          <p:cNvSpPr txBox="1"/>
          <p:nvPr/>
        </p:nvSpPr>
        <p:spPr>
          <a:xfrm>
            <a:off x="1126635" y="5087974"/>
            <a:ext cx="2117887"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j ←n </a:t>
            </a:r>
            <a:r>
              <a:rPr sz="1943" b="1" spc="20" dirty="0">
                <a:latin typeface="Arial"/>
                <a:cs typeface="Arial"/>
              </a:rPr>
              <a:t>downto </a:t>
            </a:r>
            <a:r>
              <a:rPr sz="1943" spc="20" dirty="0">
                <a:latin typeface="Arial"/>
                <a:cs typeface="Arial"/>
              </a:rPr>
              <a:t>1</a:t>
            </a:r>
            <a:endParaRPr sz="1786" dirty="0">
              <a:latin typeface="Arial"/>
              <a:cs typeface="Arial"/>
            </a:endParaRPr>
          </a:p>
        </p:txBody>
      </p:sp>
      <p:sp>
        <p:nvSpPr>
          <p:cNvPr id="6" name="text 1">
            <a:extLst>
              <a:ext uri="{FF2B5EF4-FFF2-40B4-BE49-F238E27FC236}">
                <a16:creationId xmlns="" xmlns:a16="http://schemas.microsoft.com/office/drawing/2014/main" id="{530D6AA7-F170-4A03-A922-24AE678E206C}"/>
              </a:ext>
            </a:extLst>
          </p:cNvPr>
          <p:cNvSpPr txBox="1"/>
          <p:nvPr/>
        </p:nvSpPr>
        <p:spPr>
          <a:xfrm>
            <a:off x="1756327" y="5429391"/>
            <a:ext cx="2167581" cy="280526"/>
          </a:xfrm>
          <a:prstGeom prst="rect">
            <a:avLst/>
          </a:prstGeom>
        </p:spPr>
        <p:txBody>
          <a:bodyPr vert="horz" wrap="none" lIns="0" tIns="0" rIns="0" bIns="0" rtlCol="0">
            <a:spAutoFit/>
          </a:bodyPr>
          <a:lstStyle/>
          <a:p>
            <a:r>
              <a:rPr sz="1823" b="1" spc="20" dirty="0">
                <a:latin typeface="Arial"/>
                <a:cs typeface="Arial"/>
              </a:rPr>
              <a:t>do </a:t>
            </a:r>
            <a:r>
              <a:rPr sz="1823" i="1" spc="20" dirty="0">
                <a:latin typeface="Arial"/>
                <a:cs typeface="Arial"/>
              </a:rPr>
              <a:t>B</a:t>
            </a:r>
            <a:r>
              <a:rPr sz="1823" spc="20" dirty="0">
                <a:latin typeface="Arial"/>
                <a:cs typeface="Arial"/>
              </a:rPr>
              <a:t>[</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a:t>
            </a:r>
            <a:endParaRPr sz="1786" dirty="0">
              <a:latin typeface="Arial"/>
              <a:cs typeface="Arial"/>
            </a:endParaRPr>
          </a:p>
        </p:txBody>
      </p:sp>
      <p:sp>
        <p:nvSpPr>
          <p:cNvPr id="7" name="text 1">
            <a:extLst>
              <a:ext uri="{FF2B5EF4-FFF2-40B4-BE49-F238E27FC236}">
                <a16:creationId xmlns="" xmlns:a16="http://schemas.microsoft.com/office/drawing/2014/main" id="{E26F397F-B60F-480A-8329-C989F93FF947}"/>
              </a:ext>
            </a:extLst>
          </p:cNvPr>
          <p:cNvSpPr txBox="1"/>
          <p:nvPr/>
        </p:nvSpPr>
        <p:spPr>
          <a:xfrm>
            <a:off x="2144237" y="5770811"/>
            <a:ext cx="2081980" cy="262251"/>
          </a:xfrm>
          <a:prstGeom prst="rect">
            <a:avLst/>
          </a:prstGeom>
        </p:spPr>
        <p:txBody>
          <a:bodyPr vert="horz" wrap="none" lIns="0" tIns="0" rIns="0" bIns="0" rtlCol="0">
            <a:spAutoFit/>
          </a:bodyPr>
          <a:lstStyle/>
          <a:p>
            <a:r>
              <a:rPr sz="1704" i="1" spc="20" dirty="0">
                <a:latin typeface="Arial"/>
                <a:cs typeface="Arial"/>
              </a:rPr>
              <a:t>C </a:t>
            </a:r>
            <a:r>
              <a:rPr sz="1704" spc="20" dirty="0">
                <a:latin typeface="Arial"/>
                <a:cs typeface="Arial"/>
              </a:rPr>
              <a:t>[</a:t>
            </a:r>
            <a:r>
              <a:rPr sz="1704" i="1" spc="20" dirty="0">
                <a:latin typeface="Arial"/>
                <a:cs typeface="Arial"/>
              </a:rPr>
              <a:t>A</a:t>
            </a:r>
            <a:r>
              <a:rPr sz="1704" spc="20" dirty="0">
                <a:latin typeface="Arial"/>
                <a:cs typeface="Arial"/>
              </a:rPr>
              <a:t>[</a:t>
            </a:r>
            <a:r>
              <a:rPr sz="1704" i="1" spc="20" dirty="0">
                <a:latin typeface="Arial"/>
                <a:cs typeface="Arial"/>
              </a:rPr>
              <a:t>j </a:t>
            </a:r>
            <a:r>
              <a:rPr sz="1704" spc="20" dirty="0">
                <a:latin typeface="Arial"/>
                <a:cs typeface="Arial"/>
              </a:rPr>
              <a:t>]] </a:t>
            </a:r>
            <a:r>
              <a:rPr sz="1704" i="1" spc="20" dirty="0">
                <a:latin typeface="Arial"/>
                <a:cs typeface="Arial"/>
              </a:rPr>
              <a:t>←C </a:t>
            </a:r>
            <a:r>
              <a:rPr sz="1704" spc="20" dirty="0">
                <a:latin typeface="Arial"/>
                <a:cs typeface="Arial"/>
              </a:rPr>
              <a:t>[</a:t>
            </a:r>
            <a:r>
              <a:rPr sz="1704" i="1" spc="20" dirty="0">
                <a:latin typeface="Arial"/>
                <a:cs typeface="Arial"/>
              </a:rPr>
              <a:t>A</a:t>
            </a:r>
            <a:r>
              <a:rPr sz="1704" spc="20" dirty="0">
                <a:latin typeface="Arial"/>
                <a:cs typeface="Arial"/>
              </a:rPr>
              <a:t>[</a:t>
            </a:r>
            <a:r>
              <a:rPr sz="1704" i="1" spc="20" dirty="0">
                <a:latin typeface="Arial"/>
                <a:cs typeface="Arial"/>
              </a:rPr>
              <a:t>j </a:t>
            </a:r>
            <a:r>
              <a:rPr sz="1704" spc="20" dirty="0">
                <a:latin typeface="Arial"/>
                <a:cs typeface="Arial"/>
              </a:rPr>
              <a:t>]] </a:t>
            </a:r>
            <a:r>
              <a:rPr sz="1704" i="1" spc="20" dirty="0">
                <a:latin typeface="Arial"/>
                <a:cs typeface="Arial"/>
              </a:rPr>
              <a:t>−</a:t>
            </a:r>
            <a:r>
              <a:rPr sz="1704" spc="20" dirty="0">
                <a:latin typeface="Arial"/>
                <a:cs typeface="Arial"/>
              </a:rPr>
              <a:t>1</a:t>
            </a:r>
            <a:endParaRPr sz="1587" dirty="0">
              <a:latin typeface="Arial"/>
              <a:cs typeface="Arial"/>
            </a:endParaRPr>
          </a:p>
        </p:txBody>
      </p:sp>
    </p:spTree>
    <p:extLst>
      <p:ext uri="{BB962C8B-B14F-4D97-AF65-F5344CB8AC3E}">
        <p14:creationId xmlns:p14="http://schemas.microsoft.com/office/powerpoint/2010/main" val="161722291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4</a:t>
            </a:r>
            <a:endParaRPr sz="2381" u="sng" dirty="0">
              <a:latin typeface="Arial"/>
              <a:cs typeface="Arial"/>
            </a:endParaRPr>
          </a:p>
        </p:txBody>
      </p:sp>
      <p:pic>
        <p:nvPicPr>
          <p:cNvPr id="3" name="Image">
            <a:extLst>
              <a:ext uri="{FF2B5EF4-FFF2-40B4-BE49-F238E27FC236}">
                <a16:creationId xmlns="" xmlns:a16="http://schemas.microsoft.com/office/drawing/2014/main" id="{E4E9E579-68A2-41E6-8E64-C5341E6F2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061062"/>
            <a:ext cx="7714539" cy="3148934"/>
          </a:xfrm>
          <a:prstGeom prst="rect">
            <a:avLst/>
          </a:prstGeom>
        </p:spPr>
      </p:pic>
      <p:sp>
        <p:nvSpPr>
          <p:cNvPr id="4" name="object 408">
            <a:extLst>
              <a:ext uri="{FF2B5EF4-FFF2-40B4-BE49-F238E27FC236}">
                <a16:creationId xmlns="" xmlns:a16="http://schemas.microsoft.com/office/drawing/2014/main" id="{32C91332-D90A-4818-A8C3-FFA75EA2D41C}"/>
              </a:ext>
            </a:extLst>
          </p:cNvPr>
          <p:cNvSpPr/>
          <p:nvPr/>
        </p:nvSpPr>
        <p:spPr>
          <a:xfrm>
            <a:off x="613485" y="4999722"/>
            <a:ext cx="7916085" cy="1167838"/>
          </a:xfrm>
          <a:custGeom>
            <a:avLst/>
            <a:gdLst/>
            <a:ahLst/>
            <a:cxnLst/>
            <a:rect l="l" t="t" r="r" b="b"/>
            <a:pathLst>
              <a:path w="3989652" h="588582">
                <a:moveTo>
                  <a:pt x="0" y="537782"/>
                </a:moveTo>
                <a:cubicBezTo>
                  <a:pt x="0" y="565722"/>
                  <a:pt x="22861" y="588582"/>
                  <a:pt x="50801" y="588582"/>
                </a:cubicBezTo>
                <a:lnTo>
                  <a:pt x="3938853" y="588582"/>
                </a:lnTo>
                <a:cubicBezTo>
                  <a:pt x="3966793" y="588582"/>
                  <a:pt x="3989653" y="565722"/>
                  <a:pt x="3989653" y="537782"/>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03C9B725-4301-4E72-8F04-8E64ED6720C2}"/>
              </a:ext>
            </a:extLst>
          </p:cNvPr>
          <p:cNvSpPr txBox="1"/>
          <p:nvPr/>
        </p:nvSpPr>
        <p:spPr>
          <a:xfrm>
            <a:off x="1126635" y="5087974"/>
            <a:ext cx="2117887"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j ←n </a:t>
            </a:r>
            <a:r>
              <a:rPr sz="1943" b="1" spc="20" dirty="0">
                <a:latin typeface="Arial"/>
                <a:cs typeface="Arial"/>
              </a:rPr>
              <a:t>downto </a:t>
            </a:r>
            <a:r>
              <a:rPr sz="1943" spc="20" dirty="0">
                <a:latin typeface="Arial"/>
                <a:cs typeface="Arial"/>
              </a:rPr>
              <a:t>1</a:t>
            </a:r>
            <a:endParaRPr sz="1786" dirty="0">
              <a:latin typeface="Arial"/>
              <a:cs typeface="Arial"/>
            </a:endParaRPr>
          </a:p>
        </p:txBody>
      </p:sp>
      <p:sp>
        <p:nvSpPr>
          <p:cNvPr id="6" name="text 1">
            <a:extLst>
              <a:ext uri="{FF2B5EF4-FFF2-40B4-BE49-F238E27FC236}">
                <a16:creationId xmlns="" xmlns:a16="http://schemas.microsoft.com/office/drawing/2014/main" id="{8A4B6C1A-9BB8-4826-A27D-81860FFE870E}"/>
              </a:ext>
            </a:extLst>
          </p:cNvPr>
          <p:cNvSpPr txBox="1"/>
          <p:nvPr/>
        </p:nvSpPr>
        <p:spPr>
          <a:xfrm>
            <a:off x="1756327" y="5429391"/>
            <a:ext cx="2167581" cy="280526"/>
          </a:xfrm>
          <a:prstGeom prst="rect">
            <a:avLst/>
          </a:prstGeom>
        </p:spPr>
        <p:txBody>
          <a:bodyPr vert="horz" wrap="none" lIns="0" tIns="0" rIns="0" bIns="0" rtlCol="0">
            <a:spAutoFit/>
          </a:bodyPr>
          <a:lstStyle/>
          <a:p>
            <a:r>
              <a:rPr sz="1823" b="1" spc="20" dirty="0">
                <a:latin typeface="Arial"/>
                <a:cs typeface="Arial"/>
              </a:rPr>
              <a:t>do </a:t>
            </a:r>
            <a:r>
              <a:rPr sz="1823" i="1" spc="20" dirty="0">
                <a:latin typeface="Arial"/>
                <a:cs typeface="Arial"/>
              </a:rPr>
              <a:t>B</a:t>
            </a:r>
            <a:r>
              <a:rPr sz="1823" spc="20" dirty="0">
                <a:latin typeface="Arial"/>
                <a:cs typeface="Arial"/>
              </a:rPr>
              <a:t>[</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a:t>
            </a:r>
            <a:endParaRPr sz="1786" dirty="0">
              <a:latin typeface="Arial"/>
              <a:cs typeface="Arial"/>
            </a:endParaRPr>
          </a:p>
        </p:txBody>
      </p:sp>
      <p:sp>
        <p:nvSpPr>
          <p:cNvPr id="7" name="text 1">
            <a:extLst>
              <a:ext uri="{FF2B5EF4-FFF2-40B4-BE49-F238E27FC236}">
                <a16:creationId xmlns="" xmlns:a16="http://schemas.microsoft.com/office/drawing/2014/main" id="{73F78CA6-7FF7-49D6-93C6-3C68B100B8C4}"/>
              </a:ext>
            </a:extLst>
          </p:cNvPr>
          <p:cNvSpPr txBox="1"/>
          <p:nvPr/>
        </p:nvSpPr>
        <p:spPr>
          <a:xfrm>
            <a:off x="2144237" y="5770811"/>
            <a:ext cx="2081980" cy="262251"/>
          </a:xfrm>
          <a:prstGeom prst="rect">
            <a:avLst/>
          </a:prstGeom>
        </p:spPr>
        <p:txBody>
          <a:bodyPr vert="horz" wrap="none" lIns="0" tIns="0" rIns="0" bIns="0" rtlCol="0">
            <a:spAutoFit/>
          </a:bodyPr>
          <a:lstStyle/>
          <a:p>
            <a:r>
              <a:rPr sz="1704" i="1" spc="20" dirty="0">
                <a:latin typeface="Arial"/>
                <a:cs typeface="Arial"/>
              </a:rPr>
              <a:t>C </a:t>
            </a:r>
            <a:r>
              <a:rPr sz="1704" spc="20" dirty="0">
                <a:latin typeface="Arial"/>
                <a:cs typeface="Arial"/>
              </a:rPr>
              <a:t>[</a:t>
            </a:r>
            <a:r>
              <a:rPr sz="1704" i="1" spc="20" dirty="0">
                <a:latin typeface="Arial"/>
                <a:cs typeface="Arial"/>
              </a:rPr>
              <a:t>A</a:t>
            </a:r>
            <a:r>
              <a:rPr sz="1704" spc="20" dirty="0">
                <a:latin typeface="Arial"/>
                <a:cs typeface="Arial"/>
              </a:rPr>
              <a:t>[</a:t>
            </a:r>
            <a:r>
              <a:rPr sz="1704" i="1" spc="20" dirty="0">
                <a:latin typeface="Arial"/>
                <a:cs typeface="Arial"/>
              </a:rPr>
              <a:t>j </a:t>
            </a:r>
            <a:r>
              <a:rPr sz="1704" spc="20" dirty="0">
                <a:latin typeface="Arial"/>
                <a:cs typeface="Arial"/>
              </a:rPr>
              <a:t>]] </a:t>
            </a:r>
            <a:r>
              <a:rPr sz="1704" i="1" spc="20" dirty="0">
                <a:latin typeface="Arial"/>
                <a:cs typeface="Arial"/>
              </a:rPr>
              <a:t>←C </a:t>
            </a:r>
            <a:r>
              <a:rPr sz="1704" spc="20" dirty="0">
                <a:latin typeface="Arial"/>
                <a:cs typeface="Arial"/>
              </a:rPr>
              <a:t>[</a:t>
            </a:r>
            <a:r>
              <a:rPr sz="1704" i="1" spc="20" dirty="0">
                <a:latin typeface="Arial"/>
                <a:cs typeface="Arial"/>
              </a:rPr>
              <a:t>A</a:t>
            </a:r>
            <a:r>
              <a:rPr sz="1704" spc="20" dirty="0">
                <a:latin typeface="Arial"/>
                <a:cs typeface="Arial"/>
              </a:rPr>
              <a:t>[</a:t>
            </a:r>
            <a:r>
              <a:rPr sz="1704" i="1" spc="20" dirty="0">
                <a:latin typeface="Arial"/>
                <a:cs typeface="Arial"/>
              </a:rPr>
              <a:t>j </a:t>
            </a:r>
            <a:r>
              <a:rPr sz="1704" spc="20" dirty="0">
                <a:latin typeface="Arial"/>
                <a:cs typeface="Arial"/>
              </a:rPr>
              <a:t>]] </a:t>
            </a:r>
            <a:r>
              <a:rPr sz="1704" i="1" spc="20" dirty="0">
                <a:latin typeface="Arial"/>
                <a:cs typeface="Arial"/>
              </a:rPr>
              <a:t>−</a:t>
            </a:r>
            <a:r>
              <a:rPr sz="1704" spc="20" dirty="0">
                <a:latin typeface="Arial"/>
                <a:cs typeface="Arial"/>
              </a:rPr>
              <a:t>1</a:t>
            </a:r>
            <a:endParaRPr sz="1587" dirty="0">
              <a:latin typeface="Arial"/>
              <a:cs typeface="Arial"/>
            </a:endParaRPr>
          </a:p>
        </p:txBody>
      </p:sp>
    </p:spTree>
    <p:extLst>
      <p:ext uri="{BB962C8B-B14F-4D97-AF65-F5344CB8AC3E}">
        <p14:creationId xmlns:p14="http://schemas.microsoft.com/office/powerpoint/2010/main" val="36358750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4</a:t>
            </a:r>
            <a:endParaRPr sz="2381" u="sng" dirty="0">
              <a:latin typeface="Arial"/>
              <a:cs typeface="Arial"/>
            </a:endParaRPr>
          </a:p>
        </p:txBody>
      </p:sp>
      <p:pic>
        <p:nvPicPr>
          <p:cNvPr id="3" name="Image">
            <a:extLst>
              <a:ext uri="{FF2B5EF4-FFF2-40B4-BE49-F238E27FC236}">
                <a16:creationId xmlns="" xmlns:a16="http://schemas.microsoft.com/office/drawing/2014/main" id="{626F0F56-6C9F-45BC-BAFA-1A645EFFD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158607"/>
            <a:ext cx="7714539" cy="3148934"/>
          </a:xfrm>
          <a:prstGeom prst="rect">
            <a:avLst/>
          </a:prstGeom>
        </p:spPr>
      </p:pic>
      <p:sp>
        <p:nvSpPr>
          <p:cNvPr id="4" name="object 420">
            <a:extLst>
              <a:ext uri="{FF2B5EF4-FFF2-40B4-BE49-F238E27FC236}">
                <a16:creationId xmlns="" xmlns:a16="http://schemas.microsoft.com/office/drawing/2014/main" id="{9078B359-CA7B-4E1A-A2AC-9952DD620086}"/>
              </a:ext>
            </a:extLst>
          </p:cNvPr>
          <p:cNvSpPr/>
          <p:nvPr/>
        </p:nvSpPr>
        <p:spPr>
          <a:xfrm>
            <a:off x="613485" y="4853394"/>
            <a:ext cx="7916085" cy="1167838"/>
          </a:xfrm>
          <a:custGeom>
            <a:avLst/>
            <a:gdLst/>
            <a:ahLst/>
            <a:cxnLst/>
            <a:rect l="l" t="t" r="r" b="b"/>
            <a:pathLst>
              <a:path w="3989652" h="588582">
                <a:moveTo>
                  <a:pt x="0" y="537781"/>
                </a:moveTo>
                <a:cubicBezTo>
                  <a:pt x="0" y="565721"/>
                  <a:pt x="22861" y="588582"/>
                  <a:pt x="50801" y="588582"/>
                </a:cubicBezTo>
                <a:lnTo>
                  <a:pt x="3938853" y="588582"/>
                </a:lnTo>
                <a:cubicBezTo>
                  <a:pt x="3966793" y="588582"/>
                  <a:pt x="3989653" y="565721"/>
                  <a:pt x="3989653" y="537781"/>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EB125E4C-E93C-4FFB-A606-CC634BEBA440}"/>
              </a:ext>
            </a:extLst>
          </p:cNvPr>
          <p:cNvSpPr txBox="1"/>
          <p:nvPr/>
        </p:nvSpPr>
        <p:spPr>
          <a:xfrm>
            <a:off x="1126635" y="4941647"/>
            <a:ext cx="2117887"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j ←n </a:t>
            </a:r>
            <a:r>
              <a:rPr sz="1943" b="1" spc="20" dirty="0">
                <a:latin typeface="Arial"/>
                <a:cs typeface="Arial"/>
              </a:rPr>
              <a:t>downto </a:t>
            </a:r>
            <a:r>
              <a:rPr sz="1943" spc="20" dirty="0">
                <a:latin typeface="Arial"/>
                <a:cs typeface="Arial"/>
              </a:rPr>
              <a:t>1</a:t>
            </a:r>
            <a:endParaRPr sz="1786" dirty="0">
              <a:latin typeface="Arial"/>
              <a:cs typeface="Arial"/>
            </a:endParaRPr>
          </a:p>
        </p:txBody>
      </p:sp>
      <p:sp>
        <p:nvSpPr>
          <p:cNvPr id="6" name="text 1">
            <a:extLst>
              <a:ext uri="{FF2B5EF4-FFF2-40B4-BE49-F238E27FC236}">
                <a16:creationId xmlns="" xmlns:a16="http://schemas.microsoft.com/office/drawing/2014/main" id="{C9C15FA8-E7F5-4D58-A75B-A5642590BDD8}"/>
              </a:ext>
            </a:extLst>
          </p:cNvPr>
          <p:cNvSpPr txBox="1"/>
          <p:nvPr/>
        </p:nvSpPr>
        <p:spPr>
          <a:xfrm>
            <a:off x="1756327" y="5283063"/>
            <a:ext cx="2167581" cy="280526"/>
          </a:xfrm>
          <a:prstGeom prst="rect">
            <a:avLst/>
          </a:prstGeom>
        </p:spPr>
        <p:txBody>
          <a:bodyPr vert="horz" wrap="none" lIns="0" tIns="0" rIns="0" bIns="0" rtlCol="0">
            <a:spAutoFit/>
          </a:bodyPr>
          <a:lstStyle/>
          <a:p>
            <a:r>
              <a:rPr sz="1823" b="1" spc="20" dirty="0">
                <a:latin typeface="Arial"/>
                <a:cs typeface="Arial"/>
              </a:rPr>
              <a:t>do </a:t>
            </a:r>
            <a:r>
              <a:rPr sz="1823" i="1" spc="20" dirty="0">
                <a:latin typeface="Arial"/>
                <a:cs typeface="Arial"/>
              </a:rPr>
              <a:t>B</a:t>
            </a:r>
            <a:r>
              <a:rPr sz="1823" spc="20" dirty="0">
                <a:latin typeface="Arial"/>
                <a:cs typeface="Arial"/>
              </a:rPr>
              <a:t>[</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a:t>
            </a:r>
            <a:endParaRPr sz="1786" dirty="0">
              <a:latin typeface="Arial"/>
              <a:cs typeface="Arial"/>
            </a:endParaRPr>
          </a:p>
        </p:txBody>
      </p:sp>
      <p:sp>
        <p:nvSpPr>
          <p:cNvPr id="7" name="text 1">
            <a:extLst>
              <a:ext uri="{FF2B5EF4-FFF2-40B4-BE49-F238E27FC236}">
                <a16:creationId xmlns="" xmlns:a16="http://schemas.microsoft.com/office/drawing/2014/main" id="{33FF5916-9E30-4D96-A821-F9D1FAA1C683}"/>
              </a:ext>
            </a:extLst>
          </p:cNvPr>
          <p:cNvSpPr txBox="1"/>
          <p:nvPr/>
        </p:nvSpPr>
        <p:spPr>
          <a:xfrm>
            <a:off x="2144237" y="5624482"/>
            <a:ext cx="2081980" cy="262251"/>
          </a:xfrm>
          <a:prstGeom prst="rect">
            <a:avLst/>
          </a:prstGeom>
        </p:spPr>
        <p:txBody>
          <a:bodyPr vert="horz" wrap="none" lIns="0" tIns="0" rIns="0" bIns="0" rtlCol="0">
            <a:spAutoFit/>
          </a:bodyPr>
          <a:lstStyle/>
          <a:p>
            <a:r>
              <a:rPr sz="1704" i="1" spc="20" dirty="0">
                <a:latin typeface="Arial"/>
                <a:cs typeface="Arial"/>
              </a:rPr>
              <a:t>C </a:t>
            </a:r>
            <a:r>
              <a:rPr sz="1704" spc="20" dirty="0">
                <a:latin typeface="Arial"/>
                <a:cs typeface="Arial"/>
              </a:rPr>
              <a:t>[</a:t>
            </a:r>
            <a:r>
              <a:rPr sz="1704" i="1" spc="20" dirty="0">
                <a:latin typeface="Arial"/>
                <a:cs typeface="Arial"/>
              </a:rPr>
              <a:t>A</a:t>
            </a:r>
            <a:r>
              <a:rPr sz="1704" spc="20" dirty="0">
                <a:latin typeface="Arial"/>
                <a:cs typeface="Arial"/>
              </a:rPr>
              <a:t>[</a:t>
            </a:r>
            <a:r>
              <a:rPr sz="1704" i="1" spc="20" dirty="0">
                <a:latin typeface="Arial"/>
                <a:cs typeface="Arial"/>
              </a:rPr>
              <a:t>j </a:t>
            </a:r>
            <a:r>
              <a:rPr sz="1704" spc="20" dirty="0">
                <a:latin typeface="Arial"/>
                <a:cs typeface="Arial"/>
              </a:rPr>
              <a:t>]] </a:t>
            </a:r>
            <a:r>
              <a:rPr sz="1704" i="1" spc="20" dirty="0">
                <a:latin typeface="Arial"/>
                <a:cs typeface="Arial"/>
              </a:rPr>
              <a:t>←C </a:t>
            </a:r>
            <a:r>
              <a:rPr sz="1704" spc="20" dirty="0">
                <a:latin typeface="Arial"/>
                <a:cs typeface="Arial"/>
              </a:rPr>
              <a:t>[</a:t>
            </a:r>
            <a:r>
              <a:rPr sz="1704" i="1" spc="20" dirty="0">
                <a:latin typeface="Arial"/>
                <a:cs typeface="Arial"/>
              </a:rPr>
              <a:t>A</a:t>
            </a:r>
            <a:r>
              <a:rPr sz="1704" spc="20" dirty="0">
                <a:latin typeface="Arial"/>
                <a:cs typeface="Arial"/>
              </a:rPr>
              <a:t>[</a:t>
            </a:r>
            <a:r>
              <a:rPr sz="1704" i="1" spc="20" dirty="0">
                <a:latin typeface="Arial"/>
                <a:cs typeface="Arial"/>
              </a:rPr>
              <a:t>j </a:t>
            </a:r>
            <a:r>
              <a:rPr sz="1704" spc="20" dirty="0">
                <a:latin typeface="Arial"/>
                <a:cs typeface="Arial"/>
              </a:rPr>
              <a:t>]] </a:t>
            </a:r>
            <a:r>
              <a:rPr sz="1704" i="1" spc="20" dirty="0">
                <a:latin typeface="Arial"/>
                <a:cs typeface="Arial"/>
              </a:rPr>
              <a:t>−</a:t>
            </a:r>
            <a:r>
              <a:rPr sz="1704" spc="20" dirty="0">
                <a:latin typeface="Arial"/>
                <a:cs typeface="Arial"/>
              </a:rPr>
              <a:t>1</a:t>
            </a:r>
            <a:endParaRPr sz="1587" dirty="0">
              <a:latin typeface="Arial"/>
              <a:cs typeface="Arial"/>
            </a:endParaRPr>
          </a:p>
        </p:txBody>
      </p:sp>
    </p:spTree>
    <p:extLst>
      <p:ext uri="{BB962C8B-B14F-4D97-AF65-F5344CB8AC3E}">
        <p14:creationId xmlns:p14="http://schemas.microsoft.com/office/powerpoint/2010/main" val="294402750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 xmlns:a16="http://schemas.microsoft.com/office/drawing/2014/main" id="{F9DE077F-2DB8-4E27-8FDE-DAFECCE0E1C1}"/>
              </a:ext>
            </a:extLst>
          </p:cNvPr>
          <p:cNvSpPr txBox="1"/>
          <p:nvPr/>
        </p:nvSpPr>
        <p:spPr>
          <a:xfrm>
            <a:off x="332272" y="587336"/>
            <a:ext cx="4488088" cy="396583"/>
          </a:xfrm>
          <a:prstGeom prst="rect">
            <a:avLst/>
          </a:prstGeom>
        </p:spPr>
        <p:txBody>
          <a:bodyPr vert="horz" wrap="none" lIns="0" tIns="0" rIns="0" bIns="0" rtlCol="0">
            <a:spAutoFit/>
          </a:bodyPr>
          <a:lstStyle/>
          <a:p>
            <a:r>
              <a:rPr sz="2577" u="sng" spc="20" dirty="0">
                <a:latin typeface="Arial"/>
                <a:cs typeface="Arial"/>
              </a:rPr>
              <a:t>Counting sort example</a:t>
            </a:r>
            <a:r>
              <a:rPr lang="en-US" sz="2577" u="sng" spc="20" dirty="0">
                <a:latin typeface="Arial"/>
                <a:cs typeface="Arial"/>
              </a:rPr>
              <a:t> Loop 4</a:t>
            </a:r>
            <a:endParaRPr sz="2381" u="sng" dirty="0">
              <a:latin typeface="Arial"/>
              <a:cs typeface="Arial"/>
            </a:endParaRPr>
          </a:p>
        </p:txBody>
      </p:sp>
      <p:pic>
        <p:nvPicPr>
          <p:cNvPr id="3" name="Image">
            <a:extLst>
              <a:ext uri="{FF2B5EF4-FFF2-40B4-BE49-F238E27FC236}">
                <a16:creationId xmlns="" xmlns:a16="http://schemas.microsoft.com/office/drawing/2014/main" id="{19171920-3DAE-447E-A706-9DAFD4A69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84" y="1158607"/>
            <a:ext cx="7714539" cy="3148934"/>
          </a:xfrm>
          <a:prstGeom prst="rect">
            <a:avLst/>
          </a:prstGeom>
        </p:spPr>
      </p:pic>
      <p:sp>
        <p:nvSpPr>
          <p:cNvPr id="4" name="object 432">
            <a:extLst>
              <a:ext uri="{FF2B5EF4-FFF2-40B4-BE49-F238E27FC236}">
                <a16:creationId xmlns="" xmlns:a16="http://schemas.microsoft.com/office/drawing/2014/main" id="{07A25508-AC68-4E23-A1D2-24AD96B41C12}"/>
              </a:ext>
            </a:extLst>
          </p:cNvPr>
          <p:cNvSpPr/>
          <p:nvPr/>
        </p:nvSpPr>
        <p:spPr>
          <a:xfrm>
            <a:off x="613485" y="4853394"/>
            <a:ext cx="7916085" cy="1167838"/>
          </a:xfrm>
          <a:custGeom>
            <a:avLst/>
            <a:gdLst/>
            <a:ahLst/>
            <a:cxnLst/>
            <a:rect l="l" t="t" r="r" b="b"/>
            <a:pathLst>
              <a:path w="3989652" h="588582">
                <a:moveTo>
                  <a:pt x="0" y="537781"/>
                </a:moveTo>
                <a:cubicBezTo>
                  <a:pt x="0" y="565721"/>
                  <a:pt x="22861" y="588582"/>
                  <a:pt x="50801" y="588582"/>
                </a:cubicBezTo>
                <a:lnTo>
                  <a:pt x="3938853" y="588582"/>
                </a:lnTo>
                <a:cubicBezTo>
                  <a:pt x="3966793" y="588582"/>
                  <a:pt x="3989653" y="565721"/>
                  <a:pt x="3989653" y="537781"/>
                </a:cubicBezTo>
                <a:lnTo>
                  <a:pt x="3989653" y="0"/>
                </a:lnTo>
                <a:lnTo>
                  <a:pt x="0" y="0"/>
                </a:lnTo>
              </a:path>
            </a:pathLst>
          </a:custGeom>
          <a:solidFill>
            <a:srgbClr val="E9E9F3"/>
          </a:solidFill>
        </p:spPr>
        <p:txBody>
          <a:bodyPr wrap="square" lIns="0" tIns="0" rIns="0" bIns="0" rtlCol="0">
            <a:noAutofit/>
          </a:bodyPr>
          <a:lstStyle/>
          <a:p>
            <a:endParaRPr sz="3572"/>
          </a:p>
        </p:txBody>
      </p:sp>
      <p:sp>
        <p:nvSpPr>
          <p:cNvPr id="5" name="text 1">
            <a:extLst>
              <a:ext uri="{FF2B5EF4-FFF2-40B4-BE49-F238E27FC236}">
                <a16:creationId xmlns="" xmlns:a16="http://schemas.microsoft.com/office/drawing/2014/main" id="{EC7B4513-27F6-415A-896A-16A99166CF07}"/>
              </a:ext>
            </a:extLst>
          </p:cNvPr>
          <p:cNvSpPr txBox="1"/>
          <p:nvPr/>
        </p:nvSpPr>
        <p:spPr>
          <a:xfrm>
            <a:off x="1126635" y="4941647"/>
            <a:ext cx="2117887" cy="298993"/>
          </a:xfrm>
          <a:prstGeom prst="rect">
            <a:avLst/>
          </a:prstGeom>
        </p:spPr>
        <p:txBody>
          <a:bodyPr vert="horz" wrap="none" lIns="0" tIns="0" rIns="0" bIns="0" rtlCol="0">
            <a:spAutoFit/>
          </a:bodyPr>
          <a:lstStyle/>
          <a:p>
            <a:r>
              <a:rPr sz="1943" b="1" spc="20" dirty="0">
                <a:latin typeface="Arial"/>
                <a:cs typeface="Arial"/>
              </a:rPr>
              <a:t>for </a:t>
            </a:r>
            <a:r>
              <a:rPr sz="1943" i="1" spc="20" dirty="0">
                <a:latin typeface="Arial"/>
                <a:cs typeface="Arial"/>
              </a:rPr>
              <a:t>j ←n </a:t>
            </a:r>
            <a:r>
              <a:rPr sz="1943" b="1" spc="20" dirty="0">
                <a:latin typeface="Arial"/>
                <a:cs typeface="Arial"/>
              </a:rPr>
              <a:t>downto </a:t>
            </a:r>
            <a:r>
              <a:rPr sz="1943" spc="20" dirty="0">
                <a:latin typeface="Arial"/>
                <a:cs typeface="Arial"/>
              </a:rPr>
              <a:t>1</a:t>
            </a:r>
            <a:endParaRPr sz="1786" dirty="0">
              <a:latin typeface="Arial"/>
              <a:cs typeface="Arial"/>
            </a:endParaRPr>
          </a:p>
        </p:txBody>
      </p:sp>
      <p:sp>
        <p:nvSpPr>
          <p:cNvPr id="6" name="text 1">
            <a:extLst>
              <a:ext uri="{FF2B5EF4-FFF2-40B4-BE49-F238E27FC236}">
                <a16:creationId xmlns="" xmlns:a16="http://schemas.microsoft.com/office/drawing/2014/main" id="{E42582CF-6828-474F-8206-0DB7BFEBC3D0}"/>
              </a:ext>
            </a:extLst>
          </p:cNvPr>
          <p:cNvSpPr txBox="1"/>
          <p:nvPr/>
        </p:nvSpPr>
        <p:spPr>
          <a:xfrm>
            <a:off x="1756327" y="5283063"/>
            <a:ext cx="2167581" cy="280526"/>
          </a:xfrm>
          <a:prstGeom prst="rect">
            <a:avLst/>
          </a:prstGeom>
        </p:spPr>
        <p:txBody>
          <a:bodyPr vert="horz" wrap="none" lIns="0" tIns="0" rIns="0" bIns="0" rtlCol="0">
            <a:spAutoFit/>
          </a:bodyPr>
          <a:lstStyle/>
          <a:p>
            <a:r>
              <a:rPr sz="1823" b="1" spc="20" dirty="0">
                <a:latin typeface="Arial"/>
                <a:cs typeface="Arial"/>
              </a:rPr>
              <a:t>do </a:t>
            </a:r>
            <a:r>
              <a:rPr sz="1823" i="1" spc="20" dirty="0">
                <a:latin typeface="Arial"/>
                <a:cs typeface="Arial"/>
              </a:rPr>
              <a:t>B</a:t>
            </a:r>
            <a:r>
              <a:rPr sz="1823" spc="20" dirty="0">
                <a:latin typeface="Arial"/>
                <a:cs typeface="Arial"/>
              </a:rPr>
              <a:t>[</a:t>
            </a:r>
            <a:r>
              <a:rPr sz="1823" i="1" spc="20" dirty="0">
                <a:latin typeface="Arial"/>
                <a:cs typeface="Arial"/>
              </a:rPr>
              <a:t>C </a:t>
            </a:r>
            <a:r>
              <a:rPr sz="1823" spc="20" dirty="0">
                <a:latin typeface="Arial"/>
                <a:cs typeface="Arial"/>
              </a:rPr>
              <a:t>[</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 </a:t>
            </a:r>
            <a:r>
              <a:rPr sz="1823" i="1" spc="20" dirty="0">
                <a:latin typeface="Arial"/>
                <a:cs typeface="Arial"/>
              </a:rPr>
              <a:t>←A</a:t>
            </a:r>
            <a:r>
              <a:rPr sz="1823" spc="20" dirty="0">
                <a:latin typeface="Arial"/>
                <a:cs typeface="Arial"/>
              </a:rPr>
              <a:t>[</a:t>
            </a:r>
            <a:r>
              <a:rPr sz="1823" i="1" spc="20" dirty="0">
                <a:latin typeface="Arial"/>
                <a:cs typeface="Arial"/>
              </a:rPr>
              <a:t>j </a:t>
            </a:r>
            <a:r>
              <a:rPr sz="1823" spc="20" dirty="0">
                <a:latin typeface="Arial"/>
                <a:cs typeface="Arial"/>
              </a:rPr>
              <a:t>]</a:t>
            </a:r>
            <a:endParaRPr sz="1786" dirty="0">
              <a:latin typeface="Arial"/>
              <a:cs typeface="Arial"/>
            </a:endParaRPr>
          </a:p>
        </p:txBody>
      </p:sp>
      <p:sp>
        <p:nvSpPr>
          <p:cNvPr id="7" name="text 1">
            <a:extLst>
              <a:ext uri="{FF2B5EF4-FFF2-40B4-BE49-F238E27FC236}">
                <a16:creationId xmlns="" xmlns:a16="http://schemas.microsoft.com/office/drawing/2014/main" id="{C6F2BE0B-2C8F-4208-B8DE-FA557A06D1E2}"/>
              </a:ext>
            </a:extLst>
          </p:cNvPr>
          <p:cNvSpPr txBox="1"/>
          <p:nvPr/>
        </p:nvSpPr>
        <p:spPr>
          <a:xfrm>
            <a:off x="2144237" y="5624482"/>
            <a:ext cx="2081980" cy="262251"/>
          </a:xfrm>
          <a:prstGeom prst="rect">
            <a:avLst/>
          </a:prstGeom>
        </p:spPr>
        <p:txBody>
          <a:bodyPr vert="horz" wrap="none" lIns="0" tIns="0" rIns="0" bIns="0" rtlCol="0">
            <a:spAutoFit/>
          </a:bodyPr>
          <a:lstStyle/>
          <a:p>
            <a:r>
              <a:rPr sz="1704" i="1" spc="20" dirty="0">
                <a:latin typeface="Arial"/>
                <a:cs typeface="Arial"/>
              </a:rPr>
              <a:t>C </a:t>
            </a:r>
            <a:r>
              <a:rPr sz="1704" spc="20" dirty="0">
                <a:latin typeface="Arial"/>
                <a:cs typeface="Arial"/>
              </a:rPr>
              <a:t>[</a:t>
            </a:r>
            <a:r>
              <a:rPr sz="1704" i="1" spc="20" dirty="0">
                <a:latin typeface="Arial"/>
                <a:cs typeface="Arial"/>
              </a:rPr>
              <a:t>A</a:t>
            </a:r>
            <a:r>
              <a:rPr sz="1704" spc="20" dirty="0">
                <a:latin typeface="Arial"/>
                <a:cs typeface="Arial"/>
              </a:rPr>
              <a:t>[</a:t>
            </a:r>
            <a:r>
              <a:rPr sz="1704" i="1" spc="20" dirty="0">
                <a:latin typeface="Arial"/>
                <a:cs typeface="Arial"/>
              </a:rPr>
              <a:t>j </a:t>
            </a:r>
            <a:r>
              <a:rPr sz="1704" spc="20" dirty="0">
                <a:latin typeface="Arial"/>
                <a:cs typeface="Arial"/>
              </a:rPr>
              <a:t>]] </a:t>
            </a:r>
            <a:r>
              <a:rPr sz="1704" i="1" spc="20" dirty="0">
                <a:latin typeface="Arial"/>
                <a:cs typeface="Arial"/>
              </a:rPr>
              <a:t>←C </a:t>
            </a:r>
            <a:r>
              <a:rPr sz="1704" spc="20" dirty="0">
                <a:latin typeface="Arial"/>
                <a:cs typeface="Arial"/>
              </a:rPr>
              <a:t>[</a:t>
            </a:r>
            <a:r>
              <a:rPr sz="1704" i="1" spc="20" dirty="0">
                <a:latin typeface="Arial"/>
                <a:cs typeface="Arial"/>
              </a:rPr>
              <a:t>A</a:t>
            </a:r>
            <a:r>
              <a:rPr sz="1704" spc="20" dirty="0">
                <a:latin typeface="Arial"/>
                <a:cs typeface="Arial"/>
              </a:rPr>
              <a:t>[</a:t>
            </a:r>
            <a:r>
              <a:rPr sz="1704" i="1" spc="20" dirty="0">
                <a:latin typeface="Arial"/>
                <a:cs typeface="Arial"/>
              </a:rPr>
              <a:t>j </a:t>
            </a:r>
            <a:r>
              <a:rPr sz="1704" spc="20" dirty="0">
                <a:latin typeface="Arial"/>
                <a:cs typeface="Arial"/>
              </a:rPr>
              <a:t>]] </a:t>
            </a:r>
            <a:r>
              <a:rPr sz="1704" i="1" spc="20" dirty="0">
                <a:latin typeface="Arial"/>
                <a:cs typeface="Arial"/>
              </a:rPr>
              <a:t>−</a:t>
            </a:r>
            <a:r>
              <a:rPr sz="1704" spc="20" dirty="0">
                <a:latin typeface="Arial"/>
                <a:cs typeface="Arial"/>
              </a:rPr>
              <a:t>1</a:t>
            </a:r>
            <a:endParaRPr sz="1587" dirty="0">
              <a:latin typeface="Arial"/>
              <a:cs typeface="Arial"/>
            </a:endParaRPr>
          </a:p>
        </p:txBody>
      </p:sp>
    </p:spTree>
    <p:extLst>
      <p:ext uri="{BB962C8B-B14F-4D97-AF65-F5344CB8AC3E}">
        <p14:creationId xmlns:p14="http://schemas.microsoft.com/office/powerpoint/2010/main" val="190504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 xmlns:a16="http://schemas.microsoft.com/office/drawing/2014/main" id="{4B419684-9499-43C2-8783-34E2C8004656}"/>
              </a:ext>
            </a:extLst>
          </p:cNvPr>
          <p:cNvSpPr/>
          <p:nvPr/>
        </p:nvSpPr>
        <p:spPr>
          <a:xfrm>
            <a:off x="3021285" y="1031633"/>
            <a:ext cx="5401013" cy="4244626"/>
          </a:xfrm>
          <a:prstGeom prst="rect">
            <a:avLst/>
          </a:prstGeom>
          <a:blipFill>
            <a:blip r:embed="rId2" cstate="print"/>
            <a:stretch>
              <a:fillRect/>
            </a:stretch>
          </a:blipFill>
        </p:spPr>
        <p:txBody>
          <a:bodyPr wrap="square" lIns="0" tIns="0" rIns="0" bIns="0" rtlCol="0"/>
          <a:lstStyle/>
          <a:p>
            <a:endParaRPr sz="3567"/>
          </a:p>
        </p:txBody>
      </p:sp>
      <p:sp>
        <p:nvSpPr>
          <p:cNvPr id="3" name="Left Brace 2">
            <a:extLst>
              <a:ext uri="{FF2B5EF4-FFF2-40B4-BE49-F238E27FC236}">
                <a16:creationId xmlns="" xmlns:a16="http://schemas.microsoft.com/office/drawing/2014/main" id="{87DF1806-47E0-4046-BD77-01C891D77BD4}"/>
              </a:ext>
            </a:extLst>
          </p:cNvPr>
          <p:cNvSpPr/>
          <p:nvPr/>
        </p:nvSpPr>
        <p:spPr>
          <a:xfrm>
            <a:off x="2133600" y="1106657"/>
            <a:ext cx="228600" cy="6858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 xmlns:a16="http://schemas.microsoft.com/office/drawing/2014/main" id="{954A5EE9-B5C9-4BA1-95AF-27214FD33074}"/>
              </a:ext>
            </a:extLst>
          </p:cNvPr>
          <p:cNvSpPr txBox="1"/>
          <p:nvPr/>
        </p:nvSpPr>
        <p:spPr>
          <a:xfrm>
            <a:off x="1221846" y="1182857"/>
            <a:ext cx="803425" cy="523220"/>
          </a:xfrm>
          <a:prstGeom prst="rect">
            <a:avLst/>
          </a:prstGeom>
          <a:noFill/>
        </p:spPr>
        <p:txBody>
          <a:bodyPr wrap="none" rtlCol="0">
            <a:spAutoFit/>
          </a:bodyPr>
          <a:lstStyle/>
          <a:p>
            <a:r>
              <a:rPr lang="en-US" sz="2800" dirty="0">
                <a:cs typeface="Arial" panose="020B0604020202020204" pitchFamily="34" charset="0"/>
              </a:rPr>
              <a:t>O(</a:t>
            </a:r>
            <a:r>
              <a:rPr lang="en-US" sz="2800" i="1" dirty="0">
                <a:cs typeface="Arial" panose="020B0604020202020204" pitchFamily="34" charset="0"/>
              </a:rPr>
              <a:t>k</a:t>
            </a:r>
            <a:r>
              <a:rPr lang="en-US" sz="2800" dirty="0">
                <a:cs typeface="Arial" panose="020B0604020202020204" pitchFamily="34" charset="0"/>
              </a:rPr>
              <a:t>)</a:t>
            </a:r>
          </a:p>
        </p:txBody>
      </p:sp>
      <p:sp>
        <p:nvSpPr>
          <p:cNvPr id="5" name="Left Brace 4">
            <a:extLst>
              <a:ext uri="{FF2B5EF4-FFF2-40B4-BE49-F238E27FC236}">
                <a16:creationId xmlns="" xmlns:a16="http://schemas.microsoft.com/office/drawing/2014/main" id="{B9976542-20DB-4119-B88D-50908A1348D5}"/>
              </a:ext>
            </a:extLst>
          </p:cNvPr>
          <p:cNvSpPr/>
          <p:nvPr/>
        </p:nvSpPr>
        <p:spPr>
          <a:xfrm>
            <a:off x="2130954" y="2097257"/>
            <a:ext cx="228600" cy="6858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 xmlns:a16="http://schemas.microsoft.com/office/drawing/2014/main" id="{AA5EC52D-FAEA-4A61-AC91-85C5A38C81C9}"/>
              </a:ext>
            </a:extLst>
          </p:cNvPr>
          <p:cNvSpPr txBox="1"/>
          <p:nvPr/>
        </p:nvSpPr>
        <p:spPr>
          <a:xfrm>
            <a:off x="1219200" y="2173457"/>
            <a:ext cx="829073" cy="523220"/>
          </a:xfrm>
          <a:prstGeom prst="rect">
            <a:avLst/>
          </a:prstGeom>
          <a:noFill/>
        </p:spPr>
        <p:txBody>
          <a:bodyPr wrap="none" rtlCol="0">
            <a:spAutoFit/>
          </a:bodyPr>
          <a:lstStyle/>
          <a:p>
            <a:r>
              <a:rPr lang="en-US" sz="2800" dirty="0">
                <a:cs typeface="Arial" panose="020B0604020202020204" pitchFamily="34" charset="0"/>
              </a:rPr>
              <a:t>O(</a:t>
            </a:r>
            <a:r>
              <a:rPr lang="en-US" sz="2800" i="1" dirty="0">
                <a:cs typeface="Arial" panose="020B0604020202020204" pitchFamily="34" charset="0"/>
              </a:rPr>
              <a:t>n</a:t>
            </a:r>
            <a:r>
              <a:rPr lang="en-US" sz="2800" dirty="0">
                <a:cs typeface="Arial" panose="020B0604020202020204" pitchFamily="34" charset="0"/>
              </a:rPr>
              <a:t>)</a:t>
            </a:r>
          </a:p>
        </p:txBody>
      </p:sp>
      <p:sp>
        <p:nvSpPr>
          <p:cNvPr id="7" name="Left Brace 6">
            <a:extLst>
              <a:ext uri="{FF2B5EF4-FFF2-40B4-BE49-F238E27FC236}">
                <a16:creationId xmlns="" xmlns:a16="http://schemas.microsoft.com/office/drawing/2014/main" id="{3CBBCEC5-3EAC-49E9-A409-5F08BF038B37}"/>
              </a:ext>
            </a:extLst>
          </p:cNvPr>
          <p:cNvSpPr/>
          <p:nvPr/>
        </p:nvSpPr>
        <p:spPr>
          <a:xfrm>
            <a:off x="2139580" y="3028909"/>
            <a:ext cx="228600" cy="6858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 xmlns:a16="http://schemas.microsoft.com/office/drawing/2014/main" id="{3E0081FE-FCF8-4F4D-BE2D-37C084E758FB}"/>
              </a:ext>
            </a:extLst>
          </p:cNvPr>
          <p:cNvSpPr txBox="1"/>
          <p:nvPr/>
        </p:nvSpPr>
        <p:spPr>
          <a:xfrm>
            <a:off x="1227826" y="3105109"/>
            <a:ext cx="803425" cy="523220"/>
          </a:xfrm>
          <a:prstGeom prst="rect">
            <a:avLst/>
          </a:prstGeom>
          <a:noFill/>
        </p:spPr>
        <p:txBody>
          <a:bodyPr wrap="none" rtlCol="0">
            <a:spAutoFit/>
          </a:bodyPr>
          <a:lstStyle/>
          <a:p>
            <a:r>
              <a:rPr lang="en-US" sz="2800" dirty="0">
                <a:cs typeface="Arial" panose="020B0604020202020204" pitchFamily="34" charset="0"/>
              </a:rPr>
              <a:t>O(</a:t>
            </a:r>
            <a:r>
              <a:rPr lang="en-US" sz="2800" i="1" dirty="0">
                <a:cs typeface="Arial" panose="020B0604020202020204" pitchFamily="34" charset="0"/>
              </a:rPr>
              <a:t>k</a:t>
            </a:r>
            <a:r>
              <a:rPr lang="en-US" sz="2800" dirty="0">
                <a:cs typeface="Arial" panose="020B0604020202020204" pitchFamily="34" charset="0"/>
              </a:rPr>
              <a:t>)</a:t>
            </a:r>
          </a:p>
        </p:txBody>
      </p:sp>
      <p:sp>
        <p:nvSpPr>
          <p:cNvPr id="9" name="Left Brace 8">
            <a:extLst>
              <a:ext uri="{FF2B5EF4-FFF2-40B4-BE49-F238E27FC236}">
                <a16:creationId xmlns="" xmlns:a16="http://schemas.microsoft.com/office/drawing/2014/main" id="{8B1390AB-5E48-4D1E-A63A-200734063DA7}"/>
              </a:ext>
            </a:extLst>
          </p:cNvPr>
          <p:cNvSpPr/>
          <p:nvPr/>
        </p:nvSpPr>
        <p:spPr>
          <a:xfrm>
            <a:off x="2207154" y="4078457"/>
            <a:ext cx="228600" cy="10668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 xmlns:a16="http://schemas.microsoft.com/office/drawing/2014/main" id="{D0320B68-C64A-44F8-A458-8CA502ECBA98}"/>
              </a:ext>
            </a:extLst>
          </p:cNvPr>
          <p:cNvSpPr txBox="1"/>
          <p:nvPr/>
        </p:nvSpPr>
        <p:spPr>
          <a:xfrm>
            <a:off x="1295400" y="4317237"/>
            <a:ext cx="824265" cy="523220"/>
          </a:xfrm>
          <a:prstGeom prst="rect">
            <a:avLst/>
          </a:prstGeom>
          <a:noFill/>
        </p:spPr>
        <p:txBody>
          <a:bodyPr wrap="none" rtlCol="0">
            <a:spAutoFit/>
          </a:bodyPr>
          <a:lstStyle/>
          <a:p>
            <a:r>
              <a:rPr lang="en-US" sz="2800" dirty="0">
                <a:cs typeface="Arial" panose="020B0604020202020204" pitchFamily="34" charset="0"/>
              </a:rPr>
              <a:t>O(</a:t>
            </a:r>
            <a:r>
              <a:rPr lang="en-US" sz="2800" i="1" dirty="0">
                <a:cs typeface="Arial" panose="020B0604020202020204" pitchFamily="34" charset="0"/>
              </a:rPr>
              <a:t>n</a:t>
            </a:r>
            <a:r>
              <a:rPr lang="en-US" sz="2800" dirty="0">
                <a:cs typeface="Arial" panose="020B0604020202020204" pitchFamily="34" charset="0"/>
              </a:rPr>
              <a:t>)</a:t>
            </a:r>
          </a:p>
        </p:txBody>
      </p:sp>
      <p:cxnSp>
        <p:nvCxnSpPr>
          <p:cNvPr id="11" name="Straight Connector 10">
            <a:extLst>
              <a:ext uri="{FF2B5EF4-FFF2-40B4-BE49-F238E27FC236}">
                <a16:creationId xmlns="" xmlns:a16="http://schemas.microsoft.com/office/drawing/2014/main" id="{522D73ED-83EB-413A-90AC-BC88FDEE2482}"/>
              </a:ext>
            </a:extLst>
          </p:cNvPr>
          <p:cNvCxnSpPr/>
          <p:nvPr/>
        </p:nvCxnSpPr>
        <p:spPr>
          <a:xfrm>
            <a:off x="1219200" y="5526257"/>
            <a:ext cx="1802085"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4991E83B-E45D-412D-90D8-9E488D11D18C}"/>
              </a:ext>
            </a:extLst>
          </p:cNvPr>
          <p:cNvSpPr txBox="1"/>
          <p:nvPr/>
        </p:nvSpPr>
        <p:spPr>
          <a:xfrm>
            <a:off x="1371600" y="5435618"/>
            <a:ext cx="1330814" cy="523220"/>
          </a:xfrm>
          <a:prstGeom prst="rect">
            <a:avLst/>
          </a:prstGeom>
          <a:noFill/>
        </p:spPr>
        <p:txBody>
          <a:bodyPr wrap="none" rtlCol="0">
            <a:spAutoFit/>
          </a:bodyPr>
          <a:lstStyle/>
          <a:p>
            <a:r>
              <a:rPr lang="en-US" sz="2800" dirty="0">
                <a:cs typeface="Arial" panose="020B0604020202020204" pitchFamily="34" charset="0"/>
              </a:rPr>
              <a:t>O(</a:t>
            </a:r>
            <a:r>
              <a:rPr lang="en-US" sz="2800" i="1" dirty="0">
                <a:cs typeface="Arial" panose="020B0604020202020204" pitchFamily="34" charset="0"/>
              </a:rPr>
              <a:t>n + k</a:t>
            </a:r>
            <a:r>
              <a:rPr lang="en-US" sz="2800" dirty="0">
                <a:cs typeface="Arial" panose="020B0604020202020204" pitchFamily="34" charset="0"/>
              </a:rPr>
              <a:t>)</a:t>
            </a:r>
          </a:p>
        </p:txBody>
      </p:sp>
      <p:sp>
        <p:nvSpPr>
          <p:cNvPr id="13" name="text 1">
            <a:extLst>
              <a:ext uri="{FF2B5EF4-FFF2-40B4-BE49-F238E27FC236}">
                <a16:creationId xmlns="" xmlns:a16="http://schemas.microsoft.com/office/drawing/2014/main" id="{2A173D05-1543-4E1B-957C-A08EF00FA76C}"/>
              </a:ext>
            </a:extLst>
          </p:cNvPr>
          <p:cNvSpPr txBox="1"/>
          <p:nvPr/>
        </p:nvSpPr>
        <p:spPr>
          <a:xfrm>
            <a:off x="332272" y="587336"/>
            <a:ext cx="3758080" cy="396583"/>
          </a:xfrm>
          <a:prstGeom prst="rect">
            <a:avLst/>
          </a:prstGeom>
        </p:spPr>
        <p:txBody>
          <a:bodyPr vert="horz" wrap="none" lIns="0" tIns="0" rIns="0" bIns="0" rtlCol="0">
            <a:spAutoFit/>
          </a:bodyPr>
          <a:lstStyle/>
          <a:p>
            <a:r>
              <a:rPr sz="2577" u="sng" spc="20" dirty="0">
                <a:latin typeface="Arial"/>
                <a:cs typeface="Arial"/>
              </a:rPr>
              <a:t>Counting sort </a:t>
            </a:r>
            <a:r>
              <a:rPr lang="en-US" sz="2577" u="sng" spc="20" dirty="0">
                <a:latin typeface="Arial"/>
                <a:cs typeface="Arial"/>
              </a:rPr>
              <a:t>Complexity</a:t>
            </a:r>
            <a:endParaRPr sz="2381" u="sng" dirty="0">
              <a:latin typeface="Arial"/>
              <a:cs typeface="Arial"/>
            </a:endParaRPr>
          </a:p>
        </p:txBody>
      </p:sp>
      <p:sp>
        <p:nvSpPr>
          <p:cNvPr id="15" name="text 1">
            <a:extLst>
              <a:ext uri="{FF2B5EF4-FFF2-40B4-BE49-F238E27FC236}">
                <a16:creationId xmlns="" xmlns:a16="http://schemas.microsoft.com/office/drawing/2014/main" id="{92434573-A880-4E31-B4B7-8711313346D3}"/>
              </a:ext>
            </a:extLst>
          </p:cNvPr>
          <p:cNvSpPr txBox="1"/>
          <p:nvPr/>
        </p:nvSpPr>
        <p:spPr>
          <a:xfrm>
            <a:off x="714285" y="5986675"/>
            <a:ext cx="6588663" cy="308098"/>
          </a:xfrm>
          <a:prstGeom prst="rect">
            <a:avLst/>
          </a:prstGeom>
        </p:spPr>
        <p:txBody>
          <a:bodyPr vert="horz" wrap="none" lIns="0" tIns="0" rIns="0" bIns="0" rtlCol="0">
            <a:spAutoFit/>
          </a:bodyPr>
          <a:lstStyle/>
          <a:p>
            <a:r>
              <a:rPr sz="2002" spc="20" dirty="0" smtClean="0">
                <a:solidFill>
                  <a:srgbClr val="0000FF"/>
                </a:solidFill>
                <a:latin typeface="Arial"/>
                <a:cs typeface="Arial"/>
              </a:rPr>
              <a:t>The worst-case</a:t>
            </a:r>
            <a:r>
              <a:rPr sz="2002" spc="20" dirty="0">
                <a:solidFill>
                  <a:srgbClr val="0000FF"/>
                </a:solidFill>
                <a:latin typeface="Arial"/>
                <a:cs typeface="Arial"/>
              </a:rPr>
              <a:t> running time of Counting sort is </a:t>
            </a:r>
            <a:r>
              <a:rPr sz="2002" i="1" spc="20" dirty="0">
                <a:solidFill>
                  <a:srgbClr val="0000FF"/>
                </a:solidFill>
                <a:latin typeface="Arial"/>
                <a:cs typeface="Arial"/>
              </a:rPr>
              <a:t>O</a:t>
            </a:r>
            <a:r>
              <a:rPr sz="2002" spc="20" dirty="0">
                <a:solidFill>
                  <a:srgbClr val="0000FF"/>
                </a:solidFill>
                <a:latin typeface="Arial"/>
                <a:cs typeface="Arial"/>
              </a:rPr>
              <a:t>(</a:t>
            </a:r>
            <a:r>
              <a:rPr sz="2002" i="1" spc="20" dirty="0">
                <a:solidFill>
                  <a:srgbClr val="0000FF"/>
                </a:solidFill>
                <a:latin typeface="Arial"/>
                <a:cs typeface="Arial"/>
              </a:rPr>
              <a:t>n </a:t>
            </a:r>
            <a:r>
              <a:rPr sz="2002" spc="20" dirty="0">
                <a:solidFill>
                  <a:srgbClr val="0000FF"/>
                </a:solidFill>
                <a:latin typeface="Arial"/>
                <a:cs typeface="Arial"/>
              </a:rPr>
              <a:t>+ </a:t>
            </a:r>
            <a:r>
              <a:rPr sz="2002" i="1" spc="20" dirty="0">
                <a:solidFill>
                  <a:srgbClr val="0000FF"/>
                </a:solidFill>
                <a:latin typeface="Arial"/>
                <a:cs typeface="Arial"/>
              </a:rPr>
              <a:t>k</a:t>
            </a:r>
            <a:r>
              <a:rPr sz="2002" spc="20" dirty="0">
                <a:solidFill>
                  <a:srgbClr val="0000FF"/>
                </a:solidFill>
                <a:latin typeface="Arial"/>
                <a:cs typeface="Arial"/>
              </a:rPr>
              <a:t>).</a:t>
            </a:r>
            <a:endParaRPr sz="1984" dirty="0">
              <a:latin typeface="Arial"/>
              <a:cs typeface="Arial"/>
            </a:endParaRPr>
          </a:p>
        </p:txBody>
      </p:sp>
      <p:sp>
        <p:nvSpPr>
          <p:cNvPr id="16" name="text 1">
            <a:extLst>
              <a:ext uri="{FF2B5EF4-FFF2-40B4-BE49-F238E27FC236}">
                <a16:creationId xmlns="" xmlns:a16="http://schemas.microsoft.com/office/drawing/2014/main" id="{D9517748-1B7F-44D2-888C-EC11E93F829C}"/>
              </a:ext>
            </a:extLst>
          </p:cNvPr>
          <p:cNvSpPr txBox="1"/>
          <p:nvPr/>
        </p:nvSpPr>
        <p:spPr>
          <a:xfrm>
            <a:off x="729517" y="6282733"/>
            <a:ext cx="5657959" cy="308098"/>
          </a:xfrm>
          <a:prstGeom prst="rect">
            <a:avLst/>
          </a:prstGeom>
        </p:spPr>
        <p:txBody>
          <a:bodyPr vert="horz" wrap="none" lIns="0" tIns="0" rIns="0" bIns="0" rtlCol="0">
            <a:spAutoFit/>
          </a:bodyPr>
          <a:lstStyle/>
          <a:p>
            <a:r>
              <a:rPr sz="2002" spc="20" dirty="0">
                <a:latin typeface="Arial"/>
                <a:cs typeface="Arial"/>
              </a:rPr>
              <a:t>If </a:t>
            </a:r>
            <a:r>
              <a:rPr sz="2002" i="1" spc="20" dirty="0">
                <a:latin typeface="Arial"/>
                <a:cs typeface="Arial"/>
              </a:rPr>
              <a:t>k </a:t>
            </a:r>
            <a:r>
              <a:rPr sz="2002" spc="20" dirty="0">
                <a:latin typeface="Arial"/>
                <a:cs typeface="Arial"/>
              </a:rPr>
              <a:t>= </a:t>
            </a:r>
            <a:r>
              <a:rPr lang="en-US" sz="2002" i="1" spc="20" dirty="0" smtClean="0">
                <a:latin typeface="Arial"/>
                <a:cs typeface="Arial"/>
              </a:rPr>
              <a:t>n</a:t>
            </a:r>
            <a:r>
              <a:rPr sz="2002" spc="20" dirty="0" smtClean="0">
                <a:latin typeface="Arial"/>
                <a:cs typeface="Arial"/>
              </a:rPr>
              <a:t>,</a:t>
            </a:r>
            <a:r>
              <a:rPr sz="2002" spc="20" dirty="0">
                <a:latin typeface="Arial"/>
                <a:cs typeface="Arial"/>
              </a:rPr>
              <a:t> then the worst case running time is </a:t>
            </a:r>
            <a:r>
              <a:rPr lang="en-US" sz="2002" spc="20" dirty="0">
                <a:latin typeface="Arial"/>
                <a:cs typeface="Arial"/>
              </a:rPr>
              <a:t>O</a:t>
            </a:r>
            <a:r>
              <a:rPr sz="2002" spc="20" dirty="0">
                <a:latin typeface="Arial"/>
                <a:cs typeface="Arial"/>
              </a:rPr>
              <a:t>(</a:t>
            </a:r>
            <a:r>
              <a:rPr sz="2002" i="1" spc="20" dirty="0">
                <a:latin typeface="Arial"/>
                <a:cs typeface="Arial"/>
              </a:rPr>
              <a:t>n</a:t>
            </a:r>
            <a:r>
              <a:rPr sz="2002" spc="20" dirty="0">
                <a:latin typeface="Arial"/>
                <a:cs typeface="Arial"/>
              </a:rPr>
              <a:t>).</a:t>
            </a:r>
            <a:endParaRPr sz="1984" dirty="0">
              <a:latin typeface="Arial"/>
              <a:cs typeface="Arial"/>
            </a:endParaRPr>
          </a:p>
        </p:txBody>
      </p:sp>
    </p:spTree>
    <p:extLst>
      <p:ext uri="{BB962C8B-B14F-4D97-AF65-F5344CB8AC3E}">
        <p14:creationId xmlns:p14="http://schemas.microsoft.com/office/powerpoint/2010/main" val="218544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animBg="1"/>
      <p:bldP spid="8" grpId="0"/>
      <p:bldP spid="9" grpId="0" animBg="1"/>
      <p:bldP spid="10" grpId="0"/>
      <p:bldP spid="12"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Simulation [Ascending Order]:</a:t>
            </a:r>
          </a:p>
          <a:p>
            <a:pPr marL="0" indent="0">
              <a:buNone/>
            </a:pPr>
            <a:endParaRPr lang="en-US" sz="2600" b="1" u="sng"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54369807"/>
              </p:ext>
            </p:extLst>
          </p:nvPr>
        </p:nvGraphicFramePr>
        <p:xfrm>
          <a:off x="1524003" y="2101313"/>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solidFill>
                            <a:srgbClr val="FFFF00"/>
                          </a:solidFill>
                        </a:rPr>
                        <a:t>2</a:t>
                      </a:r>
                      <a:endParaRPr lang="en-US" dirty="0">
                        <a:solidFill>
                          <a:srgbClr val="FFFF00"/>
                        </a:solidFill>
                      </a:endParaRPr>
                    </a:p>
                  </a:txBody>
                  <a:tcPr>
                    <a:solidFill>
                      <a:schemeClr val="tx1"/>
                    </a:solidFill>
                  </a:tcPr>
                </a:tc>
                <a:tc>
                  <a:txBody>
                    <a:bodyPr/>
                    <a:lstStyle/>
                    <a:p>
                      <a:pPr algn="ctr"/>
                      <a:r>
                        <a:rPr lang="en-US" dirty="0" smtClean="0">
                          <a:solidFill>
                            <a:srgbClr val="FFFF00"/>
                          </a:solidFill>
                        </a:rPr>
                        <a:t>51</a:t>
                      </a:r>
                      <a:endParaRPr lang="en-US" dirty="0">
                        <a:solidFill>
                          <a:srgbClr val="FFFF00"/>
                        </a:solidFill>
                      </a:endParaRPr>
                    </a:p>
                  </a:txBody>
                  <a:tcPr/>
                </a:tc>
                <a:tc>
                  <a:txBody>
                    <a:bodyPr/>
                    <a:lstStyle/>
                    <a:p>
                      <a:pPr algn="ctr"/>
                      <a:r>
                        <a:rPr lang="en-US" dirty="0" smtClean="0">
                          <a:solidFill>
                            <a:srgbClr val="FFFF00"/>
                          </a:solidFill>
                        </a:rPr>
                        <a:t>41</a:t>
                      </a:r>
                      <a:endParaRPr lang="en-US" dirty="0">
                        <a:solidFill>
                          <a:srgbClr val="FFFF00"/>
                        </a:solidFill>
                      </a:endParaRPr>
                    </a:p>
                  </a:txBody>
                  <a:tcPr/>
                </a:tc>
                <a:tc>
                  <a:txBody>
                    <a:bodyPr/>
                    <a:lstStyle/>
                    <a:p>
                      <a:pPr algn="ctr"/>
                      <a:r>
                        <a:rPr lang="en-US" dirty="0" smtClean="0">
                          <a:solidFill>
                            <a:srgbClr val="FFFF00"/>
                          </a:solidFill>
                        </a:rPr>
                        <a:t>14</a:t>
                      </a:r>
                      <a:endParaRPr lang="en-US" dirty="0">
                        <a:solidFill>
                          <a:srgbClr val="FFFF00"/>
                        </a:solidFill>
                      </a:endParaRPr>
                    </a:p>
                  </a:txBody>
                  <a:tcPr/>
                </a:tc>
                <a:tc>
                  <a:txBody>
                    <a:bodyPr/>
                    <a:lstStyle/>
                    <a:p>
                      <a:pPr algn="ctr"/>
                      <a:r>
                        <a:rPr lang="en-US" dirty="0" smtClean="0">
                          <a:solidFill>
                            <a:srgbClr val="FFFF00"/>
                          </a:solidFill>
                        </a:rPr>
                        <a:t>13</a:t>
                      </a:r>
                      <a:endParaRPr lang="en-US" dirty="0">
                        <a:solidFill>
                          <a:srgbClr val="FFFF00"/>
                        </a:solidFill>
                      </a:endParaRPr>
                    </a:p>
                  </a:txBody>
                  <a:tcPr/>
                </a:tc>
                <a:tc>
                  <a:txBody>
                    <a:bodyPr/>
                    <a:lstStyle/>
                    <a:p>
                      <a:pPr algn="ctr"/>
                      <a:r>
                        <a:rPr lang="en-US" dirty="0" smtClean="0">
                          <a:solidFill>
                            <a:srgbClr val="FFFF00"/>
                          </a:solidFill>
                        </a:rPr>
                        <a:t>42</a:t>
                      </a:r>
                      <a:endParaRPr lang="en-US" dirty="0">
                        <a:solidFill>
                          <a:srgbClr val="FFFF00"/>
                        </a:solidFill>
                      </a:endParaRPr>
                    </a:p>
                  </a:txBody>
                  <a:tcPr/>
                </a:tc>
                <a:tc>
                  <a:txBody>
                    <a:bodyPr/>
                    <a:lstStyle/>
                    <a:p>
                      <a:pPr algn="ctr"/>
                      <a:r>
                        <a:rPr lang="en-US" dirty="0" smtClean="0">
                          <a:solidFill>
                            <a:srgbClr val="FFFF00"/>
                          </a:solidFill>
                        </a:rPr>
                        <a:t>15</a:t>
                      </a:r>
                      <a:endParaRPr lang="en-US" dirty="0">
                        <a:solidFill>
                          <a:srgbClr val="FFFF00"/>
                        </a:solidFill>
                      </a:endParaRPr>
                    </a:p>
                  </a:txBody>
                  <a:tcPr/>
                </a:tc>
                <a:tc>
                  <a:txBody>
                    <a:bodyPr/>
                    <a:lstStyle/>
                    <a:p>
                      <a:pPr algn="ctr"/>
                      <a:r>
                        <a:rPr lang="en-US" dirty="0" smtClean="0">
                          <a:solidFill>
                            <a:srgbClr val="FFFF00"/>
                          </a:solidFill>
                        </a:rPr>
                        <a:t>24</a:t>
                      </a:r>
                      <a:endParaRPr lang="en-US" dirty="0">
                        <a:solidFill>
                          <a:srgbClr val="FFFF00"/>
                        </a:solidFill>
                      </a:endParaRPr>
                    </a:p>
                  </a:txBody>
                  <a:tcPr/>
                </a:tc>
                <a:tc>
                  <a:txBody>
                    <a:bodyPr/>
                    <a:lstStyle/>
                    <a:p>
                      <a:pPr algn="ctr"/>
                      <a:r>
                        <a:rPr lang="en-US" dirty="0" smtClean="0">
                          <a:solidFill>
                            <a:srgbClr val="FFFF00"/>
                          </a:solidFill>
                        </a:rPr>
                        <a:t>20</a:t>
                      </a:r>
                      <a:endParaRPr lang="en-US" dirty="0">
                        <a:solidFill>
                          <a:srgbClr val="FFFF00"/>
                        </a:solidFill>
                      </a:endParaRPr>
                    </a:p>
                  </a:txBody>
                  <a:tcPr>
                    <a:solidFill>
                      <a:srgbClr val="C00000"/>
                    </a:solidFill>
                  </a:tcPr>
                </a:tc>
              </a:tr>
            </a:tbl>
          </a:graphicData>
        </a:graphic>
      </p:graphicFrame>
      <p:graphicFrame>
        <p:nvGraphicFramePr>
          <p:cNvPr id="5" name="Table 4"/>
          <p:cNvGraphicFramePr>
            <a:graphicFrameLocks noGrp="1"/>
          </p:cNvGraphicFramePr>
          <p:nvPr>
            <p:extLst/>
          </p:nvPr>
        </p:nvGraphicFramePr>
        <p:xfrm>
          <a:off x="1461250" y="1717922"/>
          <a:ext cx="6095997" cy="365760"/>
        </p:xfrm>
        <a:graphic>
          <a:graphicData uri="http://schemas.openxmlformats.org/drawingml/2006/table">
            <a:tbl>
              <a:tblPr firstRow="1" bandRow="1">
                <a:tableStyleId>{2D5ABB26-0587-4C30-8999-92F81FD0307C}</a:tableStyleId>
              </a:tblPr>
              <a:tblGrid>
                <a:gridCol w="677333"/>
                <a:gridCol w="677333"/>
                <a:gridCol w="677333"/>
                <a:gridCol w="720166"/>
                <a:gridCol w="634500"/>
                <a:gridCol w="677333"/>
                <a:gridCol w="677333"/>
                <a:gridCol w="677333"/>
                <a:gridCol w="677333"/>
              </a:tblGrid>
              <a:tr h="163158">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r>
            </a:tbl>
          </a:graphicData>
        </a:graphic>
      </p:graphicFrame>
      <p:sp>
        <p:nvSpPr>
          <p:cNvPr id="2" name="Down Arrow 1"/>
          <p:cNvSpPr/>
          <p:nvPr/>
        </p:nvSpPr>
        <p:spPr>
          <a:xfrm>
            <a:off x="7144872" y="1463026"/>
            <a:ext cx="143435" cy="254896"/>
          </a:xfrm>
          <a:prstGeom prst="downArrow">
            <a:avLst/>
          </a:prstGeom>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79105" y="999488"/>
            <a:ext cx="699247" cy="369332"/>
          </a:xfrm>
          <a:prstGeom prst="rect">
            <a:avLst/>
          </a:prstGeom>
          <a:noFill/>
        </p:spPr>
        <p:txBody>
          <a:bodyPr wrap="square" rtlCol="0">
            <a:spAutoFit/>
          </a:bodyPr>
          <a:lstStyle/>
          <a:p>
            <a:pPr algn="ctr"/>
            <a:r>
              <a:rPr lang="en-US" b="1" dirty="0" smtClean="0"/>
              <a:t>pivot</a:t>
            </a:r>
            <a:endParaRPr lang="en-US" b="1" dirty="0"/>
          </a:p>
        </p:txBody>
      </p:sp>
      <p:sp>
        <p:nvSpPr>
          <p:cNvPr id="8" name="Down Arrow 7"/>
          <p:cNvSpPr/>
          <p:nvPr/>
        </p:nvSpPr>
        <p:spPr>
          <a:xfrm>
            <a:off x="1565649" y="1463026"/>
            <a:ext cx="143435" cy="254896"/>
          </a:xfrm>
          <a:prstGeom prst="downArrow">
            <a:avLst/>
          </a:prstGeom>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1556682" y="1046591"/>
            <a:ext cx="161368" cy="369332"/>
          </a:xfrm>
          <a:prstGeom prst="rect">
            <a:avLst/>
          </a:prstGeom>
          <a:noFill/>
        </p:spPr>
        <p:txBody>
          <a:bodyPr wrap="square" rtlCol="0">
            <a:spAutoFit/>
          </a:bodyPr>
          <a:lstStyle/>
          <a:p>
            <a:pPr algn="ctr"/>
            <a:r>
              <a:rPr lang="en-US" b="1" dirty="0" smtClean="0"/>
              <a:t>p</a:t>
            </a:r>
            <a:endParaRPr lang="en-US" b="1" dirty="0"/>
          </a:p>
        </p:txBody>
      </p:sp>
      <p:sp>
        <p:nvSpPr>
          <p:cNvPr id="10" name="Down Arrow 9"/>
          <p:cNvSpPr/>
          <p:nvPr/>
        </p:nvSpPr>
        <p:spPr>
          <a:xfrm>
            <a:off x="1960096" y="1463026"/>
            <a:ext cx="143435" cy="25489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1951129" y="1046591"/>
            <a:ext cx="161368" cy="369332"/>
          </a:xfrm>
          <a:prstGeom prst="rect">
            <a:avLst/>
          </a:prstGeom>
          <a:noFill/>
        </p:spPr>
        <p:txBody>
          <a:bodyPr wrap="square" rtlCol="0">
            <a:spAutoFit/>
          </a:bodyPr>
          <a:lstStyle/>
          <a:p>
            <a:pPr algn="ctr"/>
            <a:r>
              <a:rPr lang="en-US" b="1" dirty="0" err="1" smtClean="0"/>
              <a:t>i</a:t>
            </a:r>
            <a:endParaRPr lang="en-US" b="1" dirty="0"/>
          </a:p>
        </p:txBody>
      </p:sp>
      <p:sp>
        <p:nvSpPr>
          <p:cNvPr id="12" name="TextBox 11"/>
          <p:cNvSpPr txBox="1"/>
          <p:nvPr/>
        </p:nvSpPr>
        <p:spPr>
          <a:xfrm>
            <a:off x="744070" y="2096517"/>
            <a:ext cx="717177" cy="369332"/>
          </a:xfrm>
          <a:prstGeom prst="rect">
            <a:avLst/>
          </a:prstGeom>
          <a:noFill/>
        </p:spPr>
        <p:txBody>
          <a:bodyPr wrap="square" rtlCol="0">
            <a:spAutoFit/>
          </a:bodyPr>
          <a:lstStyle/>
          <a:p>
            <a:r>
              <a:rPr lang="en-US" b="1" dirty="0" smtClean="0"/>
              <a:t>List:</a:t>
            </a:r>
            <a:endParaRPr lang="en-US" b="1" dirty="0"/>
          </a:p>
        </p:txBody>
      </p:sp>
      <p:sp>
        <p:nvSpPr>
          <p:cNvPr id="13" name="TextBox 12"/>
          <p:cNvSpPr txBox="1"/>
          <p:nvPr/>
        </p:nvSpPr>
        <p:spPr>
          <a:xfrm>
            <a:off x="3207125" y="2751488"/>
            <a:ext cx="23622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nsolas" panose="020B0609020204030204" pitchFamily="49" charset="0"/>
              </a:rPr>
              <a:t>List[</a:t>
            </a:r>
            <a:r>
              <a:rPr lang="en-US" sz="1400" b="1" dirty="0" err="1" smtClean="0">
                <a:latin typeface="Consolas" panose="020B0609020204030204" pitchFamily="49" charset="0"/>
              </a:rPr>
              <a:t>i</a:t>
            </a:r>
            <a:r>
              <a:rPr lang="en-US" sz="1400" b="1" dirty="0" smtClean="0">
                <a:latin typeface="Consolas" panose="020B0609020204030204" pitchFamily="49" charset="0"/>
              </a:rPr>
              <a:t>] &lt;= List[pivot]</a:t>
            </a:r>
            <a:endParaRPr lang="en-US" sz="1400" b="1" dirty="0">
              <a:latin typeface="Consolas" panose="020B0609020204030204" pitchFamily="49" charset="0"/>
            </a:endParaRPr>
          </a:p>
        </p:txBody>
      </p:sp>
      <p:sp>
        <p:nvSpPr>
          <p:cNvPr id="14" name="TextBox 13"/>
          <p:cNvSpPr txBox="1"/>
          <p:nvPr/>
        </p:nvSpPr>
        <p:spPr>
          <a:xfrm>
            <a:off x="3207125" y="3704656"/>
            <a:ext cx="23622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nsolas" panose="020B0609020204030204" pitchFamily="49" charset="0"/>
              </a:rPr>
              <a:t>swap(List[</a:t>
            </a:r>
            <a:r>
              <a:rPr lang="en-US" sz="1400" b="1" dirty="0" err="1">
                <a:latin typeface="Consolas" panose="020B0609020204030204" pitchFamily="49" charset="0"/>
              </a:rPr>
              <a:t>i</a:t>
            </a:r>
            <a:r>
              <a:rPr lang="en-US" sz="1400" b="1" dirty="0">
                <a:latin typeface="Consolas" panose="020B0609020204030204" pitchFamily="49" charset="0"/>
              </a:rPr>
              <a:t>], List[p])</a:t>
            </a:r>
          </a:p>
          <a:p>
            <a:r>
              <a:rPr lang="en-US" sz="1400" b="1" dirty="0" err="1">
                <a:latin typeface="Consolas" panose="020B0609020204030204" pitchFamily="49" charset="0"/>
              </a:rPr>
              <a:t>i</a:t>
            </a:r>
            <a:r>
              <a:rPr lang="en-US" sz="1400" b="1" dirty="0">
                <a:latin typeface="Consolas" panose="020B0609020204030204" pitchFamily="49" charset="0"/>
              </a:rPr>
              <a:t>++</a:t>
            </a:r>
          </a:p>
          <a:p>
            <a:r>
              <a:rPr lang="en-US" sz="1400" b="1" dirty="0">
                <a:latin typeface="Consolas" panose="020B0609020204030204" pitchFamily="49" charset="0"/>
              </a:rPr>
              <a:t>p++</a:t>
            </a:r>
          </a:p>
        </p:txBody>
      </p:sp>
      <p:sp>
        <p:nvSpPr>
          <p:cNvPr id="15" name="TextBox 14"/>
          <p:cNvSpPr txBox="1"/>
          <p:nvPr/>
        </p:nvSpPr>
        <p:spPr>
          <a:xfrm>
            <a:off x="3881718" y="3197294"/>
            <a:ext cx="109369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t>True</a:t>
            </a:r>
            <a:endParaRPr lang="en-US" dirty="0"/>
          </a:p>
        </p:txBody>
      </p:sp>
    </p:spTree>
    <p:extLst>
      <p:ext uri="{BB962C8B-B14F-4D97-AF65-F5344CB8AC3E}">
        <p14:creationId xmlns:p14="http://schemas.microsoft.com/office/powerpoint/2010/main" val="40483225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0073982-C5FE-4A71-9E42-47D44BDD7CD8}"/>
              </a:ext>
            </a:extLst>
          </p:cNvPr>
          <p:cNvSpPr txBox="1"/>
          <p:nvPr/>
        </p:nvSpPr>
        <p:spPr>
          <a:xfrm>
            <a:off x="211019" y="709135"/>
            <a:ext cx="4424929" cy="461665"/>
          </a:xfrm>
          <a:prstGeom prst="rect">
            <a:avLst/>
          </a:prstGeom>
          <a:noFill/>
        </p:spPr>
        <p:txBody>
          <a:bodyPr wrap="none" rtlCol="0">
            <a:spAutoFit/>
          </a:bodyPr>
          <a:lstStyle/>
          <a:p>
            <a:r>
              <a:rPr lang="en-US" sz="2400" b="1" u="sng" dirty="0" smtClean="0"/>
              <a:t>Counting Sort [Time Complexity]:</a:t>
            </a:r>
            <a:endParaRPr lang="en-US" sz="2400" b="1" u="sng" dirty="0"/>
          </a:p>
        </p:txBody>
      </p:sp>
      <mc:AlternateContent xmlns:mc="http://schemas.openxmlformats.org/markup-compatibility/2006" xmlns:a14="http://schemas.microsoft.com/office/drawing/2010/main">
        <mc:Choice Requires="a14">
          <p:sp>
            <p:nvSpPr>
              <p:cNvPr id="3" name="TextBox 2"/>
              <p:cNvSpPr txBox="1"/>
              <p:nvPr/>
            </p:nvSpPr>
            <p:spPr>
              <a:xfrm>
                <a:off x="340659" y="1362635"/>
                <a:ext cx="5271247"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Best-case: </a:t>
                </a:r>
                <a:r>
                  <a:rPr lang="el-GR" dirty="0" smtClean="0">
                    <a:latin typeface="Arial Unicode MS" panose="020B0604020202020204" pitchFamily="34" charset="-128"/>
                    <a:ea typeface="Arial Unicode MS" panose="020B0604020202020204" pitchFamily="34" charset="-128"/>
                    <a:cs typeface="Arial Unicode MS" panose="020B0604020202020204" pitchFamily="34" charset="-128"/>
                  </a:rPr>
                  <a:t>Ω</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n+k</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smtClean="0"/>
              </a:p>
              <a:p>
                <a:pPr marL="285750" indent="-285750">
                  <a:buFont typeface="Arial" panose="020B0604020202020204" pitchFamily="34" charset="0"/>
                  <a:buChar char="•"/>
                </a:pPr>
                <a:r>
                  <a:rPr lang="en-US" dirty="0" smtClean="0"/>
                  <a:t>Average-case: </a:t>
                </a:r>
                <a14:m>
                  <m:oMath xmlns:m="http://schemas.openxmlformats.org/officeDocument/2006/math">
                    <m:r>
                      <a:rPr lang="en-US" b="0" i="1" smtClean="0">
                        <a:latin typeface="Cambria Math" panose="02040503050406030204" pitchFamily="18" charset="0"/>
                      </a:rPr>
                      <m:t>𝜃</m:t>
                    </m:r>
                  </m:oMath>
                </a14:m>
                <a:r>
                  <a:rPr lang="en-US" dirty="0" smtClean="0"/>
                  <a:t>(</a:t>
                </a:r>
                <a:r>
                  <a:rPr lang="en-US" dirty="0" err="1" smtClean="0"/>
                  <a:t>n+k</a:t>
                </a:r>
                <a:r>
                  <a:rPr lang="en-US" dirty="0" smtClean="0"/>
                  <a:t>)</a:t>
                </a:r>
              </a:p>
              <a:p>
                <a:pPr marL="285750" indent="-285750">
                  <a:buFont typeface="Arial" panose="020B0604020202020204" pitchFamily="34" charset="0"/>
                  <a:buChar char="•"/>
                </a:pPr>
                <a:r>
                  <a:rPr lang="en-US" dirty="0" smtClean="0"/>
                  <a:t>Worst-case: O(</a:t>
                </a:r>
                <a:r>
                  <a:rPr lang="en-US" dirty="0" err="1" smtClean="0"/>
                  <a:t>n+k</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340659" y="1362635"/>
                <a:ext cx="5271247" cy="923330"/>
              </a:xfrm>
              <a:prstGeom prst="rect">
                <a:avLst/>
              </a:prstGeom>
              <a:blipFill rotWithShape="0">
                <a:blip r:embed="rId2"/>
                <a:stretch>
                  <a:fillRect l="-809" t="-4636" b="-9934"/>
                </a:stretch>
              </a:blipFill>
            </p:spPr>
            <p:txBody>
              <a:bodyPr/>
              <a:lstStyle/>
              <a:p>
                <a:r>
                  <a:rPr lang="en-US">
                    <a:noFill/>
                  </a:rPr>
                  <a:t> </a:t>
                </a:r>
              </a:p>
            </p:txBody>
          </p:sp>
        </mc:Fallback>
      </mc:AlternateContent>
      <p:sp>
        <p:nvSpPr>
          <p:cNvPr id="4" name="TextBox 3">
            <a:extLst>
              <a:ext uri="{FF2B5EF4-FFF2-40B4-BE49-F238E27FC236}">
                <a16:creationId xmlns="" xmlns:a16="http://schemas.microsoft.com/office/drawing/2014/main" id="{40073982-C5FE-4A71-9E42-47D44BDD7CD8}"/>
              </a:ext>
            </a:extLst>
          </p:cNvPr>
          <p:cNvSpPr txBox="1"/>
          <p:nvPr/>
        </p:nvSpPr>
        <p:spPr>
          <a:xfrm>
            <a:off x="340659" y="3219252"/>
            <a:ext cx="4538743" cy="461665"/>
          </a:xfrm>
          <a:prstGeom prst="rect">
            <a:avLst/>
          </a:prstGeom>
          <a:noFill/>
        </p:spPr>
        <p:txBody>
          <a:bodyPr wrap="none" rtlCol="0">
            <a:spAutoFit/>
          </a:bodyPr>
          <a:lstStyle/>
          <a:p>
            <a:r>
              <a:rPr lang="en-US" sz="2400" b="1" u="sng" dirty="0" smtClean="0"/>
              <a:t>Counting Sort [Space Complexity]:</a:t>
            </a:r>
            <a:endParaRPr lang="en-US" sz="2400" b="1" u="sng" dirty="0"/>
          </a:p>
        </p:txBody>
      </p:sp>
      <p:sp>
        <p:nvSpPr>
          <p:cNvPr id="5" name="TextBox 4"/>
          <p:cNvSpPr txBox="1"/>
          <p:nvPr/>
        </p:nvSpPr>
        <p:spPr>
          <a:xfrm>
            <a:off x="211019" y="3980329"/>
            <a:ext cx="4791287"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a:t>
            </a:r>
            <a:r>
              <a:rPr lang="en-US" dirty="0" err="1" smtClean="0"/>
              <a:t>n+k</a:t>
            </a:r>
            <a:r>
              <a:rPr lang="en-US" dirty="0" smtClean="0"/>
              <a:t>) </a:t>
            </a:r>
          </a:p>
          <a:p>
            <a:endParaRPr lang="en-US" b="1" dirty="0">
              <a:solidFill>
                <a:srgbClr val="FF0000"/>
              </a:solidFill>
            </a:endParaRPr>
          </a:p>
          <a:p>
            <a:r>
              <a:rPr lang="en-US" b="1" dirty="0" smtClean="0"/>
              <a:t>[remember, </a:t>
            </a:r>
            <a:r>
              <a:rPr lang="en-US" b="1" i="1" dirty="0" smtClean="0"/>
              <a:t>k</a:t>
            </a:r>
            <a:r>
              <a:rPr lang="en-US" b="1" dirty="0" smtClean="0"/>
              <a:t> is the max element in the list. The larger it is, the more extra space is needed.]</a:t>
            </a:r>
          </a:p>
        </p:txBody>
      </p:sp>
    </p:spTree>
    <p:extLst>
      <p:ext uri="{BB962C8B-B14F-4D97-AF65-F5344CB8AC3E}">
        <p14:creationId xmlns:p14="http://schemas.microsoft.com/office/powerpoint/2010/main" val="236377364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624" y="842682"/>
            <a:ext cx="6741458" cy="461665"/>
          </a:xfrm>
          <a:prstGeom prst="rect">
            <a:avLst/>
          </a:prstGeom>
          <a:noFill/>
        </p:spPr>
        <p:txBody>
          <a:bodyPr wrap="square" rtlCol="0">
            <a:spAutoFit/>
          </a:bodyPr>
          <a:lstStyle/>
          <a:p>
            <a:r>
              <a:rPr lang="en-US" sz="2400" b="1" dirty="0" smtClean="0"/>
              <a:t>In-place and Stable sorting</a:t>
            </a:r>
            <a:endParaRPr lang="en-US" sz="2400" b="1" dirty="0"/>
          </a:p>
        </p:txBody>
      </p:sp>
      <p:sp>
        <p:nvSpPr>
          <p:cNvPr id="3" name="TextBox 2"/>
          <p:cNvSpPr txBox="1"/>
          <p:nvPr/>
        </p:nvSpPr>
        <p:spPr>
          <a:xfrm>
            <a:off x="349624" y="1676400"/>
            <a:ext cx="8256494" cy="3693319"/>
          </a:xfrm>
          <a:prstGeom prst="rect">
            <a:avLst/>
          </a:prstGeom>
          <a:noFill/>
        </p:spPr>
        <p:txBody>
          <a:bodyPr wrap="square" rtlCol="0">
            <a:spAutoFit/>
          </a:bodyPr>
          <a:lstStyle/>
          <a:p>
            <a:pPr algn="just"/>
            <a:r>
              <a:rPr lang="en-US" dirty="0" smtClean="0"/>
              <a:t>An </a:t>
            </a:r>
            <a:r>
              <a:rPr lang="en-US" b="1" i="1" dirty="0" smtClean="0"/>
              <a:t>in-place</a:t>
            </a:r>
            <a:r>
              <a:rPr lang="en-US" dirty="0" smtClean="0"/>
              <a:t> sorting algorithm </a:t>
            </a:r>
            <a:r>
              <a:rPr lang="en-US" dirty="0"/>
              <a:t>is an algorithm which </a:t>
            </a:r>
            <a:r>
              <a:rPr lang="en-US" dirty="0" smtClean="0"/>
              <a:t>sorts an input list </a:t>
            </a:r>
            <a:r>
              <a:rPr lang="en-US" dirty="0"/>
              <a:t>using no auxiliary data </a:t>
            </a:r>
            <a:r>
              <a:rPr lang="en-US" dirty="0" smtClean="0"/>
              <a:t>structure or extra storage. </a:t>
            </a:r>
            <a:r>
              <a:rPr lang="en-US" dirty="0"/>
              <a:t>However, a small amount of extra storage space is allowed for auxiliary </a:t>
            </a:r>
            <a:r>
              <a:rPr lang="en-US" dirty="0" smtClean="0"/>
              <a:t>variables; usually </a:t>
            </a:r>
            <a:r>
              <a:rPr lang="en-US" smtClean="0"/>
              <a:t>not equal </a:t>
            </a:r>
            <a:r>
              <a:rPr lang="en-US" dirty="0" smtClean="0"/>
              <a:t>to or </a:t>
            </a:r>
            <a:r>
              <a:rPr lang="en-US" dirty="0" smtClean="0"/>
              <a:t>more than O(n). Examples include,</a:t>
            </a:r>
            <a:r>
              <a:rPr lang="en-US" i="1" dirty="0" smtClean="0"/>
              <a:t> Bubble sort, Selection sort, Insertion sort, Quicksort, etc</a:t>
            </a:r>
            <a:r>
              <a:rPr lang="en-US" dirty="0" smtClean="0"/>
              <a:t>. </a:t>
            </a:r>
          </a:p>
          <a:p>
            <a:pPr algn="just"/>
            <a:endParaRPr lang="en-US" dirty="0"/>
          </a:p>
          <a:p>
            <a:pPr algn="just"/>
            <a:r>
              <a:rPr lang="en-US" dirty="0" smtClean="0"/>
              <a:t>Merge sort </a:t>
            </a:r>
            <a:r>
              <a:rPr lang="en-US" dirty="0"/>
              <a:t>and Counting </a:t>
            </a:r>
            <a:r>
              <a:rPr lang="en-US" dirty="0" smtClean="0"/>
              <a:t>sort are not in-place.</a:t>
            </a:r>
          </a:p>
          <a:p>
            <a:pPr algn="just"/>
            <a:endParaRPr lang="en-US" dirty="0"/>
          </a:p>
          <a:p>
            <a:pPr algn="just"/>
            <a:r>
              <a:rPr lang="en-US" dirty="0"/>
              <a:t>A</a:t>
            </a:r>
            <a:r>
              <a:rPr lang="en-US" dirty="0" smtClean="0"/>
              <a:t> </a:t>
            </a:r>
            <a:r>
              <a:rPr lang="en-US" dirty="0"/>
              <a:t>sorting algorithm is </a:t>
            </a:r>
            <a:r>
              <a:rPr lang="en-US" b="1" i="1" dirty="0"/>
              <a:t>stable</a:t>
            </a:r>
            <a:r>
              <a:rPr lang="en-US" dirty="0"/>
              <a:t> if whenever there are two records </a:t>
            </a:r>
            <a:r>
              <a:rPr lang="en-US" b="1" dirty="0"/>
              <a:t>R</a:t>
            </a:r>
            <a:r>
              <a:rPr lang="en-US" dirty="0"/>
              <a:t> and </a:t>
            </a:r>
            <a:r>
              <a:rPr lang="en-US" b="1" dirty="0"/>
              <a:t>S</a:t>
            </a:r>
            <a:r>
              <a:rPr lang="en-US" dirty="0"/>
              <a:t> with the same </a:t>
            </a:r>
            <a:r>
              <a:rPr lang="en-US" dirty="0" smtClean="0"/>
              <a:t>value </a:t>
            </a:r>
            <a:r>
              <a:rPr lang="en-US" dirty="0"/>
              <a:t>and with </a:t>
            </a:r>
            <a:r>
              <a:rPr lang="en-US" b="1" dirty="0"/>
              <a:t>R</a:t>
            </a:r>
            <a:r>
              <a:rPr lang="en-US" dirty="0"/>
              <a:t> appearing before </a:t>
            </a:r>
            <a:r>
              <a:rPr lang="en-US" b="1" dirty="0"/>
              <a:t>S</a:t>
            </a:r>
            <a:r>
              <a:rPr lang="en-US" dirty="0"/>
              <a:t> in the original list, </a:t>
            </a:r>
            <a:r>
              <a:rPr lang="en-US" b="1" dirty="0"/>
              <a:t>R</a:t>
            </a:r>
            <a:r>
              <a:rPr lang="en-US" dirty="0"/>
              <a:t> will appear before </a:t>
            </a:r>
            <a:r>
              <a:rPr lang="en-US" b="1" dirty="0"/>
              <a:t>S</a:t>
            </a:r>
            <a:r>
              <a:rPr lang="en-US" dirty="0"/>
              <a:t> in the sorted list. </a:t>
            </a:r>
            <a:r>
              <a:rPr lang="en-US" b="1" dirty="0"/>
              <a:t>Stable</a:t>
            </a:r>
            <a:r>
              <a:rPr lang="en-US" dirty="0"/>
              <a:t> sorting algorithms maintain the relative order of records with equal </a:t>
            </a:r>
            <a:r>
              <a:rPr lang="en-US" dirty="0" smtClean="0"/>
              <a:t>values. Examples include, Bubble sort, Insertion sort, Merge sort, etc. </a:t>
            </a:r>
          </a:p>
          <a:p>
            <a:pPr algn="just"/>
            <a:endParaRPr lang="en-US" dirty="0"/>
          </a:p>
          <a:p>
            <a:pPr algn="just"/>
            <a:r>
              <a:rPr lang="en-US" dirty="0" smtClean="0"/>
              <a:t>Quick sort, Heap sort, and Selection sort are not stable.</a:t>
            </a:r>
          </a:p>
        </p:txBody>
      </p:sp>
    </p:spTree>
    <p:extLst>
      <p:ext uri="{BB962C8B-B14F-4D97-AF65-F5344CB8AC3E}">
        <p14:creationId xmlns:p14="http://schemas.microsoft.com/office/powerpoint/2010/main" val="8310968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50FA72C3-99CF-46C1-96D6-7C99B71243B9}"/>
              </a:ext>
            </a:extLst>
          </p:cNvPr>
          <p:cNvSpPr txBox="1"/>
          <p:nvPr/>
        </p:nvSpPr>
        <p:spPr>
          <a:xfrm>
            <a:off x="211996" y="1535564"/>
            <a:ext cx="8589916" cy="1354217"/>
          </a:xfrm>
          <a:prstGeom prst="rect">
            <a:avLst/>
          </a:prstGeom>
          <a:noFill/>
        </p:spPr>
        <p:txBody>
          <a:bodyPr wrap="none" rtlCol="0">
            <a:spAutoFit/>
          </a:bodyPr>
          <a:lstStyle/>
          <a:p>
            <a:pPr algn="just">
              <a:defRPr/>
            </a:pPr>
            <a:r>
              <a:rPr lang="en-US" sz="1600" b="1" i="1" dirty="0"/>
              <a:t>Introduction to Algorithms, Thomas H. </a:t>
            </a:r>
            <a:r>
              <a:rPr lang="en-US" sz="1600" b="1" i="1" dirty="0" err="1"/>
              <a:t>Cormen</a:t>
            </a:r>
            <a:r>
              <a:rPr lang="en-US" sz="1600" b="1" i="1" dirty="0"/>
              <a:t>, </a:t>
            </a:r>
            <a:r>
              <a:rPr lang="en-US" sz="1600" b="1" i="1" dirty="0" err="1"/>
              <a:t>Charle</a:t>
            </a:r>
            <a:r>
              <a:rPr lang="en-US" sz="1600" b="1" i="1" dirty="0"/>
              <a:t> E. </a:t>
            </a:r>
            <a:r>
              <a:rPr lang="en-US" sz="1600" b="1" i="1" dirty="0" err="1"/>
              <a:t>Leiserson</a:t>
            </a:r>
            <a:r>
              <a:rPr lang="en-US" sz="1600" b="1" i="1" dirty="0"/>
              <a:t>, </a:t>
            </a:r>
          </a:p>
          <a:p>
            <a:pPr algn="just">
              <a:defRPr/>
            </a:pPr>
            <a:r>
              <a:rPr lang="en-US" sz="1600" b="1" i="1" dirty="0"/>
              <a:t>Ronald L. </a:t>
            </a:r>
            <a:r>
              <a:rPr lang="en-US" sz="1600" b="1" i="1" dirty="0" err="1"/>
              <a:t>Rivest</a:t>
            </a:r>
            <a:r>
              <a:rPr lang="en-US" sz="1600" b="1" i="1" dirty="0"/>
              <a:t>, Clifford Stein (CLRS).</a:t>
            </a:r>
          </a:p>
          <a:p>
            <a:pPr algn="just">
              <a:defRPr/>
            </a:pPr>
            <a:endParaRPr lang="en-US" sz="1600" b="1" i="1" dirty="0"/>
          </a:p>
          <a:p>
            <a:pPr algn="just">
              <a:defRPr/>
            </a:pPr>
            <a:r>
              <a:rPr lang="en-US" sz="1600" b="1" i="1" dirty="0"/>
              <a:t>Fundamental of Computer Algorithms, Ellis Horowitz, Sartaj </a:t>
            </a:r>
            <a:r>
              <a:rPr lang="en-US" sz="1600" b="1" i="1" dirty="0" err="1"/>
              <a:t>Sahni</a:t>
            </a:r>
            <a:r>
              <a:rPr lang="en-US" sz="1600" b="1" i="1" dirty="0"/>
              <a:t>, </a:t>
            </a:r>
            <a:r>
              <a:rPr lang="en-US" sz="1600" b="1" i="1" dirty="0" err="1"/>
              <a:t>Sanguthevar</a:t>
            </a:r>
            <a:r>
              <a:rPr lang="en-US" sz="1600" b="1" i="1" dirty="0"/>
              <a:t> </a:t>
            </a:r>
            <a:r>
              <a:rPr lang="en-US" sz="1600" b="1" i="1" dirty="0" err="1"/>
              <a:t>Rajasekaran</a:t>
            </a:r>
            <a:r>
              <a:rPr lang="en-US" sz="1600" b="1" i="1" dirty="0"/>
              <a:t> (HSR)</a:t>
            </a:r>
            <a:endParaRPr lang="en-US" sz="1600" b="1" dirty="0"/>
          </a:p>
          <a:p>
            <a:pPr algn="just">
              <a:defRPr/>
            </a:pPr>
            <a:endParaRPr lang="en-US" sz="1600" dirty="0"/>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2" y="1760648"/>
            <a:ext cx="7991868" cy="1754326"/>
          </a:xfrm>
          <a:prstGeom prst="rect">
            <a:avLst/>
          </a:prstGeom>
          <a:noFill/>
        </p:spPr>
        <p:txBody>
          <a:bodyPr wrap="none" rtlCol="0">
            <a:spAutoFit/>
          </a:bodyPr>
          <a:lstStyle/>
          <a:p>
            <a:r>
              <a:rPr lang="en-US" dirty="0">
                <a:hlinkClick r:id="rId2"/>
              </a:rPr>
              <a:t>https://www.google.com/search?q=bubble+sort+</a:t>
            </a:r>
          </a:p>
          <a:p>
            <a:r>
              <a:rPr lang="en-US" dirty="0" err="1">
                <a:hlinkClick r:id="rId2"/>
              </a:rPr>
              <a:t>step+by+step&amp;sxsrf</a:t>
            </a:r>
            <a:r>
              <a:rPr lang="en-US" dirty="0">
                <a:hlinkClick r:id="rId2"/>
              </a:rPr>
              <a:t>=ALeKk01uxzgfT3Oy6k1Q3WxVnSpiIN8_4g:1587999728942</a:t>
            </a:r>
          </a:p>
          <a:p>
            <a:r>
              <a:rPr lang="en-US" dirty="0">
                <a:hlinkClick r:id="rId2"/>
              </a:rPr>
              <a:t>&amp;tbm=</a:t>
            </a:r>
            <a:r>
              <a:rPr lang="en-US" dirty="0" err="1">
                <a:hlinkClick r:id="rId2"/>
              </a:rPr>
              <a:t>isch&amp;source</a:t>
            </a:r>
            <a:r>
              <a:rPr lang="en-US" dirty="0">
                <a:hlinkClick r:id="rId2"/>
              </a:rPr>
              <a:t>=</a:t>
            </a:r>
            <a:r>
              <a:rPr lang="en-US" dirty="0" err="1">
                <a:hlinkClick r:id="rId2"/>
              </a:rPr>
              <a:t>iu&amp;ictx</a:t>
            </a:r>
            <a:r>
              <a:rPr lang="en-US" dirty="0">
                <a:hlinkClick r:id="rId2"/>
              </a:rPr>
              <a:t>=1&amp;fir=vRwFsGwVfJ6pJM%253A%252CSzhhze6MPQr4c</a:t>
            </a:r>
          </a:p>
          <a:p>
            <a:r>
              <a:rPr lang="en-US" dirty="0">
                <a:hlinkClick r:id="rId2"/>
              </a:rPr>
              <a:t>M%252C_&amp;vet=1&amp;usg=AI4_-kSrEEXqwRL-PkHhVUtn7jNfF9dB6g&amp;sa=</a:t>
            </a:r>
            <a:r>
              <a:rPr lang="en-US" dirty="0" err="1">
                <a:hlinkClick r:id="rId2"/>
              </a:rPr>
              <a:t>X&amp;ved</a:t>
            </a:r>
            <a:r>
              <a:rPr lang="en-US" dirty="0">
                <a:hlinkClick r:id="rId2"/>
              </a:rPr>
              <a:t>=2ahUK</a:t>
            </a:r>
          </a:p>
          <a:p>
            <a:r>
              <a:rPr lang="en-US" dirty="0">
                <a:hlinkClick r:id="rId2"/>
              </a:rPr>
              <a:t>Ewje0Pz974jpAhXRAnIKHWhMD2UQ_h0wAXoECAcQBg#imgrc=EN4Sdu7veOWVo</a:t>
            </a:r>
          </a:p>
          <a:p>
            <a:r>
              <a:rPr lang="en-US" dirty="0" err="1">
                <a:hlinkClick r:id="rId2"/>
              </a:rPr>
              <a:t>M&amp;imgdii</a:t>
            </a:r>
            <a:r>
              <a:rPr lang="en-US" dirty="0">
                <a:hlinkClick r:id="rId2"/>
              </a:rPr>
              <a:t>=eOqvCu85p9-eBM</a:t>
            </a:r>
            <a:endParaRPr lang="x-none" dirty="0"/>
          </a:p>
        </p:txBody>
      </p:sp>
      <p:sp>
        <p:nvSpPr>
          <p:cNvPr id="2" name="TextBox 1">
            <a:extLst>
              <a:ext uri="{FF2B5EF4-FFF2-40B4-BE49-F238E27FC236}">
                <a16:creationId xmlns="" xmlns:a16="http://schemas.microsoft.com/office/drawing/2014/main" id="{98E0FF49-8518-467A-A1BB-C4CB1DF0F1E9}"/>
              </a:ext>
            </a:extLst>
          </p:cNvPr>
          <p:cNvSpPr txBox="1"/>
          <p:nvPr/>
        </p:nvSpPr>
        <p:spPr>
          <a:xfrm>
            <a:off x="783772" y="4051495"/>
            <a:ext cx="5848139" cy="369332"/>
          </a:xfrm>
          <a:prstGeom prst="rect">
            <a:avLst/>
          </a:prstGeom>
          <a:noFill/>
        </p:spPr>
        <p:txBody>
          <a:bodyPr wrap="none" rtlCol="0">
            <a:spAutoFit/>
          </a:bodyPr>
          <a:lstStyle/>
          <a:p>
            <a:r>
              <a:rPr lang="en-US" dirty="0">
                <a:hlinkClick r:id="rId3"/>
              </a:rPr>
              <a:t>https://www.interviewcake.com/concept/java/counting-sort</a:t>
            </a:r>
            <a:endParaRPr lang="en-US" dirty="0"/>
          </a:p>
        </p:txBody>
      </p:sp>
      <p:sp>
        <p:nvSpPr>
          <p:cNvPr id="5" name="TextBox 4">
            <a:extLst>
              <a:ext uri="{FF2B5EF4-FFF2-40B4-BE49-F238E27FC236}">
                <a16:creationId xmlns="" xmlns:a16="http://schemas.microsoft.com/office/drawing/2014/main" id="{9AB4EDF2-1990-4043-A440-B22959F8C618}"/>
              </a:ext>
            </a:extLst>
          </p:cNvPr>
          <p:cNvSpPr txBox="1"/>
          <p:nvPr/>
        </p:nvSpPr>
        <p:spPr>
          <a:xfrm>
            <a:off x="900332" y="4768948"/>
            <a:ext cx="4580228" cy="369332"/>
          </a:xfrm>
          <a:prstGeom prst="rect">
            <a:avLst/>
          </a:prstGeom>
          <a:noFill/>
        </p:spPr>
        <p:txBody>
          <a:bodyPr wrap="none" rtlCol="0">
            <a:spAutoFit/>
          </a:bodyPr>
          <a:lstStyle/>
          <a:p>
            <a:r>
              <a:rPr lang="en-US" dirty="0">
                <a:hlinkClick r:id="rId4"/>
              </a:rPr>
              <a:t>https://www.geeksforgeeks.org/counting-sort/</a:t>
            </a:r>
            <a:endParaRPr lang="en-US" dirty="0"/>
          </a:p>
        </p:txBody>
      </p:sp>
      <p:sp>
        <p:nvSpPr>
          <p:cNvPr id="6" name="TextBox 5">
            <a:extLst>
              <a:ext uri="{FF2B5EF4-FFF2-40B4-BE49-F238E27FC236}">
                <a16:creationId xmlns="" xmlns:a16="http://schemas.microsoft.com/office/drawing/2014/main" id="{978E8825-3D79-4B4E-96A9-A5802CCCCE98}"/>
              </a:ext>
            </a:extLst>
          </p:cNvPr>
          <p:cNvSpPr txBox="1"/>
          <p:nvPr/>
        </p:nvSpPr>
        <p:spPr>
          <a:xfrm>
            <a:off x="1041009" y="5838092"/>
            <a:ext cx="7734631" cy="369332"/>
          </a:xfrm>
          <a:prstGeom prst="rect">
            <a:avLst/>
          </a:prstGeom>
          <a:noFill/>
        </p:spPr>
        <p:txBody>
          <a:bodyPr wrap="square" rtlCol="0">
            <a:spAutoFit/>
          </a:bodyPr>
          <a:lstStyle/>
          <a:p>
            <a:r>
              <a:rPr lang="en-US" dirty="0">
                <a:hlinkClick r:id="rId5"/>
              </a:rPr>
              <a:t>https://www.hackerearth.com/practice/algorithms/sorting/quick-sort/tutorial/</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8BB3E2F9841A40A8A4E66ACF86437D" ma:contentTypeVersion="0" ma:contentTypeDescription="Create a new document." ma:contentTypeScope="" ma:versionID="af4a9a41cd403df4be6959adfbe43d1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6BC744-9470-41EB-8E9C-CF190E556E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D6AFB67-9ED9-490E-8C69-CF98624F5FDB}">
  <ds:schemaRefs>
    <ds:schemaRef ds:uri="http://schemas.microsoft.com/sharepoint/v3/contenttype/forms"/>
  </ds:schemaRefs>
</ds:datastoreItem>
</file>

<file path=customXml/itemProps3.xml><?xml version="1.0" encoding="utf-8"?>
<ds:datastoreItem xmlns:ds="http://schemas.openxmlformats.org/officeDocument/2006/customXml" ds:itemID="{022DD2FB-3BC5-4C0E-B011-4FB5CDCF30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1098</TotalTime>
  <Words>3661</Words>
  <Application>Microsoft Office PowerPoint</Application>
  <PresentationFormat>On-screen Show (4:3)</PresentationFormat>
  <Paragraphs>2465</Paragraphs>
  <Slides>93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93</vt:i4>
      </vt:variant>
    </vt:vector>
  </HeadingPairs>
  <TitlesOfParts>
    <vt:vector size="105" baseType="lpstr">
      <vt:lpstr>Arial Unicode MS</vt:lpstr>
      <vt:lpstr>Arial</vt:lpstr>
      <vt:lpstr>Calibri</vt:lpstr>
      <vt:lpstr>Cambria Math</vt:lpstr>
      <vt:lpstr>Consolas</vt:lpstr>
      <vt:lpstr>Corbel</vt:lpstr>
      <vt:lpstr>Lucida Sans Unicode</vt:lpstr>
      <vt:lpstr>Tahoma</vt:lpstr>
      <vt:lpstr>Trebuchet MS</vt:lpstr>
      <vt:lpstr>Verdana</vt:lpstr>
      <vt:lpstr>Wingdings</vt:lpstr>
      <vt:lpstr>Spectrum</vt:lpstr>
      <vt:lpstr>Conventional Sorting Algorithms &amp; Their Complexities</vt:lpstr>
      <vt:lpstr>Lecture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102</cp:revision>
  <dcterms:created xsi:type="dcterms:W3CDTF">2018-12-10T17:20:29Z</dcterms:created>
  <dcterms:modified xsi:type="dcterms:W3CDTF">2021-02-07T06:08:11Z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0x010100558BB3E2F9841A40A8A4E66ACF86437D</vt:lpwstr>
  </property>
</Properties>
</file>