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6" r:id="rId5"/>
    <p:sldId id="257" r:id="rId6"/>
    <p:sldId id="266" r:id="rId7"/>
    <p:sldId id="415" r:id="rId8"/>
    <p:sldId id="416" r:id="rId9"/>
    <p:sldId id="258" r:id="rId10"/>
    <p:sldId id="432" r:id="rId11"/>
    <p:sldId id="440" r:id="rId12"/>
    <p:sldId id="441" r:id="rId13"/>
    <p:sldId id="442" r:id="rId14"/>
    <p:sldId id="351" r:id="rId15"/>
    <p:sldId id="353" r:id="rId16"/>
    <p:sldId id="361" r:id="rId17"/>
    <p:sldId id="362" r:id="rId18"/>
    <p:sldId id="363" r:id="rId19"/>
    <p:sldId id="364" r:id="rId20"/>
    <p:sldId id="365" r:id="rId21"/>
    <p:sldId id="366" r:id="rId22"/>
    <p:sldId id="367" r:id="rId23"/>
    <p:sldId id="368" r:id="rId24"/>
    <p:sldId id="369" r:id="rId25"/>
    <p:sldId id="462" r:id="rId26"/>
    <p:sldId id="463" r:id="rId27"/>
    <p:sldId id="464"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85" d="100"/>
          <a:sy n="85" d="100"/>
        </p:scale>
        <p:origin x="13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76EB6-66C3-4217-A7CF-B9D926E6FE9F}" type="datetimeFigureOut">
              <a:rPr lang="en-US" smtClean="0"/>
              <a:t>2/22/2021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0E746-BBEB-409A-A855-6D2029031C21}" type="slidenum">
              <a:rPr lang="en-US" smtClean="0"/>
              <a:t>‹#›</a:t>
            </a:fld>
            <a:endParaRPr lang="en-US"/>
          </a:p>
        </p:txBody>
      </p:sp>
    </p:spTree>
    <p:extLst>
      <p:ext uri="{BB962C8B-B14F-4D97-AF65-F5344CB8AC3E}">
        <p14:creationId xmlns:p14="http://schemas.microsoft.com/office/powerpoint/2010/main" val="684245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en-US"/>
          </a:p>
        </p:txBody>
      </p:sp>
      <p:sp>
        <p:nvSpPr>
          <p:cNvPr id="19459"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sz="1200">
                <a:latin typeface="Times New Roman" charset="0"/>
              </a:rPr>
              <a:t>8</a:t>
            </a:r>
          </a:p>
        </p:txBody>
      </p:sp>
      <p:sp>
        <p:nvSpPr>
          <p:cNvPr id="19460"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en-US"/>
          </a:p>
        </p:txBody>
      </p:sp>
      <p:sp>
        <p:nvSpPr>
          <p:cNvPr id="19461"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en-US"/>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149337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2/22/2021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fractional-knapsack-problem/" TargetMode="External"/><Relationship Id="rId2" Type="http://schemas.openxmlformats.org/officeDocument/2006/relationships/hyperlink" Target="https://www.tutorialspoint.com/Huffman-Coding-Algorithm" TargetMode="External"/><Relationship Id="rId1" Type="http://schemas.openxmlformats.org/officeDocument/2006/relationships/slideLayout" Target="../slideLayouts/slideLayout9.xml"/><Relationship Id="rId6" Type="http://schemas.openxmlformats.org/officeDocument/2006/relationships/hyperlink" Target="https://www.tutorialspoint.com/data_structures_algorithms/greedy_algorithms.htm" TargetMode="External"/><Relationship Id="rId5" Type="http://schemas.openxmlformats.org/officeDocument/2006/relationships/hyperlink" Target="https://www.geeksforgeeks.org/huffman-coding-greedy-algo-3/" TargetMode="External"/><Relationship Id="rId4" Type="http://schemas.openxmlformats.org/officeDocument/2006/relationships/hyperlink" Target="https://www.geeksforgeeks.org/activity-selection-problem-greedy-algo-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Greedy Algorithm</a:t>
            </a:r>
          </a:p>
        </p:txBody>
      </p:sp>
      <p:sp>
        <p:nvSpPr>
          <p:cNvPr id="3" name="Subtitle 2"/>
          <p:cNvSpPr>
            <a:spLocks noGrp="1"/>
          </p:cNvSpPr>
          <p:nvPr>
            <p:ph type="subTitle" idx="1"/>
          </p:nvPr>
        </p:nvSpPr>
        <p:spPr>
          <a:xfrm>
            <a:off x="476205" y="1532427"/>
            <a:ext cx="2789509" cy="484632"/>
          </a:xfrm>
        </p:spPr>
        <p:txBody>
          <a:bodyPr/>
          <a:lstStyle/>
          <a:p>
            <a:r>
              <a:rPr lang="en-US" dirty="0"/>
              <a:t>Course Code: CSC2211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75729667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a:t>06</a:t>
                      </a:r>
                      <a:endParaRPr lang="en-US" dirty="0"/>
                    </a:p>
                  </a:txBody>
                  <a:tcPr/>
                </a:tc>
                <a:tc>
                  <a:txBody>
                    <a:bodyPr/>
                    <a:lstStyle/>
                    <a:p>
                      <a:r>
                        <a:rPr lang="en-US" dirty="0"/>
                        <a:t>Week No:</a:t>
                      </a:r>
                    </a:p>
                  </a:txBody>
                  <a:tcPr/>
                </a:tc>
                <a:tc>
                  <a:txBody>
                    <a:bodyPr/>
                    <a:lstStyle/>
                    <a:p>
                      <a:r>
                        <a:rPr lang="en-US" dirty="0"/>
                        <a:t>06</a:t>
                      </a:r>
                    </a:p>
                  </a:txBody>
                  <a:tcPr/>
                </a:tc>
                <a:tc>
                  <a:txBody>
                    <a:bodyPr/>
                    <a:lstStyle/>
                    <a:p>
                      <a:r>
                        <a:rPr lang="en-US" dirty="0"/>
                        <a:t>Semester:</a:t>
                      </a:r>
                    </a:p>
                  </a:txBody>
                  <a:tcPr/>
                </a:tc>
                <a:tc>
                  <a:txBody>
                    <a:bodyPr/>
                    <a:lstStyle/>
                    <a:p>
                      <a:r>
                        <a:rPr lang="en-US" dirty="0" smtClean="0"/>
                        <a:t>Spring</a:t>
                      </a:r>
                      <a:r>
                        <a:rPr lang="en-US" baseline="0" dirty="0" smtClean="0"/>
                        <a:t> 20-21</a:t>
                      </a:r>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Mushfiqur Rahman; mushfiqur@aiub.edu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9CD0FFA-6290-4F2D-BEC8-4FF770208E08}"/>
              </a:ext>
            </a:extLst>
          </p:cNvPr>
          <p:cNvSpPr/>
          <p:nvPr/>
        </p:nvSpPr>
        <p:spPr>
          <a:xfrm>
            <a:off x="61703" y="613673"/>
            <a:ext cx="3395994" cy="400110"/>
          </a:xfrm>
          <a:prstGeom prst="rect">
            <a:avLst/>
          </a:prstGeom>
        </p:spPr>
        <p:txBody>
          <a:bodyPr wrap="none">
            <a:spAutoFit/>
          </a:bodyPr>
          <a:lstStyle/>
          <a:p>
            <a:pPr marL="167005">
              <a:lnSpc>
                <a:spcPct val="100000"/>
              </a:lnSpc>
              <a:spcBef>
                <a:spcPts val="135"/>
              </a:spcBef>
            </a:pPr>
            <a:r>
              <a:rPr lang="en-US" sz="2000" b="1" u="sng" spc="10" dirty="0">
                <a:cs typeface="Calibri"/>
              </a:rPr>
              <a:t>Fractional knapsack</a:t>
            </a:r>
            <a:r>
              <a:rPr lang="en-US" sz="2000" b="1" u="sng" spc="-40" dirty="0">
                <a:cs typeface="Calibri"/>
              </a:rPr>
              <a:t> </a:t>
            </a:r>
            <a:r>
              <a:rPr lang="en-US" sz="2000" b="1" u="sng" spc="-35" dirty="0">
                <a:cs typeface="Calibri"/>
              </a:rPr>
              <a:t>problem</a:t>
            </a:r>
            <a:endParaRPr lang="en-US" sz="2000" b="1" u="sng" dirty="0">
              <a:cs typeface="Calibri"/>
            </a:endParaRPr>
          </a:p>
        </p:txBody>
      </p:sp>
      <p:graphicFrame>
        <p:nvGraphicFramePr>
          <p:cNvPr id="3" name="object 8">
            <a:extLst>
              <a:ext uri="{FF2B5EF4-FFF2-40B4-BE49-F238E27FC236}">
                <a16:creationId xmlns:a16="http://schemas.microsoft.com/office/drawing/2014/main" xmlns="" id="{6CC9BA06-506C-4F0B-9F3B-4FBE822010C0}"/>
              </a:ext>
            </a:extLst>
          </p:cNvPr>
          <p:cNvGraphicFramePr>
            <a:graphicFrameLocks noGrp="1"/>
          </p:cNvGraphicFramePr>
          <p:nvPr>
            <p:extLst>
              <p:ext uri="{D42A27DB-BD31-4B8C-83A1-F6EECF244321}">
                <p14:modId xmlns:p14="http://schemas.microsoft.com/office/powerpoint/2010/main" val="1130489329"/>
              </p:ext>
            </p:extLst>
          </p:nvPr>
        </p:nvGraphicFramePr>
        <p:xfrm>
          <a:off x="1531669" y="1220889"/>
          <a:ext cx="4292355" cy="945535"/>
        </p:xfrm>
        <a:graphic>
          <a:graphicData uri="http://schemas.openxmlformats.org/drawingml/2006/table">
            <a:tbl>
              <a:tblPr firstRow="1" bandRow="1">
                <a:tableStyleId>{2D5ABB26-0587-4C30-8999-92F81FD0307C}</a:tableStyleId>
              </a:tblPr>
              <a:tblGrid>
                <a:gridCol w="1148758">
                  <a:extLst>
                    <a:ext uri="{9D8B030D-6E8A-4147-A177-3AD203B41FA5}">
                      <a16:colId xmlns:a16="http://schemas.microsoft.com/office/drawing/2014/main" xmlns="" val="20000"/>
                    </a:ext>
                  </a:extLst>
                </a:gridCol>
                <a:gridCol w="1570029">
                  <a:extLst>
                    <a:ext uri="{9D8B030D-6E8A-4147-A177-3AD203B41FA5}">
                      <a16:colId xmlns:a16="http://schemas.microsoft.com/office/drawing/2014/main" xmlns="" val="20001"/>
                    </a:ext>
                  </a:extLst>
                </a:gridCol>
                <a:gridCol w="1573568">
                  <a:extLst>
                    <a:ext uri="{9D8B030D-6E8A-4147-A177-3AD203B41FA5}">
                      <a16:colId xmlns:a16="http://schemas.microsoft.com/office/drawing/2014/main" xmlns="" val="20002"/>
                    </a:ext>
                  </a:extLst>
                </a:gridCol>
              </a:tblGrid>
              <a:tr h="236388">
                <a:tc>
                  <a:txBody>
                    <a:bodyPr/>
                    <a:lstStyle/>
                    <a:p>
                      <a:pPr marL="75565">
                        <a:lnSpc>
                          <a:spcPts val="1190"/>
                        </a:lnSpc>
                      </a:pPr>
                      <a:r>
                        <a:rPr sz="1100" spc="-65" dirty="0">
                          <a:latin typeface="Tahoma"/>
                          <a:cs typeface="Tahoma"/>
                        </a:rPr>
                        <a:t>Item</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30" dirty="0">
                          <a:latin typeface="Tahoma"/>
                          <a:cs typeface="Tahoma"/>
                        </a:rPr>
                        <a:t>Benefit</a:t>
                      </a:r>
                      <a:endParaRPr sz="1100" dirty="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30" dirty="0">
                          <a:latin typeface="Tahoma"/>
                          <a:cs typeface="Tahoma"/>
                        </a:rPr>
                        <a:t>Weight</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236388">
                <a:tc>
                  <a:txBody>
                    <a:bodyPr/>
                    <a:lstStyle/>
                    <a:p>
                      <a:pPr marL="75565">
                        <a:lnSpc>
                          <a:spcPts val="1190"/>
                        </a:lnSpc>
                      </a:pPr>
                      <a:r>
                        <a:rPr sz="1100" dirty="0">
                          <a:latin typeface="Tahoma"/>
                          <a:cs typeface="Tahoma"/>
                        </a:rPr>
                        <a:t>A</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55" dirty="0">
                          <a:latin typeface="Tahoma"/>
                          <a:cs typeface="Tahoma"/>
                        </a:rPr>
                        <a:t>25</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83185" algn="ctr">
                        <a:lnSpc>
                          <a:spcPts val="1190"/>
                        </a:lnSpc>
                      </a:pPr>
                      <a:r>
                        <a:rPr sz="1100" spc="-55" dirty="0">
                          <a:latin typeface="Tahoma"/>
                          <a:cs typeface="Tahoma"/>
                        </a:rPr>
                        <a:t>18</a:t>
                      </a:r>
                      <a:r>
                        <a:rPr sz="1100" spc="-25" dirty="0">
                          <a:latin typeface="Tahoma"/>
                          <a:cs typeface="Tahoma"/>
                        </a:rPr>
                        <a:t> </a:t>
                      </a:r>
                      <a:r>
                        <a:rPr sz="1100" spc="-45" dirty="0">
                          <a:latin typeface="Tahoma"/>
                          <a:cs typeface="Tahoma"/>
                        </a:rPr>
                        <a:t>kg</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1"/>
                  </a:ext>
                </a:extLst>
              </a:tr>
              <a:tr h="236371">
                <a:tc>
                  <a:txBody>
                    <a:bodyPr/>
                    <a:lstStyle/>
                    <a:p>
                      <a:pPr marL="75565">
                        <a:lnSpc>
                          <a:spcPts val="1190"/>
                        </a:lnSpc>
                      </a:pPr>
                      <a:r>
                        <a:rPr sz="1100" dirty="0">
                          <a:latin typeface="Tahoma"/>
                          <a:cs typeface="Tahoma"/>
                        </a:rPr>
                        <a:t>B</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55" dirty="0">
                          <a:latin typeface="Tahoma"/>
                          <a:cs typeface="Tahoma"/>
                        </a:rPr>
                        <a:t>15</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83185" algn="ctr">
                        <a:lnSpc>
                          <a:spcPts val="1190"/>
                        </a:lnSpc>
                      </a:pPr>
                      <a:r>
                        <a:rPr sz="1100" spc="-55" dirty="0">
                          <a:latin typeface="Tahoma"/>
                          <a:cs typeface="Tahoma"/>
                        </a:rPr>
                        <a:t>10</a:t>
                      </a:r>
                      <a:r>
                        <a:rPr sz="1100" spc="-25" dirty="0">
                          <a:latin typeface="Tahoma"/>
                          <a:cs typeface="Tahoma"/>
                        </a:rPr>
                        <a:t> </a:t>
                      </a:r>
                      <a:r>
                        <a:rPr sz="1100" spc="-45" dirty="0">
                          <a:latin typeface="Tahoma"/>
                          <a:cs typeface="Tahoma"/>
                        </a:rPr>
                        <a:t>kg</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2"/>
                  </a:ext>
                </a:extLst>
              </a:tr>
              <a:tr h="236388">
                <a:tc>
                  <a:txBody>
                    <a:bodyPr/>
                    <a:lstStyle/>
                    <a:p>
                      <a:pPr marL="75565">
                        <a:lnSpc>
                          <a:spcPts val="1190"/>
                        </a:lnSpc>
                      </a:pPr>
                      <a:r>
                        <a:rPr sz="1100" dirty="0">
                          <a:latin typeface="Tahoma"/>
                          <a:cs typeface="Tahoma"/>
                        </a:rPr>
                        <a:t>C</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55" dirty="0">
                          <a:latin typeface="Tahoma"/>
                          <a:cs typeface="Tahoma"/>
                        </a:rPr>
                        <a:t>24</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83185" algn="ctr">
                        <a:lnSpc>
                          <a:spcPts val="1190"/>
                        </a:lnSpc>
                      </a:pPr>
                      <a:r>
                        <a:rPr sz="1100" spc="-55" dirty="0">
                          <a:latin typeface="Tahoma"/>
                          <a:cs typeface="Tahoma"/>
                        </a:rPr>
                        <a:t>15</a:t>
                      </a:r>
                      <a:r>
                        <a:rPr sz="1100" spc="-25" dirty="0">
                          <a:latin typeface="Tahoma"/>
                          <a:cs typeface="Tahoma"/>
                        </a:rPr>
                        <a:t> </a:t>
                      </a:r>
                      <a:r>
                        <a:rPr sz="1100" spc="-45" dirty="0">
                          <a:latin typeface="Tahoma"/>
                          <a:cs typeface="Tahoma"/>
                        </a:rPr>
                        <a:t>kg</a:t>
                      </a:r>
                      <a:endParaRPr sz="1100" dirty="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3"/>
                  </a:ext>
                </a:extLst>
              </a:tr>
            </a:tbl>
          </a:graphicData>
        </a:graphic>
      </p:graphicFrame>
      <p:sp>
        <p:nvSpPr>
          <p:cNvPr id="4" name="object 9">
            <a:extLst>
              <a:ext uri="{FF2B5EF4-FFF2-40B4-BE49-F238E27FC236}">
                <a16:creationId xmlns:a16="http://schemas.microsoft.com/office/drawing/2014/main" xmlns="" id="{63169AF8-9B97-4480-BC5E-B9248CAE31C4}"/>
              </a:ext>
            </a:extLst>
          </p:cNvPr>
          <p:cNvSpPr txBox="1"/>
          <p:nvPr/>
        </p:nvSpPr>
        <p:spPr>
          <a:xfrm>
            <a:off x="347294" y="1340566"/>
            <a:ext cx="947419" cy="627095"/>
          </a:xfrm>
          <a:prstGeom prst="rect">
            <a:avLst/>
          </a:prstGeom>
        </p:spPr>
        <p:txBody>
          <a:bodyPr vert="horz" wrap="square" lIns="0" tIns="11430" rIns="0" bIns="0" rtlCol="0">
            <a:spAutoFit/>
          </a:bodyPr>
          <a:lstStyle/>
          <a:p>
            <a:pPr marL="12700">
              <a:lnSpc>
                <a:spcPct val="100000"/>
              </a:lnSpc>
              <a:spcBef>
                <a:spcPts val="90"/>
              </a:spcBef>
            </a:pPr>
            <a:r>
              <a:rPr sz="2000" spc="-30" dirty="0">
                <a:cs typeface="Tahoma"/>
              </a:rPr>
              <a:t>Capacity</a:t>
            </a:r>
            <a:r>
              <a:rPr sz="2000" spc="-20" dirty="0">
                <a:cs typeface="Tahoma"/>
              </a:rPr>
              <a:t> </a:t>
            </a:r>
            <a:r>
              <a:rPr sz="2000" spc="-10" dirty="0">
                <a:cs typeface="Tahoma"/>
              </a:rPr>
              <a:t>W=20</a:t>
            </a:r>
            <a:endParaRPr sz="2000" dirty="0">
              <a:cs typeface="Tahoma"/>
            </a:endParaRPr>
          </a:p>
        </p:txBody>
      </p:sp>
      <p:pic>
        <p:nvPicPr>
          <p:cNvPr id="6" name="Picture 5">
            <a:extLst>
              <a:ext uri="{FF2B5EF4-FFF2-40B4-BE49-F238E27FC236}">
                <a16:creationId xmlns:a16="http://schemas.microsoft.com/office/drawing/2014/main" xmlns="" id="{CBC2EF48-90F2-42BF-9F3C-094E471822AF}"/>
              </a:ext>
            </a:extLst>
          </p:cNvPr>
          <p:cNvPicPr>
            <a:picLocks noChangeAspect="1"/>
          </p:cNvPicPr>
          <p:nvPr/>
        </p:nvPicPr>
        <p:blipFill>
          <a:blip r:embed="rId2"/>
          <a:stretch>
            <a:fillRect/>
          </a:stretch>
        </p:blipFill>
        <p:spPr>
          <a:xfrm>
            <a:off x="134021" y="2511573"/>
            <a:ext cx="8545745" cy="4058039"/>
          </a:xfrm>
          <a:prstGeom prst="rect">
            <a:avLst/>
          </a:prstGeom>
        </p:spPr>
      </p:pic>
      <p:sp>
        <p:nvSpPr>
          <p:cNvPr id="8" name="Rectangle 7">
            <a:extLst>
              <a:ext uri="{FF2B5EF4-FFF2-40B4-BE49-F238E27FC236}">
                <a16:creationId xmlns:a16="http://schemas.microsoft.com/office/drawing/2014/main" xmlns="" id="{AC31F7E1-E426-456E-9CD8-E0CA2F0E0FAD}"/>
              </a:ext>
            </a:extLst>
          </p:cNvPr>
          <p:cNvSpPr/>
          <p:nvPr/>
        </p:nvSpPr>
        <p:spPr>
          <a:xfrm>
            <a:off x="347294" y="3429000"/>
            <a:ext cx="8093321" cy="23521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686FD68D-2128-48FF-8850-5E66C4B44845}"/>
              </a:ext>
            </a:extLst>
          </p:cNvPr>
          <p:cNvSpPr/>
          <p:nvPr/>
        </p:nvSpPr>
        <p:spPr>
          <a:xfrm>
            <a:off x="344953" y="3722076"/>
            <a:ext cx="8095662" cy="6529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D74CBA3C-7814-4292-80F1-1808D25D127D}"/>
              </a:ext>
            </a:extLst>
          </p:cNvPr>
          <p:cNvSpPr/>
          <p:nvPr/>
        </p:nvSpPr>
        <p:spPr>
          <a:xfrm>
            <a:off x="359019" y="4425455"/>
            <a:ext cx="8093321" cy="23521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6533F6FD-B18B-4538-B79F-5AE5B87863B8}"/>
              </a:ext>
            </a:extLst>
          </p:cNvPr>
          <p:cNvSpPr/>
          <p:nvPr/>
        </p:nvSpPr>
        <p:spPr>
          <a:xfrm>
            <a:off x="359018" y="4706821"/>
            <a:ext cx="8093321" cy="23521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A7A089AB-FED7-4491-8DCE-A695AE66C5FF}"/>
              </a:ext>
            </a:extLst>
          </p:cNvPr>
          <p:cNvSpPr/>
          <p:nvPr/>
        </p:nvSpPr>
        <p:spPr>
          <a:xfrm>
            <a:off x="370741" y="5028025"/>
            <a:ext cx="8095662" cy="6529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1E571CB0-65A2-4864-AE81-9094F732ECC5}"/>
              </a:ext>
            </a:extLst>
          </p:cNvPr>
          <p:cNvSpPr/>
          <p:nvPr/>
        </p:nvSpPr>
        <p:spPr>
          <a:xfrm>
            <a:off x="384814" y="5548534"/>
            <a:ext cx="8095662" cy="6529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154C0D3-9957-43AA-8904-7D501CFD0B60}"/>
              </a:ext>
            </a:extLst>
          </p:cNvPr>
          <p:cNvSpPr/>
          <p:nvPr/>
        </p:nvSpPr>
        <p:spPr>
          <a:xfrm>
            <a:off x="398883" y="6308186"/>
            <a:ext cx="8093321" cy="23521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04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195" y="858791"/>
            <a:ext cx="9131836" cy="461219"/>
          </a:xfrm>
          <a:prstGeom prst="rect">
            <a:avLst/>
          </a:prstGeom>
        </p:spPr>
        <p:txBody>
          <a:bodyPr vert="horz" wrap="square" lIns="0" tIns="33975" rIns="0" bIns="0" rtlCol="0">
            <a:spAutoFit/>
          </a:bodyPr>
          <a:lstStyle/>
          <a:p>
            <a:pPr marL="330954">
              <a:spcBef>
                <a:spcPts val="268"/>
              </a:spcBef>
            </a:pPr>
            <a:r>
              <a:rPr sz="2774" u="sng" spc="20" dirty="0">
                <a:latin typeface="Calibri"/>
                <a:cs typeface="Calibri"/>
              </a:rPr>
              <a:t>Fractional knapsack</a:t>
            </a:r>
            <a:r>
              <a:rPr sz="2774" u="sng" spc="-79" dirty="0">
                <a:latin typeface="Calibri"/>
                <a:cs typeface="Calibri"/>
              </a:rPr>
              <a:t> </a:t>
            </a:r>
            <a:r>
              <a:rPr sz="2774" u="sng" spc="-69" dirty="0">
                <a:latin typeface="Calibri"/>
                <a:cs typeface="Calibri"/>
              </a:rPr>
              <a:t>problem</a:t>
            </a:r>
            <a:endParaRPr sz="2774" u="sng" dirty="0">
              <a:latin typeface="Calibri"/>
              <a:cs typeface="Calibri"/>
            </a:endParaRPr>
          </a:p>
        </p:txBody>
      </p:sp>
      <p:sp>
        <p:nvSpPr>
          <p:cNvPr id="12" name="object 12"/>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13" name="object 13"/>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14" name="object 14"/>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27</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pic>
        <p:nvPicPr>
          <p:cNvPr id="2" name="Picture 1"/>
          <p:cNvPicPr>
            <a:picLocks noChangeAspect="1"/>
          </p:cNvPicPr>
          <p:nvPr/>
        </p:nvPicPr>
        <p:blipFill>
          <a:blip r:embed="rId2"/>
          <a:stretch>
            <a:fillRect/>
          </a:stretch>
        </p:blipFill>
        <p:spPr>
          <a:xfrm>
            <a:off x="343528" y="3353887"/>
            <a:ext cx="8604241" cy="2434905"/>
          </a:xfrm>
          <a:prstGeom prst="rect">
            <a:avLst/>
          </a:prstGeom>
        </p:spPr>
      </p:pic>
      <p:graphicFrame>
        <p:nvGraphicFramePr>
          <p:cNvPr id="10" name="object 8">
            <a:extLst>
              <a:ext uri="{FF2B5EF4-FFF2-40B4-BE49-F238E27FC236}">
                <a16:creationId xmlns:a16="http://schemas.microsoft.com/office/drawing/2014/main" xmlns="" id="{7D65A073-259D-4CBB-BD52-B13E366E611B}"/>
              </a:ext>
            </a:extLst>
          </p:cNvPr>
          <p:cNvGraphicFramePr>
            <a:graphicFrameLocks noGrp="1"/>
          </p:cNvGraphicFramePr>
          <p:nvPr>
            <p:extLst>
              <p:ext uri="{D42A27DB-BD31-4B8C-83A1-F6EECF244321}">
                <p14:modId xmlns:p14="http://schemas.microsoft.com/office/powerpoint/2010/main" val="2817767656"/>
              </p:ext>
            </p:extLst>
          </p:nvPr>
        </p:nvGraphicFramePr>
        <p:xfrm>
          <a:off x="1531669" y="1586650"/>
          <a:ext cx="4292355" cy="945535"/>
        </p:xfrm>
        <a:graphic>
          <a:graphicData uri="http://schemas.openxmlformats.org/drawingml/2006/table">
            <a:tbl>
              <a:tblPr firstRow="1" bandRow="1">
                <a:tableStyleId>{2D5ABB26-0587-4C30-8999-92F81FD0307C}</a:tableStyleId>
              </a:tblPr>
              <a:tblGrid>
                <a:gridCol w="1148758">
                  <a:extLst>
                    <a:ext uri="{9D8B030D-6E8A-4147-A177-3AD203B41FA5}">
                      <a16:colId xmlns:a16="http://schemas.microsoft.com/office/drawing/2014/main" xmlns="" val="20000"/>
                    </a:ext>
                  </a:extLst>
                </a:gridCol>
                <a:gridCol w="1570029">
                  <a:extLst>
                    <a:ext uri="{9D8B030D-6E8A-4147-A177-3AD203B41FA5}">
                      <a16:colId xmlns:a16="http://schemas.microsoft.com/office/drawing/2014/main" xmlns="" val="20001"/>
                    </a:ext>
                  </a:extLst>
                </a:gridCol>
                <a:gridCol w="1573568">
                  <a:extLst>
                    <a:ext uri="{9D8B030D-6E8A-4147-A177-3AD203B41FA5}">
                      <a16:colId xmlns:a16="http://schemas.microsoft.com/office/drawing/2014/main" xmlns="" val="20002"/>
                    </a:ext>
                  </a:extLst>
                </a:gridCol>
              </a:tblGrid>
              <a:tr h="236388">
                <a:tc>
                  <a:txBody>
                    <a:bodyPr/>
                    <a:lstStyle/>
                    <a:p>
                      <a:pPr marL="75565">
                        <a:lnSpc>
                          <a:spcPts val="1190"/>
                        </a:lnSpc>
                      </a:pPr>
                      <a:r>
                        <a:rPr sz="1100" spc="-65" dirty="0">
                          <a:latin typeface="Tahoma"/>
                          <a:cs typeface="Tahoma"/>
                        </a:rPr>
                        <a:t>Item</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30" dirty="0">
                          <a:latin typeface="Tahoma"/>
                          <a:cs typeface="Tahoma"/>
                        </a:rPr>
                        <a:t>Benefit</a:t>
                      </a:r>
                      <a:endParaRPr sz="1100" dirty="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30" dirty="0">
                          <a:latin typeface="Tahoma"/>
                          <a:cs typeface="Tahoma"/>
                        </a:rPr>
                        <a:t>Weight</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236388">
                <a:tc>
                  <a:txBody>
                    <a:bodyPr/>
                    <a:lstStyle/>
                    <a:p>
                      <a:pPr marL="75565">
                        <a:lnSpc>
                          <a:spcPts val="1190"/>
                        </a:lnSpc>
                      </a:pPr>
                      <a:r>
                        <a:rPr sz="1100" dirty="0">
                          <a:latin typeface="Tahoma"/>
                          <a:cs typeface="Tahoma"/>
                        </a:rPr>
                        <a:t>A</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55" dirty="0">
                          <a:latin typeface="Tahoma"/>
                          <a:cs typeface="Tahoma"/>
                        </a:rPr>
                        <a:t>25</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83185" algn="ctr">
                        <a:lnSpc>
                          <a:spcPts val="1190"/>
                        </a:lnSpc>
                      </a:pPr>
                      <a:r>
                        <a:rPr sz="1100" spc="-55" dirty="0">
                          <a:latin typeface="Tahoma"/>
                          <a:cs typeface="Tahoma"/>
                        </a:rPr>
                        <a:t>18</a:t>
                      </a:r>
                      <a:r>
                        <a:rPr sz="1100" spc="-25" dirty="0">
                          <a:latin typeface="Tahoma"/>
                          <a:cs typeface="Tahoma"/>
                        </a:rPr>
                        <a:t> </a:t>
                      </a:r>
                      <a:r>
                        <a:rPr sz="1100" spc="-45" dirty="0">
                          <a:latin typeface="Tahoma"/>
                          <a:cs typeface="Tahoma"/>
                        </a:rPr>
                        <a:t>kg</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1"/>
                  </a:ext>
                </a:extLst>
              </a:tr>
              <a:tr h="236371">
                <a:tc>
                  <a:txBody>
                    <a:bodyPr/>
                    <a:lstStyle/>
                    <a:p>
                      <a:pPr marL="75565">
                        <a:lnSpc>
                          <a:spcPts val="1190"/>
                        </a:lnSpc>
                      </a:pPr>
                      <a:r>
                        <a:rPr sz="1100" dirty="0">
                          <a:latin typeface="Tahoma"/>
                          <a:cs typeface="Tahoma"/>
                        </a:rPr>
                        <a:t>B</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55" dirty="0">
                          <a:latin typeface="Tahoma"/>
                          <a:cs typeface="Tahoma"/>
                        </a:rPr>
                        <a:t>15</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83185" algn="ctr">
                        <a:lnSpc>
                          <a:spcPts val="1190"/>
                        </a:lnSpc>
                      </a:pPr>
                      <a:r>
                        <a:rPr sz="1100" spc="-55" dirty="0">
                          <a:latin typeface="Tahoma"/>
                          <a:cs typeface="Tahoma"/>
                        </a:rPr>
                        <a:t>10</a:t>
                      </a:r>
                      <a:r>
                        <a:rPr sz="1100" spc="-25" dirty="0">
                          <a:latin typeface="Tahoma"/>
                          <a:cs typeface="Tahoma"/>
                        </a:rPr>
                        <a:t> </a:t>
                      </a:r>
                      <a:r>
                        <a:rPr sz="1100" spc="-45" dirty="0">
                          <a:latin typeface="Tahoma"/>
                          <a:cs typeface="Tahoma"/>
                        </a:rPr>
                        <a:t>kg</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2"/>
                  </a:ext>
                </a:extLst>
              </a:tr>
              <a:tr h="236388">
                <a:tc>
                  <a:txBody>
                    <a:bodyPr/>
                    <a:lstStyle/>
                    <a:p>
                      <a:pPr marL="75565">
                        <a:lnSpc>
                          <a:spcPts val="1190"/>
                        </a:lnSpc>
                      </a:pPr>
                      <a:r>
                        <a:rPr sz="1100" dirty="0">
                          <a:latin typeface="Tahoma"/>
                          <a:cs typeface="Tahoma"/>
                        </a:rPr>
                        <a:t>C</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55" dirty="0">
                          <a:latin typeface="Tahoma"/>
                          <a:cs typeface="Tahoma"/>
                        </a:rPr>
                        <a:t>24</a:t>
                      </a:r>
                      <a:endParaRPr sz="11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83185" algn="ctr">
                        <a:lnSpc>
                          <a:spcPts val="1190"/>
                        </a:lnSpc>
                      </a:pPr>
                      <a:r>
                        <a:rPr sz="1100" spc="-55" dirty="0">
                          <a:latin typeface="Tahoma"/>
                          <a:cs typeface="Tahoma"/>
                        </a:rPr>
                        <a:t>15</a:t>
                      </a:r>
                      <a:r>
                        <a:rPr sz="1100" spc="-25" dirty="0">
                          <a:latin typeface="Tahoma"/>
                          <a:cs typeface="Tahoma"/>
                        </a:rPr>
                        <a:t> </a:t>
                      </a:r>
                      <a:r>
                        <a:rPr sz="1100" spc="-45" dirty="0">
                          <a:latin typeface="Tahoma"/>
                          <a:cs typeface="Tahoma"/>
                        </a:rPr>
                        <a:t>kg</a:t>
                      </a:r>
                      <a:endParaRPr sz="1100" dirty="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3"/>
                  </a:ext>
                </a:extLst>
              </a:tr>
            </a:tbl>
          </a:graphicData>
        </a:graphic>
      </p:graphicFrame>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0207" y="478966"/>
            <a:ext cx="9131836" cy="403639"/>
          </a:xfrm>
          <a:prstGeom prst="rect">
            <a:avLst/>
          </a:prstGeom>
        </p:spPr>
        <p:txBody>
          <a:bodyPr vert="horz" wrap="square" lIns="0" tIns="33975" rIns="0" bIns="0" rtlCol="0">
            <a:spAutoFit/>
          </a:bodyPr>
          <a:lstStyle/>
          <a:p>
            <a:pPr marL="330954">
              <a:spcBef>
                <a:spcPts val="268"/>
              </a:spcBef>
            </a:pPr>
            <a:r>
              <a:rPr sz="2400" b="1" u="sng" spc="20" dirty="0">
                <a:latin typeface="Calibri"/>
                <a:cs typeface="Calibri"/>
              </a:rPr>
              <a:t>Fractional knapsack</a:t>
            </a:r>
            <a:r>
              <a:rPr sz="2400" b="1" u="sng" spc="-79" dirty="0">
                <a:latin typeface="Calibri"/>
                <a:cs typeface="Calibri"/>
              </a:rPr>
              <a:t> </a:t>
            </a:r>
            <a:r>
              <a:rPr sz="2400" b="1" u="sng" spc="-69" dirty="0">
                <a:latin typeface="Calibri"/>
                <a:cs typeface="Calibri"/>
              </a:rPr>
              <a:t>problem</a:t>
            </a:r>
            <a:endParaRPr sz="2400" b="1" u="sng" dirty="0">
              <a:latin typeface="Calibri"/>
              <a:cs typeface="Calibri"/>
            </a:endParaRPr>
          </a:p>
        </p:txBody>
      </p:sp>
      <p:sp>
        <p:nvSpPr>
          <p:cNvPr id="11" name="object 11"/>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12" name="object 12"/>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13" name="object 13"/>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28</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pic>
        <p:nvPicPr>
          <p:cNvPr id="3" name="Picture 2"/>
          <p:cNvPicPr>
            <a:picLocks noChangeAspect="1"/>
          </p:cNvPicPr>
          <p:nvPr/>
        </p:nvPicPr>
        <p:blipFill>
          <a:blip r:embed="rId2"/>
          <a:stretch>
            <a:fillRect/>
          </a:stretch>
        </p:blipFill>
        <p:spPr>
          <a:xfrm>
            <a:off x="223290" y="983874"/>
            <a:ext cx="8444300" cy="5715574"/>
          </a:xfrm>
          <a:prstGeom prst="rect">
            <a:avLst/>
          </a:prstGeom>
        </p:spPr>
      </p:pic>
      <p:sp>
        <p:nvSpPr>
          <p:cNvPr id="14" name="Rectangle 13"/>
          <p:cNvSpPr/>
          <p:nvPr/>
        </p:nvSpPr>
        <p:spPr>
          <a:xfrm>
            <a:off x="565398" y="2848102"/>
            <a:ext cx="8009050" cy="542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67"/>
          </a:p>
        </p:txBody>
      </p:sp>
      <p:sp>
        <p:nvSpPr>
          <p:cNvPr id="15" name="Rectangle 14"/>
          <p:cNvSpPr/>
          <p:nvPr/>
        </p:nvSpPr>
        <p:spPr>
          <a:xfrm>
            <a:off x="590197" y="3345367"/>
            <a:ext cx="8009050" cy="542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67"/>
          </a:p>
        </p:txBody>
      </p:sp>
      <p:sp>
        <p:nvSpPr>
          <p:cNvPr id="16" name="Rectangle 15"/>
          <p:cNvSpPr/>
          <p:nvPr/>
        </p:nvSpPr>
        <p:spPr>
          <a:xfrm>
            <a:off x="618074" y="3907557"/>
            <a:ext cx="8009050" cy="701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67"/>
          </a:p>
        </p:txBody>
      </p:sp>
      <p:sp>
        <p:nvSpPr>
          <p:cNvPr id="17" name="Rectangle 16"/>
          <p:cNvSpPr/>
          <p:nvPr/>
        </p:nvSpPr>
        <p:spPr>
          <a:xfrm>
            <a:off x="557666" y="4704383"/>
            <a:ext cx="8009050" cy="701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67"/>
          </a:p>
        </p:txBody>
      </p:sp>
      <p:sp>
        <p:nvSpPr>
          <p:cNvPr id="18" name="Rectangle 17"/>
          <p:cNvSpPr/>
          <p:nvPr/>
        </p:nvSpPr>
        <p:spPr>
          <a:xfrm>
            <a:off x="501914" y="5543026"/>
            <a:ext cx="8009050" cy="701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67"/>
          </a:p>
        </p:txBody>
      </p:sp>
      <p:sp>
        <p:nvSpPr>
          <p:cNvPr id="19" name="Rectangle 18"/>
          <p:cNvSpPr/>
          <p:nvPr/>
        </p:nvSpPr>
        <p:spPr>
          <a:xfrm>
            <a:off x="494951" y="6351465"/>
            <a:ext cx="8009050" cy="506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67"/>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195" y="886923"/>
            <a:ext cx="9131836" cy="461219"/>
          </a:xfrm>
          <a:prstGeom prst="rect">
            <a:avLst/>
          </a:prstGeom>
        </p:spPr>
        <p:txBody>
          <a:bodyPr vert="horz" wrap="square" lIns="0" tIns="33975" rIns="0" bIns="0" rtlCol="0">
            <a:spAutoFit/>
          </a:bodyPr>
          <a:lstStyle/>
          <a:p>
            <a:pPr marL="330954">
              <a:spcBef>
                <a:spcPts val="268"/>
              </a:spcBef>
            </a:pPr>
            <a:r>
              <a:rPr sz="2774" b="1" u="sng" spc="20" dirty="0">
                <a:latin typeface="Calibri"/>
                <a:cs typeface="Calibri"/>
              </a:rPr>
              <a:t>Fractional knapsack</a:t>
            </a:r>
            <a:r>
              <a:rPr sz="2774" b="1" u="sng" spc="-79" dirty="0">
                <a:latin typeface="Calibri"/>
                <a:cs typeface="Calibri"/>
              </a:rPr>
              <a:t> </a:t>
            </a:r>
            <a:r>
              <a:rPr sz="2774" b="1" u="sng" spc="-69" dirty="0">
                <a:latin typeface="Calibri"/>
                <a:cs typeface="Calibri"/>
              </a:rPr>
              <a:t>problem</a:t>
            </a:r>
            <a:endParaRPr sz="2774" b="1" u="sng" dirty="0">
              <a:latin typeface="Calibri"/>
              <a:cs typeface="Calibri"/>
            </a:endParaRPr>
          </a:p>
        </p:txBody>
      </p:sp>
      <p:sp>
        <p:nvSpPr>
          <p:cNvPr id="13" name="object 13"/>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14" name="object 14"/>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15" name="object 15"/>
          <p:cNvSpPr txBox="1">
            <a:spLocks noGrp="1"/>
          </p:cNvSpPr>
          <p:nvPr>
            <p:ph type="sldNum" sz="quarter" idx="7"/>
          </p:nvPr>
        </p:nvSpPr>
        <p:spPr>
          <a:xfrm>
            <a:off x="4267290" y="3318070"/>
            <a:ext cx="24574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75"/>
              </a:spcBef>
            </a:pPr>
            <a:fld id="{81D60167-4931-47E6-BA6A-407CBD079E47}" type="slidenum">
              <a:rPr lang="en-US" spc="-5" smtClean="0"/>
              <a:pPr marL="38100">
                <a:spcBef>
                  <a:spcPts val="175"/>
                </a:spcBef>
              </a:pPr>
              <a:t>13</a:t>
            </a:fld>
            <a:r>
              <a:rPr lang="en-US" spc="-95"/>
              <a:t> </a:t>
            </a:r>
            <a:r>
              <a:rPr lang="en-US" spc="160"/>
              <a:t>/</a:t>
            </a:r>
            <a:r>
              <a:rPr lang="en-US" spc="-95"/>
              <a:t> </a:t>
            </a:r>
            <a:r>
              <a:rPr lang="en-US" spc="-5"/>
              <a:t>38</a:t>
            </a:r>
            <a:endParaRPr spc="-10" dirty="0"/>
          </a:p>
        </p:txBody>
      </p:sp>
      <p:pic>
        <p:nvPicPr>
          <p:cNvPr id="2" name="Picture 1"/>
          <p:cNvPicPr>
            <a:picLocks noChangeAspect="1"/>
          </p:cNvPicPr>
          <p:nvPr/>
        </p:nvPicPr>
        <p:blipFill>
          <a:blip r:embed="rId2"/>
          <a:stretch>
            <a:fillRect/>
          </a:stretch>
        </p:blipFill>
        <p:spPr>
          <a:xfrm>
            <a:off x="302274" y="2069984"/>
            <a:ext cx="8401691" cy="2133571"/>
          </a:xfrm>
          <a:prstGeom prst="rect">
            <a:avLst/>
          </a:prstGeom>
        </p:spPr>
      </p:pic>
    </p:spTree>
    <p:extLst>
      <p:ext uri="{BB962C8B-B14F-4D97-AF65-F5344CB8AC3E}">
        <p14:creationId xmlns:p14="http://schemas.microsoft.com/office/powerpoint/2010/main" val="3855446266"/>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84077" y="1"/>
            <a:ext cx="1298616" cy="207141"/>
          </a:xfrm>
          <a:prstGeom prst="rect">
            <a:avLst/>
          </a:prstGeom>
        </p:spPr>
        <p:txBody>
          <a:bodyPr vert="horz" wrap="square" lIns="0" tIns="23909" rIns="0" bIns="0" rtlCol="0">
            <a:spAutoFit/>
          </a:bodyPr>
          <a:lstStyle/>
          <a:p>
            <a:pPr marL="25168">
              <a:spcBef>
                <a:spcPts val="188"/>
              </a:spcBef>
            </a:pPr>
            <a:r>
              <a:rPr sz="1189" b="1" spc="-59" dirty="0">
                <a:solidFill>
                  <a:srgbClr val="FFFFFF"/>
                </a:solidFill>
                <a:latin typeface="Arial"/>
                <a:cs typeface="Arial"/>
              </a:rPr>
              <a:t>Greedy</a:t>
            </a:r>
            <a:r>
              <a:rPr sz="1189" b="1" dirty="0">
                <a:solidFill>
                  <a:srgbClr val="FFFFFF"/>
                </a:solidFill>
                <a:latin typeface="Arial"/>
                <a:cs typeface="Arial"/>
              </a:rPr>
              <a:t> </a:t>
            </a:r>
            <a:r>
              <a:rPr sz="1189" b="1" spc="-50" dirty="0">
                <a:solidFill>
                  <a:srgbClr val="FFFFFF"/>
                </a:solidFill>
                <a:latin typeface="Arial"/>
                <a:cs typeface="Arial"/>
              </a:rPr>
              <a:t>algorithms</a:t>
            </a:r>
            <a:endParaRPr sz="1189">
              <a:latin typeface="Arial"/>
              <a:cs typeface="Arial"/>
            </a:endParaRPr>
          </a:p>
        </p:txBody>
      </p:sp>
      <p:sp>
        <p:nvSpPr>
          <p:cNvPr id="6" name="object 6"/>
          <p:cNvSpPr txBox="1"/>
          <p:nvPr/>
        </p:nvSpPr>
        <p:spPr>
          <a:xfrm>
            <a:off x="4195" y="493034"/>
            <a:ext cx="9131836" cy="403639"/>
          </a:xfrm>
          <a:prstGeom prst="rect">
            <a:avLst/>
          </a:prstGeom>
        </p:spPr>
        <p:txBody>
          <a:bodyPr vert="horz" wrap="square" lIns="0" tIns="33975" rIns="0" bIns="0" rtlCol="0">
            <a:spAutoFit/>
          </a:bodyPr>
          <a:lstStyle/>
          <a:p>
            <a:pPr marL="330954">
              <a:spcBef>
                <a:spcPts val="268"/>
              </a:spcBef>
            </a:pPr>
            <a:r>
              <a:rPr sz="2400" b="1" u="sng" spc="20" dirty="0">
                <a:latin typeface="Calibri"/>
                <a:cs typeface="Calibri"/>
              </a:rPr>
              <a:t>Fractional knapsack </a:t>
            </a:r>
            <a:r>
              <a:rPr sz="2400" b="1" u="sng" spc="-10" dirty="0">
                <a:latin typeface="Calibri"/>
                <a:cs typeface="Calibri"/>
              </a:rPr>
              <a:t>in</a:t>
            </a:r>
            <a:r>
              <a:rPr sz="2400" b="1" u="sng" spc="218" dirty="0">
                <a:latin typeface="Calibri"/>
                <a:cs typeface="Calibri"/>
              </a:rPr>
              <a:t> </a:t>
            </a:r>
            <a:r>
              <a:rPr sz="2400" b="1" u="sng" dirty="0">
                <a:latin typeface="Calibri"/>
                <a:cs typeface="Calibri"/>
              </a:rPr>
              <a:t>action</a:t>
            </a:r>
          </a:p>
        </p:txBody>
      </p:sp>
      <p:sp>
        <p:nvSpPr>
          <p:cNvPr id="8" name="object 8"/>
          <p:cNvSpPr/>
          <p:nvPr/>
        </p:nvSpPr>
        <p:spPr>
          <a:xfrm>
            <a:off x="667378" y="1064637"/>
            <a:ext cx="6342077" cy="2627432"/>
          </a:xfrm>
          <a:prstGeom prst="rect">
            <a:avLst/>
          </a:prstGeom>
          <a:blipFill>
            <a:blip r:embed="rId2" cstate="print"/>
            <a:stretch>
              <a:fillRect/>
            </a:stretch>
          </a:blipFill>
        </p:spPr>
        <p:txBody>
          <a:bodyPr wrap="square" lIns="0" tIns="0" rIns="0" bIns="0" rtlCol="0"/>
          <a:lstStyle/>
          <a:p>
            <a:endParaRPr sz="3567"/>
          </a:p>
        </p:txBody>
      </p:sp>
      <p:graphicFrame>
        <p:nvGraphicFramePr>
          <p:cNvPr id="9" name="object 9"/>
          <p:cNvGraphicFramePr>
            <a:graphicFrameLocks noGrp="1"/>
          </p:cNvGraphicFramePr>
          <p:nvPr>
            <p:extLst>
              <p:ext uri="{D42A27DB-BD31-4B8C-83A1-F6EECF244321}">
                <p14:modId xmlns:p14="http://schemas.microsoft.com/office/powerpoint/2010/main" val="949812647"/>
              </p:ext>
            </p:extLst>
          </p:nvPr>
        </p:nvGraphicFramePr>
        <p:xfrm>
          <a:off x="3039428" y="4035196"/>
          <a:ext cx="3051495" cy="1755088"/>
        </p:xfrm>
        <a:graphic>
          <a:graphicData uri="http://schemas.openxmlformats.org/drawingml/2006/table">
            <a:tbl>
              <a:tblPr firstRow="1" bandRow="1">
                <a:tableStyleId>{2D5ABB26-0587-4C30-8999-92F81FD0307C}</a:tableStyleId>
              </a:tblPr>
              <a:tblGrid>
                <a:gridCol w="816668">
                  <a:extLst>
                    <a:ext uri="{9D8B030D-6E8A-4147-A177-3AD203B41FA5}">
                      <a16:colId xmlns:a16="http://schemas.microsoft.com/office/drawing/2014/main" xmlns="" val="20000"/>
                    </a:ext>
                  </a:extLst>
                </a:gridCol>
                <a:gridCol w="1116155">
                  <a:extLst>
                    <a:ext uri="{9D8B030D-6E8A-4147-A177-3AD203B41FA5}">
                      <a16:colId xmlns:a16="http://schemas.microsoft.com/office/drawing/2014/main" xmlns="" val="20001"/>
                    </a:ext>
                  </a:extLst>
                </a:gridCol>
                <a:gridCol w="1118672">
                  <a:extLst>
                    <a:ext uri="{9D8B030D-6E8A-4147-A177-3AD203B41FA5}">
                      <a16:colId xmlns:a16="http://schemas.microsoft.com/office/drawing/2014/main" xmlns="" val="20002"/>
                    </a:ext>
                  </a:extLst>
                </a:gridCol>
              </a:tblGrid>
              <a:tr h="351028">
                <a:tc>
                  <a:txBody>
                    <a:bodyPr/>
                    <a:lstStyle/>
                    <a:p>
                      <a:pPr marL="75565">
                        <a:lnSpc>
                          <a:spcPts val="1190"/>
                        </a:lnSpc>
                      </a:pPr>
                      <a:r>
                        <a:rPr sz="2200" spc="-65" dirty="0">
                          <a:latin typeface="Tahoma"/>
                          <a:cs typeface="Tahoma"/>
                        </a:rPr>
                        <a:t>Item</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smtClean="0">
                          <a:latin typeface="Tahoma"/>
                          <a:cs typeface="Tahoma"/>
                        </a:rPr>
                        <a:t>Benefit</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Weight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351002">
                <a:tc>
                  <a:txBody>
                    <a:bodyPr/>
                    <a:lstStyle/>
                    <a:p>
                      <a:pPr marL="75565">
                        <a:lnSpc>
                          <a:spcPts val="1190"/>
                        </a:lnSpc>
                      </a:pPr>
                      <a:r>
                        <a:rPr sz="2200" dirty="0">
                          <a:latin typeface="Tahoma"/>
                          <a:cs typeface="Tahoma"/>
                        </a:rPr>
                        <a:t>A</a:t>
                      </a: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1"/>
                  </a:ext>
                </a:extLst>
              </a:tr>
              <a:tr h="351028">
                <a:tc>
                  <a:txBody>
                    <a:bodyPr/>
                    <a:lstStyle/>
                    <a:p>
                      <a:pPr marL="75565">
                        <a:lnSpc>
                          <a:spcPts val="1190"/>
                        </a:lnSpc>
                      </a:pPr>
                      <a:r>
                        <a:rPr sz="2200" dirty="0">
                          <a:latin typeface="Tahoma"/>
                          <a:cs typeface="Tahoma"/>
                        </a:rPr>
                        <a:t>B</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2"/>
                  </a:ext>
                </a:extLst>
              </a:tr>
              <a:tr h="351028">
                <a:tc>
                  <a:txBody>
                    <a:bodyPr/>
                    <a:lstStyle/>
                    <a:p>
                      <a:pPr marL="75565">
                        <a:lnSpc>
                          <a:spcPts val="1190"/>
                        </a:lnSpc>
                      </a:pPr>
                      <a:r>
                        <a:rPr sz="2200" dirty="0">
                          <a:latin typeface="Tahoma"/>
                          <a:cs typeface="Tahoma"/>
                        </a:rPr>
                        <a:t>C</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150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5</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3"/>
                  </a:ext>
                </a:extLst>
              </a:tr>
              <a:tr h="351002">
                <a:tc>
                  <a:txBody>
                    <a:bodyPr/>
                    <a:lstStyle/>
                    <a:p>
                      <a:pPr marL="75565">
                        <a:lnSpc>
                          <a:spcPts val="1190"/>
                        </a:lnSpc>
                      </a:pPr>
                      <a:r>
                        <a:rPr sz="2200" dirty="0">
                          <a:latin typeface="Tahoma"/>
                          <a:cs typeface="Tahoma"/>
                        </a:rPr>
                        <a:t>D</a:t>
                      </a: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a:t>
                      </a:r>
                      <a:r>
                        <a:rPr sz="2200" spc="-5" dirty="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0" name="object 10"/>
          <p:cNvSpPr txBox="1"/>
          <p:nvPr/>
        </p:nvSpPr>
        <p:spPr>
          <a:xfrm>
            <a:off x="692410" y="6014677"/>
            <a:ext cx="4517472" cy="358348"/>
          </a:xfrm>
          <a:prstGeom prst="rect">
            <a:avLst/>
          </a:prstGeom>
        </p:spPr>
        <p:txBody>
          <a:bodyPr vert="horz" wrap="square" lIns="0" tIns="22650" rIns="0" bIns="0" rtlCol="0">
            <a:spAutoFit/>
          </a:bodyPr>
          <a:lstStyle/>
          <a:p>
            <a:pPr marL="25168">
              <a:spcBef>
                <a:spcPts val="178"/>
              </a:spcBef>
            </a:pPr>
            <a:r>
              <a:rPr sz="2180" spc="-59" dirty="0">
                <a:latin typeface="Tahoma"/>
                <a:cs typeface="Tahoma"/>
              </a:rPr>
              <a:t>Calculate </a:t>
            </a:r>
            <a:r>
              <a:rPr sz="2180" spc="-40" dirty="0">
                <a:latin typeface="Tahoma"/>
                <a:cs typeface="Tahoma"/>
              </a:rPr>
              <a:t>benefit/kg </a:t>
            </a:r>
            <a:r>
              <a:rPr sz="2180" spc="-109" dirty="0">
                <a:latin typeface="Tahoma"/>
                <a:cs typeface="Tahoma"/>
              </a:rPr>
              <a:t>– </a:t>
            </a:r>
            <a:r>
              <a:rPr sz="2180" spc="-79" dirty="0">
                <a:latin typeface="Tahoma"/>
                <a:cs typeface="Tahoma"/>
              </a:rPr>
              <a:t>the </a:t>
            </a:r>
            <a:r>
              <a:rPr sz="2180" spc="-99" dirty="0">
                <a:solidFill>
                  <a:srgbClr val="0000FF"/>
                </a:solidFill>
                <a:latin typeface="Tahoma"/>
                <a:cs typeface="Tahoma"/>
              </a:rPr>
              <a:t>value</a:t>
            </a:r>
            <a:r>
              <a:rPr sz="2180" spc="426" dirty="0">
                <a:solidFill>
                  <a:srgbClr val="0000FF"/>
                </a:solidFill>
                <a:latin typeface="Tahoma"/>
                <a:cs typeface="Tahoma"/>
              </a:rPr>
              <a:t> </a:t>
            </a:r>
            <a:r>
              <a:rPr sz="2180" spc="-99" dirty="0">
                <a:solidFill>
                  <a:srgbClr val="0000FF"/>
                </a:solidFill>
                <a:latin typeface="Tahoma"/>
                <a:cs typeface="Tahoma"/>
              </a:rPr>
              <a:t>index</a:t>
            </a:r>
            <a:r>
              <a:rPr sz="2180" spc="-99" dirty="0">
                <a:latin typeface="Tahoma"/>
                <a:cs typeface="Tahoma"/>
              </a:rPr>
              <a:t>.</a:t>
            </a:r>
            <a:endParaRPr sz="2180">
              <a:latin typeface="Tahoma"/>
              <a:cs typeface="Tahoma"/>
            </a:endParaRPr>
          </a:p>
        </p:txBody>
      </p:sp>
      <p:sp>
        <p:nvSpPr>
          <p:cNvPr id="14" name="object 14"/>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15" name="object 15"/>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16" name="object 16"/>
          <p:cNvSpPr txBox="1">
            <a:spLocks noGrp="1"/>
          </p:cNvSpPr>
          <p:nvPr>
            <p:ph type="sldNum" sz="quarter" idx="7"/>
          </p:nvPr>
        </p:nvSpPr>
        <p:spPr>
          <a:xfrm>
            <a:off x="4267290" y="3318070"/>
            <a:ext cx="24574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75"/>
              </a:spcBef>
            </a:pPr>
            <a:fld id="{81D60167-4931-47E6-BA6A-407CBD079E47}" type="slidenum">
              <a:rPr lang="en-US" spc="-5" smtClean="0"/>
              <a:pPr marL="38100">
                <a:spcBef>
                  <a:spcPts val="175"/>
                </a:spcBef>
              </a:pPr>
              <a:t>14</a:t>
            </a:fld>
            <a:r>
              <a:rPr lang="en-US" spc="-95"/>
              <a:t> </a:t>
            </a:r>
            <a:r>
              <a:rPr lang="en-US" spc="160"/>
              <a:t>/</a:t>
            </a:r>
            <a:r>
              <a:rPr lang="en-US" spc="-95"/>
              <a:t> </a:t>
            </a:r>
            <a:r>
              <a:rPr lang="en-US" spc="-5"/>
              <a:t>38</a:t>
            </a:r>
            <a:endParaRPr spc="-10" dirty="0"/>
          </a:p>
        </p:txBody>
      </p:sp>
    </p:spTree>
    <p:extLst>
      <p:ext uri="{BB962C8B-B14F-4D97-AF65-F5344CB8AC3E}">
        <p14:creationId xmlns:p14="http://schemas.microsoft.com/office/powerpoint/2010/main" val="3194353817"/>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84077" y="1"/>
            <a:ext cx="1298616" cy="207141"/>
          </a:xfrm>
          <a:prstGeom prst="rect">
            <a:avLst/>
          </a:prstGeom>
        </p:spPr>
        <p:txBody>
          <a:bodyPr vert="horz" wrap="square" lIns="0" tIns="23909" rIns="0" bIns="0" rtlCol="0">
            <a:spAutoFit/>
          </a:bodyPr>
          <a:lstStyle/>
          <a:p>
            <a:pPr marL="25168">
              <a:spcBef>
                <a:spcPts val="188"/>
              </a:spcBef>
            </a:pPr>
            <a:r>
              <a:rPr sz="1189" b="1" spc="-59" dirty="0">
                <a:solidFill>
                  <a:srgbClr val="FFFFFF"/>
                </a:solidFill>
                <a:latin typeface="Arial"/>
                <a:cs typeface="Arial"/>
              </a:rPr>
              <a:t>Greedy</a:t>
            </a:r>
            <a:r>
              <a:rPr sz="1189" b="1" dirty="0">
                <a:solidFill>
                  <a:srgbClr val="FFFFFF"/>
                </a:solidFill>
                <a:latin typeface="Arial"/>
                <a:cs typeface="Arial"/>
              </a:rPr>
              <a:t> </a:t>
            </a:r>
            <a:r>
              <a:rPr sz="1189" b="1" spc="-50" dirty="0">
                <a:solidFill>
                  <a:srgbClr val="FFFFFF"/>
                </a:solidFill>
                <a:latin typeface="Arial"/>
                <a:cs typeface="Arial"/>
              </a:rPr>
              <a:t>algorithms</a:t>
            </a:r>
            <a:endParaRPr sz="1189">
              <a:latin typeface="Arial"/>
              <a:cs typeface="Arial"/>
            </a:endParaRPr>
          </a:p>
        </p:txBody>
      </p:sp>
      <p:sp>
        <p:nvSpPr>
          <p:cNvPr id="6" name="object 6"/>
          <p:cNvSpPr txBox="1"/>
          <p:nvPr/>
        </p:nvSpPr>
        <p:spPr>
          <a:xfrm>
            <a:off x="4195" y="732181"/>
            <a:ext cx="9131836" cy="461219"/>
          </a:xfrm>
          <a:prstGeom prst="rect">
            <a:avLst/>
          </a:prstGeom>
        </p:spPr>
        <p:txBody>
          <a:bodyPr vert="horz" wrap="square" lIns="0" tIns="33975" rIns="0" bIns="0" rtlCol="0">
            <a:spAutoFit/>
          </a:bodyPr>
          <a:lstStyle/>
          <a:p>
            <a:pPr marL="330954">
              <a:spcBef>
                <a:spcPts val="268"/>
              </a:spcBef>
            </a:pPr>
            <a:r>
              <a:rPr sz="2774" b="1" u="sng" spc="20" dirty="0">
                <a:latin typeface="Calibri"/>
                <a:cs typeface="Calibri"/>
              </a:rPr>
              <a:t>Fractional knapsack </a:t>
            </a:r>
            <a:r>
              <a:rPr sz="2774" b="1" u="sng" spc="-10" dirty="0">
                <a:latin typeface="Calibri"/>
                <a:cs typeface="Calibri"/>
              </a:rPr>
              <a:t>in</a:t>
            </a:r>
            <a:r>
              <a:rPr sz="2774" b="1" u="sng" spc="218" dirty="0">
                <a:latin typeface="Calibri"/>
                <a:cs typeface="Calibri"/>
              </a:rPr>
              <a:t> </a:t>
            </a:r>
            <a:r>
              <a:rPr sz="2774" b="1" u="sng" dirty="0">
                <a:latin typeface="Calibri"/>
                <a:cs typeface="Calibri"/>
              </a:rPr>
              <a:t>action</a:t>
            </a:r>
          </a:p>
        </p:txBody>
      </p:sp>
      <p:sp>
        <p:nvSpPr>
          <p:cNvPr id="8" name="object 8"/>
          <p:cNvSpPr/>
          <p:nvPr/>
        </p:nvSpPr>
        <p:spPr>
          <a:xfrm>
            <a:off x="1398897" y="1300443"/>
            <a:ext cx="6342077" cy="2627432"/>
          </a:xfrm>
          <a:prstGeom prst="rect">
            <a:avLst/>
          </a:prstGeom>
          <a:blipFill>
            <a:blip r:embed="rId2" cstate="print"/>
            <a:stretch>
              <a:fillRect/>
            </a:stretch>
          </a:blipFill>
        </p:spPr>
        <p:txBody>
          <a:bodyPr wrap="square" lIns="0" tIns="0" rIns="0" bIns="0" rtlCol="0"/>
          <a:lstStyle/>
          <a:p>
            <a:endParaRPr sz="3567"/>
          </a:p>
        </p:txBody>
      </p:sp>
      <p:graphicFrame>
        <p:nvGraphicFramePr>
          <p:cNvPr id="9" name="object 9"/>
          <p:cNvGraphicFramePr>
            <a:graphicFrameLocks noGrp="1"/>
          </p:cNvGraphicFramePr>
          <p:nvPr>
            <p:extLst>
              <p:ext uri="{D42A27DB-BD31-4B8C-83A1-F6EECF244321}">
                <p14:modId xmlns:p14="http://schemas.microsoft.com/office/powerpoint/2010/main" val="1630937322"/>
              </p:ext>
            </p:extLst>
          </p:nvPr>
        </p:nvGraphicFramePr>
        <p:xfrm>
          <a:off x="2225883" y="4031849"/>
          <a:ext cx="4678540" cy="1755088"/>
        </p:xfrm>
        <a:graphic>
          <a:graphicData uri="http://schemas.openxmlformats.org/drawingml/2006/table">
            <a:tbl>
              <a:tblPr firstRow="1" bandRow="1">
                <a:tableStyleId>{2D5ABB26-0587-4C30-8999-92F81FD0307C}</a:tableStyleId>
              </a:tblPr>
              <a:tblGrid>
                <a:gridCol w="816668">
                  <a:extLst>
                    <a:ext uri="{9D8B030D-6E8A-4147-A177-3AD203B41FA5}">
                      <a16:colId xmlns:a16="http://schemas.microsoft.com/office/drawing/2014/main" xmlns="" val="20000"/>
                    </a:ext>
                  </a:extLst>
                </a:gridCol>
                <a:gridCol w="1116155">
                  <a:extLst>
                    <a:ext uri="{9D8B030D-6E8A-4147-A177-3AD203B41FA5}">
                      <a16:colId xmlns:a16="http://schemas.microsoft.com/office/drawing/2014/main" xmlns="" val="20001"/>
                    </a:ext>
                  </a:extLst>
                </a:gridCol>
                <a:gridCol w="1118672">
                  <a:extLst>
                    <a:ext uri="{9D8B030D-6E8A-4147-A177-3AD203B41FA5}">
                      <a16:colId xmlns:a16="http://schemas.microsoft.com/office/drawing/2014/main" xmlns="" val="20002"/>
                    </a:ext>
                  </a:extLst>
                </a:gridCol>
                <a:gridCol w="1627045">
                  <a:extLst>
                    <a:ext uri="{9D8B030D-6E8A-4147-A177-3AD203B41FA5}">
                      <a16:colId xmlns:a16="http://schemas.microsoft.com/office/drawing/2014/main" xmlns="" val="20003"/>
                    </a:ext>
                  </a:extLst>
                </a:gridCol>
              </a:tblGrid>
              <a:tr h="351002">
                <a:tc>
                  <a:txBody>
                    <a:bodyPr/>
                    <a:lstStyle/>
                    <a:p>
                      <a:pPr marL="75565">
                        <a:lnSpc>
                          <a:spcPts val="1190"/>
                        </a:lnSpc>
                      </a:pPr>
                      <a:r>
                        <a:rPr sz="2200" spc="-65" dirty="0">
                          <a:latin typeface="Tahoma"/>
                          <a:cs typeface="Tahoma"/>
                        </a:rPr>
                        <a:t>Item</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Benefit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Weight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5" dirty="0">
                          <a:latin typeface="Tahoma"/>
                          <a:cs typeface="Tahoma"/>
                        </a:rPr>
                        <a:t>Value</a:t>
                      </a:r>
                      <a:r>
                        <a:rPr sz="2200" spc="-15" dirty="0">
                          <a:latin typeface="Tahoma"/>
                          <a:cs typeface="Tahoma"/>
                        </a:rPr>
                        <a:t> </a:t>
                      </a:r>
                      <a:r>
                        <a:rPr sz="2200" spc="-50" dirty="0">
                          <a:latin typeface="Tahoma"/>
                          <a:cs typeface="Tahoma"/>
                        </a:rPr>
                        <a:t>index</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351028">
                <a:tc>
                  <a:txBody>
                    <a:bodyPr/>
                    <a:lstStyle/>
                    <a:p>
                      <a:pPr marL="75565">
                        <a:lnSpc>
                          <a:spcPts val="1190"/>
                        </a:lnSpc>
                      </a:pPr>
                      <a:r>
                        <a:rPr sz="2200" dirty="0">
                          <a:latin typeface="Tahoma"/>
                          <a:cs typeface="Tahoma"/>
                        </a:rPr>
                        <a:t>A</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70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1"/>
                  </a:ext>
                </a:extLst>
              </a:tr>
              <a:tr h="351028">
                <a:tc>
                  <a:txBody>
                    <a:bodyPr/>
                    <a:lstStyle/>
                    <a:p>
                      <a:pPr marL="75565">
                        <a:lnSpc>
                          <a:spcPts val="1190"/>
                        </a:lnSpc>
                      </a:pPr>
                      <a:r>
                        <a:rPr sz="2200" dirty="0">
                          <a:latin typeface="Tahoma"/>
                          <a:cs typeface="Tahoma"/>
                        </a:rPr>
                        <a:t>B</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2"/>
                  </a:ext>
                </a:extLst>
              </a:tr>
              <a:tr h="351028">
                <a:tc>
                  <a:txBody>
                    <a:bodyPr/>
                    <a:lstStyle/>
                    <a:p>
                      <a:pPr marL="75565">
                        <a:lnSpc>
                          <a:spcPts val="1190"/>
                        </a:lnSpc>
                      </a:pPr>
                      <a:r>
                        <a:rPr sz="2200" dirty="0">
                          <a:latin typeface="Tahoma"/>
                          <a:cs typeface="Tahoma"/>
                        </a:rPr>
                        <a:t>C</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150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5</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3"/>
                  </a:ext>
                </a:extLst>
              </a:tr>
              <a:tr h="351002">
                <a:tc>
                  <a:txBody>
                    <a:bodyPr/>
                    <a:lstStyle/>
                    <a:p>
                      <a:pPr marL="75565">
                        <a:lnSpc>
                          <a:spcPts val="1190"/>
                        </a:lnSpc>
                      </a:pPr>
                      <a:r>
                        <a:rPr sz="2200" dirty="0">
                          <a:latin typeface="Tahoma"/>
                          <a:cs typeface="Tahoma"/>
                        </a:rPr>
                        <a:t>D</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80</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3" name="object 13"/>
          <p:cNvSpPr txBox="1"/>
          <p:nvPr/>
        </p:nvSpPr>
        <p:spPr>
          <a:xfrm>
            <a:off x="971866" y="6032526"/>
            <a:ext cx="4053141" cy="839756"/>
          </a:xfrm>
          <a:prstGeom prst="rect">
            <a:avLst/>
          </a:prstGeom>
        </p:spPr>
        <p:txBody>
          <a:bodyPr vert="horz" wrap="square" lIns="0" tIns="64174" rIns="0" bIns="0" rtlCol="0">
            <a:spAutoFit/>
          </a:bodyPr>
          <a:lstStyle/>
          <a:p>
            <a:pPr marL="25168">
              <a:spcBef>
                <a:spcPts val="503"/>
              </a:spcBef>
            </a:pPr>
            <a:r>
              <a:rPr sz="2180" spc="-59" dirty="0">
                <a:latin typeface="Tahoma"/>
                <a:cs typeface="Tahoma"/>
              </a:rPr>
              <a:t>Sort </a:t>
            </a:r>
            <a:r>
              <a:rPr sz="2180" spc="-129" dirty="0">
                <a:latin typeface="Tahoma"/>
                <a:cs typeface="Tahoma"/>
              </a:rPr>
              <a:t>by </a:t>
            </a:r>
            <a:r>
              <a:rPr sz="2180" spc="-99" dirty="0">
                <a:solidFill>
                  <a:srgbClr val="0000FF"/>
                </a:solidFill>
                <a:latin typeface="Tahoma"/>
                <a:cs typeface="Tahoma"/>
              </a:rPr>
              <a:t>non-increasing </a:t>
            </a:r>
            <a:r>
              <a:rPr sz="2180" spc="-99" dirty="0">
                <a:latin typeface="Tahoma"/>
                <a:cs typeface="Tahoma"/>
              </a:rPr>
              <a:t>value</a:t>
            </a:r>
            <a:r>
              <a:rPr sz="2180" spc="386" dirty="0">
                <a:latin typeface="Tahoma"/>
                <a:cs typeface="Tahoma"/>
              </a:rPr>
              <a:t> </a:t>
            </a:r>
            <a:r>
              <a:rPr sz="2180" spc="-89" dirty="0">
                <a:latin typeface="Tahoma"/>
                <a:cs typeface="Tahoma"/>
              </a:rPr>
              <a:t>index.</a:t>
            </a:r>
            <a:endParaRPr sz="2180" dirty="0">
              <a:latin typeface="Tahoma"/>
              <a:cs typeface="Tahoma"/>
            </a:endParaRPr>
          </a:p>
          <a:p>
            <a:pPr marL="2234882">
              <a:spcBef>
                <a:spcPts val="1982"/>
              </a:spcBef>
            </a:pPr>
            <a:r>
              <a:rPr sz="1189" b="1" spc="-79" dirty="0">
                <a:solidFill>
                  <a:srgbClr val="FFFFFF"/>
                </a:solidFill>
                <a:latin typeface="Arial"/>
                <a:cs typeface="Arial"/>
              </a:rPr>
              <a:t>Licensed</a:t>
            </a:r>
            <a:r>
              <a:rPr sz="1189" b="1" spc="89" dirty="0">
                <a:solidFill>
                  <a:srgbClr val="FFFFFF"/>
                </a:solidFill>
                <a:latin typeface="Arial"/>
                <a:cs typeface="Arial"/>
              </a:rPr>
              <a:t> </a:t>
            </a:r>
            <a:r>
              <a:rPr sz="1189" b="1" spc="-59" dirty="0">
                <a:solidFill>
                  <a:srgbClr val="FFFFFF"/>
                </a:solidFill>
                <a:latin typeface="Arial"/>
                <a:cs typeface="Arial"/>
              </a:rPr>
              <a:t>under</a:t>
            </a:r>
            <a:endParaRPr sz="1189" dirty="0">
              <a:latin typeface="Arial"/>
              <a:cs typeface="Arial"/>
            </a:endParaRPr>
          </a:p>
        </p:txBody>
      </p:sp>
      <p:sp>
        <p:nvSpPr>
          <p:cNvPr id="14" name="object 14"/>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15" name="object 15"/>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30</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spTree>
    <p:extLst>
      <p:ext uri="{BB962C8B-B14F-4D97-AF65-F5344CB8AC3E}">
        <p14:creationId xmlns:p14="http://schemas.microsoft.com/office/powerpoint/2010/main" val="2597877738"/>
      </p:ext>
    </p:ext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84077" y="1"/>
            <a:ext cx="1298616" cy="207141"/>
          </a:xfrm>
          <a:prstGeom prst="rect">
            <a:avLst/>
          </a:prstGeom>
        </p:spPr>
        <p:txBody>
          <a:bodyPr vert="horz" wrap="square" lIns="0" tIns="23909" rIns="0" bIns="0" rtlCol="0">
            <a:spAutoFit/>
          </a:bodyPr>
          <a:lstStyle/>
          <a:p>
            <a:pPr marL="25168">
              <a:spcBef>
                <a:spcPts val="188"/>
              </a:spcBef>
            </a:pPr>
            <a:r>
              <a:rPr sz="1189" b="1" spc="-59" dirty="0">
                <a:solidFill>
                  <a:srgbClr val="FFFFFF"/>
                </a:solidFill>
                <a:latin typeface="Arial"/>
                <a:cs typeface="Arial"/>
              </a:rPr>
              <a:t>Greedy</a:t>
            </a:r>
            <a:r>
              <a:rPr sz="1189" b="1" dirty="0">
                <a:solidFill>
                  <a:srgbClr val="FFFFFF"/>
                </a:solidFill>
                <a:latin typeface="Arial"/>
                <a:cs typeface="Arial"/>
              </a:rPr>
              <a:t> </a:t>
            </a:r>
            <a:r>
              <a:rPr sz="1189" b="1" spc="-50" dirty="0">
                <a:solidFill>
                  <a:srgbClr val="FFFFFF"/>
                </a:solidFill>
                <a:latin typeface="Arial"/>
                <a:cs typeface="Arial"/>
              </a:rPr>
              <a:t>algorithms</a:t>
            </a:r>
            <a:endParaRPr sz="1189">
              <a:latin typeface="Arial"/>
              <a:cs typeface="Arial"/>
            </a:endParaRPr>
          </a:p>
        </p:txBody>
      </p:sp>
      <p:sp>
        <p:nvSpPr>
          <p:cNvPr id="6" name="object 6"/>
          <p:cNvSpPr txBox="1"/>
          <p:nvPr/>
        </p:nvSpPr>
        <p:spPr>
          <a:xfrm>
            <a:off x="4195" y="732181"/>
            <a:ext cx="9131836" cy="461219"/>
          </a:xfrm>
          <a:prstGeom prst="rect">
            <a:avLst/>
          </a:prstGeom>
        </p:spPr>
        <p:txBody>
          <a:bodyPr vert="horz" wrap="square" lIns="0" tIns="33975" rIns="0" bIns="0" rtlCol="0">
            <a:spAutoFit/>
          </a:bodyPr>
          <a:lstStyle/>
          <a:p>
            <a:pPr marL="330954">
              <a:spcBef>
                <a:spcPts val="268"/>
              </a:spcBef>
            </a:pPr>
            <a:r>
              <a:rPr sz="2774" b="1" u="sng" spc="20" dirty="0">
                <a:latin typeface="Calibri"/>
                <a:cs typeface="Calibri"/>
              </a:rPr>
              <a:t>Fractional knapsack </a:t>
            </a:r>
            <a:r>
              <a:rPr sz="2774" b="1" u="sng" spc="-10" dirty="0">
                <a:latin typeface="Calibri"/>
                <a:cs typeface="Calibri"/>
              </a:rPr>
              <a:t>in</a:t>
            </a:r>
            <a:r>
              <a:rPr sz="2774" b="1" u="sng" spc="218" dirty="0">
                <a:latin typeface="Calibri"/>
                <a:cs typeface="Calibri"/>
              </a:rPr>
              <a:t> </a:t>
            </a:r>
            <a:r>
              <a:rPr sz="2774" b="1" u="sng" dirty="0">
                <a:latin typeface="Calibri"/>
                <a:cs typeface="Calibri"/>
              </a:rPr>
              <a:t>action</a:t>
            </a:r>
          </a:p>
        </p:txBody>
      </p:sp>
      <p:sp>
        <p:nvSpPr>
          <p:cNvPr id="8" name="object 8"/>
          <p:cNvSpPr/>
          <p:nvPr/>
        </p:nvSpPr>
        <p:spPr>
          <a:xfrm>
            <a:off x="1398897" y="1274445"/>
            <a:ext cx="6342077" cy="2627430"/>
          </a:xfrm>
          <a:prstGeom prst="rect">
            <a:avLst/>
          </a:prstGeom>
          <a:blipFill>
            <a:blip r:embed="rId2" cstate="print"/>
            <a:stretch>
              <a:fillRect/>
            </a:stretch>
          </a:blipFill>
        </p:spPr>
        <p:txBody>
          <a:bodyPr wrap="square" lIns="0" tIns="0" rIns="0" bIns="0" rtlCol="0"/>
          <a:lstStyle/>
          <a:p>
            <a:endParaRPr sz="3567"/>
          </a:p>
        </p:txBody>
      </p:sp>
      <p:graphicFrame>
        <p:nvGraphicFramePr>
          <p:cNvPr id="9" name="object 9"/>
          <p:cNvGraphicFramePr>
            <a:graphicFrameLocks noGrp="1"/>
          </p:cNvGraphicFramePr>
          <p:nvPr>
            <p:extLst>
              <p:ext uri="{D42A27DB-BD31-4B8C-83A1-F6EECF244321}">
                <p14:modId xmlns:p14="http://schemas.microsoft.com/office/powerpoint/2010/main" val="1336165431"/>
              </p:ext>
            </p:extLst>
          </p:nvPr>
        </p:nvGraphicFramePr>
        <p:xfrm>
          <a:off x="2225883" y="3963647"/>
          <a:ext cx="4678540" cy="1755088"/>
        </p:xfrm>
        <a:graphic>
          <a:graphicData uri="http://schemas.openxmlformats.org/drawingml/2006/table">
            <a:tbl>
              <a:tblPr firstRow="1" bandRow="1">
                <a:tableStyleId>{2D5ABB26-0587-4C30-8999-92F81FD0307C}</a:tableStyleId>
              </a:tblPr>
              <a:tblGrid>
                <a:gridCol w="816668">
                  <a:extLst>
                    <a:ext uri="{9D8B030D-6E8A-4147-A177-3AD203B41FA5}">
                      <a16:colId xmlns:a16="http://schemas.microsoft.com/office/drawing/2014/main" xmlns="" val="20000"/>
                    </a:ext>
                  </a:extLst>
                </a:gridCol>
                <a:gridCol w="1116155">
                  <a:extLst>
                    <a:ext uri="{9D8B030D-6E8A-4147-A177-3AD203B41FA5}">
                      <a16:colId xmlns:a16="http://schemas.microsoft.com/office/drawing/2014/main" xmlns="" val="20001"/>
                    </a:ext>
                  </a:extLst>
                </a:gridCol>
                <a:gridCol w="1118672">
                  <a:extLst>
                    <a:ext uri="{9D8B030D-6E8A-4147-A177-3AD203B41FA5}">
                      <a16:colId xmlns:a16="http://schemas.microsoft.com/office/drawing/2014/main" xmlns="" val="20002"/>
                    </a:ext>
                  </a:extLst>
                </a:gridCol>
                <a:gridCol w="1627045">
                  <a:extLst>
                    <a:ext uri="{9D8B030D-6E8A-4147-A177-3AD203B41FA5}">
                      <a16:colId xmlns:a16="http://schemas.microsoft.com/office/drawing/2014/main" xmlns="" val="20003"/>
                    </a:ext>
                  </a:extLst>
                </a:gridCol>
              </a:tblGrid>
              <a:tr h="351028">
                <a:tc>
                  <a:txBody>
                    <a:bodyPr/>
                    <a:lstStyle/>
                    <a:p>
                      <a:pPr marL="75565">
                        <a:lnSpc>
                          <a:spcPts val="1190"/>
                        </a:lnSpc>
                      </a:pPr>
                      <a:r>
                        <a:rPr sz="2200" spc="-65" dirty="0">
                          <a:latin typeface="Tahoma"/>
                          <a:cs typeface="Tahoma"/>
                        </a:rPr>
                        <a:t>Item</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Benefit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Weight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5" dirty="0">
                          <a:latin typeface="Tahoma"/>
                          <a:cs typeface="Tahoma"/>
                        </a:rPr>
                        <a:t>Value</a:t>
                      </a:r>
                      <a:r>
                        <a:rPr sz="2200" spc="-15" dirty="0">
                          <a:latin typeface="Tahoma"/>
                          <a:cs typeface="Tahoma"/>
                        </a:rPr>
                        <a:t> </a:t>
                      </a:r>
                      <a:r>
                        <a:rPr sz="2200" spc="-50" dirty="0">
                          <a:latin typeface="Tahoma"/>
                          <a:cs typeface="Tahoma"/>
                        </a:rPr>
                        <a:t>index</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351002">
                <a:tc>
                  <a:txBody>
                    <a:bodyPr/>
                    <a:lstStyle/>
                    <a:p>
                      <a:pPr marL="75565">
                        <a:lnSpc>
                          <a:spcPts val="1190"/>
                        </a:lnSpc>
                      </a:pPr>
                      <a:r>
                        <a:rPr sz="2200" dirty="0">
                          <a:latin typeface="Tahoma"/>
                          <a:cs typeface="Tahoma"/>
                        </a:rPr>
                        <a:t>B</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1"/>
                  </a:ext>
                </a:extLst>
              </a:tr>
              <a:tr h="351028">
                <a:tc>
                  <a:txBody>
                    <a:bodyPr/>
                    <a:lstStyle/>
                    <a:p>
                      <a:pPr marL="75565">
                        <a:lnSpc>
                          <a:spcPts val="1190"/>
                        </a:lnSpc>
                      </a:pPr>
                      <a:r>
                        <a:rPr sz="2200" dirty="0">
                          <a:latin typeface="Tahoma"/>
                          <a:cs typeface="Tahoma"/>
                        </a:rPr>
                        <a:t>D</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80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2"/>
                  </a:ext>
                </a:extLst>
              </a:tr>
              <a:tr h="351028">
                <a:tc>
                  <a:txBody>
                    <a:bodyPr/>
                    <a:lstStyle/>
                    <a:p>
                      <a:pPr marL="75565">
                        <a:lnSpc>
                          <a:spcPts val="1190"/>
                        </a:lnSpc>
                      </a:pPr>
                      <a:r>
                        <a:rPr sz="2200" dirty="0">
                          <a:latin typeface="Tahoma"/>
                          <a:cs typeface="Tahoma"/>
                        </a:rPr>
                        <a:t>A</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70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3"/>
                  </a:ext>
                </a:extLst>
              </a:tr>
              <a:tr h="351002">
                <a:tc>
                  <a:txBody>
                    <a:bodyPr/>
                    <a:lstStyle/>
                    <a:p>
                      <a:pPr marL="75565">
                        <a:lnSpc>
                          <a:spcPts val="1190"/>
                        </a:lnSpc>
                      </a:pPr>
                      <a:r>
                        <a:rPr sz="2200" dirty="0">
                          <a:latin typeface="Tahoma"/>
                          <a:cs typeface="Tahoma"/>
                        </a:rPr>
                        <a:t>C</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150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5</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30</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0" name="object 10"/>
          <p:cNvSpPr txBox="1"/>
          <p:nvPr/>
        </p:nvSpPr>
        <p:spPr>
          <a:xfrm>
            <a:off x="692411" y="6030911"/>
            <a:ext cx="2107734" cy="358348"/>
          </a:xfrm>
          <a:prstGeom prst="rect">
            <a:avLst/>
          </a:prstGeom>
        </p:spPr>
        <p:txBody>
          <a:bodyPr vert="horz" wrap="square" lIns="0" tIns="22650" rIns="0" bIns="0" rtlCol="0">
            <a:spAutoFit/>
          </a:bodyPr>
          <a:lstStyle/>
          <a:p>
            <a:pPr marL="25168">
              <a:spcBef>
                <a:spcPts val="178"/>
              </a:spcBef>
            </a:pPr>
            <a:r>
              <a:rPr sz="2180" spc="-50" dirty="0">
                <a:latin typeface="Tahoma"/>
                <a:cs typeface="Tahoma"/>
              </a:rPr>
              <a:t>Maximum</a:t>
            </a:r>
            <a:r>
              <a:rPr sz="2180" spc="-40" dirty="0">
                <a:latin typeface="Tahoma"/>
                <a:cs typeface="Tahoma"/>
              </a:rPr>
              <a:t> </a:t>
            </a:r>
            <a:r>
              <a:rPr sz="2180" spc="-109" dirty="0">
                <a:latin typeface="Tahoma"/>
                <a:cs typeface="Tahoma"/>
              </a:rPr>
              <a:t>weight:</a:t>
            </a:r>
            <a:endParaRPr sz="2180">
              <a:latin typeface="Tahoma"/>
              <a:cs typeface="Tahoma"/>
            </a:endParaRPr>
          </a:p>
        </p:txBody>
      </p:sp>
      <p:sp>
        <p:nvSpPr>
          <p:cNvPr id="11" name="object 11"/>
          <p:cNvSpPr txBox="1"/>
          <p:nvPr/>
        </p:nvSpPr>
        <p:spPr>
          <a:xfrm>
            <a:off x="2900685" y="6059728"/>
            <a:ext cx="661891" cy="333425"/>
          </a:xfrm>
          <a:prstGeom prst="rect">
            <a:avLst/>
          </a:prstGeom>
          <a:solidFill>
            <a:srgbClr val="FFF200"/>
          </a:solidFill>
          <a:ln w="5054">
            <a:solidFill>
              <a:srgbClr val="0000FF"/>
            </a:solidFill>
          </a:ln>
        </p:spPr>
        <p:txBody>
          <a:bodyPr vert="horz" wrap="square" lIns="0" tIns="0" rIns="0" bIns="0" rtlCol="0">
            <a:spAutoFit/>
          </a:bodyPr>
          <a:lstStyle/>
          <a:p>
            <a:pPr marL="79278">
              <a:lnSpc>
                <a:spcPts val="2566"/>
              </a:lnSpc>
            </a:pPr>
            <a:r>
              <a:rPr sz="2180" spc="-109" dirty="0">
                <a:latin typeface="Tahoma"/>
                <a:cs typeface="Tahoma"/>
              </a:rPr>
              <a:t>5</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5" name="object 15"/>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16" name="object 16"/>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17" name="object 17"/>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30</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spTree>
    <p:extLst>
      <p:ext uri="{BB962C8B-B14F-4D97-AF65-F5344CB8AC3E}">
        <p14:creationId xmlns:p14="http://schemas.microsoft.com/office/powerpoint/2010/main" val="1624172814"/>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84077" y="1"/>
            <a:ext cx="1298616" cy="207141"/>
          </a:xfrm>
          <a:prstGeom prst="rect">
            <a:avLst/>
          </a:prstGeom>
        </p:spPr>
        <p:txBody>
          <a:bodyPr vert="horz" wrap="square" lIns="0" tIns="23909" rIns="0" bIns="0" rtlCol="0">
            <a:spAutoFit/>
          </a:bodyPr>
          <a:lstStyle/>
          <a:p>
            <a:pPr marL="25168">
              <a:spcBef>
                <a:spcPts val="188"/>
              </a:spcBef>
            </a:pPr>
            <a:r>
              <a:rPr sz="1189" b="1" spc="-59" dirty="0">
                <a:solidFill>
                  <a:srgbClr val="FFFFFF"/>
                </a:solidFill>
                <a:latin typeface="Arial"/>
                <a:cs typeface="Arial"/>
              </a:rPr>
              <a:t>Greedy</a:t>
            </a:r>
            <a:r>
              <a:rPr sz="1189" b="1" dirty="0">
                <a:solidFill>
                  <a:srgbClr val="FFFFFF"/>
                </a:solidFill>
                <a:latin typeface="Arial"/>
                <a:cs typeface="Arial"/>
              </a:rPr>
              <a:t> </a:t>
            </a:r>
            <a:r>
              <a:rPr sz="1189" b="1" spc="-50" dirty="0">
                <a:solidFill>
                  <a:srgbClr val="FFFFFF"/>
                </a:solidFill>
                <a:latin typeface="Arial"/>
                <a:cs typeface="Arial"/>
              </a:rPr>
              <a:t>algorithms</a:t>
            </a:r>
            <a:endParaRPr sz="1189">
              <a:latin typeface="Arial"/>
              <a:cs typeface="Arial"/>
            </a:endParaRPr>
          </a:p>
        </p:txBody>
      </p:sp>
      <p:sp>
        <p:nvSpPr>
          <p:cNvPr id="6" name="object 6"/>
          <p:cNvSpPr txBox="1"/>
          <p:nvPr/>
        </p:nvSpPr>
        <p:spPr>
          <a:xfrm>
            <a:off x="4195" y="816585"/>
            <a:ext cx="9131836" cy="461219"/>
          </a:xfrm>
          <a:prstGeom prst="rect">
            <a:avLst/>
          </a:prstGeom>
        </p:spPr>
        <p:txBody>
          <a:bodyPr vert="horz" wrap="square" lIns="0" tIns="33975" rIns="0" bIns="0" rtlCol="0">
            <a:spAutoFit/>
          </a:bodyPr>
          <a:lstStyle/>
          <a:p>
            <a:pPr marL="330954">
              <a:spcBef>
                <a:spcPts val="268"/>
              </a:spcBef>
            </a:pPr>
            <a:r>
              <a:rPr sz="2774" b="1" u="sng" spc="20" dirty="0">
                <a:latin typeface="Calibri"/>
                <a:cs typeface="Calibri"/>
              </a:rPr>
              <a:t>Fractional knapsack </a:t>
            </a:r>
            <a:r>
              <a:rPr sz="2774" b="1" u="sng" spc="-10" dirty="0">
                <a:latin typeface="Calibri"/>
                <a:cs typeface="Calibri"/>
              </a:rPr>
              <a:t>in</a:t>
            </a:r>
            <a:r>
              <a:rPr sz="2774" b="1" u="sng" spc="218" dirty="0">
                <a:latin typeface="Calibri"/>
                <a:cs typeface="Calibri"/>
              </a:rPr>
              <a:t> </a:t>
            </a:r>
            <a:r>
              <a:rPr sz="2774" b="1" u="sng" dirty="0">
                <a:latin typeface="Calibri"/>
                <a:cs typeface="Calibri"/>
              </a:rPr>
              <a:t>action</a:t>
            </a:r>
          </a:p>
        </p:txBody>
      </p:sp>
      <p:sp>
        <p:nvSpPr>
          <p:cNvPr id="8" name="object 8"/>
          <p:cNvSpPr/>
          <p:nvPr/>
        </p:nvSpPr>
        <p:spPr>
          <a:xfrm>
            <a:off x="1398897" y="1379849"/>
            <a:ext cx="5803503" cy="2319957"/>
          </a:xfrm>
          <a:prstGeom prst="rect">
            <a:avLst/>
          </a:prstGeom>
          <a:blipFill>
            <a:blip r:embed="rId2" cstate="print"/>
            <a:stretch>
              <a:fillRect/>
            </a:stretch>
          </a:blipFill>
        </p:spPr>
        <p:txBody>
          <a:bodyPr wrap="square" lIns="0" tIns="0" rIns="0" bIns="0" rtlCol="0"/>
          <a:lstStyle/>
          <a:p>
            <a:endParaRPr sz="3567"/>
          </a:p>
        </p:txBody>
      </p:sp>
      <p:graphicFrame>
        <p:nvGraphicFramePr>
          <p:cNvPr id="9" name="object 9"/>
          <p:cNvGraphicFramePr>
            <a:graphicFrameLocks noGrp="1"/>
          </p:cNvGraphicFramePr>
          <p:nvPr>
            <p:extLst>
              <p:ext uri="{D42A27DB-BD31-4B8C-83A1-F6EECF244321}">
                <p14:modId xmlns:p14="http://schemas.microsoft.com/office/powerpoint/2010/main" val="3114516621"/>
              </p:ext>
            </p:extLst>
          </p:nvPr>
        </p:nvGraphicFramePr>
        <p:xfrm>
          <a:off x="712568" y="3866628"/>
          <a:ext cx="5803502" cy="1755114"/>
        </p:xfrm>
        <a:graphic>
          <a:graphicData uri="http://schemas.openxmlformats.org/drawingml/2006/table">
            <a:tbl>
              <a:tblPr firstRow="1" bandRow="1">
                <a:tableStyleId>{2D5ABB26-0587-4C30-8999-92F81FD0307C}</a:tableStyleId>
              </a:tblPr>
              <a:tblGrid>
                <a:gridCol w="816668">
                  <a:extLst>
                    <a:ext uri="{9D8B030D-6E8A-4147-A177-3AD203B41FA5}">
                      <a16:colId xmlns:a16="http://schemas.microsoft.com/office/drawing/2014/main" xmlns="" val="20000"/>
                    </a:ext>
                  </a:extLst>
                </a:gridCol>
                <a:gridCol w="1116155">
                  <a:extLst>
                    <a:ext uri="{9D8B030D-6E8A-4147-A177-3AD203B41FA5}">
                      <a16:colId xmlns:a16="http://schemas.microsoft.com/office/drawing/2014/main" xmlns="" val="20001"/>
                    </a:ext>
                  </a:extLst>
                </a:gridCol>
                <a:gridCol w="1118672">
                  <a:extLst>
                    <a:ext uri="{9D8B030D-6E8A-4147-A177-3AD203B41FA5}">
                      <a16:colId xmlns:a16="http://schemas.microsoft.com/office/drawing/2014/main" xmlns="" val="20002"/>
                    </a:ext>
                  </a:extLst>
                </a:gridCol>
                <a:gridCol w="1627045">
                  <a:extLst>
                    <a:ext uri="{9D8B030D-6E8A-4147-A177-3AD203B41FA5}">
                      <a16:colId xmlns:a16="http://schemas.microsoft.com/office/drawing/2014/main" xmlns="" val="20003"/>
                    </a:ext>
                  </a:extLst>
                </a:gridCol>
                <a:gridCol w="1124962">
                  <a:extLst>
                    <a:ext uri="{9D8B030D-6E8A-4147-A177-3AD203B41FA5}">
                      <a16:colId xmlns:a16="http://schemas.microsoft.com/office/drawing/2014/main" xmlns="" val="20004"/>
                    </a:ext>
                  </a:extLst>
                </a:gridCol>
              </a:tblGrid>
              <a:tr h="351028">
                <a:tc>
                  <a:txBody>
                    <a:bodyPr/>
                    <a:lstStyle/>
                    <a:p>
                      <a:pPr marL="75565">
                        <a:lnSpc>
                          <a:spcPts val="1190"/>
                        </a:lnSpc>
                      </a:pPr>
                      <a:r>
                        <a:rPr sz="2200" spc="-65" dirty="0">
                          <a:latin typeface="Tahoma"/>
                          <a:cs typeface="Tahoma"/>
                        </a:rPr>
                        <a:t>Item</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Benefit</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Weight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5" dirty="0">
                          <a:latin typeface="Tahoma"/>
                          <a:cs typeface="Tahoma"/>
                        </a:rPr>
                        <a:t>Value</a:t>
                      </a:r>
                      <a:r>
                        <a:rPr sz="2200" spc="-15" dirty="0">
                          <a:latin typeface="Tahoma"/>
                          <a:cs typeface="Tahoma"/>
                        </a:rPr>
                        <a:t> </a:t>
                      </a:r>
                      <a:r>
                        <a:rPr sz="2200" spc="-50" dirty="0">
                          <a:latin typeface="Tahoma"/>
                          <a:cs typeface="Tahoma"/>
                        </a:rPr>
                        <a:t>index</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Chosen</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351028">
                <a:tc>
                  <a:txBody>
                    <a:bodyPr/>
                    <a:lstStyle/>
                    <a:p>
                      <a:pPr marL="75565">
                        <a:lnSpc>
                          <a:spcPts val="1190"/>
                        </a:lnSpc>
                      </a:pPr>
                      <a:r>
                        <a:rPr sz="2200" dirty="0">
                          <a:latin typeface="Tahoma"/>
                          <a:cs typeface="Tahoma"/>
                        </a:rPr>
                        <a:t>B</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0</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1"/>
                  </a:ext>
                </a:extLst>
              </a:tr>
              <a:tr h="351002">
                <a:tc>
                  <a:txBody>
                    <a:bodyPr/>
                    <a:lstStyle/>
                    <a:p>
                      <a:pPr marL="75565">
                        <a:lnSpc>
                          <a:spcPts val="1190"/>
                        </a:lnSpc>
                      </a:pPr>
                      <a:r>
                        <a:rPr sz="2200" dirty="0">
                          <a:latin typeface="Tahoma"/>
                          <a:cs typeface="Tahoma"/>
                        </a:rPr>
                        <a:t>D</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80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0</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2"/>
                  </a:ext>
                </a:extLst>
              </a:tr>
              <a:tr h="351028">
                <a:tc>
                  <a:txBody>
                    <a:bodyPr/>
                    <a:lstStyle/>
                    <a:p>
                      <a:pPr marL="75565">
                        <a:lnSpc>
                          <a:spcPts val="1190"/>
                        </a:lnSpc>
                      </a:pPr>
                      <a:r>
                        <a:rPr sz="2200" dirty="0">
                          <a:latin typeface="Tahoma"/>
                          <a:cs typeface="Tahoma"/>
                        </a:rPr>
                        <a:t>A</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70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0</a:t>
                      </a:r>
                      <a:r>
                        <a:rPr sz="2200" spc="-5" dirty="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3"/>
                  </a:ext>
                </a:extLst>
              </a:tr>
              <a:tr h="351028">
                <a:tc>
                  <a:txBody>
                    <a:bodyPr/>
                    <a:lstStyle/>
                    <a:p>
                      <a:pPr marL="75565">
                        <a:lnSpc>
                          <a:spcPts val="1190"/>
                        </a:lnSpc>
                      </a:pPr>
                      <a:r>
                        <a:rPr sz="2200" dirty="0">
                          <a:latin typeface="Tahoma"/>
                          <a:cs typeface="Tahoma"/>
                        </a:rPr>
                        <a:t>C</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150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5</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0</a:t>
                      </a:r>
                      <a:r>
                        <a:rPr sz="2200" spc="-5" dirty="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0" name="object 10"/>
          <p:cNvSpPr/>
          <p:nvPr/>
        </p:nvSpPr>
        <p:spPr>
          <a:xfrm>
            <a:off x="7470958" y="4144674"/>
            <a:ext cx="951312" cy="1579176"/>
          </a:xfrm>
          <a:prstGeom prst="rect">
            <a:avLst/>
          </a:prstGeom>
          <a:blipFill>
            <a:blip r:embed="rId3" cstate="print"/>
            <a:stretch>
              <a:fillRect/>
            </a:stretch>
          </a:blipFill>
        </p:spPr>
        <p:txBody>
          <a:bodyPr wrap="square" lIns="0" tIns="0" rIns="0" bIns="0" rtlCol="0"/>
          <a:lstStyle/>
          <a:p>
            <a:endParaRPr sz="3567"/>
          </a:p>
        </p:txBody>
      </p:sp>
      <p:sp>
        <p:nvSpPr>
          <p:cNvPr id="11" name="object 11"/>
          <p:cNvSpPr txBox="1"/>
          <p:nvPr/>
        </p:nvSpPr>
        <p:spPr>
          <a:xfrm>
            <a:off x="692411" y="5725107"/>
            <a:ext cx="2107734" cy="358348"/>
          </a:xfrm>
          <a:prstGeom prst="rect">
            <a:avLst/>
          </a:prstGeom>
        </p:spPr>
        <p:txBody>
          <a:bodyPr vert="horz" wrap="square" lIns="0" tIns="22650" rIns="0" bIns="0" rtlCol="0">
            <a:spAutoFit/>
          </a:bodyPr>
          <a:lstStyle/>
          <a:p>
            <a:pPr marL="25168">
              <a:spcBef>
                <a:spcPts val="178"/>
              </a:spcBef>
            </a:pPr>
            <a:r>
              <a:rPr sz="2180" spc="-50" dirty="0">
                <a:latin typeface="Tahoma"/>
                <a:cs typeface="Tahoma"/>
              </a:rPr>
              <a:t>Maximum</a:t>
            </a:r>
            <a:r>
              <a:rPr sz="2180" spc="-40" dirty="0">
                <a:latin typeface="Tahoma"/>
                <a:cs typeface="Tahoma"/>
              </a:rPr>
              <a:t> </a:t>
            </a:r>
            <a:r>
              <a:rPr sz="2180" spc="-109" dirty="0">
                <a:latin typeface="Tahoma"/>
                <a:cs typeface="Tahoma"/>
              </a:rPr>
              <a:t>weight:</a:t>
            </a:r>
            <a:endParaRPr sz="2180">
              <a:latin typeface="Tahoma"/>
              <a:cs typeface="Tahoma"/>
            </a:endParaRPr>
          </a:p>
        </p:txBody>
      </p:sp>
      <p:sp>
        <p:nvSpPr>
          <p:cNvPr id="12" name="object 12"/>
          <p:cNvSpPr txBox="1"/>
          <p:nvPr/>
        </p:nvSpPr>
        <p:spPr>
          <a:xfrm>
            <a:off x="2900685" y="5753925"/>
            <a:ext cx="661891" cy="333425"/>
          </a:xfrm>
          <a:prstGeom prst="rect">
            <a:avLst/>
          </a:prstGeom>
          <a:solidFill>
            <a:srgbClr val="FFF200"/>
          </a:solidFill>
          <a:ln w="5054">
            <a:solidFill>
              <a:srgbClr val="0000FF"/>
            </a:solidFill>
          </a:ln>
        </p:spPr>
        <p:txBody>
          <a:bodyPr vert="horz" wrap="square" lIns="0" tIns="0" rIns="0" bIns="0" rtlCol="0">
            <a:spAutoFit/>
          </a:bodyPr>
          <a:lstStyle/>
          <a:p>
            <a:pPr marL="79278">
              <a:lnSpc>
                <a:spcPts val="2566"/>
              </a:lnSpc>
            </a:pPr>
            <a:r>
              <a:rPr sz="2180" spc="-109" dirty="0">
                <a:latin typeface="Tahoma"/>
                <a:cs typeface="Tahoma"/>
              </a:rPr>
              <a:t>5</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3" name="object 13"/>
          <p:cNvSpPr txBox="1"/>
          <p:nvPr/>
        </p:nvSpPr>
        <p:spPr>
          <a:xfrm>
            <a:off x="3954452" y="5725107"/>
            <a:ext cx="1328816" cy="358348"/>
          </a:xfrm>
          <a:prstGeom prst="rect">
            <a:avLst/>
          </a:prstGeom>
        </p:spPr>
        <p:txBody>
          <a:bodyPr vert="horz" wrap="square" lIns="0" tIns="22650" rIns="0" bIns="0" rtlCol="0">
            <a:spAutoFit/>
          </a:bodyPr>
          <a:lstStyle/>
          <a:p>
            <a:pPr marL="25168">
              <a:spcBef>
                <a:spcPts val="178"/>
              </a:spcBef>
            </a:pPr>
            <a:r>
              <a:rPr sz="2180" spc="-99" dirty="0">
                <a:latin typeface="Tahoma"/>
                <a:cs typeface="Tahoma"/>
              </a:rPr>
              <a:t>Remaining:</a:t>
            </a:r>
            <a:endParaRPr sz="2180">
              <a:latin typeface="Tahoma"/>
              <a:cs typeface="Tahoma"/>
            </a:endParaRPr>
          </a:p>
        </p:txBody>
      </p:sp>
      <p:sp>
        <p:nvSpPr>
          <p:cNvPr id="14" name="object 14"/>
          <p:cNvSpPr txBox="1"/>
          <p:nvPr/>
        </p:nvSpPr>
        <p:spPr>
          <a:xfrm>
            <a:off x="5384440" y="5753925"/>
            <a:ext cx="752492" cy="333425"/>
          </a:xfrm>
          <a:prstGeom prst="rect">
            <a:avLst/>
          </a:prstGeom>
          <a:solidFill>
            <a:srgbClr val="FFF200"/>
          </a:solidFill>
          <a:ln w="5054">
            <a:solidFill>
              <a:srgbClr val="0000FF"/>
            </a:solidFill>
          </a:ln>
        </p:spPr>
        <p:txBody>
          <a:bodyPr vert="horz" wrap="square" lIns="0" tIns="0" rIns="0" bIns="0" rtlCol="0">
            <a:spAutoFit/>
          </a:bodyPr>
          <a:lstStyle/>
          <a:p>
            <a:pPr marL="171140">
              <a:lnSpc>
                <a:spcPts val="2566"/>
              </a:lnSpc>
            </a:pPr>
            <a:r>
              <a:rPr sz="2180" spc="-109" dirty="0">
                <a:latin typeface="Tahoma"/>
                <a:cs typeface="Tahoma"/>
              </a:rPr>
              <a:t>5</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5" name="object 15"/>
          <p:cNvSpPr txBox="1"/>
          <p:nvPr/>
        </p:nvSpPr>
        <p:spPr>
          <a:xfrm>
            <a:off x="6438206" y="5725107"/>
            <a:ext cx="941245" cy="358348"/>
          </a:xfrm>
          <a:prstGeom prst="rect">
            <a:avLst/>
          </a:prstGeom>
        </p:spPr>
        <p:txBody>
          <a:bodyPr vert="horz" wrap="square" lIns="0" tIns="22650" rIns="0" bIns="0" rtlCol="0">
            <a:spAutoFit/>
          </a:bodyPr>
          <a:lstStyle/>
          <a:p>
            <a:pPr marL="25168">
              <a:spcBef>
                <a:spcPts val="178"/>
              </a:spcBef>
            </a:pPr>
            <a:r>
              <a:rPr sz="2180" spc="-69" dirty="0">
                <a:latin typeface="Tahoma"/>
                <a:cs typeface="Tahoma"/>
              </a:rPr>
              <a:t>Benefit:</a:t>
            </a:r>
            <a:endParaRPr sz="2180">
              <a:latin typeface="Tahoma"/>
              <a:cs typeface="Tahoma"/>
            </a:endParaRPr>
          </a:p>
        </p:txBody>
      </p:sp>
      <p:sp>
        <p:nvSpPr>
          <p:cNvPr id="16" name="object 16"/>
          <p:cNvSpPr txBox="1"/>
          <p:nvPr/>
        </p:nvSpPr>
        <p:spPr>
          <a:xfrm>
            <a:off x="7481930" y="5753925"/>
            <a:ext cx="752492" cy="333425"/>
          </a:xfrm>
          <a:prstGeom prst="rect">
            <a:avLst/>
          </a:prstGeom>
          <a:solidFill>
            <a:srgbClr val="FFF200"/>
          </a:solidFill>
          <a:ln w="5054">
            <a:solidFill>
              <a:srgbClr val="0000FF"/>
            </a:solidFill>
          </a:ln>
        </p:spPr>
        <p:txBody>
          <a:bodyPr vert="horz" wrap="square" lIns="0" tIns="0" rIns="0" bIns="0" rtlCol="0">
            <a:spAutoFit/>
          </a:bodyPr>
          <a:lstStyle/>
          <a:p>
            <a:pPr marL="171140">
              <a:lnSpc>
                <a:spcPts val="2566"/>
              </a:lnSpc>
            </a:pPr>
            <a:r>
              <a:rPr sz="2180" spc="-109" dirty="0" smtClean="0">
                <a:latin typeface="Tahoma"/>
                <a:cs typeface="Tahoma"/>
              </a:rPr>
              <a:t>0</a:t>
            </a:r>
            <a:endParaRPr sz="2180" dirty="0">
              <a:latin typeface="Tahoma"/>
              <a:cs typeface="Tahoma"/>
            </a:endParaRPr>
          </a:p>
        </p:txBody>
      </p:sp>
      <p:sp>
        <p:nvSpPr>
          <p:cNvPr id="20" name="object 20"/>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21" name="object 21"/>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22" name="object 22"/>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30</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spTree>
    <p:extLst>
      <p:ext uri="{BB962C8B-B14F-4D97-AF65-F5344CB8AC3E}">
        <p14:creationId xmlns:p14="http://schemas.microsoft.com/office/powerpoint/2010/main" val="3837007125"/>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84077" y="1"/>
            <a:ext cx="1298616" cy="207141"/>
          </a:xfrm>
          <a:prstGeom prst="rect">
            <a:avLst/>
          </a:prstGeom>
        </p:spPr>
        <p:txBody>
          <a:bodyPr vert="horz" wrap="square" lIns="0" tIns="23909" rIns="0" bIns="0" rtlCol="0">
            <a:spAutoFit/>
          </a:bodyPr>
          <a:lstStyle/>
          <a:p>
            <a:pPr marL="25168">
              <a:spcBef>
                <a:spcPts val="188"/>
              </a:spcBef>
            </a:pPr>
            <a:r>
              <a:rPr sz="1189" b="1" spc="-59" dirty="0">
                <a:solidFill>
                  <a:srgbClr val="FFFFFF"/>
                </a:solidFill>
                <a:latin typeface="Arial"/>
                <a:cs typeface="Arial"/>
              </a:rPr>
              <a:t>Greedy</a:t>
            </a:r>
            <a:r>
              <a:rPr sz="1189" b="1" dirty="0">
                <a:solidFill>
                  <a:srgbClr val="FFFFFF"/>
                </a:solidFill>
                <a:latin typeface="Arial"/>
                <a:cs typeface="Arial"/>
              </a:rPr>
              <a:t> </a:t>
            </a:r>
            <a:r>
              <a:rPr sz="1189" b="1" spc="-50" dirty="0">
                <a:solidFill>
                  <a:srgbClr val="FFFFFF"/>
                </a:solidFill>
                <a:latin typeface="Arial"/>
                <a:cs typeface="Arial"/>
              </a:rPr>
              <a:t>algorithms</a:t>
            </a:r>
            <a:endParaRPr sz="1189">
              <a:latin typeface="Arial"/>
              <a:cs typeface="Arial"/>
            </a:endParaRPr>
          </a:p>
        </p:txBody>
      </p:sp>
      <p:sp>
        <p:nvSpPr>
          <p:cNvPr id="6" name="object 6"/>
          <p:cNvSpPr txBox="1"/>
          <p:nvPr/>
        </p:nvSpPr>
        <p:spPr>
          <a:xfrm>
            <a:off x="4195" y="633702"/>
            <a:ext cx="9131836" cy="461219"/>
          </a:xfrm>
          <a:prstGeom prst="rect">
            <a:avLst/>
          </a:prstGeom>
        </p:spPr>
        <p:txBody>
          <a:bodyPr vert="horz" wrap="square" lIns="0" tIns="33975" rIns="0" bIns="0" rtlCol="0">
            <a:spAutoFit/>
          </a:bodyPr>
          <a:lstStyle/>
          <a:p>
            <a:pPr marL="330954">
              <a:spcBef>
                <a:spcPts val="268"/>
              </a:spcBef>
            </a:pPr>
            <a:r>
              <a:rPr sz="2774" b="1" u="sng" spc="20" dirty="0">
                <a:latin typeface="Calibri"/>
                <a:cs typeface="Calibri"/>
              </a:rPr>
              <a:t>Fractional knapsack </a:t>
            </a:r>
            <a:r>
              <a:rPr sz="2774" b="1" u="sng" spc="-10" dirty="0">
                <a:latin typeface="Calibri"/>
                <a:cs typeface="Calibri"/>
              </a:rPr>
              <a:t>in</a:t>
            </a:r>
            <a:r>
              <a:rPr sz="2774" b="1" u="sng" spc="218" dirty="0">
                <a:latin typeface="Calibri"/>
                <a:cs typeface="Calibri"/>
              </a:rPr>
              <a:t> </a:t>
            </a:r>
            <a:r>
              <a:rPr sz="2774" b="1" u="sng" dirty="0">
                <a:latin typeface="Calibri"/>
                <a:cs typeface="Calibri"/>
              </a:rPr>
              <a:t>action</a:t>
            </a:r>
          </a:p>
        </p:txBody>
      </p:sp>
      <p:sp>
        <p:nvSpPr>
          <p:cNvPr id="8" name="object 8"/>
          <p:cNvSpPr/>
          <p:nvPr/>
        </p:nvSpPr>
        <p:spPr>
          <a:xfrm>
            <a:off x="1398898" y="1464257"/>
            <a:ext cx="5522408" cy="2260171"/>
          </a:xfrm>
          <a:prstGeom prst="rect">
            <a:avLst/>
          </a:prstGeom>
          <a:blipFill>
            <a:blip r:embed="rId2" cstate="print"/>
            <a:stretch>
              <a:fillRect/>
            </a:stretch>
          </a:blipFill>
        </p:spPr>
        <p:txBody>
          <a:bodyPr wrap="square" lIns="0" tIns="0" rIns="0" bIns="0" rtlCol="0"/>
          <a:lstStyle/>
          <a:p>
            <a:endParaRPr sz="3567"/>
          </a:p>
        </p:txBody>
      </p:sp>
      <p:graphicFrame>
        <p:nvGraphicFramePr>
          <p:cNvPr id="9" name="object 9"/>
          <p:cNvGraphicFramePr>
            <a:graphicFrameLocks noGrp="1"/>
          </p:cNvGraphicFramePr>
          <p:nvPr>
            <p:extLst>
              <p:ext uri="{D42A27DB-BD31-4B8C-83A1-F6EECF244321}">
                <p14:modId xmlns:p14="http://schemas.microsoft.com/office/powerpoint/2010/main" val="2373956292"/>
              </p:ext>
            </p:extLst>
          </p:nvPr>
        </p:nvGraphicFramePr>
        <p:xfrm>
          <a:off x="712568" y="3866628"/>
          <a:ext cx="5803502" cy="1755114"/>
        </p:xfrm>
        <a:graphic>
          <a:graphicData uri="http://schemas.openxmlformats.org/drawingml/2006/table">
            <a:tbl>
              <a:tblPr firstRow="1" bandRow="1">
                <a:tableStyleId>{2D5ABB26-0587-4C30-8999-92F81FD0307C}</a:tableStyleId>
              </a:tblPr>
              <a:tblGrid>
                <a:gridCol w="816668">
                  <a:extLst>
                    <a:ext uri="{9D8B030D-6E8A-4147-A177-3AD203B41FA5}">
                      <a16:colId xmlns:a16="http://schemas.microsoft.com/office/drawing/2014/main" xmlns="" val="20000"/>
                    </a:ext>
                  </a:extLst>
                </a:gridCol>
                <a:gridCol w="1116155">
                  <a:extLst>
                    <a:ext uri="{9D8B030D-6E8A-4147-A177-3AD203B41FA5}">
                      <a16:colId xmlns:a16="http://schemas.microsoft.com/office/drawing/2014/main" xmlns="" val="20001"/>
                    </a:ext>
                  </a:extLst>
                </a:gridCol>
                <a:gridCol w="1118672">
                  <a:extLst>
                    <a:ext uri="{9D8B030D-6E8A-4147-A177-3AD203B41FA5}">
                      <a16:colId xmlns:a16="http://schemas.microsoft.com/office/drawing/2014/main" xmlns="" val="20002"/>
                    </a:ext>
                  </a:extLst>
                </a:gridCol>
                <a:gridCol w="1627045">
                  <a:extLst>
                    <a:ext uri="{9D8B030D-6E8A-4147-A177-3AD203B41FA5}">
                      <a16:colId xmlns:a16="http://schemas.microsoft.com/office/drawing/2014/main" xmlns="" val="20003"/>
                    </a:ext>
                  </a:extLst>
                </a:gridCol>
                <a:gridCol w="1124962">
                  <a:extLst>
                    <a:ext uri="{9D8B030D-6E8A-4147-A177-3AD203B41FA5}">
                      <a16:colId xmlns:a16="http://schemas.microsoft.com/office/drawing/2014/main" xmlns="" val="20004"/>
                    </a:ext>
                  </a:extLst>
                </a:gridCol>
              </a:tblGrid>
              <a:tr h="351028">
                <a:tc>
                  <a:txBody>
                    <a:bodyPr/>
                    <a:lstStyle/>
                    <a:p>
                      <a:pPr marL="75565">
                        <a:lnSpc>
                          <a:spcPts val="1190"/>
                        </a:lnSpc>
                      </a:pPr>
                      <a:r>
                        <a:rPr sz="2200" spc="-65" dirty="0">
                          <a:latin typeface="Tahoma"/>
                          <a:cs typeface="Tahoma"/>
                        </a:rPr>
                        <a:t>Item</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Benefit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Weight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5" dirty="0">
                          <a:latin typeface="Tahoma"/>
                          <a:cs typeface="Tahoma"/>
                        </a:rPr>
                        <a:t>Value</a:t>
                      </a:r>
                      <a:r>
                        <a:rPr sz="2200" spc="-15" dirty="0">
                          <a:latin typeface="Tahoma"/>
                          <a:cs typeface="Tahoma"/>
                        </a:rPr>
                        <a:t> </a:t>
                      </a:r>
                      <a:r>
                        <a:rPr sz="2200" spc="-50" dirty="0">
                          <a:latin typeface="Tahoma"/>
                          <a:cs typeface="Tahoma"/>
                        </a:rPr>
                        <a:t>index</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Chosen</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351028">
                <a:tc>
                  <a:txBody>
                    <a:bodyPr/>
                    <a:lstStyle/>
                    <a:p>
                      <a:pPr marL="75565">
                        <a:lnSpc>
                          <a:spcPts val="1190"/>
                        </a:lnSpc>
                      </a:pPr>
                      <a:r>
                        <a:rPr sz="2200" dirty="0">
                          <a:latin typeface="Tahoma"/>
                          <a:cs typeface="Tahoma"/>
                        </a:rPr>
                        <a:t>B</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lang="en-GB" sz="2200" spc="-55" dirty="0" smtClean="0">
                          <a:latin typeface="Tahoma"/>
                          <a:cs typeface="Tahoma"/>
                        </a:rPr>
                        <a:t>0</a:t>
                      </a:r>
                      <a:r>
                        <a:rPr sz="2200" spc="-5" dirty="0" smtClean="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1190"/>
                        </a:lnSpc>
                      </a:pPr>
                      <a:r>
                        <a:rPr sz="2200" spc="-55" dirty="0">
                          <a:solidFill>
                            <a:srgbClr val="0000FF"/>
                          </a:solidFill>
                          <a:latin typeface="Tahoma"/>
                          <a:cs typeface="Tahoma"/>
                        </a:rPr>
                        <a:t>1</a:t>
                      </a:r>
                      <a:r>
                        <a:rPr sz="2200" spc="-5" dirty="0">
                          <a:solidFill>
                            <a:srgbClr val="0000FF"/>
                          </a:solidFill>
                          <a:latin typeface="Tahoma"/>
                          <a:cs typeface="Tahoma"/>
                        </a:rPr>
                        <a:t> </a:t>
                      </a:r>
                      <a:r>
                        <a:rPr sz="2200" spc="-45" dirty="0">
                          <a:solidFill>
                            <a:srgbClr val="0000FF"/>
                          </a:solidFill>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1"/>
                  </a:ext>
                </a:extLst>
              </a:tr>
              <a:tr h="351002">
                <a:tc>
                  <a:txBody>
                    <a:bodyPr/>
                    <a:lstStyle/>
                    <a:p>
                      <a:pPr marL="75565">
                        <a:lnSpc>
                          <a:spcPts val="1190"/>
                        </a:lnSpc>
                      </a:pPr>
                      <a:r>
                        <a:rPr sz="2200" dirty="0">
                          <a:latin typeface="Tahoma"/>
                          <a:cs typeface="Tahoma"/>
                        </a:rPr>
                        <a:t>D</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80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0</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2"/>
                  </a:ext>
                </a:extLst>
              </a:tr>
              <a:tr h="351028">
                <a:tc>
                  <a:txBody>
                    <a:bodyPr/>
                    <a:lstStyle/>
                    <a:p>
                      <a:pPr marL="75565">
                        <a:lnSpc>
                          <a:spcPts val="1190"/>
                        </a:lnSpc>
                      </a:pPr>
                      <a:r>
                        <a:rPr sz="2200" dirty="0">
                          <a:latin typeface="Tahoma"/>
                          <a:cs typeface="Tahoma"/>
                        </a:rPr>
                        <a:t>A</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70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0</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3"/>
                  </a:ext>
                </a:extLst>
              </a:tr>
              <a:tr h="351028">
                <a:tc>
                  <a:txBody>
                    <a:bodyPr/>
                    <a:lstStyle/>
                    <a:p>
                      <a:pPr marL="75565">
                        <a:lnSpc>
                          <a:spcPts val="1190"/>
                        </a:lnSpc>
                      </a:pPr>
                      <a:r>
                        <a:rPr sz="2200" dirty="0">
                          <a:latin typeface="Tahoma"/>
                          <a:cs typeface="Tahoma"/>
                        </a:rPr>
                        <a:t>C</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150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5</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0</a:t>
                      </a:r>
                      <a:r>
                        <a:rPr sz="2200" spc="-5" dirty="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0" name="object 10"/>
          <p:cNvSpPr/>
          <p:nvPr/>
        </p:nvSpPr>
        <p:spPr>
          <a:xfrm>
            <a:off x="7470958" y="4144674"/>
            <a:ext cx="951312" cy="1579176"/>
          </a:xfrm>
          <a:prstGeom prst="rect">
            <a:avLst/>
          </a:prstGeom>
          <a:blipFill>
            <a:blip r:embed="rId3" cstate="print"/>
            <a:stretch>
              <a:fillRect/>
            </a:stretch>
          </a:blipFill>
        </p:spPr>
        <p:txBody>
          <a:bodyPr wrap="square" lIns="0" tIns="0" rIns="0" bIns="0" rtlCol="0"/>
          <a:lstStyle/>
          <a:p>
            <a:endParaRPr sz="3567"/>
          </a:p>
        </p:txBody>
      </p:sp>
      <p:sp>
        <p:nvSpPr>
          <p:cNvPr id="11" name="object 11"/>
          <p:cNvSpPr txBox="1"/>
          <p:nvPr/>
        </p:nvSpPr>
        <p:spPr>
          <a:xfrm>
            <a:off x="692411" y="5725107"/>
            <a:ext cx="2107734" cy="358348"/>
          </a:xfrm>
          <a:prstGeom prst="rect">
            <a:avLst/>
          </a:prstGeom>
        </p:spPr>
        <p:txBody>
          <a:bodyPr vert="horz" wrap="square" lIns="0" tIns="22650" rIns="0" bIns="0" rtlCol="0">
            <a:spAutoFit/>
          </a:bodyPr>
          <a:lstStyle/>
          <a:p>
            <a:pPr marL="25168">
              <a:spcBef>
                <a:spcPts val="178"/>
              </a:spcBef>
            </a:pPr>
            <a:r>
              <a:rPr sz="2180" spc="-50" dirty="0">
                <a:latin typeface="Tahoma"/>
                <a:cs typeface="Tahoma"/>
              </a:rPr>
              <a:t>Maximum</a:t>
            </a:r>
            <a:r>
              <a:rPr sz="2180" spc="-40" dirty="0">
                <a:latin typeface="Tahoma"/>
                <a:cs typeface="Tahoma"/>
              </a:rPr>
              <a:t> </a:t>
            </a:r>
            <a:r>
              <a:rPr sz="2180" spc="-109" dirty="0">
                <a:latin typeface="Tahoma"/>
                <a:cs typeface="Tahoma"/>
              </a:rPr>
              <a:t>weight:</a:t>
            </a:r>
            <a:endParaRPr sz="2180">
              <a:latin typeface="Tahoma"/>
              <a:cs typeface="Tahoma"/>
            </a:endParaRPr>
          </a:p>
        </p:txBody>
      </p:sp>
      <p:sp>
        <p:nvSpPr>
          <p:cNvPr id="12" name="object 12"/>
          <p:cNvSpPr txBox="1"/>
          <p:nvPr/>
        </p:nvSpPr>
        <p:spPr>
          <a:xfrm>
            <a:off x="2900685" y="5753925"/>
            <a:ext cx="661891" cy="333425"/>
          </a:xfrm>
          <a:prstGeom prst="rect">
            <a:avLst/>
          </a:prstGeom>
          <a:solidFill>
            <a:srgbClr val="FFF200"/>
          </a:solidFill>
          <a:ln w="5054">
            <a:solidFill>
              <a:srgbClr val="0000FF"/>
            </a:solidFill>
          </a:ln>
        </p:spPr>
        <p:txBody>
          <a:bodyPr vert="horz" wrap="square" lIns="0" tIns="0" rIns="0" bIns="0" rtlCol="0">
            <a:spAutoFit/>
          </a:bodyPr>
          <a:lstStyle/>
          <a:p>
            <a:pPr marL="79278">
              <a:lnSpc>
                <a:spcPts val="2566"/>
              </a:lnSpc>
            </a:pPr>
            <a:r>
              <a:rPr sz="2180" spc="-109" dirty="0">
                <a:latin typeface="Tahoma"/>
                <a:cs typeface="Tahoma"/>
              </a:rPr>
              <a:t>5</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3" name="object 13"/>
          <p:cNvSpPr txBox="1"/>
          <p:nvPr/>
        </p:nvSpPr>
        <p:spPr>
          <a:xfrm>
            <a:off x="3817165" y="5725107"/>
            <a:ext cx="1328816" cy="358348"/>
          </a:xfrm>
          <a:prstGeom prst="rect">
            <a:avLst/>
          </a:prstGeom>
        </p:spPr>
        <p:txBody>
          <a:bodyPr vert="horz" wrap="square" lIns="0" tIns="22650" rIns="0" bIns="0" rtlCol="0">
            <a:spAutoFit/>
          </a:bodyPr>
          <a:lstStyle/>
          <a:p>
            <a:pPr marL="25168">
              <a:spcBef>
                <a:spcPts val="178"/>
              </a:spcBef>
            </a:pPr>
            <a:r>
              <a:rPr sz="2180" spc="-99" dirty="0">
                <a:latin typeface="Tahoma"/>
                <a:cs typeface="Tahoma"/>
              </a:rPr>
              <a:t>Remaining:</a:t>
            </a:r>
            <a:endParaRPr sz="2180">
              <a:latin typeface="Tahoma"/>
              <a:cs typeface="Tahoma"/>
            </a:endParaRPr>
          </a:p>
        </p:txBody>
      </p:sp>
      <p:sp>
        <p:nvSpPr>
          <p:cNvPr id="14" name="object 14"/>
          <p:cNvSpPr txBox="1"/>
          <p:nvPr/>
        </p:nvSpPr>
        <p:spPr>
          <a:xfrm>
            <a:off x="5247153" y="5753925"/>
            <a:ext cx="752492" cy="333425"/>
          </a:xfrm>
          <a:prstGeom prst="rect">
            <a:avLst/>
          </a:prstGeom>
          <a:solidFill>
            <a:srgbClr val="FFF200"/>
          </a:solidFill>
          <a:ln w="5054">
            <a:solidFill>
              <a:srgbClr val="0000FF"/>
            </a:solidFill>
          </a:ln>
        </p:spPr>
        <p:txBody>
          <a:bodyPr vert="horz" wrap="square" lIns="0" tIns="0" rIns="0" bIns="0" rtlCol="0">
            <a:spAutoFit/>
          </a:bodyPr>
          <a:lstStyle/>
          <a:p>
            <a:pPr marL="171140">
              <a:lnSpc>
                <a:spcPts val="2566"/>
              </a:lnSpc>
            </a:pPr>
            <a:r>
              <a:rPr sz="2180" spc="-109" dirty="0">
                <a:latin typeface="Tahoma"/>
                <a:cs typeface="Tahoma"/>
              </a:rPr>
              <a:t>4</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5" name="object 15"/>
          <p:cNvSpPr txBox="1"/>
          <p:nvPr/>
        </p:nvSpPr>
        <p:spPr>
          <a:xfrm>
            <a:off x="6163658" y="5725107"/>
            <a:ext cx="941245" cy="358348"/>
          </a:xfrm>
          <a:prstGeom prst="rect">
            <a:avLst/>
          </a:prstGeom>
        </p:spPr>
        <p:txBody>
          <a:bodyPr vert="horz" wrap="square" lIns="0" tIns="22650" rIns="0" bIns="0" rtlCol="0">
            <a:spAutoFit/>
          </a:bodyPr>
          <a:lstStyle/>
          <a:p>
            <a:pPr marL="25168">
              <a:spcBef>
                <a:spcPts val="178"/>
              </a:spcBef>
            </a:pPr>
            <a:r>
              <a:rPr sz="2180" spc="-69" dirty="0">
                <a:latin typeface="Tahoma"/>
                <a:cs typeface="Tahoma"/>
              </a:rPr>
              <a:t>Benefit:</a:t>
            </a:r>
            <a:endParaRPr sz="2180">
              <a:latin typeface="Tahoma"/>
              <a:cs typeface="Tahoma"/>
            </a:endParaRPr>
          </a:p>
        </p:txBody>
      </p:sp>
      <p:sp>
        <p:nvSpPr>
          <p:cNvPr id="16" name="object 16"/>
          <p:cNvSpPr txBox="1"/>
          <p:nvPr/>
        </p:nvSpPr>
        <p:spPr>
          <a:xfrm>
            <a:off x="7207386" y="5753925"/>
            <a:ext cx="1026810" cy="333425"/>
          </a:xfrm>
          <a:prstGeom prst="rect">
            <a:avLst/>
          </a:prstGeom>
          <a:solidFill>
            <a:srgbClr val="FFF200"/>
          </a:solidFill>
          <a:ln w="5054">
            <a:solidFill>
              <a:srgbClr val="0000FF"/>
            </a:solidFill>
          </a:ln>
        </p:spPr>
        <p:txBody>
          <a:bodyPr vert="horz" wrap="square" lIns="0" tIns="0" rIns="0" bIns="0" rtlCol="0">
            <a:spAutoFit/>
          </a:bodyPr>
          <a:lstStyle/>
          <a:p>
            <a:pPr marL="171140">
              <a:lnSpc>
                <a:spcPts val="2566"/>
              </a:lnSpc>
            </a:pPr>
            <a:r>
              <a:rPr sz="2180" spc="-109" dirty="0" smtClean="0">
                <a:latin typeface="Tahoma"/>
                <a:cs typeface="Tahoma"/>
              </a:rPr>
              <a:t>200</a:t>
            </a:r>
            <a:endParaRPr sz="2180" dirty="0">
              <a:latin typeface="Tahoma"/>
              <a:cs typeface="Tahoma"/>
            </a:endParaRPr>
          </a:p>
        </p:txBody>
      </p:sp>
      <p:sp>
        <p:nvSpPr>
          <p:cNvPr id="20" name="object 20"/>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21" name="object 21"/>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22" name="object 22"/>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30</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spTree>
    <p:extLst>
      <p:ext uri="{BB962C8B-B14F-4D97-AF65-F5344CB8AC3E}">
        <p14:creationId xmlns:p14="http://schemas.microsoft.com/office/powerpoint/2010/main" val="4041157885"/>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84077" y="1"/>
            <a:ext cx="1298616" cy="207141"/>
          </a:xfrm>
          <a:prstGeom prst="rect">
            <a:avLst/>
          </a:prstGeom>
        </p:spPr>
        <p:txBody>
          <a:bodyPr vert="horz" wrap="square" lIns="0" tIns="23909" rIns="0" bIns="0" rtlCol="0">
            <a:spAutoFit/>
          </a:bodyPr>
          <a:lstStyle/>
          <a:p>
            <a:pPr marL="25168">
              <a:spcBef>
                <a:spcPts val="188"/>
              </a:spcBef>
            </a:pPr>
            <a:r>
              <a:rPr sz="1189" b="1" spc="-59" dirty="0">
                <a:solidFill>
                  <a:srgbClr val="FFFFFF"/>
                </a:solidFill>
                <a:latin typeface="Arial"/>
                <a:cs typeface="Arial"/>
              </a:rPr>
              <a:t>Greedy</a:t>
            </a:r>
            <a:r>
              <a:rPr sz="1189" b="1" dirty="0">
                <a:solidFill>
                  <a:srgbClr val="FFFFFF"/>
                </a:solidFill>
                <a:latin typeface="Arial"/>
                <a:cs typeface="Arial"/>
              </a:rPr>
              <a:t> </a:t>
            </a:r>
            <a:r>
              <a:rPr sz="1189" b="1" spc="-50" dirty="0">
                <a:solidFill>
                  <a:srgbClr val="FFFFFF"/>
                </a:solidFill>
                <a:latin typeface="Arial"/>
                <a:cs typeface="Arial"/>
              </a:rPr>
              <a:t>algorithms</a:t>
            </a:r>
            <a:endParaRPr sz="1189">
              <a:latin typeface="Arial"/>
              <a:cs typeface="Arial"/>
            </a:endParaRPr>
          </a:p>
        </p:txBody>
      </p:sp>
      <p:sp>
        <p:nvSpPr>
          <p:cNvPr id="6" name="object 6"/>
          <p:cNvSpPr txBox="1"/>
          <p:nvPr/>
        </p:nvSpPr>
        <p:spPr>
          <a:xfrm>
            <a:off x="4195" y="929125"/>
            <a:ext cx="9131836" cy="461219"/>
          </a:xfrm>
          <a:prstGeom prst="rect">
            <a:avLst/>
          </a:prstGeom>
        </p:spPr>
        <p:txBody>
          <a:bodyPr vert="horz" wrap="square" lIns="0" tIns="33975" rIns="0" bIns="0" rtlCol="0">
            <a:spAutoFit/>
          </a:bodyPr>
          <a:lstStyle/>
          <a:p>
            <a:pPr marL="330954">
              <a:spcBef>
                <a:spcPts val="268"/>
              </a:spcBef>
            </a:pPr>
            <a:r>
              <a:rPr sz="2774" b="1" u="sng" spc="20" dirty="0">
                <a:latin typeface="Calibri"/>
                <a:cs typeface="Calibri"/>
              </a:rPr>
              <a:t>Fractional knapsack </a:t>
            </a:r>
            <a:r>
              <a:rPr sz="2774" b="1" u="sng" spc="-10" dirty="0">
                <a:latin typeface="Calibri"/>
                <a:cs typeface="Calibri"/>
              </a:rPr>
              <a:t>in</a:t>
            </a:r>
            <a:r>
              <a:rPr sz="2774" b="1" u="sng" spc="218" dirty="0">
                <a:latin typeface="Calibri"/>
                <a:cs typeface="Calibri"/>
              </a:rPr>
              <a:t> </a:t>
            </a:r>
            <a:r>
              <a:rPr sz="2774" b="1" u="sng" dirty="0">
                <a:latin typeface="Calibri"/>
                <a:cs typeface="Calibri"/>
              </a:rPr>
              <a:t>action</a:t>
            </a:r>
          </a:p>
        </p:txBody>
      </p:sp>
      <p:sp>
        <p:nvSpPr>
          <p:cNvPr id="8" name="object 8"/>
          <p:cNvSpPr/>
          <p:nvPr/>
        </p:nvSpPr>
        <p:spPr>
          <a:xfrm>
            <a:off x="1398897" y="1830012"/>
            <a:ext cx="5381731" cy="1893273"/>
          </a:xfrm>
          <a:prstGeom prst="rect">
            <a:avLst/>
          </a:prstGeom>
          <a:blipFill>
            <a:blip r:embed="rId2" cstate="print"/>
            <a:stretch>
              <a:fillRect/>
            </a:stretch>
          </a:blipFill>
        </p:spPr>
        <p:txBody>
          <a:bodyPr wrap="square" lIns="0" tIns="0" rIns="0" bIns="0" rtlCol="0"/>
          <a:lstStyle/>
          <a:p>
            <a:endParaRPr sz="3567"/>
          </a:p>
        </p:txBody>
      </p:sp>
      <p:graphicFrame>
        <p:nvGraphicFramePr>
          <p:cNvPr id="9" name="object 9"/>
          <p:cNvGraphicFramePr>
            <a:graphicFrameLocks noGrp="1"/>
          </p:cNvGraphicFramePr>
          <p:nvPr>
            <p:extLst>
              <p:ext uri="{D42A27DB-BD31-4B8C-83A1-F6EECF244321}">
                <p14:modId xmlns:p14="http://schemas.microsoft.com/office/powerpoint/2010/main" val="1571425460"/>
              </p:ext>
            </p:extLst>
          </p:nvPr>
        </p:nvGraphicFramePr>
        <p:xfrm>
          <a:off x="712568" y="3866628"/>
          <a:ext cx="5803502" cy="1755114"/>
        </p:xfrm>
        <a:graphic>
          <a:graphicData uri="http://schemas.openxmlformats.org/drawingml/2006/table">
            <a:tbl>
              <a:tblPr firstRow="1" bandRow="1">
                <a:tableStyleId>{2D5ABB26-0587-4C30-8999-92F81FD0307C}</a:tableStyleId>
              </a:tblPr>
              <a:tblGrid>
                <a:gridCol w="816668">
                  <a:extLst>
                    <a:ext uri="{9D8B030D-6E8A-4147-A177-3AD203B41FA5}">
                      <a16:colId xmlns:a16="http://schemas.microsoft.com/office/drawing/2014/main" xmlns="" val="20000"/>
                    </a:ext>
                  </a:extLst>
                </a:gridCol>
                <a:gridCol w="1116155">
                  <a:extLst>
                    <a:ext uri="{9D8B030D-6E8A-4147-A177-3AD203B41FA5}">
                      <a16:colId xmlns:a16="http://schemas.microsoft.com/office/drawing/2014/main" xmlns="" val="20001"/>
                    </a:ext>
                  </a:extLst>
                </a:gridCol>
                <a:gridCol w="1118672">
                  <a:extLst>
                    <a:ext uri="{9D8B030D-6E8A-4147-A177-3AD203B41FA5}">
                      <a16:colId xmlns:a16="http://schemas.microsoft.com/office/drawing/2014/main" xmlns="" val="20002"/>
                    </a:ext>
                  </a:extLst>
                </a:gridCol>
                <a:gridCol w="1627045">
                  <a:extLst>
                    <a:ext uri="{9D8B030D-6E8A-4147-A177-3AD203B41FA5}">
                      <a16:colId xmlns:a16="http://schemas.microsoft.com/office/drawing/2014/main" xmlns="" val="20003"/>
                    </a:ext>
                  </a:extLst>
                </a:gridCol>
                <a:gridCol w="1124962">
                  <a:extLst>
                    <a:ext uri="{9D8B030D-6E8A-4147-A177-3AD203B41FA5}">
                      <a16:colId xmlns:a16="http://schemas.microsoft.com/office/drawing/2014/main" xmlns="" val="20004"/>
                    </a:ext>
                  </a:extLst>
                </a:gridCol>
              </a:tblGrid>
              <a:tr h="351028">
                <a:tc>
                  <a:txBody>
                    <a:bodyPr/>
                    <a:lstStyle/>
                    <a:p>
                      <a:pPr marL="75565">
                        <a:lnSpc>
                          <a:spcPts val="1190"/>
                        </a:lnSpc>
                      </a:pPr>
                      <a:r>
                        <a:rPr sz="2200" spc="-65" dirty="0">
                          <a:latin typeface="Tahoma"/>
                          <a:cs typeface="Tahoma"/>
                        </a:rPr>
                        <a:t>Item</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Benefit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Weight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5" dirty="0">
                          <a:latin typeface="Tahoma"/>
                          <a:cs typeface="Tahoma"/>
                        </a:rPr>
                        <a:t>Value</a:t>
                      </a:r>
                      <a:r>
                        <a:rPr sz="2200" spc="-15" dirty="0">
                          <a:latin typeface="Tahoma"/>
                          <a:cs typeface="Tahoma"/>
                        </a:rPr>
                        <a:t> </a:t>
                      </a:r>
                      <a:r>
                        <a:rPr sz="2200" spc="-50" dirty="0">
                          <a:latin typeface="Tahoma"/>
                          <a:cs typeface="Tahoma"/>
                        </a:rPr>
                        <a:t>index</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Chosen</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351028">
                <a:tc>
                  <a:txBody>
                    <a:bodyPr/>
                    <a:lstStyle/>
                    <a:p>
                      <a:pPr marL="75565">
                        <a:lnSpc>
                          <a:spcPts val="1190"/>
                        </a:lnSpc>
                      </a:pPr>
                      <a:r>
                        <a:rPr sz="2200" dirty="0">
                          <a:latin typeface="Tahoma"/>
                          <a:cs typeface="Tahoma"/>
                        </a:rPr>
                        <a:t>B</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lang="en-GB" sz="2200" spc="-55" dirty="0" smtClean="0">
                          <a:latin typeface="Tahoma"/>
                          <a:cs typeface="Tahoma"/>
                        </a:rPr>
                        <a:t>0</a:t>
                      </a:r>
                      <a:r>
                        <a:rPr sz="2200" spc="-5" dirty="0" smtClean="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1190"/>
                        </a:lnSpc>
                      </a:pPr>
                      <a:r>
                        <a:rPr sz="2200" spc="-55" dirty="0">
                          <a:solidFill>
                            <a:srgbClr val="0000FF"/>
                          </a:solidFill>
                          <a:latin typeface="Tahoma"/>
                          <a:cs typeface="Tahoma"/>
                        </a:rPr>
                        <a:t>1</a:t>
                      </a:r>
                      <a:r>
                        <a:rPr sz="2200" spc="-5" dirty="0">
                          <a:solidFill>
                            <a:srgbClr val="0000FF"/>
                          </a:solidFill>
                          <a:latin typeface="Tahoma"/>
                          <a:cs typeface="Tahoma"/>
                        </a:rPr>
                        <a:t> </a:t>
                      </a:r>
                      <a:r>
                        <a:rPr sz="2200" spc="-45" dirty="0">
                          <a:solidFill>
                            <a:srgbClr val="0000FF"/>
                          </a:solidFill>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1"/>
                  </a:ext>
                </a:extLst>
              </a:tr>
              <a:tr h="351002">
                <a:tc>
                  <a:txBody>
                    <a:bodyPr/>
                    <a:lstStyle/>
                    <a:p>
                      <a:pPr marL="75565">
                        <a:lnSpc>
                          <a:spcPts val="1190"/>
                        </a:lnSpc>
                      </a:pPr>
                      <a:r>
                        <a:rPr sz="2200" dirty="0">
                          <a:latin typeface="Tahoma"/>
                          <a:cs typeface="Tahoma"/>
                        </a:rPr>
                        <a:t>D</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lang="en-GB" sz="2200" spc="-55" dirty="0" smtClean="0">
                          <a:latin typeface="Tahoma"/>
                          <a:cs typeface="Tahoma"/>
                        </a:rPr>
                        <a:t>0</a:t>
                      </a:r>
                      <a:r>
                        <a:rPr sz="2200" spc="-5" dirty="0" smtClean="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80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1190"/>
                        </a:lnSpc>
                      </a:pPr>
                      <a:r>
                        <a:rPr sz="2200" spc="-55" dirty="0">
                          <a:solidFill>
                            <a:srgbClr val="0000FF"/>
                          </a:solidFill>
                          <a:latin typeface="Tahoma"/>
                          <a:cs typeface="Tahoma"/>
                        </a:rPr>
                        <a:t>3</a:t>
                      </a:r>
                      <a:r>
                        <a:rPr sz="2200" spc="-5" dirty="0">
                          <a:solidFill>
                            <a:srgbClr val="0000FF"/>
                          </a:solidFill>
                          <a:latin typeface="Tahoma"/>
                          <a:cs typeface="Tahoma"/>
                        </a:rPr>
                        <a:t> </a:t>
                      </a:r>
                      <a:r>
                        <a:rPr sz="2200" spc="-45" dirty="0">
                          <a:solidFill>
                            <a:srgbClr val="0000FF"/>
                          </a:solidFill>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2"/>
                  </a:ext>
                </a:extLst>
              </a:tr>
              <a:tr h="351028">
                <a:tc>
                  <a:txBody>
                    <a:bodyPr/>
                    <a:lstStyle/>
                    <a:p>
                      <a:pPr marL="75565">
                        <a:lnSpc>
                          <a:spcPts val="1190"/>
                        </a:lnSpc>
                      </a:pPr>
                      <a:r>
                        <a:rPr sz="2200" dirty="0">
                          <a:latin typeface="Tahoma"/>
                          <a:cs typeface="Tahoma"/>
                        </a:rPr>
                        <a:t>A</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70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0</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3"/>
                  </a:ext>
                </a:extLst>
              </a:tr>
              <a:tr h="351028">
                <a:tc>
                  <a:txBody>
                    <a:bodyPr/>
                    <a:lstStyle/>
                    <a:p>
                      <a:pPr marL="75565">
                        <a:lnSpc>
                          <a:spcPts val="1190"/>
                        </a:lnSpc>
                      </a:pPr>
                      <a:r>
                        <a:rPr sz="2200" dirty="0">
                          <a:latin typeface="Tahoma"/>
                          <a:cs typeface="Tahoma"/>
                        </a:rPr>
                        <a:t>C</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150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5</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0</a:t>
                      </a:r>
                      <a:r>
                        <a:rPr sz="2200" spc="-5" dirty="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0" name="object 10"/>
          <p:cNvSpPr/>
          <p:nvPr/>
        </p:nvSpPr>
        <p:spPr>
          <a:xfrm>
            <a:off x="7470958" y="4144674"/>
            <a:ext cx="951312" cy="1579176"/>
          </a:xfrm>
          <a:prstGeom prst="rect">
            <a:avLst/>
          </a:prstGeom>
          <a:blipFill>
            <a:blip r:embed="rId3" cstate="print"/>
            <a:stretch>
              <a:fillRect/>
            </a:stretch>
          </a:blipFill>
        </p:spPr>
        <p:txBody>
          <a:bodyPr wrap="square" lIns="0" tIns="0" rIns="0" bIns="0" rtlCol="0"/>
          <a:lstStyle/>
          <a:p>
            <a:endParaRPr sz="3567"/>
          </a:p>
        </p:txBody>
      </p:sp>
      <p:sp>
        <p:nvSpPr>
          <p:cNvPr id="11" name="object 11"/>
          <p:cNvSpPr txBox="1"/>
          <p:nvPr/>
        </p:nvSpPr>
        <p:spPr>
          <a:xfrm>
            <a:off x="692411" y="5725107"/>
            <a:ext cx="2107734" cy="358348"/>
          </a:xfrm>
          <a:prstGeom prst="rect">
            <a:avLst/>
          </a:prstGeom>
        </p:spPr>
        <p:txBody>
          <a:bodyPr vert="horz" wrap="square" lIns="0" tIns="22650" rIns="0" bIns="0" rtlCol="0">
            <a:spAutoFit/>
          </a:bodyPr>
          <a:lstStyle/>
          <a:p>
            <a:pPr marL="25168">
              <a:spcBef>
                <a:spcPts val="178"/>
              </a:spcBef>
            </a:pPr>
            <a:r>
              <a:rPr sz="2180" spc="-50" dirty="0">
                <a:latin typeface="Tahoma"/>
                <a:cs typeface="Tahoma"/>
              </a:rPr>
              <a:t>Maximum</a:t>
            </a:r>
            <a:r>
              <a:rPr sz="2180" spc="-40" dirty="0">
                <a:latin typeface="Tahoma"/>
                <a:cs typeface="Tahoma"/>
              </a:rPr>
              <a:t> </a:t>
            </a:r>
            <a:r>
              <a:rPr sz="2180" spc="-109" dirty="0">
                <a:latin typeface="Tahoma"/>
                <a:cs typeface="Tahoma"/>
              </a:rPr>
              <a:t>weight:</a:t>
            </a:r>
            <a:endParaRPr sz="2180">
              <a:latin typeface="Tahoma"/>
              <a:cs typeface="Tahoma"/>
            </a:endParaRPr>
          </a:p>
        </p:txBody>
      </p:sp>
      <p:sp>
        <p:nvSpPr>
          <p:cNvPr id="12" name="object 12"/>
          <p:cNvSpPr txBox="1"/>
          <p:nvPr/>
        </p:nvSpPr>
        <p:spPr>
          <a:xfrm>
            <a:off x="2900685" y="5753925"/>
            <a:ext cx="661891" cy="333425"/>
          </a:xfrm>
          <a:prstGeom prst="rect">
            <a:avLst/>
          </a:prstGeom>
          <a:solidFill>
            <a:srgbClr val="FFF200"/>
          </a:solidFill>
          <a:ln w="5054">
            <a:solidFill>
              <a:srgbClr val="0000FF"/>
            </a:solidFill>
          </a:ln>
        </p:spPr>
        <p:txBody>
          <a:bodyPr vert="horz" wrap="square" lIns="0" tIns="0" rIns="0" bIns="0" rtlCol="0">
            <a:spAutoFit/>
          </a:bodyPr>
          <a:lstStyle/>
          <a:p>
            <a:pPr marL="79278">
              <a:lnSpc>
                <a:spcPts val="2566"/>
              </a:lnSpc>
            </a:pPr>
            <a:r>
              <a:rPr sz="2180" spc="-109" dirty="0">
                <a:latin typeface="Tahoma"/>
                <a:cs typeface="Tahoma"/>
              </a:rPr>
              <a:t>5</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3" name="object 13"/>
          <p:cNvSpPr txBox="1"/>
          <p:nvPr/>
        </p:nvSpPr>
        <p:spPr>
          <a:xfrm>
            <a:off x="3817165" y="5725107"/>
            <a:ext cx="1328816" cy="358348"/>
          </a:xfrm>
          <a:prstGeom prst="rect">
            <a:avLst/>
          </a:prstGeom>
        </p:spPr>
        <p:txBody>
          <a:bodyPr vert="horz" wrap="square" lIns="0" tIns="22650" rIns="0" bIns="0" rtlCol="0">
            <a:spAutoFit/>
          </a:bodyPr>
          <a:lstStyle/>
          <a:p>
            <a:pPr marL="25168">
              <a:spcBef>
                <a:spcPts val="178"/>
              </a:spcBef>
            </a:pPr>
            <a:r>
              <a:rPr sz="2180" spc="-99" dirty="0">
                <a:latin typeface="Tahoma"/>
                <a:cs typeface="Tahoma"/>
              </a:rPr>
              <a:t>Remaining:</a:t>
            </a:r>
            <a:endParaRPr sz="2180">
              <a:latin typeface="Tahoma"/>
              <a:cs typeface="Tahoma"/>
            </a:endParaRPr>
          </a:p>
        </p:txBody>
      </p:sp>
      <p:sp>
        <p:nvSpPr>
          <p:cNvPr id="14" name="object 14"/>
          <p:cNvSpPr txBox="1"/>
          <p:nvPr/>
        </p:nvSpPr>
        <p:spPr>
          <a:xfrm>
            <a:off x="5247153" y="5753925"/>
            <a:ext cx="752492" cy="333425"/>
          </a:xfrm>
          <a:prstGeom prst="rect">
            <a:avLst/>
          </a:prstGeom>
          <a:solidFill>
            <a:srgbClr val="FFF200"/>
          </a:solidFill>
          <a:ln w="5054">
            <a:solidFill>
              <a:srgbClr val="0000FF"/>
            </a:solidFill>
          </a:ln>
        </p:spPr>
        <p:txBody>
          <a:bodyPr vert="horz" wrap="square" lIns="0" tIns="0" rIns="0" bIns="0" rtlCol="0">
            <a:spAutoFit/>
          </a:bodyPr>
          <a:lstStyle/>
          <a:p>
            <a:pPr marL="171140">
              <a:lnSpc>
                <a:spcPts val="2566"/>
              </a:lnSpc>
            </a:pPr>
            <a:r>
              <a:rPr sz="2180" spc="-109" dirty="0">
                <a:latin typeface="Tahoma"/>
                <a:cs typeface="Tahoma"/>
              </a:rPr>
              <a:t>1</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5" name="object 15"/>
          <p:cNvSpPr txBox="1"/>
          <p:nvPr/>
        </p:nvSpPr>
        <p:spPr>
          <a:xfrm>
            <a:off x="6163658" y="5725107"/>
            <a:ext cx="941245" cy="358348"/>
          </a:xfrm>
          <a:prstGeom prst="rect">
            <a:avLst/>
          </a:prstGeom>
        </p:spPr>
        <p:txBody>
          <a:bodyPr vert="horz" wrap="square" lIns="0" tIns="22650" rIns="0" bIns="0" rtlCol="0">
            <a:spAutoFit/>
          </a:bodyPr>
          <a:lstStyle/>
          <a:p>
            <a:pPr marL="25168">
              <a:spcBef>
                <a:spcPts val="178"/>
              </a:spcBef>
            </a:pPr>
            <a:r>
              <a:rPr sz="2180" spc="-69" dirty="0">
                <a:latin typeface="Tahoma"/>
                <a:cs typeface="Tahoma"/>
              </a:rPr>
              <a:t>Benefit:</a:t>
            </a:r>
            <a:endParaRPr sz="2180">
              <a:latin typeface="Tahoma"/>
              <a:cs typeface="Tahoma"/>
            </a:endParaRPr>
          </a:p>
        </p:txBody>
      </p:sp>
      <p:sp>
        <p:nvSpPr>
          <p:cNvPr id="16" name="object 16"/>
          <p:cNvSpPr txBox="1"/>
          <p:nvPr/>
        </p:nvSpPr>
        <p:spPr>
          <a:xfrm>
            <a:off x="7207386" y="5753925"/>
            <a:ext cx="1026810" cy="333425"/>
          </a:xfrm>
          <a:prstGeom prst="rect">
            <a:avLst/>
          </a:prstGeom>
          <a:solidFill>
            <a:srgbClr val="FFF200"/>
          </a:solidFill>
          <a:ln w="5054">
            <a:solidFill>
              <a:srgbClr val="0000FF"/>
            </a:solidFill>
          </a:ln>
        </p:spPr>
        <p:txBody>
          <a:bodyPr vert="horz" wrap="square" lIns="0" tIns="0" rIns="0" bIns="0" rtlCol="0">
            <a:spAutoFit/>
          </a:bodyPr>
          <a:lstStyle/>
          <a:p>
            <a:pPr marL="171140">
              <a:lnSpc>
                <a:spcPts val="2566"/>
              </a:lnSpc>
            </a:pPr>
            <a:r>
              <a:rPr sz="2180" spc="-109" dirty="0" smtClean="0">
                <a:latin typeface="Tahoma"/>
                <a:cs typeface="Tahoma"/>
              </a:rPr>
              <a:t>440</a:t>
            </a:r>
            <a:endParaRPr sz="2180" dirty="0">
              <a:latin typeface="Tahoma"/>
              <a:cs typeface="Tahoma"/>
            </a:endParaRPr>
          </a:p>
        </p:txBody>
      </p:sp>
      <p:sp>
        <p:nvSpPr>
          <p:cNvPr id="20" name="object 20"/>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21" name="object 21"/>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22" name="object 22"/>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30</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spTree>
    <p:extLst>
      <p:ext uri="{BB962C8B-B14F-4D97-AF65-F5344CB8AC3E}">
        <p14:creationId xmlns:p14="http://schemas.microsoft.com/office/powerpoint/2010/main" val="107553914"/>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b="1" dirty="0">
                <a:solidFill>
                  <a:schemeClr val="tx1"/>
                </a:solidFill>
              </a:rPr>
              <a:t>Optimization Problem</a:t>
            </a:r>
          </a:p>
          <a:p>
            <a:pPr marL="342900" indent="-342900">
              <a:buAutoNum type="arabicPeriod"/>
            </a:pPr>
            <a:r>
              <a:rPr lang="en-US" sz="2400" b="1" dirty="0">
                <a:solidFill>
                  <a:schemeClr val="tx1"/>
                </a:solidFill>
              </a:rPr>
              <a:t>Greedy Algorithm.</a:t>
            </a:r>
          </a:p>
          <a:p>
            <a:pPr marL="342900" indent="-342900">
              <a:buAutoNum type="arabicPeriod"/>
            </a:pPr>
            <a:r>
              <a:rPr lang="en-US" sz="2400" b="1" dirty="0">
                <a:solidFill>
                  <a:schemeClr val="tx1"/>
                </a:solidFill>
              </a:rPr>
              <a:t>Coin Changing Problem.</a:t>
            </a:r>
          </a:p>
          <a:p>
            <a:pPr marL="342900" indent="-342900">
              <a:buAutoNum type="arabicPeriod"/>
            </a:pPr>
            <a:r>
              <a:rPr lang="en-US" sz="2400" b="1" dirty="0">
                <a:solidFill>
                  <a:schemeClr val="tx1"/>
                </a:solidFill>
              </a:rPr>
              <a:t>Fractional knapsack Problem.</a:t>
            </a:r>
          </a:p>
          <a:p>
            <a:pPr marL="342900" indent="-342900">
              <a:buAutoNum type="arabicPeriod"/>
            </a:pPr>
            <a:r>
              <a:rPr lang="en-US" sz="2400" b="1" dirty="0">
                <a:solidFill>
                  <a:schemeClr val="tx1"/>
                </a:solidFill>
              </a:rPr>
              <a:t>Huffman Encoding.</a:t>
            </a:r>
          </a:p>
          <a:p>
            <a:pPr marL="342900" indent="-342900">
              <a:buAutoNum type="arabicPeriod"/>
            </a:pPr>
            <a:r>
              <a:rPr lang="en-US" sz="2400" dirty="0">
                <a:solidFill>
                  <a:schemeClr val="tx1"/>
                </a:solidFill>
              </a:rPr>
              <a:t>Activity Selection Problem.</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84077" y="1"/>
            <a:ext cx="1298616" cy="207141"/>
          </a:xfrm>
          <a:prstGeom prst="rect">
            <a:avLst/>
          </a:prstGeom>
        </p:spPr>
        <p:txBody>
          <a:bodyPr vert="horz" wrap="square" lIns="0" tIns="23909" rIns="0" bIns="0" rtlCol="0">
            <a:spAutoFit/>
          </a:bodyPr>
          <a:lstStyle/>
          <a:p>
            <a:pPr marL="25168">
              <a:spcBef>
                <a:spcPts val="188"/>
              </a:spcBef>
            </a:pPr>
            <a:r>
              <a:rPr sz="1189" b="1" spc="-59" dirty="0">
                <a:solidFill>
                  <a:srgbClr val="FFFFFF"/>
                </a:solidFill>
                <a:latin typeface="Arial"/>
                <a:cs typeface="Arial"/>
              </a:rPr>
              <a:t>Greedy</a:t>
            </a:r>
            <a:r>
              <a:rPr sz="1189" b="1" dirty="0">
                <a:solidFill>
                  <a:srgbClr val="FFFFFF"/>
                </a:solidFill>
                <a:latin typeface="Arial"/>
                <a:cs typeface="Arial"/>
              </a:rPr>
              <a:t> </a:t>
            </a:r>
            <a:r>
              <a:rPr sz="1189" b="1" spc="-50" dirty="0">
                <a:solidFill>
                  <a:srgbClr val="FFFFFF"/>
                </a:solidFill>
                <a:latin typeface="Arial"/>
                <a:cs typeface="Arial"/>
              </a:rPr>
              <a:t>algorithms</a:t>
            </a:r>
            <a:endParaRPr sz="1189">
              <a:latin typeface="Arial"/>
              <a:cs typeface="Arial"/>
            </a:endParaRPr>
          </a:p>
        </p:txBody>
      </p:sp>
      <p:sp>
        <p:nvSpPr>
          <p:cNvPr id="6" name="object 6"/>
          <p:cNvSpPr txBox="1"/>
          <p:nvPr/>
        </p:nvSpPr>
        <p:spPr>
          <a:xfrm>
            <a:off x="4195" y="563366"/>
            <a:ext cx="9131836" cy="461219"/>
          </a:xfrm>
          <a:prstGeom prst="rect">
            <a:avLst/>
          </a:prstGeom>
        </p:spPr>
        <p:txBody>
          <a:bodyPr vert="horz" wrap="square" lIns="0" tIns="33975" rIns="0" bIns="0" rtlCol="0">
            <a:spAutoFit/>
          </a:bodyPr>
          <a:lstStyle/>
          <a:p>
            <a:pPr marL="330954">
              <a:spcBef>
                <a:spcPts val="268"/>
              </a:spcBef>
            </a:pPr>
            <a:r>
              <a:rPr sz="2774" b="1" u="sng" spc="20" dirty="0">
                <a:latin typeface="Calibri"/>
                <a:cs typeface="Calibri"/>
              </a:rPr>
              <a:t>Fractiona</a:t>
            </a:r>
            <a:r>
              <a:rPr lang="en-US" sz="2774" b="1" u="sng" spc="20" dirty="0">
                <a:latin typeface="Calibri"/>
                <a:cs typeface="Calibri"/>
              </a:rPr>
              <a:t>l</a:t>
            </a:r>
            <a:r>
              <a:rPr sz="2774" b="1" u="sng" spc="20" dirty="0">
                <a:latin typeface="Calibri"/>
                <a:cs typeface="Calibri"/>
              </a:rPr>
              <a:t> knapsack </a:t>
            </a:r>
            <a:r>
              <a:rPr sz="2774" b="1" u="sng" spc="-10" dirty="0">
                <a:latin typeface="Calibri"/>
                <a:cs typeface="Calibri"/>
              </a:rPr>
              <a:t>in</a:t>
            </a:r>
            <a:r>
              <a:rPr sz="2774" b="1" u="sng" spc="218" dirty="0">
                <a:latin typeface="Calibri"/>
                <a:cs typeface="Calibri"/>
              </a:rPr>
              <a:t> </a:t>
            </a:r>
            <a:r>
              <a:rPr sz="2774" b="1" u="sng" dirty="0">
                <a:latin typeface="Calibri"/>
                <a:cs typeface="Calibri"/>
              </a:rPr>
              <a:t>action</a:t>
            </a:r>
          </a:p>
        </p:txBody>
      </p:sp>
      <p:sp>
        <p:nvSpPr>
          <p:cNvPr id="8" name="object 8"/>
          <p:cNvSpPr/>
          <p:nvPr/>
        </p:nvSpPr>
        <p:spPr>
          <a:xfrm>
            <a:off x="1398897" y="1168829"/>
            <a:ext cx="6342077" cy="2627432"/>
          </a:xfrm>
          <a:prstGeom prst="rect">
            <a:avLst/>
          </a:prstGeom>
          <a:blipFill>
            <a:blip r:embed="rId2" cstate="print"/>
            <a:stretch>
              <a:fillRect/>
            </a:stretch>
          </a:blipFill>
        </p:spPr>
        <p:txBody>
          <a:bodyPr wrap="square" lIns="0" tIns="0" rIns="0" bIns="0" rtlCol="0"/>
          <a:lstStyle/>
          <a:p>
            <a:endParaRPr sz="3567"/>
          </a:p>
        </p:txBody>
      </p:sp>
      <p:graphicFrame>
        <p:nvGraphicFramePr>
          <p:cNvPr id="9" name="object 9"/>
          <p:cNvGraphicFramePr>
            <a:graphicFrameLocks noGrp="1"/>
          </p:cNvGraphicFramePr>
          <p:nvPr>
            <p:extLst>
              <p:ext uri="{D42A27DB-BD31-4B8C-83A1-F6EECF244321}">
                <p14:modId xmlns:p14="http://schemas.microsoft.com/office/powerpoint/2010/main" val="3065687262"/>
              </p:ext>
            </p:extLst>
          </p:nvPr>
        </p:nvGraphicFramePr>
        <p:xfrm>
          <a:off x="712568" y="3866628"/>
          <a:ext cx="5803502" cy="1755114"/>
        </p:xfrm>
        <a:graphic>
          <a:graphicData uri="http://schemas.openxmlformats.org/drawingml/2006/table">
            <a:tbl>
              <a:tblPr firstRow="1" bandRow="1">
                <a:tableStyleId>{2D5ABB26-0587-4C30-8999-92F81FD0307C}</a:tableStyleId>
              </a:tblPr>
              <a:tblGrid>
                <a:gridCol w="816668">
                  <a:extLst>
                    <a:ext uri="{9D8B030D-6E8A-4147-A177-3AD203B41FA5}">
                      <a16:colId xmlns:a16="http://schemas.microsoft.com/office/drawing/2014/main" xmlns="" val="20000"/>
                    </a:ext>
                  </a:extLst>
                </a:gridCol>
                <a:gridCol w="1116155">
                  <a:extLst>
                    <a:ext uri="{9D8B030D-6E8A-4147-A177-3AD203B41FA5}">
                      <a16:colId xmlns:a16="http://schemas.microsoft.com/office/drawing/2014/main" xmlns="" val="20001"/>
                    </a:ext>
                  </a:extLst>
                </a:gridCol>
                <a:gridCol w="1118672">
                  <a:extLst>
                    <a:ext uri="{9D8B030D-6E8A-4147-A177-3AD203B41FA5}">
                      <a16:colId xmlns:a16="http://schemas.microsoft.com/office/drawing/2014/main" xmlns="" val="20002"/>
                    </a:ext>
                  </a:extLst>
                </a:gridCol>
                <a:gridCol w="1627045">
                  <a:extLst>
                    <a:ext uri="{9D8B030D-6E8A-4147-A177-3AD203B41FA5}">
                      <a16:colId xmlns:a16="http://schemas.microsoft.com/office/drawing/2014/main" xmlns="" val="20003"/>
                    </a:ext>
                  </a:extLst>
                </a:gridCol>
                <a:gridCol w="1124962">
                  <a:extLst>
                    <a:ext uri="{9D8B030D-6E8A-4147-A177-3AD203B41FA5}">
                      <a16:colId xmlns:a16="http://schemas.microsoft.com/office/drawing/2014/main" xmlns="" val="20004"/>
                    </a:ext>
                  </a:extLst>
                </a:gridCol>
              </a:tblGrid>
              <a:tr h="351028">
                <a:tc>
                  <a:txBody>
                    <a:bodyPr/>
                    <a:lstStyle/>
                    <a:p>
                      <a:pPr marL="75565">
                        <a:lnSpc>
                          <a:spcPts val="1190"/>
                        </a:lnSpc>
                      </a:pPr>
                      <a:r>
                        <a:rPr sz="2200" spc="-65" dirty="0">
                          <a:latin typeface="Tahoma"/>
                          <a:cs typeface="Tahoma"/>
                        </a:rPr>
                        <a:t>Item</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Benefit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Weight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5" dirty="0">
                          <a:latin typeface="Tahoma"/>
                          <a:cs typeface="Tahoma"/>
                        </a:rPr>
                        <a:t>Value</a:t>
                      </a:r>
                      <a:r>
                        <a:rPr sz="2200" spc="-15" dirty="0">
                          <a:latin typeface="Tahoma"/>
                          <a:cs typeface="Tahoma"/>
                        </a:rPr>
                        <a:t> </a:t>
                      </a:r>
                      <a:r>
                        <a:rPr sz="2200" spc="-50" dirty="0">
                          <a:latin typeface="Tahoma"/>
                          <a:cs typeface="Tahoma"/>
                        </a:rPr>
                        <a:t>index</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Chosen</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351028">
                <a:tc>
                  <a:txBody>
                    <a:bodyPr/>
                    <a:lstStyle/>
                    <a:p>
                      <a:pPr marL="75565">
                        <a:lnSpc>
                          <a:spcPts val="1190"/>
                        </a:lnSpc>
                      </a:pPr>
                      <a:r>
                        <a:rPr sz="2200" dirty="0">
                          <a:latin typeface="Tahoma"/>
                          <a:cs typeface="Tahoma"/>
                        </a:rPr>
                        <a:t>B</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lang="en-GB" sz="2200" spc="-55" dirty="0" smtClean="0">
                          <a:latin typeface="Tahoma"/>
                          <a:cs typeface="Tahoma"/>
                        </a:rPr>
                        <a:t>0</a:t>
                      </a:r>
                      <a:r>
                        <a:rPr sz="2200" spc="-5" dirty="0" smtClean="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1190"/>
                        </a:lnSpc>
                      </a:pPr>
                      <a:r>
                        <a:rPr sz="2200" spc="-55" dirty="0">
                          <a:solidFill>
                            <a:srgbClr val="0000FF"/>
                          </a:solidFill>
                          <a:latin typeface="Tahoma"/>
                          <a:cs typeface="Tahoma"/>
                        </a:rPr>
                        <a:t>1</a:t>
                      </a:r>
                      <a:r>
                        <a:rPr sz="2200" spc="-5" dirty="0">
                          <a:solidFill>
                            <a:srgbClr val="0000FF"/>
                          </a:solidFill>
                          <a:latin typeface="Tahoma"/>
                          <a:cs typeface="Tahoma"/>
                        </a:rPr>
                        <a:t> </a:t>
                      </a:r>
                      <a:r>
                        <a:rPr sz="2200" spc="-45" dirty="0">
                          <a:solidFill>
                            <a:srgbClr val="0000FF"/>
                          </a:solidFill>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1"/>
                  </a:ext>
                </a:extLst>
              </a:tr>
              <a:tr h="351002">
                <a:tc>
                  <a:txBody>
                    <a:bodyPr/>
                    <a:lstStyle/>
                    <a:p>
                      <a:pPr marL="75565">
                        <a:lnSpc>
                          <a:spcPts val="1190"/>
                        </a:lnSpc>
                      </a:pPr>
                      <a:r>
                        <a:rPr sz="2200" dirty="0">
                          <a:latin typeface="Tahoma"/>
                          <a:cs typeface="Tahoma"/>
                        </a:rPr>
                        <a:t>D</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lang="en-GB" sz="2200" spc="-55" dirty="0" smtClean="0">
                          <a:latin typeface="Tahoma"/>
                          <a:cs typeface="Tahoma"/>
                        </a:rPr>
                        <a:t>0</a:t>
                      </a:r>
                      <a:r>
                        <a:rPr sz="2200" spc="-5" dirty="0" smtClean="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80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1190"/>
                        </a:lnSpc>
                      </a:pPr>
                      <a:r>
                        <a:rPr sz="2200" spc="-55" dirty="0">
                          <a:solidFill>
                            <a:srgbClr val="0000FF"/>
                          </a:solidFill>
                          <a:latin typeface="Tahoma"/>
                          <a:cs typeface="Tahoma"/>
                        </a:rPr>
                        <a:t>3</a:t>
                      </a:r>
                      <a:r>
                        <a:rPr sz="2200" spc="-5" dirty="0">
                          <a:solidFill>
                            <a:srgbClr val="0000FF"/>
                          </a:solidFill>
                          <a:latin typeface="Tahoma"/>
                          <a:cs typeface="Tahoma"/>
                        </a:rPr>
                        <a:t> </a:t>
                      </a:r>
                      <a:r>
                        <a:rPr sz="2200" spc="-45" dirty="0">
                          <a:solidFill>
                            <a:srgbClr val="0000FF"/>
                          </a:solidFill>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2"/>
                  </a:ext>
                </a:extLst>
              </a:tr>
              <a:tr h="351028">
                <a:tc>
                  <a:txBody>
                    <a:bodyPr/>
                    <a:lstStyle/>
                    <a:p>
                      <a:pPr marL="75565">
                        <a:lnSpc>
                          <a:spcPts val="1190"/>
                        </a:lnSpc>
                      </a:pPr>
                      <a:r>
                        <a:rPr sz="2200" dirty="0">
                          <a:latin typeface="Tahoma"/>
                          <a:cs typeface="Tahoma"/>
                        </a:rPr>
                        <a:t>A</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lang="en-GB" sz="2200" spc="-55" dirty="0" smtClean="0">
                          <a:latin typeface="Tahoma"/>
                          <a:cs typeface="Tahoma"/>
                        </a:rPr>
                        <a:t>1</a:t>
                      </a:r>
                      <a:r>
                        <a:rPr sz="2200" spc="-5" dirty="0" smtClean="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70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1190"/>
                        </a:lnSpc>
                      </a:pPr>
                      <a:r>
                        <a:rPr sz="2200" spc="-55" dirty="0">
                          <a:solidFill>
                            <a:srgbClr val="0000FF"/>
                          </a:solidFill>
                          <a:latin typeface="Tahoma"/>
                          <a:cs typeface="Tahoma"/>
                        </a:rPr>
                        <a:t>1</a:t>
                      </a:r>
                      <a:r>
                        <a:rPr sz="2200" spc="-5" dirty="0">
                          <a:solidFill>
                            <a:srgbClr val="0000FF"/>
                          </a:solidFill>
                          <a:latin typeface="Tahoma"/>
                          <a:cs typeface="Tahoma"/>
                        </a:rPr>
                        <a:t> </a:t>
                      </a:r>
                      <a:r>
                        <a:rPr sz="2200" spc="-45" dirty="0">
                          <a:solidFill>
                            <a:srgbClr val="0000FF"/>
                          </a:solidFill>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3"/>
                  </a:ext>
                </a:extLst>
              </a:tr>
              <a:tr h="351028">
                <a:tc>
                  <a:txBody>
                    <a:bodyPr/>
                    <a:lstStyle/>
                    <a:p>
                      <a:pPr marL="75565">
                        <a:lnSpc>
                          <a:spcPts val="1190"/>
                        </a:lnSpc>
                      </a:pPr>
                      <a:r>
                        <a:rPr sz="2200" dirty="0">
                          <a:latin typeface="Tahoma"/>
                          <a:cs typeface="Tahoma"/>
                        </a:rPr>
                        <a:t>C</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150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5</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0</a:t>
                      </a:r>
                      <a:r>
                        <a:rPr sz="2200" spc="-5" dirty="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0" name="object 10"/>
          <p:cNvSpPr/>
          <p:nvPr/>
        </p:nvSpPr>
        <p:spPr>
          <a:xfrm>
            <a:off x="7470958" y="4144674"/>
            <a:ext cx="951312" cy="1579176"/>
          </a:xfrm>
          <a:prstGeom prst="rect">
            <a:avLst/>
          </a:prstGeom>
          <a:blipFill>
            <a:blip r:embed="rId3" cstate="print"/>
            <a:stretch>
              <a:fillRect/>
            </a:stretch>
          </a:blipFill>
        </p:spPr>
        <p:txBody>
          <a:bodyPr wrap="square" lIns="0" tIns="0" rIns="0" bIns="0" rtlCol="0"/>
          <a:lstStyle/>
          <a:p>
            <a:endParaRPr sz="3567"/>
          </a:p>
        </p:txBody>
      </p:sp>
      <p:sp>
        <p:nvSpPr>
          <p:cNvPr id="11" name="object 11"/>
          <p:cNvSpPr txBox="1"/>
          <p:nvPr/>
        </p:nvSpPr>
        <p:spPr>
          <a:xfrm>
            <a:off x="692411" y="5725107"/>
            <a:ext cx="2107734" cy="358348"/>
          </a:xfrm>
          <a:prstGeom prst="rect">
            <a:avLst/>
          </a:prstGeom>
        </p:spPr>
        <p:txBody>
          <a:bodyPr vert="horz" wrap="square" lIns="0" tIns="22650" rIns="0" bIns="0" rtlCol="0">
            <a:spAutoFit/>
          </a:bodyPr>
          <a:lstStyle/>
          <a:p>
            <a:pPr marL="25168">
              <a:spcBef>
                <a:spcPts val="178"/>
              </a:spcBef>
            </a:pPr>
            <a:r>
              <a:rPr sz="2180" spc="-50" dirty="0">
                <a:latin typeface="Tahoma"/>
                <a:cs typeface="Tahoma"/>
              </a:rPr>
              <a:t>Maximum</a:t>
            </a:r>
            <a:r>
              <a:rPr sz="2180" spc="-40" dirty="0">
                <a:latin typeface="Tahoma"/>
                <a:cs typeface="Tahoma"/>
              </a:rPr>
              <a:t> </a:t>
            </a:r>
            <a:r>
              <a:rPr sz="2180" spc="-109" dirty="0">
                <a:latin typeface="Tahoma"/>
                <a:cs typeface="Tahoma"/>
              </a:rPr>
              <a:t>weight:</a:t>
            </a:r>
            <a:endParaRPr sz="2180">
              <a:latin typeface="Tahoma"/>
              <a:cs typeface="Tahoma"/>
            </a:endParaRPr>
          </a:p>
        </p:txBody>
      </p:sp>
      <p:sp>
        <p:nvSpPr>
          <p:cNvPr id="12" name="object 12"/>
          <p:cNvSpPr txBox="1"/>
          <p:nvPr/>
        </p:nvSpPr>
        <p:spPr>
          <a:xfrm>
            <a:off x="2900685" y="5753925"/>
            <a:ext cx="661891" cy="333425"/>
          </a:xfrm>
          <a:prstGeom prst="rect">
            <a:avLst/>
          </a:prstGeom>
          <a:solidFill>
            <a:srgbClr val="FFF200"/>
          </a:solidFill>
          <a:ln w="5054">
            <a:solidFill>
              <a:srgbClr val="0000FF"/>
            </a:solidFill>
          </a:ln>
        </p:spPr>
        <p:txBody>
          <a:bodyPr vert="horz" wrap="square" lIns="0" tIns="0" rIns="0" bIns="0" rtlCol="0">
            <a:spAutoFit/>
          </a:bodyPr>
          <a:lstStyle/>
          <a:p>
            <a:pPr marL="79278">
              <a:lnSpc>
                <a:spcPts val="2566"/>
              </a:lnSpc>
            </a:pPr>
            <a:r>
              <a:rPr sz="2180" spc="-109" dirty="0">
                <a:latin typeface="Tahoma"/>
                <a:cs typeface="Tahoma"/>
              </a:rPr>
              <a:t>5</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3" name="object 13"/>
          <p:cNvSpPr txBox="1"/>
          <p:nvPr/>
        </p:nvSpPr>
        <p:spPr>
          <a:xfrm>
            <a:off x="3817165" y="5725107"/>
            <a:ext cx="1328816" cy="358348"/>
          </a:xfrm>
          <a:prstGeom prst="rect">
            <a:avLst/>
          </a:prstGeom>
        </p:spPr>
        <p:txBody>
          <a:bodyPr vert="horz" wrap="square" lIns="0" tIns="22650" rIns="0" bIns="0" rtlCol="0">
            <a:spAutoFit/>
          </a:bodyPr>
          <a:lstStyle/>
          <a:p>
            <a:pPr marL="25168">
              <a:spcBef>
                <a:spcPts val="178"/>
              </a:spcBef>
            </a:pPr>
            <a:r>
              <a:rPr sz="2180" spc="-99" dirty="0">
                <a:latin typeface="Tahoma"/>
                <a:cs typeface="Tahoma"/>
              </a:rPr>
              <a:t>Remaining:</a:t>
            </a:r>
            <a:endParaRPr sz="2180">
              <a:latin typeface="Tahoma"/>
              <a:cs typeface="Tahoma"/>
            </a:endParaRPr>
          </a:p>
        </p:txBody>
      </p:sp>
      <p:sp>
        <p:nvSpPr>
          <p:cNvPr id="14" name="object 14"/>
          <p:cNvSpPr txBox="1"/>
          <p:nvPr/>
        </p:nvSpPr>
        <p:spPr>
          <a:xfrm>
            <a:off x="5247153" y="5753925"/>
            <a:ext cx="752492" cy="333425"/>
          </a:xfrm>
          <a:prstGeom prst="rect">
            <a:avLst/>
          </a:prstGeom>
          <a:solidFill>
            <a:srgbClr val="FFF200"/>
          </a:solidFill>
          <a:ln w="5054">
            <a:solidFill>
              <a:srgbClr val="0000FF"/>
            </a:solidFill>
          </a:ln>
        </p:spPr>
        <p:txBody>
          <a:bodyPr vert="horz" wrap="square" lIns="0" tIns="0" rIns="0" bIns="0" rtlCol="0">
            <a:spAutoFit/>
          </a:bodyPr>
          <a:lstStyle/>
          <a:p>
            <a:pPr marL="171140">
              <a:lnSpc>
                <a:spcPts val="2566"/>
              </a:lnSpc>
            </a:pPr>
            <a:r>
              <a:rPr sz="2180" spc="-109" dirty="0">
                <a:latin typeface="Tahoma"/>
                <a:cs typeface="Tahoma"/>
              </a:rPr>
              <a:t>0</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5" name="object 15"/>
          <p:cNvSpPr txBox="1"/>
          <p:nvPr/>
        </p:nvSpPr>
        <p:spPr>
          <a:xfrm>
            <a:off x="6163658" y="5725107"/>
            <a:ext cx="941245" cy="358348"/>
          </a:xfrm>
          <a:prstGeom prst="rect">
            <a:avLst/>
          </a:prstGeom>
        </p:spPr>
        <p:txBody>
          <a:bodyPr vert="horz" wrap="square" lIns="0" tIns="22650" rIns="0" bIns="0" rtlCol="0">
            <a:spAutoFit/>
          </a:bodyPr>
          <a:lstStyle/>
          <a:p>
            <a:pPr marL="25168">
              <a:spcBef>
                <a:spcPts val="178"/>
              </a:spcBef>
            </a:pPr>
            <a:r>
              <a:rPr sz="2180" spc="-69" dirty="0">
                <a:latin typeface="Tahoma"/>
                <a:cs typeface="Tahoma"/>
              </a:rPr>
              <a:t>Benefit:</a:t>
            </a:r>
            <a:endParaRPr sz="2180">
              <a:latin typeface="Tahoma"/>
              <a:cs typeface="Tahoma"/>
            </a:endParaRPr>
          </a:p>
        </p:txBody>
      </p:sp>
      <p:sp>
        <p:nvSpPr>
          <p:cNvPr id="16" name="object 16"/>
          <p:cNvSpPr txBox="1"/>
          <p:nvPr/>
        </p:nvSpPr>
        <p:spPr>
          <a:xfrm>
            <a:off x="7207386" y="5753925"/>
            <a:ext cx="1026810" cy="333425"/>
          </a:xfrm>
          <a:prstGeom prst="rect">
            <a:avLst/>
          </a:prstGeom>
          <a:solidFill>
            <a:srgbClr val="FFF200"/>
          </a:solidFill>
          <a:ln w="5054">
            <a:solidFill>
              <a:srgbClr val="0000FF"/>
            </a:solidFill>
          </a:ln>
        </p:spPr>
        <p:txBody>
          <a:bodyPr vert="horz" wrap="square" lIns="0" tIns="0" rIns="0" bIns="0" rtlCol="0">
            <a:spAutoFit/>
          </a:bodyPr>
          <a:lstStyle/>
          <a:p>
            <a:pPr marL="171140">
              <a:lnSpc>
                <a:spcPts val="2566"/>
              </a:lnSpc>
            </a:pPr>
            <a:r>
              <a:rPr sz="2180" spc="-109" dirty="0" smtClean="0">
                <a:latin typeface="Tahoma"/>
                <a:cs typeface="Tahoma"/>
              </a:rPr>
              <a:t>510</a:t>
            </a:r>
            <a:endParaRPr sz="2180" dirty="0">
              <a:latin typeface="Tahoma"/>
              <a:cs typeface="Tahoma"/>
            </a:endParaRPr>
          </a:p>
        </p:txBody>
      </p:sp>
      <p:sp>
        <p:nvSpPr>
          <p:cNvPr id="20" name="object 20"/>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21" name="object 21"/>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22" name="object 22"/>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30</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spTree>
    <p:extLst>
      <p:ext uri="{BB962C8B-B14F-4D97-AF65-F5344CB8AC3E}">
        <p14:creationId xmlns:p14="http://schemas.microsoft.com/office/powerpoint/2010/main" val="3174310630"/>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84077" y="1"/>
            <a:ext cx="1298616" cy="207141"/>
          </a:xfrm>
          <a:prstGeom prst="rect">
            <a:avLst/>
          </a:prstGeom>
        </p:spPr>
        <p:txBody>
          <a:bodyPr vert="horz" wrap="square" lIns="0" tIns="23909" rIns="0" bIns="0" rtlCol="0">
            <a:spAutoFit/>
          </a:bodyPr>
          <a:lstStyle/>
          <a:p>
            <a:pPr marL="25168">
              <a:spcBef>
                <a:spcPts val="188"/>
              </a:spcBef>
            </a:pPr>
            <a:r>
              <a:rPr sz="1189" b="1" spc="-59" dirty="0">
                <a:solidFill>
                  <a:srgbClr val="FFFFFF"/>
                </a:solidFill>
                <a:latin typeface="Arial"/>
                <a:cs typeface="Arial"/>
              </a:rPr>
              <a:t>Greedy</a:t>
            </a:r>
            <a:r>
              <a:rPr sz="1189" b="1" dirty="0">
                <a:solidFill>
                  <a:srgbClr val="FFFFFF"/>
                </a:solidFill>
                <a:latin typeface="Arial"/>
                <a:cs typeface="Arial"/>
              </a:rPr>
              <a:t> </a:t>
            </a:r>
            <a:r>
              <a:rPr sz="1189" b="1" spc="-50" dirty="0">
                <a:solidFill>
                  <a:srgbClr val="FFFFFF"/>
                </a:solidFill>
                <a:latin typeface="Arial"/>
                <a:cs typeface="Arial"/>
              </a:rPr>
              <a:t>algorithms</a:t>
            </a:r>
            <a:endParaRPr sz="1189">
              <a:latin typeface="Arial"/>
              <a:cs typeface="Arial"/>
            </a:endParaRPr>
          </a:p>
        </p:txBody>
      </p:sp>
      <p:sp>
        <p:nvSpPr>
          <p:cNvPr id="6" name="object 6"/>
          <p:cNvSpPr txBox="1"/>
          <p:nvPr/>
        </p:nvSpPr>
        <p:spPr>
          <a:xfrm>
            <a:off x="-136482" y="521164"/>
            <a:ext cx="9131836" cy="461219"/>
          </a:xfrm>
          <a:prstGeom prst="rect">
            <a:avLst/>
          </a:prstGeom>
        </p:spPr>
        <p:txBody>
          <a:bodyPr vert="horz" wrap="square" lIns="0" tIns="33975" rIns="0" bIns="0" rtlCol="0">
            <a:spAutoFit/>
          </a:bodyPr>
          <a:lstStyle/>
          <a:p>
            <a:pPr marL="330954">
              <a:spcBef>
                <a:spcPts val="268"/>
              </a:spcBef>
            </a:pPr>
            <a:r>
              <a:rPr sz="2774" b="1" u="sng" spc="20" dirty="0">
                <a:latin typeface="Calibri"/>
                <a:cs typeface="Calibri"/>
              </a:rPr>
              <a:t>Fractional knapsack </a:t>
            </a:r>
            <a:r>
              <a:rPr sz="2774" b="1" u="sng" spc="-10" dirty="0">
                <a:latin typeface="Calibri"/>
                <a:cs typeface="Calibri"/>
              </a:rPr>
              <a:t>in</a:t>
            </a:r>
            <a:r>
              <a:rPr sz="2774" b="1" u="sng" spc="218" dirty="0">
                <a:latin typeface="Calibri"/>
                <a:cs typeface="Calibri"/>
              </a:rPr>
              <a:t> </a:t>
            </a:r>
            <a:r>
              <a:rPr sz="2774" b="1" u="sng" dirty="0">
                <a:latin typeface="Calibri"/>
                <a:cs typeface="Calibri"/>
              </a:rPr>
              <a:t>action</a:t>
            </a:r>
          </a:p>
        </p:txBody>
      </p:sp>
      <p:sp>
        <p:nvSpPr>
          <p:cNvPr id="8" name="object 8"/>
          <p:cNvSpPr/>
          <p:nvPr/>
        </p:nvSpPr>
        <p:spPr>
          <a:xfrm>
            <a:off x="3312104" y="1239169"/>
            <a:ext cx="4481398" cy="2441831"/>
          </a:xfrm>
          <a:prstGeom prst="rect">
            <a:avLst/>
          </a:prstGeom>
          <a:blipFill>
            <a:blip r:embed="rId2" cstate="print"/>
            <a:stretch>
              <a:fillRect/>
            </a:stretch>
          </a:blipFill>
        </p:spPr>
        <p:txBody>
          <a:bodyPr wrap="square" lIns="0" tIns="0" rIns="0" bIns="0" rtlCol="0"/>
          <a:lstStyle/>
          <a:p>
            <a:endParaRPr sz="3567"/>
          </a:p>
        </p:txBody>
      </p:sp>
      <p:graphicFrame>
        <p:nvGraphicFramePr>
          <p:cNvPr id="9" name="object 9"/>
          <p:cNvGraphicFramePr>
            <a:graphicFrameLocks noGrp="1"/>
          </p:cNvGraphicFramePr>
          <p:nvPr>
            <p:extLst>
              <p:ext uri="{D42A27DB-BD31-4B8C-83A1-F6EECF244321}">
                <p14:modId xmlns:p14="http://schemas.microsoft.com/office/powerpoint/2010/main" val="731358426"/>
              </p:ext>
            </p:extLst>
          </p:nvPr>
        </p:nvGraphicFramePr>
        <p:xfrm>
          <a:off x="712568" y="3866628"/>
          <a:ext cx="5803502" cy="1755114"/>
        </p:xfrm>
        <a:graphic>
          <a:graphicData uri="http://schemas.openxmlformats.org/drawingml/2006/table">
            <a:tbl>
              <a:tblPr firstRow="1" bandRow="1">
                <a:tableStyleId>{2D5ABB26-0587-4C30-8999-92F81FD0307C}</a:tableStyleId>
              </a:tblPr>
              <a:tblGrid>
                <a:gridCol w="816668">
                  <a:extLst>
                    <a:ext uri="{9D8B030D-6E8A-4147-A177-3AD203B41FA5}">
                      <a16:colId xmlns:a16="http://schemas.microsoft.com/office/drawing/2014/main" xmlns="" val="20000"/>
                    </a:ext>
                  </a:extLst>
                </a:gridCol>
                <a:gridCol w="1116155">
                  <a:extLst>
                    <a:ext uri="{9D8B030D-6E8A-4147-A177-3AD203B41FA5}">
                      <a16:colId xmlns:a16="http://schemas.microsoft.com/office/drawing/2014/main" xmlns="" val="20001"/>
                    </a:ext>
                  </a:extLst>
                </a:gridCol>
                <a:gridCol w="1118672">
                  <a:extLst>
                    <a:ext uri="{9D8B030D-6E8A-4147-A177-3AD203B41FA5}">
                      <a16:colId xmlns:a16="http://schemas.microsoft.com/office/drawing/2014/main" xmlns="" val="20002"/>
                    </a:ext>
                  </a:extLst>
                </a:gridCol>
                <a:gridCol w="1627045">
                  <a:extLst>
                    <a:ext uri="{9D8B030D-6E8A-4147-A177-3AD203B41FA5}">
                      <a16:colId xmlns:a16="http://schemas.microsoft.com/office/drawing/2014/main" xmlns="" val="20003"/>
                    </a:ext>
                  </a:extLst>
                </a:gridCol>
                <a:gridCol w="1124962">
                  <a:extLst>
                    <a:ext uri="{9D8B030D-6E8A-4147-A177-3AD203B41FA5}">
                      <a16:colId xmlns:a16="http://schemas.microsoft.com/office/drawing/2014/main" xmlns="" val="20004"/>
                    </a:ext>
                  </a:extLst>
                </a:gridCol>
              </a:tblGrid>
              <a:tr h="351028">
                <a:tc>
                  <a:txBody>
                    <a:bodyPr/>
                    <a:lstStyle/>
                    <a:p>
                      <a:pPr marL="75565">
                        <a:lnSpc>
                          <a:spcPts val="1190"/>
                        </a:lnSpc>
                      </a:pPr>
                      <a:r>
                        <a:rPr sz="2200" spc="-65" dirty="0">
                          <a:latin typeface="Tahoma"/>
                          <a:cs typeface="Tahoma"/>
                        </a:rPr>
                        <a:t>Item</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Benefit</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0" dirty="0">
                          <a:latin typeface="Tahoma"/>
                          <a:cs typeface="Tahoma"/>
                        </a:rPr>
                        <a:t>Weight</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35" dirty="0">
                          <a:latin typeface="Tahoma"/>
                          <a:cs typeface="Tahoma"/>
                        </a:rPr>
                        <a:t>Value</a:t>
                      </a:r>
                      <a:r>
                        <a:rPr sz="2200" spc="-15" dirty="0">
                          <a:latin typeface="Tahoma"/>
                          <a:cs typeface="Tahoma"/>
                        </a:rPr>
                        <a:t> </a:t>
                      </a:r>
                      <a:r>
                        <a:rPr sz="2200" spc="-50" dirty="0">
                          <a:latin typeface="Tahoma"/>
                          <a:cs typeface="Tahoma"/>
                        </a:rPr>
                        <a:t>index</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Chosen</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351028">
                <a:tc>
                  <a:txBody>
                    <a:bodyPr/>
                    <a:lstStyle/>
                    <a:p>
                      <a:pPr marL="75565">
                        <a:lnSpc>
                          <a:spcPts val="1190"/>
                        </a:lnSpc>
                      </a:pPr>
                      <a:r>
                        <a:rPr sz="2200" dirty="0">
                          <a:latin typeface="Tahoma"/>
                          <a:cs typeface="Tahoma"/>
                        </a:rPr>
                        <a:t>B</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lang="en-GB" sz="2200" spc="-55" dirty="0" smtClean="0">
                          <a:latin typeface="Tahoma"/>
                          <a:cs typeface="Tahoma"/>
                        </a:rPr>
                        <a:t>0</a:t>
                      </a:r>
                      <a:r>
                        <a:rPr sz="2200" spc="-5" dirty="0" smtClean="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200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1190"/>
                        </a:lnSpc>
                      </a:pPr>
                      <a:r>
                        <a:rPr sz="2200" spc="-55" dirty="0">
                          <a:solidFill>
                            <a:srgbClr val="0000FF"/>
                          </a:solidFill>
                          <a:latin typeface="Tahoma"/>
                          <a:cs typeface="Tahoma"/>
                        </a:rPr>
                        <a:t>1</a:t>
                      </a:r>
                      <a:r>
                        <a:rPr sz="2200" spc="-5" dirty="0">
                          <a:solidFill>
                            <a:srgbClr val="0000FF"/>
                          </a:solidFill>
                          <a:latin typeface="Tahoma"/>
                          <a:cs typeface="Tahoma"/>
                        </a:rPr>
                        <a:t> </a:t>
                      </a:r>
                      <a:r>
                        <a:rPr sz="2200" spc="-45" dirty="0">
                          <a:solidFill>
                            <a:srgbClr val="0000FF"/>
                          </a:solidFill>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1"/>
                  </a:ext>
                </a:extLst>
              </a:tr>
              <a:tr h="351002">
                <a:tc>
                  <a:txBody>
                    <a:bodyPr/>
                    <a:lstStyle/>
                    <a:p>
                      <a:pPr marL="75565">
                        <a:lnSpc>
                          <a:spcPts val="1190"/>
                        </a:lnSpc>
                      </a:pPr>
                      <a:r>
                        <a:rPr sz="2200" dirty="0">
                          <a:latin typeface="Tahoma"/>
                          <a:cs typeface="Tahoma"/>
                        </a:rPr>
                        <a:t>D</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240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lang="en-GB" sz="2200" spc="-55" dirty="0" smtClean="0">
                          <a:latin typeface="Tahoma"/>
                          <a:cs typeface="Tahoma"/>
                        </a:rPr>
                        <a:t>0</a:t>
                      </a:r>
                      <a:r>
                        <a:rPr sz="2200" spc="-5" dirty="0" smtClean="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80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1190"/>
                        </a:lnSpc>
                      </a:pPr>
                      <a:r>
                        <a:rPr sz="2200" spc="-55" dirty="0">
                          <a:solidFill>
                            <a:srgbClr val="0000FF"/>
                          </a:solidFill>
                          <a:latin typeface="Tahoma"/>
                          <a:cs typeface="Tahoma"/>
                        </a:rPr>
                        <a:t>3</a:t>
                      </a:r>
                      <a:r>
                        <a:rPr sz="2200" spc="-5" dirty="0">
                          <a:solidFill>
                            <a:srgbClr val="0000FF"/>
                          </a:solidFill>
                          <a:latin typeface="Tahoma"/>
                          <a:cs typeface="Tahoma"/>
                        </a:rPr>
                        <a:t> </a:t>
                      </a:r>
                      <a:r>
                        <a:rPr sz="2200" spc="-45" dirty="0">
                          <a:solidFill>
                            <a:srgbClr val="0000FF"/>
                          </a:solidFill>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2"/>
                  </a:ext>
                </a:extLst>
              </a:tr>
              <a:tr h="351028">
                <a:tc>
                  <a:txBody>
                    <a:bodyPr/>
                    <a:lstStyle/>
                    <a:p>
                      <a:pPr marL="75565">
                        <a:lnSpc>
                          <a:spcPts val="1190"/>
                        </a:lnSpc>
                      </a:pPr>
                      <a:r>
                        <a:rPr sz="2200" dirty="0">
                          <a:latin typeface="Tahoma"/>
                          <a:cs typeface="Tahoma"/>
                        </a:rPr>
                        <a:t>A</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140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lang="en-GB" sz="2200" spc="-55" dirty="0" smtClean="0">
                          <a:latin typeface="Tahoma"/>
                          <a:cs typeface="Tahoma"/>
                        </a:rPr>
                        <a:t>1</a:t>
                      </a:r>
                      <a:r>
                        <a:rPr sz="2200" spc="-5" dirty="0" smtClean="0">
                          <a:latin typeface="Tahoma"/>
                          <a:cs typeface="Tahoma"/>
                        </a:rPr>
                        <a:t> </a:t>
                      </a:r>
                      <a:r>
                        <a:rPr sz="2200" spc="-45" dirty="0">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70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1190"/>
                        </a:lnSpc>
                      </a:pPr>
                      <a:r>
                        <a:rPr sz="2200" spc="-55" dirty="0">
                          <a:solidFill>
                            <a:srgbClr val="0000FF"/>
                          </a:solidFill>
                          <a:latin typeface="Tahoma"/>
                          <a:cs typeface="Tahoma"/>
                        </a:rPr>
                        <a:t>1</a:t>
                      </a:r>
                      <a:r>
                        <a:rPr sz="2200" spc="-5" dirty="0">
                          <a:solidFill>
                            <a:srgbClr val="0000FF"/>
                          </a:solidFill>
                          <a:latin typeface="Tahoma"/>
                          <a:cs typeface="Tahoma"/>
                        </a:rPr>
                        <a:t> </a:t>
                      </a:r>
                      <a:r>
                        <a:rPr sz="2200" spc="-45" dirty="0">
                          <a:solidFill>
                            <a:srgbClr val="0000FF"/>
                          </a:solidFill>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3"/>
                  </a:ext>
                </a:extLst>
              </a:tr>
              <a:tr h="351028">
                <a:tc>
                  <a:txBody>
                    <a:bodyPr/>
                    <a:lstStyle/>
                    <a:p>
                      <a:pPr marL="75565">
                        <a:lnSpc>
                          <a:spcPts val="1190"/>
                        </a:lnSpc>
                      </a:pPr>
                      <a:r>
                        <a:rPr sz="2200" dirty="0">
                          <a:latin typeface="Tahoma"/>
                          <a:cs typeface="Tahoma"/>
                        </a:rPr>
                        <a:t>C</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150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5</a:t>
                      </a:r>
                      <a:r>
                        <a:rPr sz="2200" spc="-5" dirty="0">
                          <a:latin typeface="Tahoma"/>
                          <a:cs typeface="Tahoma"/>
                        </a:rPr>
                        <a:t> </a:t>
                      </a:r>
                      <a:r>
                        <a:rPr sz="2200" spc="-45" dirty="0">
                          <a:latin typeface="Tahoma"/>
                          <a:cs typeface="Tahoma"/>
                        </a:rPr>
                        <a:t>kg</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2200" spc="-55" dirty="0">
                          <a:latin typeface="Tahoma"/>
                          <a:cs typeface="Tahoma"/>
                        </a:rPr>
                        <a:t>30</a:t>
                      </a:r>
                      <a:endParaRPr sz="220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1190"/>
                        </a:lnSpc>
                      </a:pPr>
                      <a:r>
                        <a:rPr sz="2200" spc="-55" dirty="0">
                          <a:solidFill>
                            <a:srgbClr val="0000FF"/>
                          </a:solidFill>
                          <a:latin typeface="Tahoma"/>
                          <a:cs typeface="Tahoma"/>
                        </a:rPr>
                        <a:t>0</a:t>
                      </a:r>
                      <a:r>
                        <a:rPr sz="2200" spc="-5" dirty="0">
                          <a:solidFill>
                            <a:srgbClr val="0000FF"/>
                          </a:solidFill>
                          <a:latin typeface="Tahoma"/>
                          <a:cs typeface="Tahoma"/>
                        </a:rPr>
                        <a:t> </a:t>
                      </a:r>
                      <a:r>
                        <a:rPr sz="2200" spc="-45" dirty="0">
                          <a:solidFill>
                            <a:srgbClr val="0000FF"/>
                          </a:solidFill>
                          <a:latin typeface="Tahoma"/>
                          <a:cs typeface="Tahoma"/>
                        </a:rPr>
                        <a:t>kg</a:t>
                      </a:r>
                      <a:endParaRPr sz="2200" dirty="0">
                        <a:latin typeface="Tahoma"/>
                        <a:cs typeface="Tahoma"/>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0" name="object 10"/>
          <p:cNvSpPr/>
          <p:nvPr/>
        </p:nvSpPr>
        <p:spPr>
          <a:xfrm>
            <a:off x="7470958" y="4144674"/>
            <a:ext cx="951312" cy="1579176"/>
          </a:xfrm>
          <a:prstGeom prst="rect">
            <a:avLst/>
          </a:prstGeom>
          <a:blipFill>
            <a:blip r:embed="rId3" cstate="print"/>
            <a:stretch>
              <a:fillRect/>
            </a:stretch>
          </a:blipFill>
        </p:spPr>
        <p:txBody>
          <a:bodyPr wrap="square" lIns="0" tIns="0" rIns="0" bIns="0" rtlCol="0"/>
          <a:lstStyle/>
          <a:p>
            <a:endParaRPr sz="3567"/>
          </a:p>
        </p:txBody>
      </p:sp>
      <p:sp>
        <p:nvSpPr>
          <p:cNvPr id="11" name="object 11"/>
          <p:cNvSpPr txBox="1"/>
          <p:nvPr/>
        </p:nvSpPr>
        <p:spPr>
          <a:xfrm>
            <a:off x="692411" y="5725107"/>
            <a:ext cx="2107734" cy="358348"/>
          </a:xfrm>
          <a:prstGeom prst="rect">
            <a:avLst/>
          </a:prstGeom>
        </p:spPr>
        <p:txBody>
          <a:bodyPr vert="horz" wrap="square" lIns="0" tIns="22650" rIns="0" bIns="0" rtlCol="0">
            <a:spAutoFit/>
          </a:bodyPr>
          <a:lstStyle/>
          <a:p>
            <a:pPr marL="25168">
              <a:spcBef>
                <a:spcPts val="178"/>
              </a:spcBef>
            </a:pPr>
            <a:r>
              <a:rPr sz="2180" spc="-50" dirty="0">
                <a:latin typeface="Tahoma"/>
                <a:cs typeface="Tahoma"/>
              </a:rPr>
              <a:t>Maximum</a:t>
            </a:r>
            <a:r>
              <a:rPr sz="2180" spc="-40" dirty="0">
                <a:latin typeface="Tahoma"/>
                <a:cs typeface="Tahoma"/>
              </a:rPr>
              <a:t> </a:t>
            </a:r>
            <a:r>
              <a:rPr sz="2180" spc="-109" dirty="0">
                <a:latin typeface="Tahoma"/>
                <a:cs typeface="Tahoma"/>
              </a:rPr>
              <a:t>weight:</a:t>
            </a:r>
            <a:endParaRPr sz="2180">
              <a:latin typeface="Tahoma"/>
              <a:cs typeface="Tahoma"/>
            </a:endParaRPr>
          </a:p>
        </p:txBody>
      </p:sp>
      <p:sp>
        <p:nvSpPr>
          <p:cNvPr id="12" name="object 12"/>
          <p:cNvSpPr txBox="1"/>
          <p:nvPr/>
        </p:nvSpPr>
        <p:spPr>
          <a:xfrm>
            <a:off x="2900685" y="5753925"/>
            <a:ext cx="661891" cy="333425"/>
          </a:xfrm>
          <a:prstGeom prst="rect">
            <a:avLst/>
          </a:prstGeom>
          <a:solidFill>
            <a:srgbClr val="FFF200"/>
          </a:solidFill>
          <a:ln w="5054">
            <a:solidFill>
              <a:srgbClr val="0000FF"/>
            </a:solidFill>
          </a:ln>
        </p:spPr>
        <p:txBody>
          <a:bodyPr vert="horz" wrap="square" lIns="0" tIns="0" rIns="0" bIns="0" rtlCol="0">
            <a:spAutoFit/>
          </a:bodyPr>
          <a:lstStyle/>
          <a:p>
            <a:pPr marL="79278">
              <a:lnSpc>
                <a:spcPts val="2566"/>
              </a:lnSpc>
            </a:pPr>
            <a:r>
              <a:rPr sz="2180" spc="-109" dirty="0">
                <a:latin typeface="Tahoma"/>
                <a:cs typeface="Tahoma"/>
              </a:rPr>
              <a:t>5</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3" name="object 13"/>
          <p:cNvSpPr txBox="1"/>
          <p:nvPr/>
        </p:nvSpPr>
        <p:spPr>
          <a:xfrm>
            <a:off x="3817165" y="5725107"/>
            <a:ext cx="1328816" cy="358348"/>
          </a:xfrm>
          <a:prstGeom prst="rect">
            <a:avLst/>
          </a:prstGeom>
        </p:spPr>
        <p:txBody>
          <a:bodyPr vert="horz" wrap="square" lIns="0" tIns="22650" rIns="0" bIns="0" rtlCol="0">
            <a:spAutoFit/>
          </a:bodyPr>
          <a:lstStyle/>
          <a:p>
            <a:pPr marL="25168">
              <a:spcBef>
                <a:spcPts val="178"/>
              </a:spcBef>
            </a:pPr>
            <a:r>
              <a:rPr sz="2180" spc="-99" dirty="0">
                <a:latin typeface="Tahoma"/>
                <a:cs typeface="Tahoma"/>
              </a:rPr>
              <a:t>Remaining:</a:t>
            </a:r>
            <a:endParaRPr sz="2180">
              <a:latin typeface="Tahoma"/>
              <a:cs typeface="Tahoma"/>
            </a:endParaRPr>
          </a:p>
        </p:txBody>
      </p:sp>
      <p:sp>
        <p:nvSpPr>
          <p:cNvPr id="14" name="object 14"/>
          <p:cNvSpPr txBox="1"/>
          <p:nvPr/>
        </p:nvSpPr>
        <p:spPr>
          <a:xfrm>
            <a:off x="5247153" y="5753925"/>
            <a:ext cx="752492" cy="333425"/>
          </a:xfrm>
          <a:prstGeom prst="rect">
            <a:avLst/>
          </a:prstGeom>
          <a:solidFill>
            <a:srgbClr val="FFF200"/>
          </a:solidFill>
          <a:ln w="5054">
            <a:solidFill>
              <a:srgbClr val="0000FF"/>
            </a:solidFill>
          </a:ln>
        </p:spPr>
        <p:txBody>
          <a:bodyPr vert="horz" wrap="square" lIns="0" tIns="0" rIns="0" bIns="0" rtlCol="0">
            <a:spAutoFit/>
          </a:bodyPr>
          <a:lstStyle/>
          <a:p>
            <a:pPr marL="171140">
              <a:lnSpc>
                <a:spcPts val="2566"/>
              </a:lnSpc>
            </a:pPr>
            <a:r>
              <a:rPr sz="2180" spc="-109" dirty="0">
                <a:latin typeface="Tahoma"/>
                <a:cs typeface="Tahoma"/>
              </a:rPr>
              <a:t>0</a:t>
            </a:r>
            <a:r>
              <a:rPr sz="2180" spc="-69" dirty="0">
                <a:latin typeface="Tahoma"/>
                <a:cs typeface="Tahoma"/>
              </a:rPr>
              <a:t> </a:t>
            </a:r>
            <a:r>
              <a:rPr sz="2180" spc="-89" dirty="0">
                <a:latin typeface="Tahoma"/>
                <a:cs typeface="Tahoma"/>
              </a:rPr>
              <a:t>kg</a:t>
            </a:r>
            <a:endParaRPr sz="2180">
              <a:latin typeface="Tahoma"/>
              <a:cs typeface="Tahoma"/>
            </a:endParaRPr>
          </a:p>
        </p:txBody>
      </p:sp>
      <p:sp>
        <p:nvSpPr>
          <p:cNvPr id="15" name="object 15"/>
          <p:cNvSpPr txBox="1"/>
          <p:nvPr/>
        </p:nvSpPr>
        <p:spPr>
          <a:xfrm>
            <a:off x="6163658" y="5725107"/>
            <a:ext cx="941245" cy="358348"/>
          </a:xfrm>
          <a:prstGeom prst="rect">
            <a:avLst/>
          </a:prstGeom>
        </p:spPr>
        <p:txBody>
          <a:bodyPr vert="horz" wrap="square" lIns="0" tIns="22650" rIns="0" bIns="0" rtlCol="0">
            <a:spAutoFit/>
          </a:bodyPr>
          <a:lstStyle/>
          <a:p>
            <a:pPr marL="25168">
              <a:spcBef>
                <a:spcPts val="178"/>
              </a:spcBef>
            </a:pPr>
            <a:r>
              <a:rPr sz="2180" spc="-69" dirty="0">
                <a:latin typeface="Tahoma"/>
                <a:cs typeface="Tahoma"/>
              </a:rPr>
              <a:t>Benefit:</a:t>
            </a:r>
            <a:endParaRPr sz="2180">
              <a:latin typeface="Tahoma"/>
              <a:cs typeface="Tahoma"/>
            </a:endParaRPr>
          </a:p>
        </p:txBody>
      </p:sp>
      <p:sp>
        <p:nvSpPr>
          <p:cNvPr id="16" name="object 16"/>
          <p:cNvSpPr txBox="1"/>
          <p:nvPr/>
        </p:nvSpPr>
        <p:spPr>
          <a:xfrm>
            <a:off x="7207386" y="5753925"/>
            <a:ext cx="1026810" cy="333425"/>
          </a:xfrm>
          <a:prstGeom prst="rect">
            <a:avLst/>
          </a:prstGeom>
          <a:solidFill>
            <a:srgbClr val="FFF200"/>
          </a:solidFill>
          <a:ln w="5054">
            <a:solidFill>
              <a:srgbClr val="0000FF"/>
            </a:solidFill>
          </a:ln>
        </p:spPr>
        <p:txBody>
          <a:bodyPr vert="horz" wrap="square" lIns="0" tIns="0" rIns="0" bIns="0" rtlCol="0">
            <a:spAutoFit/>
          </a:bodyPr>
          <a:lstStyle/>
          <a:p>
            <a:pPr marL="171140">
              <a:lnSpc>
                <a:spcPts val="2566"/>
              </a:lnSpc>
            </a:pPr>
            <a:r>
              <a:rPr sz="2180" spc="-109" smtClean="0">
                <a:latin typeface="Tahoma"/>
                <a:cs typeface="Tahoma"/>
              </a:rPr>
              <a:t>510</a:t>
            </a:r>
            <a:endParaRPr sz="2180">
              <a:latin typeface="Tahoma"/>
              <a:cs typeface="Tahoma"/>
            </a:endParaRPr>
          </a:p>
        </p:txBody>
      </p:sp>
      <p:sp>
        <p:nvSpPr>
          <p:cNvPr id="20" name="object 20"/>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21" name="object 21"/>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22" name="object 22"/>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30</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spTree>
    <p:extLst>
      <p:ext uri="{BB962C8B-B14F-4D97-AF65-F5344CB8AC3E}">
        <p14:creationId xmlns:p14="http://schemas.microsoft.com/office/powerpoint/2010/main" val="2267971959"/>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A4AB6B8-0A78-4CFE-8632-0E61435A79B4}"/>
              </a:ext>
            </a:extLst>
          </p:cNvPr>
          <p:cNvSpPr txBox="1"/>
          <p:nvPr/>
        </p:nvSpPr>
        <p:spPr>
          <a:xfrm>
            <a:off x="3165232" y="984738"/>
            <a:ext cx="1887440" cy="584775"/>
          </a:xfrm>
          <a:prstGeom prst="rect">
            <a:avLst/>
          </a:prstGeom>
          <a:noFill/>
        </p:spPr>
        <p:txBody>
          <a:bodyPr wrap="none" rtlCol="0">
            <a:spAutoFit/>
          </a:bodyPr>
          <a:lstStyle/>
          <a:p>
            <a:r>
              <a:rPr lang="en-US" sz="3200" b="1" u="sng" dirty="0" smtClean="0"/>
              <a:t>Exercise-1</a:t>
            </a:r>
            <a:endParaRPr lang="en-US" sz="3200" b="1" u="sng" dirty="0"/>
          </a:p>
        </p:txBody>
      </p:sp>
      <p:sp>
        <p:nvSpPr>
          <p:cNvPr id="4" name="Rectangle 4">
            <a:extLst>
              <a:ext uri="{FF2B5EF4-FFF2-40B4-BE49-F238E27FC236}">
                <a16:creationId xmlns:a16="http://schemas.microsoft.com/office/drawing/2014/main" xmlns="" id="{2A2BA205-F9A7-4381-B7C0-55651E140598}"/>
              </a:ext>
            </a:extLst>
          </p:cNvPr>
          <p:cNvSpPr txBox="1">
            <a:spLocks noChangeArrowheads="1"/>
          </p:cNvSpPr>
          <p:nvPr/>
        </p:nvSpPr>
        <p:spPr>
          <a:xfrm>
            <a:off x="228600" y="1652953"/>
            <a:ext cx="8634046" cy="2004647"/>
          </a:xfrm>
          <a:prstGeom prst="rect">
            <a:avLst/>
          </a:prstGeom>
          <a:noFill/>
          <a:ln/>
        </p:spPr>
        <p:txBody>
          <a:bodyPr vert="horz" lIns="90488" tIns="44450" rIns="90488" bIns="4445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z="2400">
                <a:solidFill>
                  <a:srgbClr val="333333"/>
                </a:solidFill>
                <a:latin typeface="+mn-lt"/>
              </a:rPr>
              <a:t>Assume that we have a knapsack with max weight capacity, W = 16.</a:t>
            </a:r>
            <a:br>
              <a:rPr lang="en-US" sz="2400">
                <a:solidFill>
                  <a:srgbClr val="333333"/>
                </a:solidFill>
                <a:latin typeface="+mn-lt"/>
              </a:rPr>
            </a:br>
            <a:r>
              <a:rPr lang="en-US" sz="2400">
                <a:solidFill>
                  <a:srgbClr val="333333"/>
                </a:solidFill>
                <a:latin typeface="+mn-lt"/>
              </a:rPr>
              <a:t>our objective is to fill the knapsack with items such that the benefit (value or profit) is maximum.</a:t>
            </a:r>
            <a:br>
              <a:rPr lang="en-US" sz="2400">
                <a:solidFill>
                  <a:srgbClr val="333333"/>
                </a:solidFill>
                <a:latin typeface="+mn-lt"/>
              </a:rPr>
            </a:br>
            <a:r>
              <a:rPr lang="en-US" sz="2400">
                <a:solidFill>
                  <a:srgbClr val="333333"/>
                </a:solidFill>
                <a:latin typeface="+mn-lt"/>
              </a:rPr>
              <a:t>Consider the following items and their associated weight and value</a:t>
            </a:r>
            <a:br>
              <a:rPr lang="en-US" sz="2400">
                <a:solidFill>
                  <a:srgbClr val="333333"/>
                </a:solidFill>
                <a:latin typeface="+mn-lt"/>
              </a:rPr>
            </a:br>
            <a:r>
              <a:rPr lang="en-US" sz="2400">
                <a:solidFill>
                  <a:srgbClr val="333333"/>
                </a:solidFill>
                <a:latin typeface="+mn-lt"/>
              </a:rPr>
              <a:t/>
            </a:r>
            <a:br>
              <a:rPr lang="en-US" sz="2400">
                <a:solidFill>
                  <a:srgbClr val="333333"/>
                </a:solidFill>
                <a:latin typeface="+mn-lt"/>
              </a:rPr>
            </a:br>
            <a:endParaRPr lang="en-US" sz="2400" dirty="0">
              <a:latin typeface="+mn-lt"/>
            </a:endParaRPr>
          </a:p>
        </p:txBody>
      </p:sp>
      <p:graphicFrame>
        <p:nvGraphicFramePr>
          <p:cNvPr id="5" name="Table 4">
            <a:extLst>
              <a:ext uri="{FF2B5EF4-FFF2-40B4-BE49-F238E27FC236}">
                <a16:creationId xmlns:a16="http://schemas.microsoft.com/office/drawing/2014/main" xmlns="" id="{EF7812EE-1AB5-4383-A058-773F42779860}"/>
              </a:ext>
            </a:extLst>
          </p:cNvPr>
          <p:cNvGraphicFramePr>
            <a:graphicFrameLocks noGrp="1"/>
          </p:cNvGraphicFramePr>
          <p:nvPr>
            <p:extLst>
              <p:ext uri="{D42A27DB-BD31-4B8C-83A1-F6EECF244321}">
                <p14:modId xmlns:p14="http://schemas.microsoft.com/office/powerpoint/2010/main" val="501954678"/>
              </p:ext>
            </p:extLst>
          </p:nvPr>
        </p:nvGraphicFramePr>
        <p:xfrm>
          <a:off x="2511083" y="3276600"/>
          <a:ext cx="3429000" cy="3053072"/>
        </p:xfrm>
        <a:graphic>
          <a:graphicData uri="http://schemas.openxmlformats.org/drawingml/2006/table">
            <a:tbl>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492752">
                <a:tc>
                  <a:txBody>
                    <a:bodyPr/>
                    <a:lstStyle/>
                    <a:p>
                      <a:pPr fontAlgn="t"/>
                      <a:r>
                        <a:rPr lang="en-US" b="1" dirty="0">
                          <a:effectLst/>
                        </a:rPr>
                        <a:t>ITEM</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b="1">
                          <a:effectLst/>
                        </a:rPr>
                        <a:t>WEIGHT</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b="1">
                          <a:effectLst/>
                        </a:rPr>
                        <a:t>VALUE</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0"/>
                  </a:ext>
                </a:extLst>
              </a:tr>
              <a:tr h="362375">
                <a:tc>
                  <a:txBody>
                    <a:bodyPr/>
                    <a:lstStyle/>
                    <a:p>
                      <a:pPr fontAlgn="t"/>
                      <a:r>
                        <a:rPr lang="en-US">
                          <a:effectLst/>
                        </a:rPr>
                        <a:t>i1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62375">
                <a:tc>
                  <a:txBody>
                    <a:bodyPr/>
                    <a:lstStyle/>
                    <a:p>
                      <a:pPr fontAlgn="t"/>
                      <a:r>
                        <a:rPr lang="en-US">
                          <a:effectLst/>
                        </a:rPr>
                        <a:t>i2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2"/>
                  </a:ext>
                </a:extLst>
              </a:tr>
              <a:tr h="362375">
                <a:tc>
                  <a:txBody>
                    <a:bodyPr/>
                    <a:lstStyle/>
                    <a:p>
                      <a:pPr fontAlgn="t"/>
                      <a:r>
                        <a:rPr lang="en-US">
                          <a:effectLst/>
                        </a:rPr>
                        <a:t>i3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62375">
                <a:tc>
                  <a:txBody>
                    <a:bodyPr/>
                    <a:lstStyle/>
                    <a:p>
                      <a:pPr fontAlgn="t"/>
                      <a:r>
                        <a:rPr lang="en-US">
                          <a:effectLst/>
                        </a:rPr>
                        <a:t>i4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4"/>
                  </a:ext>
                </a:extLst>
              </a:tr>
              <a:tr h="362375">
                <a:tc>
                  <a:txBody>
                    <a:bodyPr/>
                    <a:lstStyle/>
                    <a:p>
                      <a:pPr fontAlgn="t"/>
                      <a:r>
                        <a:rPr lang="en-US">
                          <a:effectLst/>
                        </a:rPr>
                        <a:t>i5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62375">
                <a:tc>
                  <a:txBody>
                    <a:bodyPr/>
                    <a:lstStyle/>
                    <a:p>
                      <a:pPr fontAlgn="t"/>
                      <a:r>
                        <a:rPr lang="en-US">
                          <a:effectLst/>
                        </a:rPr>
                        <a:t>i6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631355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A4AB6B8-0A78-4CFE-8632-0E61435A79B4}"/>
              </a:ext>
            </a:extLst>
          </p:cNvPr>
          <p:cNvSpPr txBox="1"/>
          <p:nvPr/>
        </p:nvSpPr>
        <p:spPr>
          <a:xfrm>
            <a:off x="3165232" y="984738"/>
            <a:ext cx="1887440" cy="584775"/>
          </a:xfrm>
          <a:prstGeom prst="rect">
            <a:avLst/>
          </a:prstGeom>
          <a:noFill/>
        </p:spPr>
        <p:txBody>
          <a:bodyPr wrap="none" rtlCol="0">
            <a:spAutoFit/>
          </a:bodyPr>
          <a:lstStyle/>
          <a:p>
            <a:r>
              <a:rPr lang="en-US" sz="3200" b="1" u="sng" dirty="0" smtClean="0"/>
              <a:t>Exercise-2</a:t>
            </a:r>
            <a:endParaRPr lang="en-US" sz="3200" b="1" u="sng" dirty="0"/>
          </a:p>
        </p:txBody>
      </p:sp>
      <p:sp>
        <p:nvSpPr>
          <p:cNvPr id="4" name="Rectangle 4">
            <a:extLst>
              <a:ext uri="{FF2B5EF4-FFF2-40B4-BE49-F238E27FC236}">
                <a16:creationId xmlns:a16="http://schemas.microsoft.com/office/drawing/2014/main" xmlns="" id="{2A2BA205-F9A7-4381-B7C0-55651E140598}"/>
              </a:ext>
            </a:extLst>
          </p:cNvPr>
          <p:cNvSpPr txBox="1">
            <a:spLocks noChangeArrowheads="1"/>
          </p:cNvSpPr>
          <p:nvPr/>
        </p:nvSpPr>
        <p:spPr>
          <a:xfrm>
            <a:off x="228600" y="1820522"/>
            <a:ext cx="8634046" cy="2004647"/>
          </a:xfrm>
          <a:prstGeom prst="rect">
            <a:avLst/>
          </a:prstGeom>
          <a:noFill/>
          <a:ln/>
        </p:spPr>
        <p:txBody>
          <a:bodyPr vert="horz" lIns="90488" tIns="44450" rIns="90488" bIns="4445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just"/>
            <a:r>
              <a:rPr lang="en-US" sz="1600" dirty="0">
                <a:solidFill>
                  <a:srgbClr val="333333"/>
                </a:solidFill>
                <a:latin typeface="+mn-lt"/>
              </a:rPr>
              <a:t>Tony needs to buy </a:t>
            </a:r>
            <a:r>
              <a:rPr lang="en-US" sz="1600" b="1" dirty="0">
                <a:solidFill>
                  <a:srgbClr val="333333"/>
                </a:solidFill>
                <a:latin typeface="+mn-lt"/>
              </a:rPr>
              <a:t>21</a:t>
            </a:r>
            <a:r>
              <a:rPr lang="en-US" sz="1600" dirty="0">
                <a:solidFill>
                  <a:srgbClr val="333333"/>
                </a:solidFill>
                <a:latin typeface="+mn-lt"/>
              </a:rPr>
              <a:t> </a:t>
            </a:r>
            <a:r>
              <a:rPr lang="en-US" sz="1600" b="1" dirty="0">
                <a:solidFill>
                  <a:srgbClr val="333333"/>
                </a:solidFill>
                <a:latin typeface="+mn-lt"/>
              </a:rPr>
              <a:t>liters</a:t>
            </a:r>
            <a:r>
              <a:rPr lang="en-US" sz="1600" dirty="0">
                <a:solidFill>
                  <a:srgbClr val="333333"/>
                </a:solidFill>
                <a:latin typeface="+mn-lt"/>
              </a:rPr>
              <a:t> of orange juice for his upcoming birthday party. He asked a few juice vendors and collected the information about their stock of orange juice and their </a:t>
            </a:r>
            <a:r>
              <a:rPr lang="en-US" sz="1600" dirty="0" smtClean="0">
                <a:solidFill>
                  <a:srgbClr val="333333"/>
                </a:solidFill>
                <a:latin typeface="+mn-lt"/>
              </a:rPr>
              <a:t>price.</a:t>
            </a:r>
          </a:p>
          <a:p>
            <a:pPr algn="just"/>
            <a:endParaRPr lang="en-US" sz="1600" dirty="0">
              <a:solidFill>
                <a:srgbClr val="333333"/>
              </a:solidFill>
              <a:latin typeface="+mn-lt"/>
            </a:endParaRPr>
          </a:p>
          <a:p>
            <a:pPr algn="just"/>
            <a:r>
              <a:rPr lang="en-US" sz="1600" dirty="0" smtClean="0">
                <a:solidFill>
                  <a:srgbClr val="333333"/>
                </a:solidFill>
                <a:latin typeface="+mn-lt"/>
              </a:rPr>
              <a:t>He </a:t>
            </a:r>
            <a:r>
              <a:rPr lang="en-US" sz="1600" dirty="0">
                <a:solidFill>
                  <a:srgbClr val="333333"/>
                </a:solidFill>
                <a:latin typeface="+mn-lt"/>
              </a:rPr>
              <a:t>has some other important jobs to do and hired you to find out how he should buy </a:t>
            </a:r>
            <a:r>
              <a:rPr lang="en-US" sz="1600" b="1" dirty="0">
                <a:solidFill>
                  <a:srgbClr val="333333"/>
                </a:solidFill>
                <a:latin typeface="+mn-lt"/>
              </a:rPr>
              <a:t>21 liters </a:t>
            </a:r>
            <a:r>
              <a:rPr lang="en-US" sz="1600" dirty="0">
                <a:solidFill>
                  <a:srgbClr val="333333"/>
                </a:solidFill>
                <a:latin typeface="+mn-lt"/>
              </a:rPr>
              <a:t>of orange juice from different vendors by </a:t>
            </a:r>
            <a:r>
              <a:rPr lang="en-US" sz="1600" b="1" i="1" dirty="0">
                <a:solidFill>
                  <a:srgbClr val="333333"/>
                </a:solidFill>
                <a:latin typeface="+mn-lt"/>
              </a:rPr>
              <a:t>spending as little as possible</a:t>
            </a:r>
            <a:r>
              <a:rPr lang="en-US" sz="1600" dirty="0">
                <a:solidFill>
                  <a:srgbClr val="333333"/>
                </a:solidFill>
                <a:latin typeface="+mn-lt"/>
              </a:rPr>
              <a:t>. </a:t>
            </a:r>
            <a:endParaRPr lang="en-US" sz="1600" dirty="0" smtClean="0">
              <a:solidFill>
                <a:srgbClr val="333333"/>
              </a:solidFill>
              <a:latin typeface="+mn-lt"/>
            </a:endParaRPr>
          </a:p>
          <a:p>
            <a:pPr algn="just"/>
            <a:endParaRPr lang="en-US" sz="1600" dirty="0">
              <a:solidFill>
                <a:srgbClr val="333333"/>
              </a:solidFill>
              <a:latin typeface="+mn-lt"/>
            </a:endParaRPr>
          </a:p>
          <a:p>
            <a:pPr algn="just"/>
            <a:r>
              <a:rPr lang="en-US" sz="1600" dirty="0" smtClean="0">
                <a:solidFill>
                  <a:srgbClr val="333333"/>
                </a:solidFill>
                <a:latin typeface="+mn-lt"/>
              </a:rPr>
              <a:t>The </a:t>
            </a:r>
            <a:r>
              <a:rPr lang="en-US" sz="1600" dirty="0">
                <a:solidFill>
                  <a:srgbClr val="333333"/>
                </a:solidFill>
                <a:latin typeface="+mn-lt"/>
              </a:rPr>
              <a:t>quantity and price of orange juice from each vendor is given in the following table, you need to tell Tony how much money he has to spend and from which vendor how much orange juice to be bought. Specify the steps of your solution in short with simulation.</a:t>
            </a:r>
            <a:endParaRPr lang="en-US" sz="1600" dirty="0">
              <a:latin typeface="+mn-lt"/>
            </a:endParaRPr>
          </a:p>
        </p:txBody>
      </p:sp>
      <p:graphicFrame>
        <p:nvGraphicFramePr>
          <p:cNvPr id="5" name="Table 4">
            <a:extLst>
              <a:ext uri="{FF2B5EF4-FFF2-40B4-BE49-F238E27FC236}">
                <a16:creationId xmlns:a16="http://schemas.microsoft.com/office/drawing/2014/main" xmlns="" id="{EF7812EE-1AB5-4383-A058-773F42779860}"/>
              </a:ext>
            </a:extLst>
          </p:cNvPr>
          <p:cNvGraphicFramePr>
            <a:graphicFrameLocks noGrp="1"/>
          </p:cNvGraphicFramePr>
          <p:nvPr>
            <p:extLst>
              <p:ext uri="{D42A27DB-BD31-4B8C-83A1-F6EECF244321}">
                <p14:modId xmlns:p14="http://schemas.microsoft.com/office/powerpoint/2010/main" val="3624015258"/>
              </p:ext>
            </p:extLst>
          </p:nvPr>
        </p:nvGraphicFramePr>
        <p:xfrm>
          <a:off x="2681929" y="4091347"/>
          <a:ext cx="3429000" cy="2626352"/>
        </p:xfrm>
        <a:graphic>
          <a:graphicData uri="http://schemas.openxmlformats.org/drawingml/2006/table">
            <a:tbl>
              <a:tblPr/>
              <a:tblGrid>
                <a:gridCol w="940329">
                  <a:extLst>
                    <a:ext uri="{9D8B030D-6E8A-4147-A177-3AD203B41FA5}">
                      <a16:colId xmlns:a16="http://schemas.microsoft.com/office/drawing/2014/main" xmlns="" val="20000"/>
                    </a:ext>
                  </a:extLst>
                </a:gridCol>
                <a:gridCol w="1345671">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492752">
                <a:tc>
                  <a:txBody>
                    <a:bodyPr/>
                    <a:lstStyle/>
                    <a:p>
                      <a:pPr fontAlgn="t"/>
                      <a:r>
                        <a:rPr lang="en-US" b="1" dirty="0">
                          <a:effectLst/>
                        </a:rPr>
                        <a:t>ITEM</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b="1" dirty="0" smtClean="0">
                          <a:effectLst/>
                        </a:rPr>
                        <a:t>Amount (L)</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b="1" dirty="0" smtClean="0">
                          <a:effectLst/>
                        </a:rPr>
                        <a:t>Price</a:t>
                      </a:r>
                      <a:r>
                        <a:rPr lang="en-US" b="1" baseline="0" dirty="0" smtClean="0">
                          <a:effectLst/>
                        </a:rPr>
                        <a:t> ($)</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0"/>
                  </a:ext>
                </a:extLst>
              </a:tr>
              <a:tr h="362375">
                <a:tc>
                  <a:txBody>
                    <a:bodyPr/>
                    <a:lstStyle/>
                    <a:p>
                      <a:pPr fontAlgn="t"/>
                      <a:r>
                        <a:rPr lang="en-US">
                          <a:effectLst/>
                        </a:rPr>
                        <a:t>i1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smtClean="0">
                          <a:effectLst/>
                        </a:rPr>
                        <a:t>16</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smtClean="0">
                          <a:effectLst/>
                        </a:rPr>
                        <a:t>10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62375">
                <a:tc>
                  <a:txBody>
                    <a:bodyPr/>
                    <a:lstStyle/>
                    <a:p>
                      <a:pPr fontAlgn="t"/>
                      <a:r>
                        <a:rPr lang="en-US">
                          <a:effectLst/>
                        </a:rPr>
                        <a:t>i2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smtClean="0">
                          <a:effectLst/>
                        </a:rPr>
                        <a:t>16</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2"/>
                  </a:ext>
                </a:extLst>
              </a:tr>
              <a:tr h="362375">
                <a:tc>
                  <a:txBody>
                    <a:bodyPr/>
                    <a:lstStyle/>
                    <a:p>
                      <a:pPr fontAlgn="t"/>
                      <a:r>
                        <a:rPr lang="en-US">
                          <a:effectLst/>
                        </a:rPr>
                        <a:t>i3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smtClean="0">
                          <a:effectLst/>
                        </a:rPr>
                        <a:t>10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62375">
                <a:tc>
                  <a:txBody>
                    <a:bodyPr/>
                    <a:lstStyle/>
                    <a:p>
                      <a:pPr fontAlgn="t"/>
                      <a:r>
                        <a:rPr lang="en-US">
                          <a:effectLst/>
                        </a:rPr>
                        <a:t>i4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4"/>
                  </a:ext>
                </a:extLst>
              </a:tr>
              <a:tr h="362375">
                <a:tc>
                  <a:txBody>
                    <a:bodyPr/>
                    <a:lstStyle/>
                    <a:p>
                      <a:pPr fontAlgn="t"/>
                      <a:r>
                        <a:rPr lang="en-US">
                          <a:effectLst/>
                        </a:rPr>
                        <a:t>i5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644792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8436" name="Rectangle 4"/>
          <p:cNvSpPr>
            <a:spLocks noGrp="1" noChangeArrowheads="1"/>
          </p:cNvSpPr>
          <p:nvPr>
            <p:ph type="title"/>
          </p:nvPr>
        </p:nvSpPr>
        <p:spPr>
          <a:xfrm>
            <a:off x="280194" y="467520"/>
            <a:ext cx="7793038" cy="762000"/>
          </a:xfrm>
          <a:noFill/>
          <a:ln/>
        </p:spPr>
        <p:txBody>
          <a:bodyPr lIns="90488" tIns="44450" rIns="90488" bIns="44450" anchor="ctr"/>
          <a:lstStyle/>
          <a:p>
            <a:pPr algn="l"/>
            <a:r>
              <a:rPr lang="en-US" dirty="0"/>
              <a:t>Huffman encoding</a:t>
            </a:r>
          </a:p>
        </p:txBody>
      </p:sp>
      <p:sp>
        <p:nvSpPr>
          <p:cNvPr id="18437" name="Rectangle 5"/>
          <p:cNvSpPr>
            <a:spLocks noGrp="1" noChangeArrowheads="1"/>
          </p:cNvSpPr>
          <p:nvPr>
            <p:ph type="body" sz="half" idx="1"/>
          </p:nvPr>
        </p:nvSpPr>
        <p:spPr>
          <a:xfrm>
            <a:off x="246529" y="1766095"/>
            <a:ext cx="8574088" cy="1057275"/>
          </a:xfrm>
          <a:noFill/>
          <a:ln/>
        </p:spPr>
        <p:txBody>
          <a:bodyPr lIns="90488" tIns="44450" rIns="90488" bIns="44450">
            <a:normAutofit lnSpcReduction="10000"/>
          </a:bodyPr>
          <a:lstStyle/>
          <a:p>
            <a:r>
              <a:rPr lang="en-US" sz="2400" dirty="0"/>
              <a:t>The Huffman encoding algorithm is a greedy algorithm</a:t>
            </a:r>
          </a:p>
          <a:p>
            <a:r>
              <a:rPr lang="en-US" sz="2400" dirty="0"/>
              <a:t>You always pick the two smallest numbers to combine</a:t>
            </a:r>
          </a:p>
        </p:txBody>
      </p:sp>
      <p:sp>
        <p:nvSpPr>
          <p:cNvPr id="18438" name="Rectangle 6"/>
          <p:cNvSpPr>
            <a:spLocks noGrp="1" noChangeArrowheads="1"/>
          </p:cNvSpPr>
          <p:nvPr>
            <p:ph type="body" sz="half" idx="2"/>
          </p:nvPr>
        </p:nvSpPr>
        <p:spPr>
          <a:xfrm>
            <a:off x="5741661" y="2797175"/>
            <a:ext cx="3194050" cy="3627438"/>
          </a:xfrm>
          <a:noFill/>
          <a:ln/>
        </p:spPr>
        <p:txBody>
          <a:bodyPr lIns="90488" tIns="44450" rIns="90488" bIns="44450"/>
          <a:lstStyle/>
          <a:p>
            <a:r>
              <a:rPr lang="en-US" sz="2400" dirty="0"/>
              <a:t>Average bits/char:</a:t>
            </a:r>
            <a:br>
              <a:rPr lang="en-US" sz="2400" dirty="0"/>
            </a:br>
            <a:r>
              <a:rPr lang="en-US" sz="2400" dirty="0">
                <a:solidFill>
                  <a:schemeClr val="accent2"/>
                </a:solidFill>
                <a:latin typeface="Trebuchet MS" pitchFamily="34" charset="0"/>
              </a:rPr>
              <a:t>0.22*2 + 0.12*3 +</a:t>
            </a:r>
            <a:br>
              <a:rPr lang="en-US" sz="2400" dirty="0">
                <a:solidFill>
                  <a:schemeClr val="accent2"/>
                </a:solidFill>
                <a:latin typeface="Trebuchet MS" pitchFamily="34" charset="0"/>
              </a:rPr>
            </a:br>
            <a:r>
              <a:rPr lang="en-US" sz="2400" dirty="0">
                <a:solidFill>
                  <a:schemeClr val="accent2"/>
                </a:solidFill>
                <a:latin typeface="Trebuchet MS" pitchFamily="34" charset="0"/>
              </a:rPr>
              <a:t>0.24*2 + 0.06*4 +</a:t>
            </a:r>
            <a:br>
              <a:rPr lang="en-US" sz="2400" dirty="0">
                <a:solidFill>
                  <a:schemeClr val="accent2"/>
                </a:solidFill>
                <a:latin typeface="Trebuchet MS" pitchFamily="34" charset="0"/>
              </a:rPr>
            </a:br>
            <a:r>
              <a:rPr lang="en-US" sz="2400" dirty="0">
                <a:solidFill>
                  <a:schemeClr val="accent2"/>
                </a:solidFill>
                <a:latin typeface="Trebuchet MS" pitchFamily="34" charset="0"/>
              </a:rPr>
              <a:t>0.27*2 + 0.09*4</a:t>
            </a:r>
            <a:br>
              <a:rPr lang="en-US" sz="2400" dirty="0">
                <a:solidFill>
                  <a:schemeClr val="accent2"/>
                </a:solidFill>
                <a:latin typeface="Trebuchet MS" pitchFamily="34" charset="0"/>
              </a:rPr>
            </a:br>
            <a:r>
              <a:rPr lang="en-US" sz="2400" dirty="0">
                <a:solidFill>
                  <a:schemeClr val="accent2"/>
                </a:solidFill>
                <a:latin typeface="Trebuchet MS" pitchFamily="34" charset="0"/>
              </a:rPr>
              <a:t>= 2.42</a:t>
            </a:r>
          </a:p>
          <a:p>
            <a:r>
              <a:rPr lang="en-US" sz="2400" dirty="0"/>
              <a:t>The Huffman algorithm finds an optimal solution</a:t>
            </a:r>
          </a:p>
        </p:txBody>
      </p:sp>
      <p:sp>
        <p:nvSpPr>
          <p:cNvPr id="18439" name="Rectangle 7"/>
          <p:cNvSpPr>
            <a:spLocks noChangeArrowheads="1"/>
          </p:cNvSpPr>
          <p:nvPr/>
        </p:nvSpPr>
        <p:spPr bwMode="auto">
          <a:xfrm>
            <a:off x="380673" y="5502275"/>
            <a:ext cx="3810654" cy="889987"/>
          </a:xfrm>
          <a:prstGeom prst="rect">
            <a:avLst/>
          </a:prstGeom>
          <a:noFill/>
          <a:ln w="12700">
            <a:noFill/>
            <a:miter lim="800000"/>
            <a:headEnd/>
            <a:tailEnd/>
          </a:ln>
          <a:effectLst/>
        </p:spPr>
        <p:txBody>
          <a:bodyPr wrap="square" lIns="90488" tIns="44450" rIns="90488" bIns="44450">
            <a:spAutoFit/>
          </a:bodyPr>
          <a:lstStyle/>
          <a:p>
            <a:pPr>
              <a:spcBef>
                <a:spcPct val="50000"/>
              </a:spcBef>
            </a:pPr>
            <a:r>
              <a:rPr lang="en-US" sz="2600" dirty="0">
                <a:solidFill>
                  <a:schemeClr val="accent2"/>
                </a:solidFill>
                <a:latin typeface="Trebuchet MS" pitchFamily="34" charset="0"/>
              </a:rPr>
              <a:t>22</a:t>
            </a:r>
            <a:r>
              <a:rPr lang="en-US" sz="2600" dirty="0">
                <a:solidFill>
                  <a:srgbClr val="FFFF7D"/>
                </a:solidFill>
                <a:latin typeface="Trebuchet MS" pitchFamily="34" charset="0"/>
              </a:rPr>
              <a:t>  </a:t>
            </a:r>
            <a:r>
              <a:rPr lang="en-US" sz="2600" dirty="0">
                <a:solidFill>
                  <a:schemeClr val="accent2"/>
                </a:solidFill>
                <a:latin typeface="Trebuchet MS" pitchFamily="34" charset="0"/>
              </a:rPr>
              <a:t>12</a:t>
            </a:r>
            <a:r>
              <a:rPr lang="en-US" sz="2600" dirty="0">
                <a:solidFill>
                  <a:srgbClr val="FFFF7D"/>
                </a:solidFill>
                <a:latin typeface="Trebuchet MS" pitchFamily="34" charset="0"/>
              </a:rPr>
              <a:t>   </a:t>
            </a:r>
            <a:r>
              <a:rPr lang="en-US" sz="2600" dirty="0">
                <a:solidFill>
                  <a:schemeClr val="accent2"/>
                </a:solidFill>
                <a:latin typeface="Trebuchet MS" pitchFamily="34" charset="0"/>
              </a:rPr>
              <a:t>24</a:t>
            </a:r>
            <a:r>
              <a:rPr lang="en-US" sz="2600" dirty="0">
                <a:solidFill>
                  <a:srgbClr val="FFFF7D"/>
                </a:solidFill>
                <a:latin typeface="Trebuchet MS" pitchFamily="34" charset="0"/>
              </a:rPr>
              <a:t>   </a:t>
            </a:r>
            <a:r>
              <a:rPr lang="en-US" sz="2600" dirty="0">
                <a:solidFill>
                  <a:schemeClr val="accent2"/>
                </a:solidFill>
                <a:latin typeface="Trebuchet MS" pitchFamily="34" charset="0"/>
              </a:rPr>
              <a:t>6</a:t>
            </a:r>
            <a:r>
              <a:rPr lang="en-US" sz="2600" dirty="0">
                <a:solidFill>
                  <a:srgbClr val="FFFF7D"/>
                </a:solidFill>
                <a:latin typeface="Trebuchet MS" pitchFamily="34" charset="0"/>
              </a:rPr>
              <a:t>   </a:t>
            </a:r>
            <a:r>
              <a:rPr lang="en-US" sz="2600" dirty="0">
                <a:solidFill>
                  <a:schemeClr val="accent2"/>
                </a:solidFill>
                <a:latin typeface="Trebuchet MS" pitchFamily="34" charset="0"/>
              </a:rPr>
              <a:t>27</a:t>
            </a:r>
            <a:r>
              <a:rPr lang="en-US" sz="2600" dirty="0">
                <a:solidFill>
                  <a:srgbClr val="FFFF7D"/>
                </a:solidFill>
                <a:latin typeface="Trebuchet MS" pitchFamily="34" charset="0"/>
              </a:rPr>
              <a:t>   </a:t>
            </a:r>
            <a:r>
              <a:rPr lang="en-US" sz="2600" dirty="0">
                <a:solidFill>
                  <a:schemeClr val="accent2"/>
                </a:solidFill>
                <a:latin typeface="Trebuchet MS" pitchFamily="34" charset="0"/>
              </a:rPr>
              <a:t>9</a:t>
            </a:r>
            <a:r>
              <a:rPr lang="en-US" sz="2600" dirty="0">
                <a:solidFill>
                  <a:srgbClr val="FFFF7D"/>
                </a:solidFill>
                <a:latin typeface="Trebuchet MS" pitchFamily="34" charset="0"/>
              </a:rPr>
              <a:t/>
            </a:r>
            <a:br>
              <a:rPr lang="en-US" sz="2600" dirty="0">
                <a:solidFill>
                  <a:srgbClr val="FFFF7D"/>
                </a:solidFill>
                <a:latin typeface="Trebuchet MS" pitchFamily="34" charset="0"/>
              </a:rPr>
            </a:br>
            <a:r>
              <a:rPr lang="en-US" sz="2600" dirty="0">
                <a:solidFill>
                  <a:srgbClr val="FFFF7D"/>
                </a:solidFill>
                <a:latin typeface="Trebuchet MS" pitchFamily="34" charset="0"/>
              </a:rPr>
              <a:t> </a:t>
            </a:r>
            <a:r>
              <a:rPr lang="en-US" sz="2600" dirty="0">
                <a:solidFill>
                  <a:schemeClr val="accent2"/>
                </a:solidFill>
                <a:latin typeface="Trebuchet MS" pitchFamily="34" charset="0"/>
              </a:rPr>
              <a:t>A    B    C   D    E    F</a:t>
            </a:r>
          </a:p>
        </p:txBody>
      </p:sp>
      <p:grpSp>
        <p:nvGrpSpPr>
          <p:cNvPr id="18461" name="Group 29"/>
          <p:cNvGrpSpPr>
            <a:grpSpLocks/>
          </p:cNvGrpSpPr>
          <p:nvPr/>
        </p:nvGrpSpPr>
        <p:grpSpPr bwMode="auto">
          <a:xfrm>
            <a:off x="2439988" y="4573588"/>
            <a:ext cx="990600" cy="839787"/>
            <a:chOff x="1537" y="2881"/>
            <a:chExt cx="624" cy="529"/>
          </a:xfrm>
        </p:grpSpPr>
        <p:sp>
          <p:nvSpPr>
            <p:cNvPr id="18440" name="Rectangle 8"/>
            <p:cNvSpPr>
              <a:spLocks noChangeArrowheads="1"/>
            </p:cNvSpPr>
            <p:nvPr/>
          </p:nvSpPr>
          <p:spPr bwMode="auto">
            <a:xfrm>
              <a:off x="1681" y="2881"/>
              <a:ext cx="430" cy="286"/>
            </a:xfrm>
            <a:prstGeom prst="rect">
              <a:avLst/>
            </a:prstGeom>
            <a:noFill/>
            <a:ln w="12700">
              <a:noFill/>
              <a:miter lim="800000"/>
              <a:headEnd/>
              <a:tailEnd/>
            </a:ln>
            <a:effectLst/>
          </p:spPr>
          <p:txBody>
            <a:bodyPr lIns="90488" tIns="44450" rIns="90488" bIns="44450">
              <a:spAutoFit/>
            </a:bodyPr>
            <a:lstStyle/>
            <a:p>
              <a:pPr>
                <a:spcBef>
                  <a:spcPct val="50000"/>
                </a:spcBef>
              </a:pPr>
              <a:r>
                <a:rPr lang="en-US">
                  <a:solidFill>
                    <a:schemeClr val="accent2"/>
                  </a:solidFill>
                  <a:latin typeface="Trebuchet MS" pitchFamily="34" charset="0"/>
                </a:rPr>
                <a:t>15</a:t>
              </a:r>
            </a:p>
          </p:txBody>
        </p:sp>
        <p:sp>
          <p:nvSpPr>
            <p:cNvPr id="18441" name="Line 9"/>
            <p:cNvSpPr>
              <a:spLocks noChangeShapeType="1"/>
            </p:cNvSpPr>
            <p:nvPr/>
          </p:nvSpPr>
          <p:spPr bwMode="auto">
            <a:xfrm flipV="1">
              <a:off x="1537" y="3169"/>
              <a:ext cx="239" cy="241"/>
            </a:xfrm>
            <a:prstGeom prst="line">
              <a:avLst/>
            </a:prstGeom>
            <a:noFill/>
            <a:ln w="19050">
              <a:solidFill>
                <a:schemeClr val="accent2"/>
              </a:solidFill>
              <a:round/>
              <a:headEnd/>
              <a:tailEnd/>
            </a:ln>
            <a:effectLst/>
          </p:spPr>
          <p:txBody>
            <a:bodyPr/>
            <a:lstStyle/>
            <a:p>
              <a:endParaRPr lang="en-US"/>
            </a:p>
          </p:txBody>
        </p:sp>
        <p:sp>
          <p:nvSpPr>
            <p:cNvPr id="18442" name="Line 10"/>
            <p:cNvSpPr>
              <a:spLocks noChangeShapeType="1"/>
            </p:cNvSpPr>
            <p:nvPr/>
          </p:nvSpPr>
          <p:spPr bwMode="auto">
            <a:xfrm>
              <a:off x="1873" y="3169"/>
              <a:ext cx="288" cy="239"/>
            </a:xfrm>
            <a:prstGeom prst="line">
              <a:avLst/>
            </a:prstGeom>
            <a:noFill/>
            <a:ln w="19050">
              <a:solidFill>
                <a:schemeClr val="accent2"/>
              </a:solidFill>
              <a:round/>
              <a:headEnd/>
              <a:tailEnd/>
            </a:ln>
            <a:effectLst/>
          </p:spPr>
          <p:txBody>
            <a:bodyPr/>
            <a:lstStyle/>
            <a:p>
              <a:endParaRPr lang="en-US"/>
            </a:p>
          </p:txBody>
        </p:sp>
      </p:grpSp>
      <p:grpSp>
        <p:nvGrpSpPr>
          <p:cNvPr id="18462" name="Group 30"/>
          <p:cNvGrpSpPr>
            <a:grpSpLocks/>
          </p:cNvGrpSpPr>
          <p:nvPr/>
        </p:nvGrpSpPr>
        <p:grpSpPr bwMode="auto">
          <a:xfrm>
            <a:off x="1373188" y="3887788"/>
            <a:ext cx="1446212" cy="1522412"/>
            <a:chOff x="865" y="2449"/>
            <a:chExt cx="911" cy="959"/>
          </a:xfrm>
        </p:grpSpPr>
        <p:sp>
          <p:nvSpPr>
            <p:cNvPr id="18443" name="Rectangle 11"/>
            <p:cNvSpPr>
              <a:spLocks noChangeArrowheads="1"/>
            </p:cNvSpPr>
            <p:nvPr/>
          </p:nvSpPr>
          <p:spPr bwMode="auto">
            <a:xfrm>
              <a:off x="1297" y="2449"/>
              <a:ext cx="334" cy="286"/>
            </a:xfrm>
            <a:prstGeom prst="rect">
              <a:avLst/>
            </a:prstGeom>
            <a:noFill/>
            <a:ln w="12700">
              <a:noFill/>
              <a:miter lim="800000"/>
              <a:headEnd/>
              <a:tailEnd/>
            </a:ln>
            <a:effectLst/>
          </p:spPr>
          <p:txBody>
            <a:bodyPr lIns="90488" tIns="44450" rIns="90488" bIns="44450">
              <a:spAutoFit/>
            </a:bodyPr>
            <a:lstStyle/>
            <a:p>
              <a:pPr>
                <a:spcBef>
                  <a:spcPct val="50000"/>
                </a:spcBef>
              </a:pPr>
              <a:r>
                <a:rPr lang="en-US">
                  <a:solidFill>
                    <a:schemeClr val="accent2"/>
                  </a:solidFill>
                  <a:latin typeface="Trebuchet MS" pitchFamily="34" charset="0"/>
                </a:rPr>
                <a:t>27</a:t>
              </a:r>
            </a:p>
          </p:txBody>
        </p:sp>
        <p:sp>
          <p:nvSpPr>
            <p:cNvPr id="18444" name="Line 12"/>
            <p:cNvSpPr>
              <a:spLocks noChangeShapeType="1"/>
            </p:cNvSpPr>
            <p:nvPr/>
          </p:nvSpPr>
          <p:spPr bwMode="auto">
            <a:xfrm flipV="1">
              <a:off x="865" y="2737"/>
              <a:ext cx="575" cy="671"/>
            </a:xfrm>
            <a:prstGeom prst="line">
              <a:avLst/>
            </a:prstGeom>
            <a:noFill/>
            <a:ln w="19050">
              <a:solidFill>
                <a:schemeClr val="accent2"/>
              </a:solidFill>
              <a:round/>
              <a:headEnd/>
              <a:tailEnd/>
            </a:ln>
            <a:effectLst/>
          </p:spPr>
          <p:txBody>
            <a:bodyPr/>
            <a:lstStyle/>
            <a:p>
              <a:endParaRPr lang="en-US"/>
            </a:p>
          </p:txBody>
        </p:sp>
        <p:sp>
          <p:nvSpPr>
            <p:cNvPr id="18445" name="Line 13"/>
            <p:cNvSpPr>
              <a:spLocks noChangeShapeType="1"/>
            </p:cNvSpPr>
            <p:nvPr/>
          </p:nvSpPr>
          <p:spPr bwMode="auto">
            <a:xfrm>
              <a:off x="1537" y="2737"/>
              <a:ext cx="239" cy="191"/>
            </a:xfrm>
            <a:prstGeom prst="line">
              <a:avLst/>
            </a:prstGeom>
            <a:noFill/>
            <a:ln w="19050">
              <a:solidFill>
                <a:schemeClr val="accent2"/>
              </a:solidFill>
              <a:round/>
              <a:headEnd/>
              <a:tailEnd/>
            </a:ln>
            <a:effectLst/>
          </p:spPr>
          <p:txBody>
            <a:bodyPr/>
            <a:lstStyle/>
            <a:p>
              <a:endParaRPr lang="en-US"/>
            </a:p>
          </p:txBody>
        </p:sp>
      </p:grpSp>
      <p:grpSp>
        <p:nvGrpSpPr>
          <p:cNvPr id="18463" name="Group 31"/>
          <p:cNvGrpSpPr>
            <a:grpSpLocks/>
          </p:cNvGrpSpPr>
          <p:nvPr/>
        </p:nvGrpSpPr>
        <p:grpSpPr bwMode="auto">
          <a:xfrm>
            <a:off x="839788" y="4573588"/>
            <a:ext cx="912812" cy="836612"/>
            <a:chOff x="529" y="2881"/>
            <a:chExt cx="575" cy="527"/>
          </a:xfrm>
        </p:grpSpPr>
        <p:sp>
          <p:nvSpPr>
            <p:cNvPr id="18446" name="Rectangle 14"/>
            <p:cNvSpPr>
              <a:spLocks noChangeArrowheads="1"/>
            </p:cNvSpPr>
            <p:nvPr/>
          </p:nvSpPr>
          <p:spPr bwMode="auto">
            <a:xfrm>
              <a:off x="673" y="2881"/>
              <a:ext cx="430" cy="286"/>
            </a:xfrm>
            <a:prstGeom prst="rect">
              <a:avLst/>
            </a:prstGeom>
            <a:noFill/>
            <a:ln w="12700">
              <a:noFill/>
              <a:miter lim="800000"/>
              <a:headEnd/>
              <a:tailEnd/>
            </a:ln>
            <a:effectLst/>
          </p:spPr>
          <p:txBody>
            <a:bodyPr lIns="90488" tIns="44450" rIns="90488" bIns="44450">
              <a:spAutoFit/>
            </a:bodyPr>
            <a:lstStyle/>
            <a:p>
              <a:pPr>
                <a:spcBef>
                  <a:spcPct val="50000"/>
                </a:spcBef>
              </a:pPr>
              <a:r>
                <a:rPr lang="en-US">
                  <a:solidFill>
                    <a:schemeClr val="accent2"/>
                  </a:solidFill>
                  <a:latin typeface="Trebuchet MS" pitchFamily="34" charset="0"/>
                </a:rPr>
                <a:t>46</a:t>
              </a:r>
            </a:p>
          </p:txBody>
        </p:sp>
        <p:sp>
          <p:nvSpPr>
            <p:cNvPr id="18447" name="Line 15"/>
            <p:cNvSpPr>
              <a:spLocks noChangeShapeType="1"/>
            </p:cNvSpPr>
            <p:nvPr/>
          </p:nvSpPr>
          <p:spPr bwMode="auto">
            <a:xfrm flipV="1">
              <a:off x="529" y="3169"/>
              <a:ext cx="239" cy="239"/>
            </a:xfrm>
            <a:prstGeom prst="line">
              <a:avLst/>
            </a:prstGeom>
            <a:noFill/>
            <a:ln w="19050">
              <a:solidFill>
                <a:schemeClr val="accent2"/>
              </a:solidFill>
              <a:round/>
              <a:headEnd/>
              <a:tailEnd/>
            </a:ln>
            <a:effectLst/>
          </p:spPr>
          <p:txBody>
            <a:bodyPr/>
            <a:lstStyle/>
            <a:p>
              <a:endParaRPr lang="en-US"/>
            </a:p>
          </p:txBody>
        </p:sp>
        <p:sp>
          <p:nvSpPr>
            <p:cNvPr id="18448" name="Line 16"/>
            <p:cNvSpPr>
              <a:spLocks noChangeShapeType="1"/>
            </p:cNvSpPr>
            <p:nvPr/>
          </p:nvSpPr>
          <p:spPr bwMode="auto">
            <a:xfrm>
              <a:off x="865" y="3169"/>
              <a:ext cx="239" cy="239"/>
            </a:xfrm>
            <a:prstGeom prst="line">
              <a:avLst/>
            </a:prstGeom>
            <a:noFill/>
            <a:ln w="19050">
              <a:solidFill>
                <a:schemeClr val="accent2"/>
              </a:solidFill>
              <a:round/>
              <a:headEnd/>
              <a:tailEnd/>
            </a:ln>
            <a:effectLst/>
          </p:spPr>
          <p:txBody>
            <a:bodyPr/>
            <a:lstStyle/>
            <a:p>
              <a:endParaRPr lang="en-US"/>
            </a:p>
          </p:txBody>
        </p:sp>
      </p:grpSp>
      <p:grpSp>
        <p:nvGrpSpPr>
          <p:cNvPr id="18464" name="Group 32"/>
          <p:cNvGrpSpPr>
            <a:grpSpLocks/>
          </p:cNvGrpSpPr>
          <p:nvPr/>
        </p:nvGrpSpPr>
        <p:grpSpPr bwMode="auto">
          <a:xfrm>
            <a:off x="2516188" y="3354388"/>
            <a:ext cx="1597025" cy="2132012"/>
            <a:chOff x="1585" y="2113"/>
            <a:chExt cx="1006" cy="1343"/>
          </a:xfrm>
        </p:grpSpPr>
        <p:sp>
          <p:nvSpPr>
            <p:cNvPr id="18449" name="Rectangle 17"/>
            <p:cNvSpPr>
              <a:spLocks noChangeArrowheads="1"/>
            </p:cNvSpPr>
            <p:nvPr/>
          </p:nvSpPr>
          <p:spPr bwMode="auto">
            <a:xfrm>
              <a:off x="2209" y="2113"/>
              <a:ext cx="382" cy="286"/>
            </a:xfrm>
            <a:prstGeom prst="rect">
              <a:avLst/>
            </a:prstGeom>
            <a:noFill/>
            <a:ln w="12700">
              <a:noFill/>
              <a:miter lim="800000"/>
              <a:headEnd/>
              <a:tailEnd/>
            </a:ln>
            <a:effectLst/>
          </p:spPr>
          <p:txBody>
            <a:bodyPr lIns="90488" tIns="44450" rIns="90488" bIns="44450">
              <a:spAutoFit/>
            </a:bodyPr>
            <a:lstStyle/>
            <a:p>
              <a:pPr>
                <a:spcBef>
                  <a:spcPct val="50000"/>
                </a:spcBef>
              </a:pPr>
              <a:r>
                <a:rPr lang="en-US">
                  <a:solidFill>
                    <a:schemeClr val="accent2"/>
                  </a:solidFill>
                  <a:latin typeface="Trebuchet MS" pitchFamily="34" charset="0"/>
                </a:rPr>
                <a:t>54</a:t>
              </a:r>
            </a:p>
          </p:txBody>
        </p:sp>
        <p:sp>
          <p:nvSpPr>
            <p:cNvPr id="18450" name="Line 18"/>
            <p:cNvSpPr>
              <a:spLocks noChangeShapeType="1"/>
            </p:cNvSpPr>
            <p:nvPr/>
          </p:nvSpPr>
          <p:spPr bwMode="auto">
            <a:xfrm flipV="1">
              <a:off x="1873" y="2353"/>
              <a:ext cx="527" cy="1103"/>
            </a:xfrm>
            <a:prstGeom prst="line">
              <a:avLst/>
            </a:prstGeom>
            <a:noFill/>
            <a:ln w="19050">
              <a:solidFill>
                <a:schemeClr val="accent2"/>
              </a:solidFill>
              <a:round/>
              <a:headEnd/>
              <a:tailEnd/>
            </a:ln>
            <a:effectLst/>
          </p:spPr>
          <p:txBody>
            <a:bodyPr/>
            <a:lstStyle/>
            <a:p>
              <a:endParaRPr lang="en-US"/>
            </a:p>
          </p:txBody>
        </p:sp>
        <p:sp>
          <p:nvSpPr>
            <p:cNvPr id="18451" name="Line 19"/>
            <p:cNvSpPr>
              <a:spLocks noChangeShapeType="1"/>
            </p:cNvSpPr>
            <p:nvPr/>
          </p:nvSpPr>
          <p:spPr bwMode="auto">
            <a:xfrm flipV="1">
              <a:off x="1585" y="2353"/>
              <a:ext cx="719" cy="143"/>
            </a:xfrm>
            <a:prstGeom prst="line">
              <a:avLst/>
            </a:prstGeom>
            <a:noFill/>
            <a:ln w="19050">
              <a:solidFill>
                <a:schemeClr val="accent2"/>
              </a:solidFill>
              <a:round/>
              <a:headEnd/>
              <a:tailEnd/>
            </a:ln>
            <a:effectLst/>
          </p:spPr>
          <p:txBody>
            <a:bodyPr/>
            <a:lstStyle/>
            <a:p>
              <a:endParaRPr lang="en-US"/>
            </a:p>
          </p:txBody>
        </p:sp>
      </p:grpSp>
      <p:grpSp>
        <p:nvGrpSpPr>
          <p:cNvPr id="18465" name="Group 33"/>
          <p:cNvGrpSpPr>
            <a:grpSpLocks/>
          </p:cNvGrpSpPr>
          <p:nvPr/>
        </p:nvGrpSpPr>
        <p:grpSpPr bwMode="auto">
          <a:xfrm>
            <a:off x="1373188" y="2744788"/>
            <a:ext cx="2208212" cy="1827212"/>
            <a:chOff x="865" y="1729"/>
            <a:chExt cx="1391" cy="1151"/>
          </a:xfrm>
        </p:grpSpPr>
        <p:sp>
          <p:nvSpPr>
            <p:cNvPr id="18452" name="Rectangle 20"/>
            <p:cNvSpPr>
              <a:spLocks noChangeArrowheads="1"/>
            </p:cNvSpPr>
            <p:nvPr/>
          </p:nvSpPr>
          <p:spPr bwMode="auto">
            <a:xfrm>
              <a:off x="1393" y="1729"/>
              <a:ext cx="478" cy="286"/>
            </a:xfrm>
            <a:prstGeom prst="rect">
              <a:avLst/>
            </a:prstGeom>
            <a:noFill/>
            <a:ln w="12700">
              <a:noFill/>
              <a:miter lim="800000"/>
              <a:headEnd/>
              <a:tailEnd/>
            </a:ln>
            <a:effectLst/>
          </p:spPr>
          <p:txBody>
            <a:bodyPr lIns="90488" tIns="44450" rIns="90488" bIns="44450">
              <a:spAutoFit/>
            </a:bodyPr>
            <a:lstStyle/>
            <a:p>
              <a:pPr>
                <a:spcBef>
                  <a:spcPct val="50000"/>
                </a:spcBef>
              </a:pPr>
              <a:r>
                <a:rPr lang="en-US">
                  <a:solidFill>
                    <a:schemeClr val="accent2"/>
                  </a:solidFill>
                  <a:latin typeface="Trebuchet MS" pitchFamily="34" charset="0"/>
                </a:rPr>
                <a:t>100</a:t>
              </a:r>
            </a:p>
          </p:txBody>
        </p:sp>
        <p:sp>
          <p:nvSpPr>
            <p:cNvPr id="18453" name="Line 21"/>
            <p:cNvSpPr>
              <a:spLocks noChangeShapeType="1"/>
            </p:cNvSpPr>
            <p:nvPr/>
          </p:nvSpPr>
          <p:spPr bwMode="auto">
            <a:xfrm flipV="1">
              <a:off x="865" y="2017"/>
              <a:ext cx="719" cy="863"/>
            </a:xfrm>
            <a:prstGeom prst="line">
              <a:avLst/>
            </a:prstGeom>
            <a:noFill/>
            <a:ln w="19050">
              <a:solidFill>
                <a:schemeClr val="accent2"/>
              </a:solidFill>
              <a:round/>
              <a:headEnd/>
              <a:tailEnd/>
            </a:ln>
            <a:effectLst/>
          </p:spPr>
          <p:txBody>
            <a:bodyPr/>
            <a:lstStyle/>
            <a:p>
              <a:endParaRPr lang="en-US"/>
            </a:p>
          </p:txBody>
        </p:sp>
        <p:sp>
          <p:nvSpPr>
            <p:cNvPr id="18454" name="Line 22"/>
            <p:cNvSpPr>
              <a:spLocks noChangeShapeType="1"/>
            </p:cNvSpPr>
            <p:nvPr/>
          </p:nvSpPr>
          <p:spPr bwMode="auto">
            <a:xfrm flipH="1" flipV="1">
              <a:off x="1681" y="2017"/>
              <a:ext cx="575" cy="143"/>
            </a:xfrm>
            <a:prstGeom prst="line">
              <a:avLst/>
            </a:prstGeom>
            <a:noFill/>
            <a:ln w="19050">
              <a:solidFill>
                <a:schemeClr val="accent2"/>
              </a:solidFill>
              <a:round/>
              <a:headEnd/>
              <a:tailEnd/>
            </a:ln>
            <a:effectLst/>
          </p:spPr>
          <p:txBody>
            <a:bodyPr/>
            <a:lstStyle/>
            <a:p>
              <a:endParaRPr lang="en-US"/>
            </a:p>
          </p:txBody>
        </p:sp>
      </p:grpSp>
      <p:sp>
        <p:nvSpPr>
          <p:cNvPr id="18455" name="Rectangle 23"/>
          <p:cNvSpPr>
            <a:spLocks noChangeArrowheads="1"/>
          </p:cNvSpPr>
          <p:nvPr/>
        </p:nvSpPr>
        <p:spPr bwMode="auto">
          <a:xfrm>
            <a:off x="4176713" y="3795713"/>
            <a:ext cx="1323975" cy="2279650"/>
          </a:xfrm>
          <a:prstGeom prst="rect">
            <a:avLst/>
          </a:prstGeom>
          <a:noFill/>
          <a:ln w="12700">
            <a:noFill/>
            <a:miter lim="800000"/>
            <a:headEnd/>
            <a:tailEnd/>
          </a:ln>
          <a:effectLst/>
        </p:spPr>
        <p:txBody>
          <a:bodyPr lIns="90488" tIns="44450" rIns="90488" bIns="44450">
            <a:spAutoFit/>
          </a:bodyPr>
          <a:lstStyle/>
          <a:p>
            <a:pPr>
              <a:spcBef>
                <a:spcPct val="50000"/>
              </a:spcBef>
            </a:pPr>
            <a:r>
              <a:rPr lang="en-US">
                <a:solidFill>
                  <a:schemeClr val="accent1"/>
                </a:solidFill>
                <a:latin typeface="Trebuchet MS" pitchFamily="34" charset="0"/>
              </a:rPr>
              <a:t>A=00</a:t>
            </a:r>
            <a:br>
              <a:rPr lang="en-US">
                <a:solidFill>
                  <a:schemeClr val="accent1"/>
                </a:solidFill>
                <a:latin typeface="Trebuchet MS" pitchFamily="34" charset="0"/>
              </a:rPr>
            </a:br>
            <a:r>
              <a:rPr lang="en-US">
                <a:solidFill>
                  <a:schemeClr val="accent1"/>
                </a:solidFill>
                <a:latin typeface="Trebuchet MS" pitchFamily="34" charset="0"/>
              </a:rPr>
              <a:t>B=100</a:t>
            </a:r>
            <a:br>
              <a:rPr lang="en-US">
                <a:solidFill>
                  <a:schemeClr val="accent1"/>
                </a:solidFill>
                <a:latin typeface="Trebuchet MS" pitchFamily="34" charset="0"/>
              </a:rPr>
            </a:br>
            <a:r>
              <a:rPr lang="en-US">
                <a:solidFill>
                  <a:schemeClr val="accent1"/>
                </a:solidFill>
                <a:latin typeface="Trebuchet MS" pitchFamily="34" charset="0"/>
              </a:rPr>
              <a:t>C=01</a:t>
            </a:r>
            <a:br>
              <a:rPr lang="en-US">
                <a:solidFill>
                  <a:schemeClr val="accent1"/>
                </a:solidFill>
                <a:latin typeface="Trebuchet MS" pitchFamily="34" charset="0"/>
              </a:rPr>
            </a:br>
            <a:r>
              <a:rPr lang="en-US">
                <a:solidFill>
                  <a:schemeClr val="accent1"/>
                </a:solidFill>
                <a:latin typeface="Trebuchet MS" pitchFamily="34" charset="0"/>
              </a:rPr>
              <a:t>D=1010</a:t>
            </a:r>
            <a:br>
              <a:rPr lang="en-US">
                <a:solidFill>
                  <a:schemeClr val="accent1"/>
                </a:solidFill>
                <a:latin typeface="Trebuchet MS" pitchFamily="34" charset="0"/>
              </a:rPr>
            </a:br>
            <a:r>
              <a:rPr lang="en-US">
                <a:solidFill>
                  <a:schemeClr val="accent1"/>
                </a:solidFill>
                <a:latin typeface="Trebuchet MS" pitchFamily="34" charset="0"/>
              </a:rPr>
              <a:t>E=11</a:t>
            </a:r>
            <a:br>
              <a:rPr lang="en-US">
                <a:solidFill>
                  <a:schemeClr val="accent1"/>
                </a:solidFill>
                <a:latin typeface="Trebuchet MS" pitchFamily="34" charset="0"/>
              </a:rPr>
            </a:br>
            <a:r>
              <a:rPr lang="en-US">
                <a:solidFill>
                  <a:schemeClr val="accent1"/>
                </a:solidFill>
                <a:latin typeface="Trebuchet MS" pitchFamily="34" charset="0"/>
              </a:rPr>
              <a:t>F=1011</a:t>
            </a:r>
          </a:p>
        </p:txBody>
      </p:sp>
    </p:spTree>
    <p:extLst>
      <p:ext uri="{BB962C8B-B14F-4D97-AF65-F5344CB8AC3E}">
        <p14:creationId xmlns:p14="http://schemas.microsoft.com/office/powerpoint/2010/main" val="3749347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wipe(left)">
                                      <p:cBhvr>
                                        <p:cTn id="7" dur="500"/>
                                        <p:tgtEl>
                                          <p:spTgt spid="184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wipe(left)">
                                      <p:cBhvr>
                                        <p:cTn id="12" dur="500"/>
                                        <p:tgtEl>
                                          <p:spTgt spid="184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61"/>
                                        </p:tgtEl>
                                        <p:attrNameLst>
                                          <p:attrName>style.visibility</p:attrName>
                                        </p:attrNameLst>
                                      </p:cBhvr>
                                      <p:to>
                                        <p:strVal val="visible"/>
                                      </p:to>
                                    </p:set>
                                    <p:animEffect transition="in" filter="wipe(down)">
                                      <p:cBhvr>
                                        <p:cTn id="22" dur="500"/>
                                        <p:tgtEl>
                                          <p:spTgt spid="184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462"/>
                                        </p:tgtEl>
                                        <p:attrNameLst>
                                          <p:attrName>style.visibility</p:attrName>
                                        </p:attrNameLst>
                                      </p:cBhvr>
                                      <p:to>
                                        <p:strVal val="visible"/>
                                      </p:to>
                                    </p:set>
                                    <p:animEffect transition="in" filter="wipe(down)">
                                      <p:cBhvr>
                                        <p:cTn id="27" dur="500"/>
                                        <p:tgtEl>
                                          <p:spTgt spid="184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463"/>
                                        </p:tgtEl>
                                        <p:attrNameLst>
                                          <p:attrName>style.visibility</p:attrName>
                                        </p:attrNameLst>
                                      </p:cBhvr>
                                      <p:to>
                                        <p:strVal val="visible"/>
                                      </p:to>
                                    </p:set>
                                    <p:animEffect transition="in" filter="wipe(down)">
                                      <p:cBhvr>
                                        <p:cTn id="32" dur="500"/>
                                        <p:tgtEl>
                                          <p:spTgt spid="184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464"/>
                                        </p:tgtEl>
                                        <p:attrNameLst>
                                          <p:attrName>style.visibility</p:attrName>
                                        </p:attrNameLst>
                                      </p:cBhvr>
                                      <p:to>
                                        <p:strVal val="visible"/>
                                      </p:to>
                                    </p:set>
                                    <p:animEffect transition="in" filter="wipe(down)">
                                      <p:cBhvr>
                                        <p:cTn id="37" dur="500"/>
                                        <p:tgtEl>
                                          <p:spTgt spid="1846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8465"/>
                                        </p:tgtEl>
                                        <p:attrNameLst>
                                          <p:attrName>style.visibility</p:attrName>
                                        </p:attrNameLst>
                                      </p:cBhvr>
                                      <p:to>
                                        <p:strVal val="visible"/>
                                      </p:to>
                                    </p:set>
                                    <p:animEffect transition="in" filter="wipe(down)">
                                      <p:cBhvr>
                                        <p:cTn id="42" dur="500"/>
                                        <p:tgtEl>
                                          <p:spTgt spid="1846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455"/>
                                        </p:tgtEl>
                                        <p:attrNameLst>
                                          <p:attrName>style.visibility</p:attrName>
                                        </p:attrNameLst>
                                      </p:cBhvr>
                                      <p:to>
                                        <p:strVal val="visible"/>
                                      </p:to>
                                    </p:set>
                                    <p:animEffect transition="in" filter="wipe(left)">
                                      <p:cBhvr>
                                        <p:cTn id="47" dur="500"/>
                                        <p:tgtEl>
                                          <p:spTgt spid="184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438">
                                            <p:txEl>
                                              <p:pRg st="0" end="0"/>
                                            </p:txEl>
                                          </p:spTgt>
                                        </p:tgtEl>
                                        <p:attrNameLst>
                                          <p:attrName>style.visibility</p:attrName>
                                        </p:attrNameLst>
                                      </p:cBhvr>
                                      <p:to>
                                        <p:strVal val="visible"/>
                                      </p:to>
                                    </p:set>
                                    <p:animEffect transition="in" filter="wipe(left)">
                                      <p:cBhvr>
                                        <p:cTn id="52" dur="500"/>
                                        <p:tgtEl>
                                          <p:spTgt spid="1843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438">
                                            <p:txEl>
                                              <p:pRg st="1" end="1"/>
                                            </p:txEl>
                                          </p:spTgt>
                                        </p:tgtEl>
                                        <p:attrNameLst>
                                          <p:attrName>style.visibility</p:attrName>
                                        </p:attrNameLst>
                                      </p:cBhvr>
                                      <p:to>
                                        <p:strVal val="visible"/>
                                      </p:to>
                                    </p:set>
                                    <p:animEffect transition="in" filter="wipe(left)">
                                      <p:cBhvr>
                                        <p:cTn id="57" dur="500"/>
                                        <p:tgtEl>
                                          <p:spTgt spid="18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bldLvl="5" autoUpdateAnimBg="0"/>
      <p:bldP spid="18438" grpId="0" build="p" bldLvl="4" autoUpdateAnimBg="0"/>
      <p:bldP spid="18439" grpId="0" autoUpdateAnimBg="0"/>
      <p:bldP spid="1845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211996" y="1535564"/>
            <a:ext cx="8589916" cy="1354217"/>
          </a:xfrm>
          <a:prstGeom prst="rect">
            <a:avLst/>
          </a:prstGeom>
          <a:noFill/>
        </p:spPr>
        <p:txBody>
          <a:bodyPr wrap="none" rtlCol="0">
            <a:spAutoFit/>
          </a:bodyPr>
          <a:lstStyle/>
          <a:p>
            <a:pPr algn="just">
              <a:defRPr/>
            </a:pPr>
            <a:r>
              <a:rPr lang="en-US" sz="1600" b="1" i="1" dirty="0"/>
              <a:t>Introduction to Algorithms, Thomas H. </a:t>
            </a:r>
            <a:r>
              <a:rPr lang="en-US" sz="1600" b="1" i="1" dirty="0" err="1"/>
              <a:t>Cormen</a:t>
            </a:r>
            <a:r>
              <a:rPr lang="en-US" sz="1600" b="1" i="1" dirty="0"/>
              <a:t>, </a:t>
            </a:r>
            <a:r>
              <a:rPr lang="en-US" sz="1600" b="1" i="1" dirty="0" err="1"/>
              <a:t>Charle</a:t>
            </a:r>
            <a:r>
              <a:rPr lang="en-US" sz="1600" b="1" i="1" dirty="0"/>
              <a:t> E. </a:t>
            </a:r>
            <a:r>
              <a:rPr lang="en-US" sz="1600" b="1" i="1" dirty="0" err="1"/>
              <a:t>Leiserson</a:t>
            </a:r>
            <a:r>
              <a:rPr lang="en-US" sz="1600" b="1" i="1" dirty="0"/>
              <a:t>, </a:t>
            </a:r>
          </a:p>
          <a:p>
            <a:pPr algn="just">
              <a:defRPr/>
            </a:pPr>
            <a:r>
              <a:rPr lang="en-US" sz="1600" b="1" i="1" dirty="0"/>
              <a:t>Ronald L. </a:t>
            </a:r>
            <a:r>
              <a:rPr lang="en-US" sz="1600" b="1" i="1" dirty="0" err="1"/>
              <a:t>Rivest</a:t>
            </a:r>
            <a:r>
              <a:rPr lang="en-US" sz="1600" b="1" i="1" dirty="0"/>
              <a:t>, Clifford Stein (CLRS).</a:t>
            </a:r>
          </a:p>
          <a:p>
            <a:pPr algn="just">
              <a:defRPr/>
            </a:pPr>
            <a:endParaRPr lang="en-US" sz="1600" b="1" i="1" dirty="0"/>
          </a:p>
          <a:p>
            <a:pPr algn="just">
              <a:defRPr/>
            </a:pPr>
            <a:r>
              <a:rPr lang="en-US" sz="1600" b="1" i="1" dirty="0"/>
              <a:t>Fundamental of Computer Algorithms, Ellis Horowitz, Sartaj </a:t>
            </a:r>
            <a:r>
              <a:rPr lang="en-US" sz="1600" b="1" i="1" dirty="0" err="1"/>
              <a:t>Sahni</a:t>
            </a:r>
            <a:r>
              <a:rPr lang="en-US" sz="1600" b="1" i="1" dirty="0"/>
              <a:t>, </a:t>
            </a:r>
            <a:r>
              <a:rPr lang="en-US" sz="1600" b="1" i="1" dirty="0" err="1"/>
              <a:t>Sanguthevar</a:t>
            </a:r>
            <a:r>
              <a:rPr lang="en-US" sz="1600" b="1" i="1" dirty="0"/>
              <a:t> </a:t>
            </a:r>
            <a:r>
              <a:rPr lang="en-US" sz="1600" b="1" i="1" dirty="0" err="1"/>
              <a:t>Rajasekaran</a:t>
            </a:r>
            <a:r>
              <a:rPr lang="en-US" sz="1600" b="1" i="1" dirty="0"/>
              <a:t> (HSR)</a:t>
            </a:r>
            <a:endParaRPr lang="en-US" sz="1600" b="1" dirty="0"/>
          </a:p>
          <a:p>
            <a:pPr algn="just">
              <a:defRPr/>
            </a:pPr>
            <a:endParaRPr lang="en-US" sz="1600" dirty="0"/>
          </a:p>
        </p:txBody>
      </p:sp>
    </p:spTree>
    <p:extLst>
      <p:ext uri="{BB962C8B-B14F-4D97-AF65-F5344CB8AC3E}">
        <p14:creationId xmlns:p14="http://schemas.microsoft.com/office/powerpoint/2010/main" val="1923382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69703" y="3251822"/>
            <a:ext cx="6438044" cy="400110"/>
          </a:xfrm>
          <a:prstGeom prst="rect">
            <a:avLst/>
          </a:prstGeom>
          <a:noFill/>
        </p:spPr>
        <p:txBody>
          <a:bodyPr wrap="none" rtlCol="0">
            <a:spAutoFit/>
          </a:bodyPr>
          <a:lstStyle/>
          <a:p>
            <a:r>
              <a:rPr lang="en-US" sz="2000" dirty="0">
                <a:hlinkClick r:id="rId2"/>
              </a:rPr>
              <a:t>https://www.tutorialspoint.com/Huffman-Coding-Algorithm</a:t>
            </a:r>
            <a:endParaRPr lang="x-none" sz="2000" dirty="0"/>
          </a:p>
        </p:txBody>
      </p:sp>
      <p:sp>
        <p:nvSpPr>
          <p:cNvPr id="2" name="TextBox 1">
            <a:extLst>
              <a:ext uri="{FF2B5EF4-FFF2-40B4-BE49-F238E27FC236}">
                <a16:creationId xmlns:a16="http://schemas.microsoft.com/office/drawing/2014/main" xmlns="" id="{92426D5D-55E3-4AEF-AD8F-73AD0B7A63A6}"/>
              </a:ext>
            </a:extLst>
          </p:cNvPr>
          <p:cNvSpPr txBox="1"/>
          <p:nvPr/>
        </p:nvSpPr>
        <p:spPr>
          <a:xfrm>
            <a:off x="633046" y="2307099"/>
            <a:ext cx="6666312" cy="400110"/>
          </a:xfrm>
          <a:prstGeom prst="rect">
            <a:avLst/>
          </a:prstGeom>
          <a:noFill/>
        </p:spPr>
        <p:txBody>
          <a:bodyPr wrap="none" rtlCol="0">
            <a:spAutoFit/>
          </a:bodyPr>
          <a:lstStyle/>
          <a:p>
            <a:r>
              <a:rPr lang="en-US" sz="2000" dirty="0">
                <a:hlinkClick r:id="rId3"/>
              </a:rPr>
              <a:t>https://www.geeksforgeeks.org/fractional-knapsack-problem/</a:t>
            </a:r>
            <a:endParaRPr lang="en-US" sz="2000" dirty="0"/>
          </a:p>
        </p:txBody>
      </p:sp>
      <p:sp>
        <p:nvSpPr>
          <p:cNvPr id="5" name="TextBox 4">
            <a:extLst>
              <a:ext uri="{FF2B5EF4-FFF2-40B4-BE49-F238E27FC236}">
                <a16:creationId xmlns:a16="http://schemas.microsoft.com/office/drawing/2014/main" xmlns="" id="{736A42CE-BD5A-4E14-95EC-0B5A3BB7BC2A}"/>
              </a:ext>
            </a:extLst>
          </p:cNvPr>
          <p:cNvSpPr txBox="1"/>
          <p:nvPr/>
        </p:nvSpPr>
        <p:spPr>
          <a:xfrm>
            <a:off x="703377" y="2883875"/>
            <a:ext cx="7919860" cy="400110"/>
          </a:xfrm>
          <a:prstGeom prst="rect">
            <a:avLst/>
          </a:prstGeom>
          <a:noFill/>
        </p:spPr>
        <p:txBody>
          <a:bodyPr wrap="none" rtlCol="0">
            <a:spAutoFit/>
          </a:bodyPr>
          <a:lstStyle/>
          <a:p>
            <a:r>
              <a:rPr lang="en-US" sz="2000" dirty="0">
                <a:hlinkClick r:id="rId4"/>
              </a:rPr>
              <a:t>https://www.geeksforgeeks.org/activity-selection-problem-greedy-algo-1/</a:t>
            </a:r>
            <a:endParaRPr lang="en-US" sz="2000" dirty="0"/>
          </a:p>
        </p:txBody>
      </p:sp>
      <p:sp>
        <p:nvSpPr>
          <p:cNvPr id="6" name="TextBox 5">
            <a:extLst>
              <a:ext uri="{FF2B5EF4-FFF2-40B4-BE49-F238E27FC236}">
                <a16:creationId xmlns:a16="http://schemas.microsoft.com/office/drawing/2014/main" xmlns="" id="{4F4D4232-6AFA-4586-B667-6A7F06D519A7}"/>
              </a:ext>
            </a:extLst>
          </p:cNvPr>
          <p:cNvSpPr txBox="1"/>
          <p:nvPr/>
        </p:nvSpPr>
        <p:spPr>
          <a:xfrm>
            <a:off x="858122" y="3784206"/>
            <a:ext cx="6845144" cy="400110"/>
          </a:xfrm>
          <a:prstGeom prst="rect">
            <a:avLst/>
          </a:prstGeom>
          <a:noFill/>
        </p:spPr>
        <p:txBody>
          <a:bodyPr wrap="none" rtlCol="0">
            <a:spAutoFit/>
          </a:bodyPr>
          <a:lstStyle/>
          <a:p>
            <a:r>
              <a:rPr lang="en-US" sz="2000" dirty="0">
                <a:hlinkClick r:id="rId5"/>
              </a:rPr>
              <a:t>https://www.geeksforgeeks.org/huffman-coding-greedy-algo-3/</a:t>
            </a:r>
            <a:endParaRPr lang="en-US" sz="2000" dirty="0"/>
          </a:p>
        </p:txBody>
      </p:sp>
      <p:sp>
        <p:nvSpPr>
          <p:cNvPr id="7" name="TextBox 6">
            <a:extLst>
              <a:ext uri="{FF2B5EF4-FFF2-40B4-BE49-F238E27FC236}">
                <a16:creationId xmlns:a16="http://schemas.microsoft.com/office/drawing/2014/main" xmlns="" id="{F551569B-1787-4DD9-A39C-51710F014347}"/>
              </a:ext>
            </a:extLst>
          </p:cNvPr>
          <p:cNvSpPr txBox="1"/>
          <p:nvPr/>
        </p:nvSpPr>
        <p:spPr>
          <a:xfrm>
            <a:off x="196945" y="1561515"/>
            <a:ext cx="9034589" cy="400110"/>
          </a:xfrm>
          <a:prstGeom prst="rect">
            <a:avLst/>
          </a:prstGeom>
          <a:noFill/>
        </p:spPr>
        <p:txBody>
          <a:bodyPr wrap="none" rtlCol="0">
            <a:spAutoFit/>
          </a:bodyPr>
          <a:lstStyle/>
          <a:p>
            <a:r>
              <a:rPr lang="en-US" sz="2000" dirty="0">
                <a:hlinkClick r:id="rId6"/>
              </a:rPr>
              <a:t>https://www.tutorialspoint.com/data_structures_algorithms/greedy_algorithms.htm</a:t>
            </a:r>
            <a:endParaRPr lang="en-US" sz="2000"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Optimization Problems</a:t>
            </a:r>
          </a:p>
        </p:txBody>
      </p:sp>
      <p:sp>
        <p:nvSpPr>
          <p:cNvPr id="7" name="Rectangle 5">
            <a:extLst>
              <a:ext uri="{FF2B5EF4-FFF2-40B4-BE49-F238E27FC236}">
                <a16:creationId xmlns:a16="http://schemas.microsoft.com/office/drawing/2014/main" xmlns="" id="{D73C1E54-99A9-4F06-9707-5539D3F079D1}"/>
              </a:ext>
            </a:extLst>
          </p:cNvPr>
          <p:cNvSpPr txBox="1">
            <a:spLocks noChangeArrowheads="1"/>
          </p:cNvSpPr>
          <p:nvPr/>
        </p:nvSpPr>
        <p:spPr>
          <a:xfrm>
            <a:off x="38685" y="2171115"/>
            <a:ext cx="8894299" cy="2298354"/>
          </a:xfrm>
          <a:prstGeom prst="rect">
            <a:avLst/>
          </a:prstGeom>
          <a:noFill/>
          <a:ln/>
        </p:spPr>
        <p:txBody>
          <a:bodyPr vert="horz" lIns="90488" tIns="44450" rIns="90488" bIns="4445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lvl="1" algn="l">
              <a:buFont typeface="Arial" pitchFamily="34" charset="0"/>
              <a:buChar char="•"/>
            </a:pPr>
            <a:r>
              <a:rPr lang="en-US" dirty="0"/>
              <a:t>An </a:t>
            </a:r>
            <a:r>
              <a:rPr lang="en-US" dirty="0">
                <a:solidFill>
                  <a:schemeClr val="tx2"/>
                </a:solidFill>
              </a:rPr>
              <a:t>optimization problem</a:t>
            </a:r>
            <a:r>
              <a:rPr lang="en-US" dirty="0"/>
              <a:t> is one in which you want to find, not just </a:t>
            </a:r>
            <a:r>
              <a:rPr lang="en-US" i="1" dirty="0"/>
              <a:t>a</a:t>
            </a:r>
            <a:r>
              <a:rPr lang="en-US" dirty="0"/>
              <a:t> solution, but the </a:t>
            </a:r>
            <a:r>
              <a:rPr lang="en-US" i="1" dirty="0"/>
              <a:t>best</a:t>
            </a:r>
            <a:r>
              <a:rPr lang="en-US" dirty="0"/>
              <a:t> </a:t>
            </a:r>
            <a:r>
              <a:rPr lang="en-US" dirty="0" smtClean="0"/>
              <a:t>solution</a:t>
            </a:r>
          </a:p>
          <a:p>
            <a:pPr lvl="1" algn="l"/>
            <a:endParaRPr lang="en-US" dirty="0"/>
          </a:p>
          <a:p>
            <a:pPr lvl="1" algn="l"/>
            <a:r>
              <a:rPr lang="en-US" sz="2000" u="sng" dirty="0">
                <a:cs typeface="Times New Roman" pitchFamily="18" charset="0"/>
              </a:rPr>
              <a:t>Example</a:t>
            </a:r>
          </a:p>
          <a:p>
            <a:pPr lvl="1" algn="l">
              <a:buFont typeface="Arial" pitchFamily="34" charset="0"/>
              <a:buChar char="•"/>
            </a:pPr>
            <a:r>
              <a:rPr lang="en-US" sz="2000" u="sng" dirty="0">
                <a:cs typeface="Times New Roman" pitchFamily="18" charset="0"/>
              </a:rPr>
              <a:t>Graph coloring </a:t>
            </a:r>
            <a:r>
              <a:rPr lang="en-US" sz="2000" i="1" u="sng" dirty="0">
                <a:cs typeface="Times New Roman" pitchFamily="18" charset="0"/>
              </a:rPr>
              <a:t>optimization problem</a:t>
            </a:r>
            <a:r>
              <a:rPr lang="en-US" sz="2000" dirty="0">
                <a:cs typeface="Times New Roman" pitchFamily="18" charset="0"/>
              </a:rPr>
              <a:t>: given an undirected graph, G= (V,E), what is the minimum number of colors required to assign “colors” to each vertex in such a way that no two adjacent vertices have the same color</a:t>
            </a:r>
          </a:p>
          <a:p>
            <a:pPr lvl="1" algn="l">
              <a:buFont typeface="Arial" pitchFamily="34" charset="0"/>
              <a:buChar char="•"/>
            </a:pPr>
            <a:endParaRPr lang="en-US" sz="2000" dirty="0">
              <a:cs typeface="Times New Roman" pitchFamily="18" charset="0"/>
            </a:endParaRPr>
          </a:p>
          <a:p>
            <a:pPr lvl="1" algn="l">
              <a:buFont typeface="Arial" pitchFamily="34" charset="0"/>
              <a:buChar char="•"/>
            </a:pPr>
            <a:r>
              <a:rPr lang="en-US" sz="2000" u="sng" dirty="0">
                <a:cs typeface="Times New Roman" pitchFamily="18" charset="0"/>
              </a:rPr>
              <a:t>Path </a:t>
            </a:r>
            <a:r>
              <a:rPr lang="en-US" sz="2000" i="1" u="sng" dirty="0">
                <a:cs typeface="Times New Roman" pitchFamily="18" charset="0"/>
              </a:rPr>
              <a:t>optimization problem</a:t>
            </a:r>
            <a:r>
              <a:rPr lang="en-US" sz="2000" dirty="0">
                <a:cs typeface="Times New Roman" pitchFamily="18" charset="0"/>
              </a:rPr>
              <a:t>: Find the shortest path(s) from u to v in a given graph G.</a:t>
            </a:r>
          </a:p>
          <a:p>
            <a:endParaRPr lang="en-US" dirty="0"/>
          </a:p>
        </p:txBody>
      </p:sp>
      <p:grpSp>
        <p:nvGrpSpPr>
          <p:cNvPr id="8" name="Group 7">
            <a:extLst>
              <a:ext uri="{FF2B5EF4-FFF2-40B4-BE49-F238E27FC236}">
                <a16:creationId xmlns:a16="http://schemas.microsoft.com/office/drawing/2014/main" xmlns="" id="{C986A62A-249F-4175-A79A-0B0127E554EC}"/>
              </a:ext>
            </a:extLst>
          </p:cNvPr>
          <p:cNvGrpSpPr/>
          <p:nvPr/>
        </p:nvGrpSpPr>
        <p:grpSpPr>
          <a:xfrm>
            <a:off x="2897051" y="4579082"/>
            <a:ext cx="3419344" cy="1371552"/>
            <a:chOff x="1839817" y="4335846"/>
            <a:chExt cx="6444867" cy="1851962"/>
          </a:xfrm>
        </p:grpSpPr>
        <p:sp>
          <p:nvSpPr>
            <p:cNvPr id="9" name="Oval 8">
              <a:extLst>
                <a:ext uri="{FF2B5EF4-FFF2-40B4-BE49-F238E27FC236}">
                  <a16:creationId xmlns:a16="http://schemas.microsoft.com/office/drawing/2014/main" xmlns="" id="{B0EF7FB1-7174-44C2-AB2A-04FA4D475BE3}"/>
                </a:ext>
              </a:extLst>
            </p:cNvPr>
            <p:cNvSpPr/>
            <p:nvPr/>
          </p:nvSpPr>
          <p:spPr>
            <a:xfrm>
              <a:off x="1839817" y="4384713"/>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17" dirty="0"/>
                <a:t>a</a:t>
              </a:r>
            </a:p>
          </p:txBody>
        </p:sp>
        <p:sp>
          <p:nvSpPr>
            <p:cNvPr id="10" name="Oval 9">
              <a:extLst>
                <a:ext uri="{FF2B5EF4-FFF2-40B4-BE49-F238E27FC236}">
                  <a16:creationId xmlns:a16="http://schemas.microsoft.com/office/drawing/2014/main" xmlns="" id="{533FBC35-FA03-43D2-951A-BF051A66057B}"/>
                </a:ext>
              </a:extLst>
            </p:cNvPr>
            <p:cNvSpPr/>
            <p:nvPr/>
          </p:nvSpPr>
          <p:spPr>
            <a:xfrm>
              <a:off x="3798983" y="4393894"/>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17" dirty="0"/>
                <a:t>b</a:t>
              </a:r>
            </a:p>
          </p:txBody>
        </p:sp>
        <p:cxnSp>
          <p:nvCxnSpPr>
            <p:cNvPr id="11" name="Straight Arrow Connector 10">
              <a:extLst>
                <a:ext uri="{FF2B5EF4-FFF2-40B4-BE49-F238E27FC236}">
                  <a16:creationId xmlns:a16="http://schemas.microsoft.com/office/drawing/2014/main" xmlns="" id="{DFE68532-1227-4EC1-AD6F-07AEBF7B7F53}"/>
                </a:ext>
              </a:extLst>
            </p:cNvPr>
            <p:cNvCxnSpPr>
              <a:stCxn id="9" idx="6"/>
              <a:endCxn id="10" idx="2"/>
            </p:cNvCxnSpPr>
            <p:nvPr/>
          </p:nvCxnSpPr>
          <p:spPr>
            <a:xfrm>
              <a:off x="2379643" y="4643610"/>
              <a:ext cx="1419340" cy="91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E5AE2FD9-8546-4BBB-8CAE-FD148F2D62CF}"/>
                </a:ext>
              </a:extLst>
            </p:cNvPr>
            <p:cNvSpPr/>
            <p:nvPr/>
          </p:nvSpPr>
          <p:spPr>
            <a:xfrm>
              <a:off x="2915798" y="567001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17" dirty="0"/>
                <a:t>c</a:t>
              </a:r>
            </a:p>
          </p:txBody>
        </p:sp>
        <p:sp>
          <p:nvSpPr>
            <p:cNvPr id="13" name="Oval 12">
              <a:extLst>
                <a:ext uri="{FF2B5EF4-FFF2-40B4-BE49-F238E27FC236}">
                  <a16:creationId xmlns:a16="http://schemas.microsoft.com/office/drawing/2014/main" xmlns="" id="{CA48FDA5-48DC-478D-86FF-7999BA450978}"/>
                </a:ext>
              </a:extLst>
            </p:cNvPr>
            <p:cNvSpPr/>
            <p:nvPr/>
          </p:nvSpPr>
          <p:spPr>
            <a:xfrm>
              <a:off x="4777648" y="528442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17" dirty="0"/>
                <a:t>d</a:t>
              </a:r>
            </a:p>
          </p:txBody>
        </p:sp>
        <p:cxnSp>
          <p:nvCxnSpPr>
            <p:cNvPr id="14" name="Straight Arrow Connector 13">
              <a:extLst>
                <a:ext uri="{FF2B5EF4-FFF2-40B4-BE49-F238E27FC236}">
                  <a16:creationId xmlns:a16="http://schemas.microsoft.com/office/drawing/2014/main" xmlns="" id="{999CC316-3C12-407F-A4DB-AF41CC0C7445}"/>
                </a:ext>
              </a:extLst>
            </p:cNvPr>
            <p:cNvCxnSpPr>
              <a:stCxn id="9" idx="5"/>
              <a:endCxn id="12" idx="1"/>
            </p:cNvCxnSpPr>
            <p:nvPr/>
          </p:nvCxnSpPr>
          <p:spPr>
            <a:xfrm rot="16200000" flipH="1">
              <a:off x="2188137" y="4939126"/>
              <a:ext cx="919167" cy="6942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1BA8804E-C3B1-48DD-B9F4-534E60F43DC2}"/>
                </a:ext>
              </a:extLst>
            </p:cNvPr>
            <p:cNvCxnSpPr>
              <a:stCxn id="10" idx="3"/>
              <a:endCxn id="12" idx="7"/>
            </p:cNvCxnSpPr>
            <p:nvPr/>
          </p:nvCxnSpPr>
          <p:spPr>
            <a:xfrm rot="5400000">
              <a:off x="3172311" y="5040116"/>
              <a:ext cx="909986" cy="5014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2EB2833-6BA8-4D96-8C01-61CA4AC06E3A}"/>
                </a:ext>
              </a:extLst>
            </p:cNvPr>
            <p:cNvCxnSpPr>
              <a:stCxn id="12" idx="6"/>
              <a:endCxn id="13" idx="2"/>
            </p:cNvCxnSpPr>
            <p:nvPr/>
          </p:nvCxnSpPr>
          <p:spPr>
            <a:xfrm flipV="1">
              <a:off x="3455624" y="5543322"/>
              <a:ext cx="1322024" cy="385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3A970CC1-6359-4B4F-A970-135C2E9326E5}"/>
                </a:ext>
              </a:extLst>
            </p:cNvPr>
            <p:cNvCxnSpPr>
              <a:stCxn id="10" idx="5"/>
              <a:endCxn id="13" idx="1"/>
            </p:cNvCxnSpPr>
            <p:nvPr/>
          </p:nvCxnSpPr>
          <p:spPr>
            <a:xfrm rot="16200000" flipH="1">
              <a:off x="4296030" y="4799580"/>
              <a:ext cx="524396" cy="5969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D279F269-EE94-4C10-9529-82A4E101E77C}"/>
                </a:ext>
              </a:extLst>
            </p:cNvPr>
            <p:cNvSpPr txBox="1"/>
            <p:nvPr/>
          </p:nvSpPr>
          <p:spPr>
            <a:xfrm>
              <a:off x="6081311" y="4335846"/>
              <a:ext cx="2203373" cy="1785613"/>
            </a:xfrm>
            <a:prstGeom prst="rect">
              <a:avLst/>
            </a:prstGeom>
            <a:noFill/>
          </p:spPr>
          <p:txBody>
            <a:bodyPr wrap="square" rtlCol="0">
              <a:spAutoFit/>
            </a:bodyPr>
            <a:lstStyle/>
            <a:p>
              <a:r>
                <a:rPr lang="en-US" sz="1050" dirty="0"/>
                <a:t>Find all the </a:t>
              </a:r>
              <a:r>
                <a:rPr lang="en-US" sz="1050" b="1" dirty="0"/>
                <a:t>shortest</a:t>
              </a:r>
              <a:r>
                <a:rPr lang="en-US" sz="1050" dirty="0"/>
                <a:t> paths from a to d:</a:t>
              </a:r>
            </a:p>
            <a:p>
              <a:r>
                <a:rPr lang="en-US" sz="1050" dirty="0"/>
                <a:t>a →b →d</a:t>
              </a:r>
            </a:p>
            <a:p>
              <a:r>
                <a:rPr lang="en-US" sz="1050" dirty="0"/>
                <a:t>a →c →d</a:t>
              </a:r>
            </a:p>
          </p:txBody>
        </p:sp>
      </p:grpSp>
      <p:sp>
        <p:nvSpPr>
          <p:cNvPr id="4" name="Subtitle 3">
            <a:extLst>
              <a:ext uri="{FF2B5EF4-FFF2-40B4-BE49-F238E27FC236}">
                <a16:creationId xmlns:a16="http://schemas.microsoft.com/office/drawing/2014/main" xmlns="" id="{21433336-8E6D-41C9-B4B6-3EAA960C13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Autofit/>
          </a:bodyPr>
          <a:lstStyle/>
          <a:p>
            <a:pPr algn="l" eaLnBrk="1" hangingPunct="1"/>
            <a:r>
              <a:rPr lang="en-US" altLang="en-US" sz="3567" b="1" dirty="0"/>
              <a:t>  Greedy Algorithm</a:t>
            </a:r>
          </a:p>
        </p:txBody>
      </p:sp>
      <p:sp>
        <p:nvSpPr>
          <p:cNvPr id="3075" name="Rectangle 3"/>
          <p:cNvSpPr>
            <a:spLocks noGrp="1" noChangeArrowheads="1"/>
          </p:cNvSpPr>
          <p:nvPr>
            <p:ph idx="1"/>
          </p:nvPr>
        </p:nvSpPr>
        <p:spPr>
          <a:xfrm>
            <a:off x="192948" y="1918889"/>
            <a:ext cx="8607103" cy="6298035"/>
          </a:xfrm>
        </p:spPr>
        <p:txBody>
          <a:bodyPr>
            <a:noAutofit/>
          </a:bodyPr>
          <a:lstStyle/>
          <a:p>
            <a:pPr marL="342616" indent="-342616" algn="just">
              <a:spcBef>
                <a:spcPts val="1189"/>
              </a:spcBef>
              <a:buFont typeface="Arial" panose="020B0604020202020204" pitchFamily="34" charset="0"/>
              <a:buChar char="•"/>
            </a:pPr>
            <a:r>
              <a:rPr lang="en-US" altLang="en-US" sz="2081" dirty="0"/>
              <a:t>Solves an optimization problem</a:t>
            </a:r>
          </a:p>
          <a:p>
            <a:pPr marL="342616" indent="-342616" algn="just">
              <a:spcBef>
                <a:spcPts val="1189"/>
              </a:spcBef>
              <a:buFont typeface="Arial" panose="020B0604020202020204" pitchFamily="34" charset="0"/>
              <a:buChar char="•"/>
            </a:pPr>
            <a:r>
              <a:rPr lang="en-US" altLang="en-US" sz="2081" dirty="0">
                <a:latin typeface="Arial" panose="020B0604020202020204" pitchFamily="34" charset="0"/>
                <a:cs typeface="Arial" panose="020B0604020202020204" pitchFamily="34" charset="0"/>
              </a:rPr>
              <a:t>For many optimization problems, greedy algorithm can be used. (not always)</a:t>
            </a:r>
          </a:p>
          <a:p>
            <a:pPr marL="342616" lvl="1" indent="-342616" algn="just">
              <a:spcBef>
                <a:spcPts val="1189"/>
              </a:spcBef>
              <a:buFont typeface="Arial" panose="020B0604020202020204" pitchFamily="34" charset="0"/>
              <a:buChar char="•"/>
            </a:pPr>
            <a:r>
              <a:rPr lang="en-US" altLang="en-US" sz="2081" dirty="0">
                <a:latin typeface="Arial" panose="020B0604020202020204" pitchFamily="34" charset="0"/>
                <a:cs typeface="Arial" panose="020B0604020202020204" pitchFamily="34" charset="0"/>
              </a:rPr>
              <a:t>Greedy algorithm for optimization problems typically </a:t>
            </a:r>
            <a:r>
              <a:rPr lang="en-US" altLang="en-US" sz="2081" dirty="0">
                <a:solidFill>
                  <a:schemeClr val="tx2"/>
                </a:solidFill>
                <a:latin typeface="Arial" panose="020B0604020202020204" pitchFamily="34" charset="0"/>
                <a:cs typeface="Arial" panose="020B0604020202020204" pitchFamily="34" charset="0"/>
              </a:rPr>
              <a:t>go through a sequence of steps, with a set of choices at each step</a:t>
            </a:r>
            <a:r>
              <a:rPr lang="en-US" altLang="en-US" sz="2081" dirty="0">
                <a:latin typeface="Arial" panose="020B0604020202020204" pitchFamily="34" charset="0"/>
                <a:cs typeface="Arial" panose="020B0604020202020204" pitchFamily="34" charset="0"/>
              </a:rPr>
              <a:t>. </a:t>
            </a:r>
            <a:r>
              <a:rPr lang="en-US" altLang="en-US" sz="2081" dirty="0">
                <a:solidFill>
                  <a:srgbClr val="FF0000"/>
                </a:solidFill>
                <a:latin typeface="Arial" panose="020B0604020202020204" pitchFamily="34" charset="0"/>
                <a:cs typeface="Arial" panose="020B0604020202020204" pitchFamily="34" charset="0"/>
              </a:rPr>
              <a:t>Current choice does not depend on evaluating potential future choices or pre-solving repeatedly occurring </a:t>
            </a:r>
            <a:r>
              <a:rPr lang="en-US" altLang="en-US" sz="2081" dirty="0" err="1">
                <a:solidFill>
                  <a:srgbClr val="FF0000"/>
                </a:solidFill>
                <a:latin typeface="Arial" panose="020B0604020202020204" pitchFamily="34" charset="0"/>
                <a:cs typeface="Arial" panose="020B0604020202020204" pitchFamily="34" charset="0"/>
              </a:rPr>
              <a:t>subproblems</a:t>
            </a:r>
            <a:r>
              <a:rPr lang="en-US" altLang="en-US" sz="2081" dirty="0">
                <a:latin typeface="Arial" panose="020B0604020202020204" pitchFamily="34" charset="0"/>
                <a:cs typeface="Arial" panose="020B0604020202020204" pitchFamily="34" charset="0"/>
              </a:rPr>
              <a:t> (a.k.a., </a:t>
            </a:r>
            <a:r>
              <a:rPr lang="en-US" altLang="en-US" sz="2081" i="1" dirty="0">
                <a:latin typeface="Arial" panose="020B0604020202020204" pitchFamily="34" charset="0"/>
                <a:cs typeface="Arial" panose="020B0604020202020204" pitchFamily="34" charset="0"/>
              </a:rPr>
              <a:t>overlapping</a:t>
            </a:r>
            <a:r>
              <a:rPr lang="en-US" altLang="en-US" sz="2081" dirty="0">
                <a:latin typeface="Arial" panose="020B0604020202020204" pitchFamily="34" charset="0"/>
                <a:cs typeface="Arial" panose="020B0604020202020204" pitchFamily="34" charset="0"/>
              </a:rPr>
              <a:t> </a:t>
            </a:r>
            <a:r>
              <a:rPr lang="en-US" altLang="en-US" sz="2081" i="1" dirty="0" err="1">
                <a:latin typeface="Arial" panose="020B0604020202020204" pitchFamily="34" charset="0"/>
                <a:cs typeface="Arial" panose="020B0604020202020204" pitchFamily="34" charset="0"/>
              </a:rPr>
              <a:t>subproblems</a:t>
            </a:r>
            <a:r>
              <a:rPr lang="en-US" altLang="en-US" sz="2081" dirty="0">
                <a:latin typeface="Arial" panose="020B0604020202020204" pitchFamily="34" charset="0"/>
                <a:cs typeface="Arial" panose="020B0604020202020204" pitchFamily="34" charset="0"/>
              </a:rPr>
              <a:t>). With each step, the original problem is reduced to a smaller problem.</a:t>
            </a:r>
          </a:p>
          <a:p>
            <a:pPr marL="342616" indent="-342616" algn="just">
              <a:spcBef>
                <a:spcPts val="1189"/>
              </a:spcBef>
              <a:buFont typeface="Arial" panose="020B0604020202020204" pitchFamily="34" charset="0"/>
              <a:buChar char="•"/>
            </a:pPr>
            <a:r>
              <a:rPr lang="en-US" altLang="en-US" sz="2081" dirty="0">
                <a:latin typeface="Arial" panose="020B0604020202020204" pitchFamily="34" charset="0"/>
                <a:cs typeface="Arial" panose="020B0604020202020204" pitchFamily="34" charset="0"/>
              </a:rPr>
              <a:t>Greedy algorithm always makes the choice that looks best at the moment.</a:t>
            </a:r>
          </a:p>
          <a:p>
            <a:pPr marL="342616" indent="-342616" algn="just">
              <a:spcBef>
                <a:spcPts val="1189"/>
              </a:spcBef>
              <a:buFont typeface="Arial" panose="020B0604020202020204" pitchFamily="34" charset="0"/>
              <a:buChar char="•"/>
            </a:pPr>
            <a:r>
              <a:rPr lang="en-US" altLang="en-US" sz="2081" dirty="0">
                <a:latin typeface="Arial" panose="020B0604020202020204" pitchFamily="34" charset="0"/>
                <a:cs typeface="Arial" panose="020B0604020202020204" pitchFamily="34" charset="0"/>
              </a:rPr>
              <a:t>It makes a </a:t>
            </a:r>
            <a:r>
              <a:rPr lang="en-US" altLang="en-US" sz="2081" u="sng" dirty="0">
                <a:solidFill>
                  <a:srgbClr val="FF0000"/>
                </a:solidFill>
                <a:latin typeface="Arial" panose="020B0604020202020204" pitchFamily="34" charset="0"/>
                <a:cs typeface="Arial" panose="020B0604020202020204" pitchFamily="34" charset="0"/>
              </a:rPr>
              <a:t>locally optimal choice</a:t>
            </a:r>
            <a:r>
              <a:rPr lang="en-US" altLang="en-US" sz="2081" dirty="0">
                <a:latin typeface="Arial" panose="020B0604020202020204" pitchFamily="34" charset="0"/>
                <a:cs typeface="Arial" panose="020B0604020202020204" pitchFamily="34" charset="0"/>
              </a:rPr>
              <a:t> in the hope that this choice will lead to a globally optimal solution.</a:t>
            </a:r>
          </a:p>
          <a:p>
            <a:pPr lvl="1" algn="just">
              <a:spcBef>
                <a:spcPts val="1189"/>
              </a:spcBef>
            </a:pPr>
            <a:endParaRPr lang="en-US" altLang="en-US" sz="1982" dirty="0"/>
          </a:p>
        </p:txBody>
      </p:sp>
    </p:spTree>
    <p:extLst>
      <p:ext uri="{BB962C8B-B14F-4D97-AF65-F5344CB8AC3E}">
        <p14:creationId xmlns:p14="http://schemas.microsoft.com/office/powerpoint/2010/main" val="1735447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95" y="244914"/>
            <a:ext cx="9131457" cy="516510"/>
          </a:xfrm>
          <a:prstGeom prst="rect">
            <a:avLst/>
          </a:prstGeom>
          <a:noFill/>
        </p:spPr>
        <p:txBody>
          <a:bodyPr wrap="square" lIns="0" tIns="0" rIns="0" bIns="0" rtlCol="0"/>
          <a:lstStyle/>
          <a:p>
            <a:endParaRPr sz="3567"/>
          </a:p>
        </p:txBody>
      </p:sp>
      <p:sp>
        <p:nvSpPr>
          <p:cNvPr id="5" name="object 5"/>
          <p:cNvSpPr txBox="1"/>
          <p:nvPr/>
        </p:nvSpPr>
        <p:spPr>
          <a:xfrm>
            <a:off x="4195" y="732177"/>
            <a:ext cx="9131836" cy="461219"/>
          </a:xfrm>
          <a:prstGeom prst="rect">
            <a:avLst/>
          </a:prstGeom>
        </p:spPr>
        <p:txBody>
          <a:bodyPr vert="horz" wrap="square" lIns="0" tIns="33975" rIns="0" bIns="0" rtlCol="0">
            <a:spAutoFit/>
          </a:bodyPr>
          <a:lstStyle/>
          <a:p>
            <a:pPr marL="330954">
              <a:spcBef>
                <a:spcPts val="268"/>
              </a:spcBef>
            </a:pPr>
            <a:r>
              <a:rPr sz="2774" spc="40" dirty="0">
                <a:latin typeface="Calibri"/>
                <a:cs typeface="Calibri"/>
              </a:rPr>
              <a:t>Optimal</a:t>
            </a:r>
            <a:r>
              <a:rPr sz="2774" spc="287" dirty="0">
                <a:latin typeface="Calibri"/>
                <a:cs typeface="Calibri"/>
              </a:rPr>
              <a:t> </a:t>
            </a:r>
            <a:r>
              <a:rPr sz="2774" spc="20" dirty="0">
                <a:latin typeface="Calibri"/>
                <a:cs typeface="Calibri"/>
              </a:rPr>
              <a:t>Solution</a:t>
            </a:r>
            <a:endParaRPr sz="2774" dirty="0">
              <a:latin typeface="Calibri"/>
              <a:cs typeface="Calibri"/>
            </a:endParaRPr>
          </a:p>
        </p:txBody>
      </p:sp>
      <p:sp>
        <p:nvSpPr>
          <p:cNvPr id="11" name="object 11"/>
          <p:cNvSpPr txBox="1"/>
          <p:nvPr/>
        </p:nvSpPr>
        <p:spPr>
          <a:xfrm>
            <a:off x="385938" y="1635694"/>
            <a:ext cx="8107641" cy="5011438"/>
          </a:xfrm>
          <a:prstGeom prst="rect">
            <a:avLst/>
          </a:prstGeom>
        </p:spPr>
        <p:txBody>
          <a:bodyPr vert="horz" wrap="square" lIns="0" tIns="184977" rIns="0" bIns="0" rtlCol="0">
            <a:spAutoFit/>
          </a:bodyPr>
          <a:lstStyle/>
          <a:p>
            <a:pPr marL="25168" algn="just">
              <a:spcBef>
                <a:spcPts val="1457"/>
              </a:spcBef>
            </a:pPr>
            <a:r>
              <a:rPr lang="en-US" sz="2774" spc="-20" dirty="0">
                <a:latin typeface="+mj-lt"/>
                <a:cs typeface="Times New Roman" panose="02020603050405020304" pitchFamily="18" charset="0"/>
              </a:rPr>
              <a:t>       </a:t>
            </a:r>
            <a:r>
              <a:rPr sz="2774" b="1" spc="-20" dirty="0">
                <a:latin typeface="+mj-lt"/>
                <a:cs typeface="Times New Roman" panose="02020603050405020304" pitchFamily="18" charset="0"/>
              </a:rPr>
              <a:t>What </a:t>
            </a:r>
            <a:r>
              <a:rPr sz="2774" b="1" spc="-69" dirty="0">
                <a:latin typeface="+mj-lt"/>
                <a:cs typeface="Times New Roman" panose="02020603050405020304" pitchFamily="18" charset="0"/>
              </a:rPr>
              <a:t>is </a:t>
            </a:r>
            <a:r>
              <a:rPr sz="2774" b="1" spc="-109" dirty="0">
                <a:latin typeface="+mj-lt"/>
                <a:cs typeface="Times New Roman" panose="02020603050405020304" pitchFamily="18" charset="0"/>
              </a:rPr>
              <a:t>an </a:t>
            </a:r>
            <a:r>
              <a:rPr sz="2774" b="1" spc="-30" dirty="0">
                <a:latin typeface="+mj-lt"/>
                <a:cs typeface="Times New Roman" panose="02020603050405020304" pitchFamily="18" charset="0"/>
              </a:rPr>
              <a:t>Optimal</a:t>
            </a:r>
            <a:r>
              <a:rPr sz="2774" b="1" spc="317" dirty="0">
                <a:latin typeface="+mj-lt"/>
                <a:cs typeface="Times New Roman" panose="02020603050405020304" pitchFamily="18" charset="0"/>
              </a:rPr>
              <a:t> </a:t>
            </a:r>
            <a:r>
              <a:rPr sz="2774" b="1" spc="-40" dirty="0">
                <a:latin typeface="+mj-lt"/>
                <a:cs typeface="Times New Roman" panose="02020603050405020304" pitchFamily="18" charset="0"/>
              </a:rPr>
              <a:t>Solution?</a:t>
            </a:r>
            <a:endParaRPr sz="2774" b="1" dirty="0">
              <a:latin typeface="+mj-lt"/>
              <a:cs typeface="Times New Roman" panose="02020603050405020304" pitchFamily="18" charset="0"/>
            </a:endParaRPr>
          </a:p>
          <a:p>
            <a:pPr marL="1140092" indent="-566271" algn="just">
              <a:spcBef>
                <a:spcPts val="1248"/>
              </a:spcBef>
              <a:buFont typeface="Courier New" panose="02070309020205020404" pitchFamily="49" charset="0"/>
              <a:buChar char="o"/>
            </a:pPr>
            <a:r>
              <a:rPr sz="2774" spc="-89" dirty="0">
                <a:latin typeface="+mj-lt"/>
                <a:cs typeface="Times New Roman" panose="02020603050405020304" pitchFamily="18" charset="0"/>
              </a:rPr>
              <a:t>Given </a:t>
            </a:r>
            <a:r>
              <a:rPr sz="2774" spc="-109" dirty="0">
                <a:latin typeface="+mj-lt"/>
                <a:cs typeface="Times New Roman" panose="02020603050405020304" pitchFamily="18" charset="0"/>
              </a:rPr>
              <a:t>a problem, </a:t>
            </a:r>
            <a:r>
              <a:rPr sz="2774" spc="-139" dirty="0">
                <a:latin typeface="+mj-lt"/>
                <a:cs typeface="Times New Roman" panose="02020603050405020304" pitchFamily="18" charset="0"/>
              </a:rPr>
              <a:t>more </a:t>
            </a:r>
            <a:r>
              <a:rPr sz="2774" spc="-69" dirty="0">
                <a:latin typeface="+mj-lt"/>
                <a:cs typeface="Times New Roman" panose="02020603050405020304" pitchFamily="18" charset="0"/>
              </a:rPr>
              <a:t>than </a:t>
            </a:r>
            <a:r>
              <a:rPr sz="2774" spc="-139" dirty="0">
                <a:latin typeface="+mj-lt"/>
                <a:cs typeface="Times New Roman" panose="02020603050405020304" pitchFamily="18" charset="0"/>
              </a:rPr>
              <a:t>one </a:t>
            </a:r>
            <a:r>
              <a:rPr sz="2774" spc="-59" dirty="0">
                <a:latin typeface="+mj-lt"/>
                <a:cs typeface="Times New Roman" panose="02020603050405020304" pitchFamily="18" charset="0"/>
              </a:rPr>
              <a:t>solution</a:t>
            </a:r>
            <a:r>
              <a:rPr sz="2774" spc="-198" dirty="0">
                <a:latin typeface="+mj-lt"/>
                <a:cs typeface="Times New Roman" panose="02020603050405020304" pitchFamily="18" charset="0"/>
              </a:rPr>
              <a:t> </a:t>
            </a:r>
            <a:r>
              <a:rPr sz="2774" spc="-69" dirty="0">
                <a:latin typeface="+mj-lt"/>
                <a:cs typeface="Times New Roman" panose="02020603050405020304" pitchFamily="18" charset="0"/>
              </a:rPr>
              <a:t>exist</a:t>
            </a:r>
            <a:endParaRPr sz="2774" dirty="0">
              <a:latin typeface="+mj-lt"/>
              <a:cs typeface="Times New Roman" panose="02020603050405020304" pitchFamily="18" charset="0"/>
            </a:endParaRPr>
          </a:p>
          <a:p>
            <a:pPr marL="1140092" marR="10067" indent="-566271" algn="just">
              <a:lnSpc>
                <a:spcPct val="102600"/>
              </a:lnSpc>
              <a:spcBef>
                <a:spcPts val="595"/>
              </a:spcBef>
              <a:buFont typeface="Courier New" panose="02070309020205020404" pitchFamily="49" charset="0"/>
              <a:buChar char="o"/>
            </a:pPr>
            <a:r>
              <a:rPr sz="2774" spc="-79" dirty="0">
                <a:latin typeface="+mj-lt"/>
                <a:cs typeface="Times New Roman" panose="02020603050405020304" pitchFamily="18" charset="0"/>
              </a:rPr>
              <a:t>One </a:t>
            </a:r>
            <a:r>
              <a:rPr sz="2774" spc="-69" dirty="0">
                <a:latin typeface="+mj-lt"/>
                <a:cs typeface="Times New Roman" panose="02020603050405020304" pitchFamily="18" charset="0"/>
              </a:rPr>
              <a:t>of </a:t>
            </a:r>
            <a:r>
              <a:rPr sz="2774" spc="-79" dirty="0">
                <a:latin typeface="+mj-lt"/>
                <a:cs typeface="Times New Roman" panose="02020603050405020304" pitchFamily="18" charset="0"/>
              </a:rPr>
              <a:t>the </a:t>
            </a:r>
            <a:r>
              <a:rPr sz="2774" spc="-59" dirty="0">
                <a:latin typeface="+mj-lt"/>
                <a:cs typeface="Times New Roman" panose="02020603050405020304" pitchFamily="18" charset="0"/>
              </a:rPr>
              <a:t>solution </a:t>
            </a:r>
            <a:r>
              <a:rPr sz="2774" spc="-69" dirty="0">
                <a:latin typeface="+mj-lt"/>
                <a:cs typeface="Times New Roman" panose="02020603050405020304" pitchFamily="18" charset="0"/>
              </a:rPr>
              <a:t>is </a:t>
            </a:r>
            <a:r>
              <a:rPr sz="2774" spc="-89" dirty="0">
                <a:latin typeface="+mj-lt"/>
                <a:cs typeface="Times New Roman" panose="02020603050405020304" pitchFamily="18" charset="0"/>
              </a:rPr>
              <a:t>the best </a:t>
            </a:r>
            <a:r>
              <a:rPr sz="2774" spc="-139" dirty="0">
                <a:latin typeface="+mj-lt"/>
                <a:cs typeface="Times New Roman" panose="02020603050405020304" pitchFamily="18" charset="0"/>
              </a:rPr>
              <a:t>based </a:t>
            </a:r>
            <a:r>
              <a:rPr sz="2774" spc="-109" dirty="0">
                <a:latin typeface="+mj-lt"/>
                <a:cs typeface="Times New Roman" panose="02020603050405020304" pitchFamily="18" charset="0"/>
              </a:rPr>
              <a:t>on </a:t>
            </a:r>
            <a:r>
              <a:rPr sz="2774" spc="-139" dirty="0">
                <a:latin typeface="+mj-lt"/>
                <a:cs typeface="Times New Roman" panose="02020603050405020304" pitchFamily="18" charset="0"/>
              </a:rPr>
              <a:t>some </a:t>
            </a:r>
            <a:r>
              <a:rPr sz="2774" spc="-99" dirty="0">
                <a:latin typeface="+mj-lt"/>
                <a:cs typeface="Times New Roman" panose="02020603050405020304" pitchFamily="18" charset="0"/>
              </a:rPr>
              <a:t>given  </a:t>
            </a:r>
            <a:r>
              <a:rPr sz="2774" spc="-69" dirty="0">
                <a:latin typeface="+mj-lt"/>
                <a:cs typeface="Times New Roman" panose="02020603050405020304" pitchFamily="18" charset="0"/>
              </a:rPr>
              <a:t>constraints, </a:t>
            </a:r>
            <a:r>
              <a:rPr sz="2774" spc="-30" dirty="0">
                <a:latin typeface="+mj-lt"/>
                <a:cs typeface="Times New Roman" panose="02020603050405020304" pitchFamily="18" charset="0"/>
              </a:rPr>
              <a:t>that </a:t>
            </a:r>
            <a:r>
              <a:rPr sz="2774" spc="-59" dirty="0">
                <a:latin typeface="+mj-lt"/>
                <a:cs typeface="Times New Roman" panose="02020603050405020304" pitchFamily="18" charset="0"/>
              </a:rPr>
              <a:t>solution </a:t>
            </a:r>
            <a:r>
              <a:rPr sz="2774" spc="-69" dirty="0">
                <a:latin typeface="+mj-lt"/>
                <a:cs typeface="Times New Roman" panose="02020603050405020304" pitchFamily="18" charset="0"/>
              </a:rPr>
              <a:t>is called </a:t>
            </a:r>
            <a:r>
              <a:rPr sz="2774" spc="-89" dirty="0">
                <a:latin typeface="+mj-lt"/>
                <a:cs typeface="Times New Roman" panose="02020603050405020304" pitchFamily="18" charset="0"/>
              </a:rPr>
              <a:t>the </a:t>
            </a:r>
            <a:r>
              <a:rPr sz="2774" spc="-50" dirty="0">
                <a:latin typeface="+mj-lt"/>
                <a:cs typeface="Times New Roman" panose="02020603050405020304" pitchFamily="18" charset="0"/>
              </a:rPr>
              <a:t>optimal</a:t>
            </a:r>
            <a:r>
              <a:rPr sz="2774" spc="50" dirty="0">
                <a:latin typeface="+mj-lt"/>
                <a:cs typeface="Times New Roman" panose="02020603050405020304" pitchFamily="18" charset="0"/>
              </a:rPr>
              <a:t> </a:t>
            </a:r>
            <a:r>
              <a:rPr sz="2774" spc="-59" dirty="0">
                <a:latin typeface="+mj-lt"/>
                <a:cs typeface="Times New Roman" panose="02020603050405020304" pitchFamily="18" charset="0"/>
              </a:rPr>
              <a:t>solution</a:t>
            </a:r>
            <a:endParaRPr lang="en-US" sz="2774" spc="-59" dirty="0">
              <a:latin typeface="+mj-lt"/>
              <a:cs typeface="Times New Roman" panose="02020603050405020304" pitchFamily="18" charset="0"/>
            </a:endParaRPr>
          </a:p>
          <a:p>
            <a:pPr marL="573821" marR="10067" algn="just">
              <a:lnSpc>
                <a:spcPct val="102600"/>
              </a:lnSpc>
              <a:spcBef>
                <a:spcPts val="595"/>
              </a:spcBef>
            </a:pPr>
            <a:endParaRPr lang="en-US" sz="198" spc="-20" dirty="0">
              <a:cs typeface="Times New Roman" panose="02020603050405020304" pitchFamily="18" charset="0"/>
            </a:endParaRPr>
          </a:p>
          <a:p>
            <a:pPr marL="573821" marR="10067" algn="just">
              <a:lnSpc>
                <a:spcPct val="102600"/>
              </a:lnSpc>
              <a:spcBef>
                <a:spcPts val="595"/>
              </a:spcBef>
            </a:pPr>
            <a:r>
              <a:rPr lang="en-US" sz="2774" b="1" spc="-20" dirty="0">
                <a:cs typeface="Times New Roman" panose="02020603050405020304" pitchFamily="18" charset="0"/>
              </a:rPr>
              <a:t>What </a:t>
            </a:r>
            <a:r>
              <a:rPr lang="en-US" sz="2774" b="1" spc="-69" dirty="0">
                <a:cs typeface="Times New Roman" panose="02020603050405020304" pitchFamily="18" charset="0"/>
              </a:rPr>
              <a:t>is </a:t>
            </a:r>
            <a:r>
              <a:rPr lang="en-US" sz="2774" b="1" spc="-59" dirty="0">
                <a:cs typeface="Times New Roman" panose="02020603050405020304" pitchFamily="18" charset="0"/>
              </a:rPr>
              <a:t>Global </a:t>
            </a:r>
            <a:r>
              <a:rPr lang="en-US" sz="2774" b="1" spc="-30" dirty="0">
                <a:cs typeface="Times New Roman" panose="02020603050405020304" pitchFamily="18" charset="0"/>
              </a:rPr>
              <a:t>Optimal</a:t>
            </a:r>
            <a:r>
              <a:rPr lang="en-US" sz="2774" b="1" spc="268" dirty="0">
                <a:cs typeface="Times New Roman" panose="02020603050405020304" pitchFamily="18" charset="0"/>
              </a:rPr>
              <a:t> </a:t>
            </a:r>
            <a:r>
              <a:rPr lang="en-US" sz="2774" b="1" spc="-40" dirty="0">
                <a:cs typeface="Times New Roman" panose="02020603050405020304" pitchFamily="18" charset="0"/>
              </a:rPr>
              <a:t>Solution?</a:t>
            </a:r>
          </a:p>
          <a:p>
            <a:pPr marL="1140092" marR="10067" indent="-566271" algn="just">
              <a:lnSpc>
                <a:spcPct val="102600"/>
              </a:lnSpc>
              <a:spcBef>
                <a:spcPts val="595"/>
              </a:spcBef>
              <a:buFont typeface="Courier New" panose="02070309020205020404" pitchFamily="49" charset="0"/>
              <a:buChar char="o"/>
            </a:pPr>
            <a:r>
              <a:rPr lang="en-US" sz="2774" spc="-30" dirty="0">
                <a:cs typeface="Times New Roman" panose="02020603050405020304" pitchFamily="18" charset="0"/>
              </a:rPr>
              <a:t>Optimal </a:t>
            </a:r>
            <a:r>
              <a:rPr lang="en-US" sz="2774" spc="-50" dirty="0">
                <a:cs typeface="Times New Roman" panose="02020603050405020304" pitchFamily="18" charset="0"/>
              </a:rPr>
              <a:t>Solution </a:t>
            </a:r>
            <a:r>
              <a:rPr lang="en-US" sz="2774" spc="-30" dirty="0">
                <a:cs typeface="Times New Roman" panose="02020603050405020304" pitchFamily="18" charset="0"/>
              </a:rPr>
              <a:t>to </a:t>
            </a:r>
            <a:r>
              <a:rPr lang="en-US" sz="2774" spc="-79" dirty="0">
                <a:cs typeface="Times New Roman" panose="02020603050405020304" pitchFamily="18" charset="0"/>
              </a:rPr>
              <a:t>the main </a:t>
            </a:r>
            <a:r>
              <a:rPr lang="en-US" sz="2774" spc="-109" dirty="0">
                <a:cs typeface="Times New Roman" panose="02020603050405020304" pitchFamily="18" charset="0"/>
              </a:rPr>
              <a:t>problem</a:t>
            </a:r>
            <a:r>
              <a:rPr lang="en-US" sz="2774" spc="-20" dirty="0">
                <a:latin typeface="+mj-lt"/>
                <a:cs typeface="Times New Roman" panose="02020603050405020304" pitchFamily="18" charset="0"/>
              </a:rPr>
              <a:t>       </a:t>
            </a:r>
          </a:p>
          <a:p>
            <a:pPr marL="25168" marR="1883792" indent="548653" algn="just">
              <a:lnSpc>
                <a:spcPct val="125299"/>
              </a:lnSpc>
            </a:pPr>
            <a:endParaRPr lang="en-US" sz="1189" b="1" spc="-20" dirty="0">
              <a:latin typeface="+mj-lt"/>
              <a:cs typeface="Times New Roman" panose="02020603050405020304" pitchFamily="18" charset="0"/>
            </a:endParaRPr>
          </a:p>
          <a:p>
            <a:pPr marL="25168" marR="1883792" indent="548653" algn="just">
              <a:lnSpc>
                <a:spcPct val="125299"/>
              </a:lnSpc>
            </a:pPr>
            <a:r>
              <a:rPr sz="2774" b="1" spc="-20" dirty="0">
                <a:latin typeface="+mj-lt"/>
                <a:cs typeface="Times New Roman" panose="02020603050405020304" pitchFamily="18" charset="0"/>
              </a:rPr>
              <a:t>What </a:t>
            </a:r>
            <a:r>
              <a:rPr sz="2774" b="1" spc="-69" dirty="0">
                <a:latin typeface="+mj-lt"/>
                <a:cs typeface="Times New Roman" panose="02020603050405020304" pitchFamily="18" charset="0"/>
              </a:rPr>
              <a:t>is </a:t>
            </a:r>
            <a:r>
              <a:rPr sz="2774" b="1" spc="-40" dirty="0">
                <a:latin typeface="+mj-lt"/>
                <a:cs typeface="Times New Roman" panose="02020603050405020304" pitchFamily="18" charset="0"/>
              </a:rPr>
              <a:t>local </a:t>
            </a:r>
            <a:r>
              <a:rPr sz="2774" b="1" spc="-30" dirty="0">
                <a:latin typeface="+mj-lt"/>
                <a:cs typeface="Times New Roman" panose="02020603050405020304" pitchFamily="18" charset="0"/>
              </a:rPr>
              <a:t>Optimal</a:t>
            </a:r>
            <a:r>
              <a:rPr sz="2774" b="1" spc="238" dirty="0">
                <a:latin typeface="+mj-lt"/>
                <a:cs typeface="Times New Roman" panose="02020603050405020304" pitchFamily="18" charset="0"/>
              </a:rPr>
              <a:t> </a:t>
            </a:r>
            <a:r>
              <a:rPr sz="2774" b="1" spc="-50" dirty="0">
                <a:latin typeface="+mj-lt"/>
                <a:cs typeface="Times New Roman" panose="02020603050405020304" pitchFamily="18" charset="0"/>
              </a:rPr>
              <a:t>Solution?</a:t>
            </a:r>
            <a:endParaRPr sz="2774" b="1" dirty="0">
              <a:latin typeface="+mj-lt"/>
              <a:cs typeface="Times New Roman" panose="02020603050405020304" pitchFamily="18" charset="0"/>
            </a:endParaRPr>
          </a:p>
          <a:p>
            <a:pPr marL="1140092" indent="-566271" algn="just">
              <a:spcBef>
                <a:spcPts val="654"/>
              </a:spcBef>
              <a:buFont typeface="Courier New" panose="02070309020205020404" pitchFamily="49" charset="0"/>
              <a:buChar char="o"/>
            </a:pPr>
            <a:r>
              <a:rPr lang="en-US" sz="2774" spc="-30" dirty="0">
                <a:latin typeface="+mj-lt"/>
                <a:cs typeface="Times New Roman" panose="02020603050405020304" pitchFamily="18" charset="0"/>
              </a:rPr>
              <a:t> </a:t>
            </a:r>
            <a:r>
              <a:rPr sz="2774" spc="-30" dirty="0">
                <a:latin typeface="+mj-lt"/>
                <a:cs typeface="Times New Roman" panose="02020603050405020304" pitchFamily="18" charset="0"/>
              </a:rPr>
              <a:t>Optimal </a:t>
            </a:r>
            <a:r>
              <a:rPr sz="2774" spc="-50" dirty="0">
                <a:latin typeface="+mj-lt"/>
                <a:cs typeface="Times New Roman" panose="02020603050405020304" pitchFamily="18" charset="0"/>
              </a:rPr>
              <a:t>Solution </a:t>
            </a:r>
            <a:r>
              <a:rPr sz="2774" spc="-30" dirty="0">
                <a:latin typeface="+mj-lt"/>
                <a:cs typeface="Times New Roman" panose="02020603050405020304" pitchFamily="18" charset="0"/>
              </a:rPr>
              <a:t>to </a:t>
            </a:r>
            <a:r>
              <a:rPr sz="2774" spc="-79" dirty="0">
                <a:latin typeface="+mj-lt"/>
                <a:cs typeface="Times New Roman" panose="02020603050405020304" pitchFamily="18" charset="0"/>
              </a:rPr>
              <a:t>the</a:t>
            </a:r>
            <a:r>
              <a:rPr sz="2774" spc="226" dirty="0">
                <a:latin typeface="+mj-lt"/>
                <a:cs typeface="Times New Roman" panose="02020603050405020304" pitchFamily="18" charset="0"/>
              </a:rPr>
              <a:t> </a:t>
            </a:r>
            <a:r>
              <a:rPr sz="2774" spc="-119" dirty="0">
                <a:latin typeface="+mj-lt"/>
                <a:cs typeface="Times New Roman" panose="02020603050405020304" pitchFamily="18" charset="0"/>
              </a:rPr>
              <a:t>sub</a:t>
            </a:r>
            <a:r>
              <a:rPr lang="en-US" sz="2774" spc="-119" dirty="0">
                <a:latin typeface="+mj-lt"/>
                <a:cs typeface="Times New Roman" panose="02020603050405020304" pitchFamily="18" charset="0"/>
              </a:rPr>
              <a:t>-</a:t>
            </a:r>
            <a:r>
              <a:rPr sz="2774" spc="-119" dirty="0">
                <a:latin typeface="+mj-lt"/>
                <a:cs typeface="Times New Roman" panose="02020603050405020304" pitchFamily="18" charset="0"/>
              </a:rPr>
              <a:t>problems</a:t>
            </a:r>
            <a:endParaRPr sz="2774" dirty="0">
              <a:latin typeface="+mj-lt"/>
              <a:cs typeface="Times New Roman" panose="02020603050405020304" pitchFamily="18" charset="0"/>
            </a:endParaRPr>
          </a:p>
        </p:txBody>
      </p:sp>
      <p:sp>
        <p:nvSpPr>
          <p:cNvPr id="15" name="object 15"/>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16" name="object 16"/>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17" name="object 17"/>
          <p:cNvSpPr txBox="1">
            <a:spLocks noGrp="1"/>
          </p:cNvSpPr>
          <p:nvPr>
            <p:ph type="sldNum" sz="quarter" idx="7"/>
          </p:nvPr>
        </p:nvSpPr>
        <p:spPr>
          <a:xfrm>
            <a:off x="4267290" y="3318070"/>
            <a:ext cx="24574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75"/>
              </a:spcBef>
            </a:pPr>
            <a:fld id="{81D60167-4931-47E6-BA6A-407CBD079E47}" type="slidenum">
              <a:rPr lang="en-US" spc="-5" smtClean="0"/>
              <a:pPr marL="38100">
                <a:spcBef>
                  <a:spcPts val="175"/>
                </a:spcBef>
              </a:pPr>
              <a:t>5</a:t>
            </a:fld>
            <a:r>
              <a:rPr lang="en-US" spc="-95"/>
              <a:t> </a:t>
            </a:r>
            <a:r>
              <a:rPr lang="en-US" spc="160"/>
              <a:t>/</a:t>
            </a:r>
            <a:r>
              <a:rPr lang="en-US" spc="-95"/>
              <a:t> </a:t>
            </a:r>
            <a:r>
              <a:rPr lang="en-US" spc="-5"/>
              <a:t>38</a:t>
            </a:r>
            <a:endParaRPr spc="-10" dirty="0"/>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of Greedy Algorithms</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45463" y="1795817"/>
            <a:ext cx="4765215" cy="2308324"/>
          </a:xfrm>
          <a:prstGeom prst="rect">
            <a:avLst/>
          </a:prstGeom>
          <a:noFill/>
        </p:spPr>
        <p:txBody>
          <a:bodyPr wrap="none" rtlCol="0">
            <a:spAutoFit/>
          </a:bodyPr>
          <a:lstStyle/>
          <a:p>
            <a:pPr marL="403410" lvl="1" indent="-172890" algn="just">
              <a:buFont typeface="Arial" panose="020B0604020202020204" pitchFamily="34" charset="0"/>
              <a:buChar char="•"/>
            </a:pPr>
            <a:r>
              <a:rPr lang="en-US" altLang="en-US" sz="2400" dirty="0"/>
              <a:t>Activity Selection Problem</a:t>
            </a:r>
          </a:p>
          <a:p>
            <a:pPr marL="403410" lvl="1" indent="-172890" algn="just">
              <a:buFont typeface="Arial" panose="020B0604020202020204" pitchFamily="34" charset="0"/>
              <a:buChar char="•"/>
            </a:pPr>
            <a:r>
              <a:rPr lang="en-US" altLang="en-US" sz="2400" dirty="0"/>
              <a:t>Coin Changing Problem</a:t>
            </a:r>
          </a:p>
          <a:p>
            <a:pPr marL="403410" lvl="1" indent="-172890" algn="just">
              <a:buFont typeface="Arial" panose="020B0604020202020204" pitchFamily="34" charset="0"/>
              <a:buChar char="•"/>
            </a:pPr>
            <a:r>
              <a:rPr lang="en-US" altLang="en-US" sz="2400" dirty="0"/>
              <a:t>Job Scheduling Problem</a:t>
            </a:r>
          </a:p>
          <a:p>
            <a:pPr marL="403410" lvl="1" indent="-172890" algn="just">
              <a:buFont typeface="Arial" panose="020B0604020202020204" pitchFamily="34" charset="0"/>
              <a:buChar char="•"/>
            </a:pPr>
            <a:r>
              <a:rPr lang="en-US" altLang="en-US" sz="2400"/>
              <a:t>Fractional </a:t>
            </a:r>
            <a:r>
              <a:rPr lang="en-US" altLang="en-US" sz="2400" smtClean="0"/>
              <a:t>Knapsack </a:t>
            </a:r>
            <a:r>
              <a:rPr lang="en-US" altLang="en-US" sz="2400" dirty="0"/>
              <a:t>Problem</a:t>
            </a:r>
          </a:p>
          <a:p>
            <a:pPr marL="403410" lvl="1" indent="-172890" algn="just">
              <a:buFont typeface="Arial" panose="020B0604020202020204" pitchFamily="34" charset="0"/>
              <a:buChar char="•"/>
            </a:pPr>
            <a:r>
              <a:rPr lang="en-US" altLang="en-US" sz="2400" dirty="0"/>
              <a:t>Dijkstra’s Shortest Path Problem</a:t>
            </a:r>
          </a:p>
          <a:p>
            <a:pPr marL="403410" lvl="1" indent="-172890" algn="just">
              <a:buFont typeface="Arial" panose="020B0604020202020204" pitchFamily="34" charset="0"/>
              <a:buChar char="•"/>
            </a:pPr>
            <a:r>
              <a:rPr lang="en-US" altLang="en-US" sz="2400" dirty="0"/>
              <a:t>Minimum Spanning Tree Problem</a:t>
            </a: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84077" y="1"/>
            <a:ext cx="1298616" cy="207141"/>
          </a:xfrm>
          <a:prstGeom prst="rect">
            <a:avLst/>
          </a:prstGeom>
        </p:spPr>
        <p:txBody>
          <a:bodyPr vert="horz" wrap="square" lIns="0" tIns="23909" rIns="0" bIns="0" rtlCol="0">
            <a:spAutoFit/>
          </a:bodyPr>
          <a:lstStyle/>
          <a:p>
            <a:pPr marL="25168">
              <a:spcBef>
                <a:spcPts val="188"/>
              </a:spcBef>
            </a:pPr>
            <a:r>
              <a:rPr sz="1189" b="1" spc="-59" dirty="0">
                <a:solidFill>
                  <a:srgbClr val="FFFFFF"/>
                </a:solidFill>
                <a:latin typeface="Arial"/>
                <a:cs typeface="Arial"/>
              </a:rPr>
              <a:t>Greedy</a:t>
            </a:r>
            <a:r>
              <a:rPr sz="1189" b="1" dirty="0">
                <a:solidFill>
                  <a:srgbClr val="FFFFFF"/>
                </a:solidFill>
                <a:latin typeface="Arial"/>
                <a:cs typeface="Arial"/>
              </a:rPr>
              <a:t> </a:t>
            </a:r>
            <a:r>
              <a:rPr sz="1189" b="1" spc="-50" dirty="0">
                <a:solidFill>
                  <a:srgbClr val="FFFFFF"/>
                </a:solidFill>
                <a:latin typeface="Arial"/>
                <a:cs typeface="Arial"/>
              </a:rPr>
              <a:t>algorithms</a:t>
            </a:r>
            <a:endParaRPr sz="1189">
              <a:latin typeface="Arial"/>
              <a:cs typeface="Arial"/>
            </a:endParaRPr>
          </a:p>
        </p:txBody>
      </p:sp>
      <p:sp>
        <p:nvSpPr>
          <p:cNvPr id="9" name="object 9"/>
          <p:cNvSpPr/>
          <p:nvPr/>
        </p:nvSpPr>
        <p:spPr>
          <a:xfrm>
            <a:off x="717577" y="1977971"/>
            <a:ext cx="201336" cy="201336"/>
          </a:xfrm>
          <a:prstGeom prst="rect">
            <a:avLst/>
          </a:prstGeom>
          <a:blipFill>
            <a:blip r:embed="rId2" cstate="print"/>
            <a:stretch>
              <a:fillRect/>
            </a:stretch>
          </a:blipFill>
        </p:spPr>
        <p:txBody>
          <a:bodyPr wrap="square" lIns="0" tIns="0" rIns="0" bIns="0" rtlCol="0"/>
          <a:lstStyle/>
          <a:p>
            <a:endParaRPr sz="3567"/>
          </a:p>
        </p:txBody>
      </p:sp>
      <p:sp>
        <p:nvSpPr>
          <p:cNvPr id="14" name="object 14"/>
          <p:cNvSpPr/>
          <p:nvPr/>
        </p:nvSpPr>
        <p:spPr>
          <a:xfrm>
            <a:off x="8523009" y="1114938"/>
            <a:ext cx="0" cy="25167"/>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15" name="object 15"/>
          <p:cNvSpPr/>
          <p:nvPr/>
        </p:nvSpPr>
        <p:spPr>
          <a:xfrm>
            <a:off x="8523009" y="1089772"/>
            <a:ext cx="0" cy="25167"/>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16" name="object 16"/>
          <p:cNvSpPr/>
          <p:nvPr/>
        </p:nvSpPr>
        <p:spPr>
          <a:xfrm>
            <a:off x="8523009" y="1064605"/>
            <a:ext cx="0" cy="25167"/>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sp>
        <p:nvSpPr>
          <p:cNvPr id="17" name="object 17"/>
          <p:cNvSpPr txBox="1"/>
          <p:nvPr/>
        </p:nvSpPr>
        <p:spPr>
          <a:xfrm>
            <a:off x="4195" y="1407427"/>
            <a:ext cx="9131836" cy="1130504"/>
          </a:xfrm>
          <a:prstGeom prst="rect">
            <a:avLst/>
          </a:prstGeom>
        </p:spPr>
        <p:txBody>
          <a:bodyPr vert="horz" wrap="square" lIns="0" tIns="33975" rIns="0" bIns="0" rtlCol="0">
            <a:spAutoFit/>
          </a:bodyPr>
          <a:lstStyle/>
          <a:p>
            <a:pPr marL="712243">
              <a:spcBef>
                <a:spcPts val="2120"/>
              </a:spcBef>
            </a:pPr>
            <a:r>
              <a:rPr sz="2180" spc="-40" dirty="0">
                <a:cs typeface="Tahoma"/>
              </a:rPr>
              <a:t>Definition</a:t>
            </a:r>
            <a:endParaRPr sz="2180" dirty="0">
              <a:cs typeface="Tahoma"/>
            </a:endParaRPr>
          </a:p>
          <a:p>
            <a:pPr marL="712243">
              <a:spcBef>
                <a:spcPts val="585"/>
              </a:spcBef>
            </a:pPr>
            <a:r>
              <a:rPr sz="2180" spc="-89" dirty="0">
                <a:cs typeface="Tahoma"/>
              </a:rPr>
              <a:t>Given </a:t>
            </a:r>
            <a:r>
              <a:rPr sz="2180" spc="-59" dirty="0">
                <a:cs typeface="Tahoma"/>
              </a:rPr>
              <a:t>coin </a:t>
            </a:r>
            <a:r>
              <a:rPr sz="2180" spc="-99" dirty="0">
                <a:cs typeface="Tahoma"/>
              </a:rPr>
              <a:t>denominations </a:t>
            </a:r>
            <a:r>
              <a:rPr sz="2180" spc="-50" dirty="0">
                <a:cs typeface="Tahoma"/>
              </a:rPr>
              <a:t>in </a:t>
            </a:r>
            <a:r>
              <a:rPr sz="2180" spc="218" dirty="0">
                <a:cs typeface="Lucida Sans Unicode"/>
              </a:rPr>
              <a:t>{</a:t>
            </a:r>
            <a:r>
              <a:rPr sz="2180" i="1" spc="218" dirty="0">
                <a:cs typeface="Trebuchet MS"/>
              </a:rPr>
              <a:t>C </a:t>
            </a:r>
            <a:r>
              <a:rPr sz="2180" spc="149" dirty="0">
                <a:cs typeface="Lucida Sans Unicode"/>
              </a:rPr>
              <a:t>}</a:t>
            </a:r>
            <a:r>
              <a:rPr sz="2180" spc="149" dirty="0">
                <a:cs typeface="Tahoma"/>
              </a:rPr>
              <a:t>, </a:t>
            </a:r>
            <a:r>
              <a:rPr sz="2180" spc="-129" dirty="0">
                <a:cs typeface="Tahoma"/>
              </a:rPr>
              <a:t>make </a:t>
            </a:r>
            <a:r>
              <a:rPr sz="2180" spc="-119" dirty="0">
                <a:cs typeface="Tahoma"/>
              </a:rPr>
              <a:t>change </a:t>
            </a:r>
            <a:r>
              <a:rPr sz="2180" spc="-89" dirty="0">
                <a:cs typeface="Tahoma"/>
              </a:rPr>
              <a:t>for </a:t>
            </a:r>
            <a:r>
              <a:rPr sz="2180" spc="-109" dirty="0">
                <a:cs typeface="Tahoma"/>
              </a:rPr>
              <a:t>a </a:t>
            </a:r>
            <a:r>
              <a:rPr sz="2180" spc="-99" dirty="0">
                <a:cs typeface="Tahoma"/>
              </a:rPr>
              <a:t>given</a:t>
            </a:r>
            <a:r>
              <a:rPr sz="2180" spc="119" dirty="0">
                <a:cs typeface="Tahoma"/>
              </a:rPr>
              <a:t> </a:t>
            </a:r>
            <a:r>
              <a:rPr sz="2180" spc="-89" dirty="0">
                <a:cs typeface="Tahoma"/>
              </a:rPr>
              <a:t>amount</a:t>
            </a:r>
            <a:endParaRPr sz="2180" dirty="0">
              <a:cs typeface="Tahoma"/>
            </a:endParaRPr>
          </a:p>
          <a:p>
            <a:pPr marL="712243">
              <a:spcBef>
                <a:spcPts val="69"/>
              </a:spcBef>
            </a:pPr>
            <a:r>
              <a:rPr sz="2180" i="1" spc="109" dirty="0">
                <a:cs typeface="Trebuchet MS"/>
              </a:rPr>
              <a:t>A </a:t>
            </a:r>
            <a:r>
              <a:rPr sz="2180" spc="-50" dirty="0">
                <a:cs typeface="Tahoma"/>
              </a:rPr>
              <a:t>with </a:t>
            </a:r>
            <a:r>
              <a:rPr sz="2180" spc="-79" dirty="0">
                <a:cs typeface="Tahoma"/>
              </a:rPr>
              <a:t>the minimum </a:t>
            </a:r>
            <a:r>
              <a:rPr sz="2180" spc="-109" dirty="0">
                <a:cs typeface="Tahoma"/>
              </a:rPr>
              <a:t>number </a:t>
            </a:r>
            <a:r>
              <a:rPr sz="2180" spc="-69" dirty="0">
                <a:cs typeface="Tahoma"/>
              </a:rPr>
              <a:t>of</a:t>
            </a:r>
            <a:r>
              <a:rPr sz="2180" spc="436" dirty="0">
                <a:cs typeface="Tahoma"/>
              </a:rPr>
              <a:t> </a:t>
            </a:r>
            <a:r>
              <a:rPr sz="2180" spc="-79" dirty="0">
                <a:cs typeface="Tahoma"/>
              </a:rPr>
              <a:t>coins.</a:t>
            </a:r>
            <a:endParaRPr sz="2180" dirty="0">
              <a:cs typeface="Tahoma"/>
            </a:endParaRPr>
          </a:p>
        </p:txBody>
      </p:sp>
      <p:sp>
        <p:nvSpPr>
          <p:cNvPr id="21" name="object 21"/>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22" name="object 22"/>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23" name="object 23"/>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34</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sp>
        <p:nvSpPr>
          <p:cNvPr id="2" name="TextBox 1">
            <a:extLst>
              <a:ext uri="{FF2B5EF4-FFF2-40B4-BE49-F238E27FC236}">
                <a16:creationId xmlns:a16="http://schemas.microsoft.com/office/drawing/2014/main" xmlns="" id="{F4CC7158-5644-4D42-98C4-B2A548CC48AD}"/>
              </a:ext>
            </a:extLst>
          </p:cNvPr>
          <p:cNvSpPr txBox="1"/>
          <p:nvPr/>
        </p:nvSpPr>
        <p:spPr>
          <a:xfrm>
            <a:off x="534572" y="928468"/>
            <a:ext cx="3074688" cy="830997"/>
          </a:xfrm>
          <a:prstGeom prst="rect">
            <a:avLst/>
          </a:prstGeom>
          <a:noFill/>
        </p:spPr>
        <p:txBody>
          <a:bodyPr wrap="none" rtlCol="0">
            <a:spAutoFit/>
          </a:bodyPr>
          <a:lstStyle/>
          <a:p>
            <a:r>
              <a:rPr lang="en-US" sz="2400" b="1" u="sng" spc="40" dirty="0">
                <a:cs typeface="Calibri"/>
              </a:rPr>
              <a:t>Coin </a:t>
            </a:r>
            <a:r>
              <a:rPr lang="en-US" sz="2400" b="1" u="sng" spc="10" dirty="0">
                <a:cs typeface="Calibri"/>
              </a:rPr>
              <a:t>changing</a:t>
            </a:r>
            <a:r>
              <a:rPr lang="en-US" sz="2400" b="1" u="sng" spc="-119" dirty="0">
                <a:cs typeface="Calibri"/>
              </a:rPr>
              <a:t> </a:t>
            </a:r>
            <a:r>
              <a:rPr lang="en-US" sz="2400" b="1" u="sng" spc="-69" dirty="0">
                <a:cs typeface="Calibri"/>
              </a:rPr>
              <a:t>problem</a:t>
            </a:r>
            <a:endParaRPr lang="en-US" sz="2400" b="1" u="sng" dirty="0">
              <a:cs typeface="Calibri"/>
            </a:endParaRPr>
          </a:p>
          <a:p>
            <a:endParaRPr lang="en-US" sz="2400" b="1" u="sng" dirty="0"/>
          </a:p>
        </p:txBody>
      </p:sp>
      <p:sp>
        <p:nvSpPr>
          <p:cNvPr id="4" name="TextBox 3">
            <a:extLst>
              <a:ext uri="{FF2B5EF4-FFF2-40B4-BE49-F238E27FC236}">
                <a16:creationId xmlns:a16="http://schemas.microsoft.com/office/drawing/2014/main" xmlns="" id="{67C6FE53-493F-498A-B59F-4133493F79A5}"/>
              </a:ext>
            </a:extLst>
          </p:cNvPr>
          <p:cNvSpPr txBox="1"/>
          <p:nvPr/>
        </p:nvSpPr>
        <p:spPr>
          <a:xfrm>
            <a:off x="717577" y="2799471"/>
            <a:ext cx="1354858" cy="461665"/>
          </a:xfrm>
          <a:prstGeom prst="rect">
            <a:avLst/>
          </a:prstGeom>
          <a:noFill/>
        </p:spPr>
        <p:txBody>
          <a:bodyPr wrap="none" rtlCol="0">
            <a:spAutoFit/>
          </a:bodyPr>
          <a:lstStyle/>
          <a:p>
            <a:r>
              <a:rPr lang="en-US" sz="2400" b="1" dirty="0"/>
              <a:t>Example:</a:t>
            </a:r>
          </a:p>
        </p:txBody>
      </p:sp>
      <p:sp>
        <p:nvSpPr>
          <p:cNvPr id="24" name="object 28">
            <a:extLst>
              <a:ext uri="{FF2B5EF4-FFF2-40B4-BE49-F238E27FC236}">
                <a16:creationId xmlns:a16="http://schemas.microsoft.com/office/drawing/2014/main" xmlns="" id="{8A068C4B-AC73-4F71-BEF6-BBB14984E282}"/>
              </a:ext>
            </a:extLst>
          </p:cNvPr>
          <p:cNvSpPr txBox="1"/>
          <p:nvPr/>
        </p:nvSpPr>
        <p:spPr>
          <a:xfrm>
            <a:off x="645952" y="3303199"/>
            <a:ext cx="8107641" cy="719472"/>
          </a:xfrm>
          <a:prstGeom prst="rect">
            <a:avLst/>
          </a:prstGeom>
        </p:spPr>
        <p:txBody>
          <a:bodyPr vert="horz" wrap="square" lIns="0" tIns="22650" rIns="0" bIns="0" rtlCol="0">
            <a:spAutoFit/>
          </a:bodyPr>
          <a:lstStyle/>
          <a:p>
            <a:pPr marL="25168">
              <a:spcBef>
                <a:spcPts val="178"/>
              </a:spcBef>
            </a:pPr>
            <a:r>
              <a:rPr sz="2180" spc="-40" dirty="0">
                <a:latin typeface="Tahoma"/>
                <a:cs typeface="Tahoma"/>
              </a:rPr>
              <a:t>Coin </a:t>
            </a:r>
            <a:r>
              <a:rPr sz="2180" spc="-89" dirty="0">
                <a:latin typeface="Tahoma"/>
                <a:cs typeface="Tahoma"/>
              </a:rPr>
              <a:t>denominations, </a:t>
            </a:r>
            <a:r>
              <a:rPr sz="2180" i="1" spc="69" dirty="0">
                <a:latin typeface="Trebuchet MS"/>
                <a:cs typeface="Trebuchet MS"/>
              </a:rPr>
              <a:t>C </a:t>
            </a:r>
            <a:r>
              <a:rPr sz="2180" spc="89" dirty="0">
                <a:latin typeface="Tahoma"/>
                <a:cs typeface="Tahoma"/>
              </a:rPr>
              <a:t>= </a:t>
            </a:r>
            <a:r>
              <a:rPr sz="2180" spc="-10" dirty="0">
                <a:latin typeface="Lucida Sans Unicode"/>
                <a:cs typeface="Lucida Sans Unicode"/>
              </a:rPr>
              <a:t>{</a:t>
            </a:r>
            <a:r>
              <a:rPr sz="2180" spc="-10" dirty="0">
                <a:latin typeface="Tahoma"/>
                <a:cs typeface="Tahoma"/>
              </a:rPr>
              <a:t>25</a:t>
            </a:r>
            <a:r>
              <a:rPr sz="2180" i="1" spc="-10" dirty="0">
                <a:latin typeface="Verdana"/>
                <a:cs typeface="Verdana"/>
              </a:rPr>
              <a:t>,</a:t>
            </a:r>
            <a:r>
              <a:rPr sz="2180" spc="-109" dirty="0">
                <a:latin typeface="Tahoma"/>
                <a:cs typeface="Tahoma"/>
              </a:rPr>
              <a:t>10</a:t>
            </a:r>
            <a:r>
              <a:rPr lang="en-US" sz="2180" i="1" spc="-198" dirty="0">
                <a:latin typeface="Verdana"/>
                <a:cs typeface="Verdana"/>
              </a:rPr>
              <a:t>,</a:t>
            </a:r>
            <a:r>
              <a:rPr lang="en-US" sz="2180" spc="-159" dirty="0">
                <a:latin typeface="Tahoma"/>
                <a:cs typeface="Tahoma"/>
              </a:rPr>
              <a:t>5</a:t>
            </a:r>
            <a:r>
              <a:rPr lang="en-US" sz="2180" i="1" spc="-159" dirty="0">
                <a:latin typeface="Verdana"/>
                <a:cs typeface="Verdana"/>
              </a:rPr>
              <a:t>,</a:t>
            </a:r>
            <a:r>
              <a:rPr lang="en-US" sz="2180" spc="119" dirty="0">
                <a:latin typeface="Tahoma"/>
                <a:cs typeface="Tahoma"/>
              </a:rPr>
              <a:t>1</a:t>
            </a:r>
            <a:r>
              <a:rPr lang="en-US" sz="2180" spc="119" dirty="0">
                <a:latin typeface="Lucida Sans Unicode"/>
                <a:cs typeface="Lucida Sans Unicode"/>
              </a:rPr>
              <a:t>}</a:t>
            </a:r>
            <a:r>
              <a:rPr lang="en-US" sz="2180" spc="-79" dirty="0">
                <a:latin typeface="Lucida Sans Unicode"/>
                <a:cs typeface="Lucida Sans Unicode"/>
              </a:rPr>
              <a:t> </a:t>
            </a:r>
            <a:r>
              <a:rPr lang="en-US" sz="2180" spc="-50" dirty="0">
                <a:latin typeface="Tahoma"/>
                <a:cs typeface="Tahoma"/>
              </a:rPr>
              <a:t>Amount</a:t>
            </a:r>
            <a:r>
              <a:rPr lang="en-US" sz="2180" spc="-69" dirty="0">
                <a:latin typeface="Tahoma"/>
                <a:cs typeface="Tahoma"/>
              </a:rPr>
              <a:t> </a:t>
            </a:r>
            <a:r>
              <a:rPr lang="en-US" sz="2180" spc="-30" dirty="0">
                <a:latin typeface="Tahoma"/>
                <a:cs typeface="Tahoma"/>
              </a:rPr>
              <a:t>to</a:t>
            </a:r>
            <a:r>
              <a:rPr lang="en-US" sz="2180" spc="-69" dirty="0">
                <a:latin typeface="Tahoma"/>
                <a:cs typeface="Tahoma"/>
              </a:rPr>
              <a:t> </a:t>
            </a:r>
            <a:r>
              <a:rPr lang="en-US" sz="2180" spc="-109" dirty="0">
                <a:latin typeface="Tahoma"/>
                <a:cs typeface="Tahoma"/>
              </a:rPr>
              <a:t>change,</a:t>
            </a:r>
            <a:r>
              <a:rPr lang="en-US" sz="2180" spc="-40" dirty="0">
                <a:latin typeface="Tahoma"/>
                <a:cs typeface="Tahoma"/>
              </a:rPr>
              <a:t> </a:t>
            </a:r>
            <a:r>
              <a:rPr lang="en-US" sz="2180" i="1" spc="109" dirty="0">
                <a:latin typeface="Trebuchet MS"/>
                <a:cs typeface="Trebuchet MS"/>
              </a:rPr>
              <a:t>A</a:t>
            </a:r>
            <a:r>
              <a:rPr lang="en-US" sz="2180" i="1" spc="-79" dirty="0">
                <a:latin typeface="Trebuchet MS"/>
                <a:cs typeface="Trebuchet MS"/>
              </a:rPr>
              <a:t> </a:t>
            </a:r>
            <a:r>
              <a:rPr lang="en-US" sz="2180" spc="89" dirty="0">
                <a:latin typeface="Tahoma"/>
                <a:cs typeface="Tahoma"/>
              </a:rPr>
              <a:t>=</a:t>
            </a:r>
            <a:r>
              <a:rPr lang="en-US" sz="2180" spc="-99" dirty="0">
                <a:latin typeface="Tahoma"/>
                <a:cs typeface="Tahoma"/>
              </a:rPr>
              <a:t> </a:t>
            </a:r>
            <a:r>
              <a:rPr lang="en-US" sz="2180" spc="-109" dirty="0">
                <a:latin typeface="Tahoma"/>
                <a:cs typeface="Tahoma"/>
              </a:rPr>
              <a:t>73</a:t>
            </a:r>
            <a:endParaRPr lang="en-US" sz="2180" dirty="0">
              <a:latin typeface="Tahoma"/>
              <a:cs typeface="Tahoma"/>
            </a:endParaRPr>
          </a:p>
          <a:p>
            <a:pPr marL="25168">
              <a:spcBef>
                <a:spcPts val="178"/>
              </a:spcBef>
            </a:pPr>
            <a:endParaRPr sz="2180" dirty="0">
              <a:latin typeface="Tahoma"/>
              <a:cs typeface="Tahoma"/>
            </a:endParaRPr>
          </a:p>
        </p:txBody>
      </p:sp>
      <p:sp>
        <p:nvSpPr>
          <p:cNvPr id="25" name="object 32">
            <a:extLst>
              <a:ext uri="{FF2B5EF4-FFF2-40B4-BE49-F238E27FC236}">
                <a16:creationId xmlns:a16="http://schemas.microsoft.com/office/drawing/2014/main" xmlns="" id="{ED6D0610-133C-4E77-9678-D23FEA0D9BBD}"/>
              </a:ext>
            </a:extLst>
          </p:cNvPr>
          <p:cNvSpPr txBox="1"/>
          <p:nvPr/>
        </p:nvSpPr>
        <p:spPr>
          <a:xfrm>
            <a:off x="903903" y="3787546"/>
            <a:ext cx="7709526" cy="358348"/>
          </a:xfrm>
          <a:prstGeom prst="rect">
            <a:avLst/>
          </a:prstGeom>
        </p:spPr>
        <p:txBody>
          <a:bodyPr vert="horz" wrap="square" lIns="0" tIns="22650" rIns="0" bIns="0" rtlCol="0">
            <a:spAutoFit/>
          </a:bodyPr>
          <a:lstStyle/>
          <a:p>
            <a:pPr marL="25168">
              <a:spcBef>
                <a:spcPts val="178"/>
              </a:spcBef>
            </a:pPr>
            <a:r>
              <a:rPr sz="2180" spc="-89" dirty="0">
                <a:latin typeface="Tahoma"/>
                <a:cs typeface="Tahoma"/>
              </a:rPr>
              <a:t>Choose </a:t>
            </a:r>
            <a:r>
              <a:rPr sz="2180" spc="-109" dirty="0">
                <a:latin typeface="Tahoma"/>
                <a:cs typeface="Tahoma"/>
              </a:rPr>
              <a:t>2 25 </a:t>
            </a:r>
            <a:r>
              <a:rPr sz="2180" spc="-79" dirty="0">
                <a:latin typeface="Tahoma"/>
                <a:cs typeface="Tahoma"/>
              </a:rPr>
              <a:t>coins, </a:t>
            </a:r>
            <a:r>
              <a:rPr sz="2180" spc="-129" dirty="0">
                <a:latin typeface="Tahoma"/>
                <a:cs typeface="Tahoma"/>
              </a:rPr>
              <a:t>so </a:t>
            </a:r>
            <a:r>
              <a:rPr sz="2180" spc="-99" dirty="0">
                <a:latin typeface="Tahoma"/>
                <a:cs typeface="Tahoma"/>
              </a:rPr>
              <a:t>remaining </a:t>
            </a:r>
            <a:r>
              <a:rPr sz="2180" spc="-69" dirty="0">
                <a:latin typeface="Tahoma"/>
                <a:cs typeface="Tahoma"/>
              </a:rPr>
              <a:t>is </a:t>
            </a:r>
            <a:r>
              <a:rPr sz="2180" spc="-109" dirty="0">
                <a:latin typeface="Tahoma"/>
                <a:cs typeface="Tahoma"/>
              </a:rPr>
              <a:t>73 </a:t>
            </a:r>
            <a:r>
              <a:rPr sz="2180" spc="-59" dirty="0">
                <a:latin typeface="Lucida Sans Unicode"/>
                <a:cs typeface="Lucida Sans Unicode"/>
              </a:rPr>
              <a:t>− </a:t>
            </a:r>
            <a:r>
              <a:rPr sz="2180" spc="-109" dirty="0">
                <a:latin typeface="Tahoma"/>
                <a:cs typeface="Tahoma"/>
              </a:rPr>
              <a:t>2 </a:t>
            </a:r>
            <a:r>
              <a:rPr sz="2180" spc="-654" dirty="0">
                <a:latin typeface="Lucida Sans Unicode"/>
                <a:cs typeface="Lucida Sans Unicode"/>
              </a:rPr>
              <a:t>∗</a:t>
            </a:r>
            <a:r>
              <a:rPr sz="2180" spc="-109" dirty="0">
                <a:latin typeface="Tahoma"/>
                <a:cs typeface="Tahoma"/>
              </a:rPr>
              <a:t>25 </a:t>
            </a:r>
            <a:r>
              <a:rPr sz="2180" spc="89" dirty="0">
                <a:latin typeface="Tahoma"/>
                <a:cs typeface="Tahoma"/>
              </a:rPr>
              <a:t>=</a:t>
            </a:r>
            <a:r>
              <a:rPr sz="2180" spc="476" dirty="0">
                <a:latin typeface="Tahoma"/>
                <a:cs typeface="Tahoma"/>
              </a:rPr>
              <a:t> </a:t>
            </a:r>
            <a:r>
              <a:rPr sz="2180" spc="-109" dirty="0">
                <a:latin typeface="Tahoma"/>
                <a:cs typeface="Tahoma"/>
              </a:rPr>
              <a:t>23</a:t>
            </a:r>
            <a:endParaRPr sz="2180" dirty="0">
              <a:latin typeface="Tahoma"/>
              <a:cs typeface="Tahoma"/>
            </a:endParaRPr>
          </a:p>
        </p:txBody>
      </p:sp>
      <p:sp>
        <p:nvSpPr>
          <p:cNvPr id="26" name="object 35">
            <a:extLst>
              <a:ext uri="{FF2B5EF4-FFF2-40B4-BE49-F238E27FC236}">
                <a16:creationId xmlns:a16="http://schemas.microsoft.com/office/drawing/2014/main" xmlns="" id="{ABFDFB8D-A22C-49E6-A13A-7EB4B16FF0AD}"/>
              </a:ext>
            </a:extLst>
          </p:cNvPr>
          <p:cNvSpPr txBox="1"/>
          <p:nvPr/>
        </p:nvSpPr>
        <p:spPr>
          <a:xfrm>
            <a:off x="917971" y="4132907"/>
            <a:ext cx="7709527" cy="358348"/>
          </a:xfrm>
          <a:prstGeom prst="rect">
            <a:avLst/>
          </a:prstGeom>
        </p:spPr>
        <p:txBody>
          <a:bodyPr vert="horz" wrap="square" lIns="0" tIns="22650" rIns="0" bIns="0" rtlCol="0">
            <a:spAutoFit/>
          </a:bodyPr>
          <a:lstStyle/>
          <a:p>
            <a:pPr marL="25168">
              <a:spcBef>
                <a:spcPts val="178"/>
              </a:spcBef>
            </a:pPr>
            <a:r>
              <a:rPr sz="2180" spc="-89" dirty="0">
                <a:latin typeface="Tahoma"/>
                <a:cs typeface="Tahoma"/>
              </a:rPr>
              <a:t>Choose </a:t>
            </a:r>
            <a:r>
              <a:rPr sz="2180" spc="-109" dirty="0">
                <a:latin typeface="Tahoma"/>
                <a:cs typeface="Tahoma"/>
              </a:rPr>
              <a:t>2 10 </a:t>
            </a:r>
            <a:r>
              <a:rPr sz="2180" spc="-79" dirty="0">
                <a:latin typeface="Tahoma"/>
                <a:cs typeface="Tahoma"/>
              </a:rPr>
              <a:t>coins, </a:t>
            </a:r>
            <a:r>
              <a:rPr sz="2180" spc="-129" dirty="0">
                <a:latin typeface="Tahoma"/>
                <a:cs typeface="Tahoma"/>
              </a:rPr>
              <a:t>so </a:t>
            </a:r>
            <a:r>
              <a:rPr sz="2180" spc="-99" dirty="0">
                <a:latin typeface="Tahoma"/>
                <a:cs typeface="Tahoma"/>
              </a:rPr>
              <a:t>remaining </a:t>
            </a:r>
            <a:r>
              <a:rPr sz="2180" spc="-69" dirty="0">
                <a:latin typeface="Tahoma"/>
                <a:cs typeface="Tahoma"/>
              </a:rPr>
              <a:t>is </a:t>
            </a:r>
            <a:r>
              <a:rPr sz="2180" spc="-109" dirty="0">
                <a:latin typeface="Tahoma"/>
                <a:cs typeface="Tahoma"/>
              </a:rPr>
              <a:t>23 </a:t>
            </a:r>
            <a:r>
              <a:rPr sz="2180" spc="-59" dirty="0">
                <a:latin typeface="Lucida Sans Unicode"/>
                <a:cs typeface="Lucida Sans Unicode"/>
              </a:rPr>
              <a:t>− </a:t>
            </a:r>
            <a:r>
              <a:rPr sz="2180" spc="-109" dirty="0">
                <a:latin typeface="Tahoma"/>
                <a:cs typeface="Tahoma"/>
              </a:rPr>
              <a:t>2 </a:t>
            </a:r>
            <a:r>
              <a:rPr sz="2180" spc="-654" dirty="0">
                <a:latin typeface="Lucida Sans Unicode"/>
                <a:cs typeface="Lucida Sans Unicode"/>
              </a:rPr>
              <a:t>∗</a:t>
            </a:r>
            <a:r>
              <a:rPr sz="2180" spc="-109" dirty="0">
                <a:latin typeface="Tahoma"/>
                <a:cs typeface="Tahoma"/>
              </a:rPr>
              <a:t>10 </a:t>
            </a:r>
            <a:r>
              <a:rPr sz="2180" spc="89" dirty="0">
                <a:latin typeface="Tahoma"/>
                <a:cs typeface="Tahoma"/>
              </a:rPr>
              <a:t>=</a:t>
            </a:r>
            <a:r>
              <a:rPr sz="2180" spc="476" dirty="0">
                <a:latin typeface="Tahoma"/>
                <a:cs typeface="Tahoma"/>
              </a:rPr>
              <a:t> </a:t>
            </a:r>
            <a:r>
              <a:rPr sz="2180" spc="-109" dirty="0">
                <a:latin typeface="Tahoma"/>
                <a:cs typeface="Tahoma"/>
              </a:rPr>
              <a:t>3</a:t>
            </a:r>
            <a:endParaRPr sz="2180" dirty="0">
              <a:latin typeface="Tahoma"/>
              <a:cs typeface="Tahoma"/>
            </a:endParaRPr>
          </a:p>
        </p:txBody>
      </p:sp>
      <p:sp>
        <p:nvSpPr>
          <p:cNvPr id="27" name="object 38">
            <a:extLst>
              <a:ext uri="{FF2B5EF4-FFF2-40B4-BE49-F238E27FC236}">
                <a16:creationId xmlns:a16="http://schemas.microsoft.com/office/drawing/2014/main" xmlns="" id="{9091D288-A338-4276-A59A-E272613B6987}"/>
              </a:ext>
            </a:extLst>
          </p:cNvPr>
          <p:cNvSpPr txBox="1"/>
          <p:nvPr/>
        </p:nvSpPr>
        <p:spPr>
          <a:xfrm>
            <a:off x="917972" y="4521493"/>
            <a:ext cx="6350509" cy="358348"/>
          </a:xfrm>
          <a:prstGeom prst="rect">
            <a:avLst/>
          </a:prstGeom>
        </p:spPr>
        <p:txBody>
          <a:bodyPr vert="horz" wrap="square" lIns="0" tIns="22650" rIns="0" bIns="0" rtlCol="0">
            <a:spAutoFit/>
          </a:bodyPr>
          <a:lstStyle/>
          <a:p>
            <a:pPr marL="25168">
              <a:spcBef>
                <a:spcPts val="178"/>
              </a:spcBef>
            </a:pPr>
            <a:r>
              <a:rPr sz="2180" spc="-89" dirty="0">
                <a:latin typeface="Tahoma"/>
                <a:cs typeface="Tahoma"/>
              </a:rPr>
              <a:t>Choose</a:t>
            </a:r>
            <a:r>
              <a:rPr sz="2180" spc="20" dirty="0">
                <a:latin typeface="Tahoma"/>
                <a:cs typeface="Tahoma"/>
              </a:rPr>
              <a:t> </a:t>
            </a:r>
            <a:r>
              <a:rPr sz="2180" spc="-109" dirty="0">
                <a:latin typeface="Tahoma"/>
                <a:cs typeface="Tahoma"/>
              </a:rPr>
              <a:t>0</a:t>
            </a:r>
            <a:r>
              <a:rPr sz="2180" spc="20" dirty="0">
                <a:latin typeface="Tahoma"/>
                <a:cs typeface="Tahoma"/>
              </a:rPr>
              <a:t> </a:t>
            </a:r>
            <a:r>
              <a:rPr sz="2180" spc="-109" dirty="0">
                <a:latin typeface="Tahoma"/>
                <a:cs typeface="Tahoma"/>
              </a:rPr>
              <a:t>5</a:t>
            </a:r>
            <a:r>
              <a:rPr sz="2180" spc="30" dirty="0">
                <a:latin typeface="Tahoma"/>
                <a:cs typeface="Tahoma"/>
              </a:rPr>
              <a:t> </a:t>
            </a:r>
            <a:r>
              <a:rPr sz="2180" spc="-79" dirty="0">
                <a:latin typeface="Tahoma"/>
                <a:cs typeface="Tahoma"/>
              </a:rPr>
              <a:t>coins,</a:t>
            </a:r>
            <a:r>
              <a:rPr sz="2180" spc="40" dirty="0">
                <a:latin typeface="Tahoma"/>
                <a:cs typeface="Tahoma"/>
              </a:rPr>
              <a:t> </a:t>
            </a:r>
            <a:r>
              <a:rPr sz="2180" spc="-129" dirty="0">
                <a:latin typeface="Tahoma"/>
                <a:cs typeface="Tahoma"/>
              </a:rPr>
              <a:t>so</a:t>
            </a:r>
            <a:r>
              <a:rPr sz="2180" spc="20" dirty="0">
                <a:latin typeface="Tahoma"/>
                <a:cs typeface="Tahoma"/>
              </a:rPr>
              <a:t> </a:t>
            </a:r>
            <a:r>
              <a:rPr sz="2180" spc="-99" dirty="0">
                <a:latin typeface="Tahoma"/>
                <a:cs typeface="Tahoma"/>
              </a:rPr>
              <a:t>remaining</a:t>
            </a:r>
            <a:r>
              <a:rPr sz="2180" spc="30" dirty="0">
                <a:latin typeface="Tahoma"/>
                <a:cs typeface="Tahoma"/>
              </a:rPr>
              <a:t> </a:t>
            </a:r>
            <a:r>
              <a:rPr sz="2180" spc="-69" dirty="0">
                <a:latin typeface="Tahoma"/>
                <a:cs typeface="Tahoma"/>
              </a:rPr>
              <a:t>is</a:t>
            </a:r>
            <a:r>
              <a:rPr sz="2180" spc="30" dirty="0">
                <a:latin typeface="Tahoma"/>
                <a:cs typeface="Tahoma"/>
              </a:rPr>
              <a:t> </a:t>
            </a:r>
            <a:r>
              <a:rPr sz="2180" spc="-109" dirty="0">
                <a:latin typeface="Tahoma"/>
                <a:cs typeface="Tahoma"/>
              </a:rPr>
              <a:t>3</a:t>
            </a:r>
            <a:endParaRPr sz="2180" dirty="0">
              <a:latin typeface="Tahoma"/>
              <a:cs typeface="Tahoma"/>
            </a:endParaRPr>
          </a:p>
        </p:txBody>
      </p:sp>
      <p:sp>
        <p:nvSpPr>
          <p:cNvPr id="28" name="object 41">
            <a:extLst>
              <a:ext uri="{FF2B5EF4-FFF2-40B4-BE49-F238E27FC236}">
                <a16:creationId xmlns:a16="http://schemas.microsoft.com/office/drawing/2014/main" xmlns="" id="{77C60CFC-82FC-4008-871A-DDB9FE472D3C}"/>
              </a:ext>
            </a:extLst>
          </p:cNvPr>
          <p:cNvSpPr txBox="1"/>
          <p:nvPr/>
        </p:nvSpPr>
        <p:spPr>
          <a:xfrm>
            <a:off x="917974" y="4937705"/>
            <a:ext cx="7407522" cy="358348"/>
          </a:xfrm>
          <a:prstGeom prst="rect">
            <a:avLst/>
          </a:prstGeom>
        </p:spPr>
        <p:txBody>
          <a:bodyPr vert="horz" wrap="square" lIns="0" tIns="22650" rIns="0" bIns="0" rtlCol="0">
            <a:spAutoFit/>
          </a:bodyPr>
          <a:lstStyle/>
          <a:p>
            <a:pPr marL="25168">
              <a:spcBef>
                <a:spcPts val="178"/>
              </a:spcBef>
            </a:pPr>
            <a:r>
              <a:rPr sz="2180" spc="-89" dirty="0">
                <a:latin typeface="Tahoma"/>
                <a:cs typeface="Tahoma"/>
              </a:rPr>
              <a:t>Choose </a:t>
            </a:r>
            <a:r>
              <a:rPr sz="2180" spc="-109" dirty="0">
                <a:latin typeface="Tahoma"/>
                <a:cs typeface="Tahoma"/>
              </a:rPr>
              <a:t>3 1 </a:t>
            </a:r>
            <a:r>
              <a:rPr sz="2180" spc="-79" dirty="0">
                <a:latin typeface="Tahoma"/>
                <a:cs typeface="Tahoma"/>
              </a:rPr>
              <a:t>coins, </a:t>
            </a:r>
            <a:r>
              <a:rPr sz="2180" spc="-129" dirty="0">
                <a:latin typeface="Tahoma"/>
                <a:cs typeface="Tahoma"/>
              </a:rPr>
              <a:t>so </a:t>
            </a:r>
            <a:r>
              <a:rPr sz="2180" spc="-99" dirty="0">
                <a:latin typeface="Tahoma"/>
                <a:cs typeface="Tahoma"/>
              </a:rPr>
              <a:t>remaining </a:t>
            </a:r>
            <a:r>
              <a:rPr sz="2180" spc="-69" dirty="0">
                <a:latin typeface="Tahoma"/>
                <a:cs typeface="Tahoma"/>
              </a:rPr>
              <a:t>is </a:t>
            </a:r>
            <a:r>
              <a:rPr sz="2180" spc="-109" dirty="0">
                <a:latin typeface="Tahoma"/>
                <a:cs typeface="Tahoma"/>
              </a:rPr>
              <a:t>3 </a:t>
            </a:r>
            <a:r>
              <a:rPr sz="2180" spc="-59" dirty="0">
                <a:latin typeface="Lucida Sans Unicode"/>
                <a:cs typeface="Lucida Sans Unicode"/>
              </a:rPr>
              <a:t>− </a:t>
            </a:r>
            <a:r>
              <a:rPr sz="2180" spc="-109" dirty="0">
                <a:latin typeface="Tahoma"/>
                <a:cs typeface="Tahoma"/>
              </a:rPr>
              <a:t>1 </a:t>
            </a:r>
            <a:r>
              <a:rPr sz="2180" spc="-654" dirty="0">
                <a:latin typeface="Lucida Sans Unicode"/>
                <a:cs typeface="Lucida Sans Unicode"/>
              </a:rPr>
              <a:t>∗</a:t>
            </a:r>
            <a:r>
              <a:rPr sz="2180" spc="-109" dirty="0">
                <a:latin typeface="Tahoma"/>
                <a:cs typeface="Tahoma"/>
              </a:rPr>
              <a:t>3 </a:t>
            </a:r>
            <a:r>
              <a:rPr sz="2180" spc="89" dirty="0">
                <a:latin typeface="Tahoma"/>
                <a:cs typeface="Tahoma"/>
              </a:rPr>
              <a:t>=</a:t>
            </a:r>
            <a:r>
              <a:rPr sz="2180" spc="476" dirty="0">
                <a:latin typeface="Tahoma"/>
                <a:cs typeface="Tahoma"/>
              </a:rPr>
              <a:t> </a:t>
            </a:r>
            <a:r>
              <a:rPr sz="2180" spc="-109" dirty="0">
                <a:latin typeface="Tahoma"/>
                <a:cs typeface="Tahoma"/>
              </a:rPr>
              <a:t>0</a:t>
            </a:r>
            <a:endParaRPr sz="2180" dirty="0">
              <a:latin typeface="Tahoma"/>
              <a:cs typeface="Tahoma"/>
            </a:endParaRPr>
          </a:p>
        </p:txBody>
      </p:sp>
      <p:sp>
        <p:nvSpPr>
          <p:cNvPr id="29" name="object 52">
            <a:extLst>
              <a:ext uri="{FF2B5EF4-FFF2-40B4-BE49-F238E27FC236}">
                <a16:creationId xmlns:a16="http://schemas.microsoft.com/office/drawing/2014/main" xmlns="" id="{C1482355-00E4-4643-8125-BEFBFF67FFD3}"/>
              </a:ext>
            </a:extLst>
          </p:cNvPr>
          <p:cNvSpPr txBox="1"/>
          <p:nvPr/>
        </p:nvSpPr>
        <p:spPr>
          <a:xfrm>
            <a:off x="368855" y="5353916"/>
            <a:ext cx="8258643" cy="358348"/>
          </a:xfrm>
          <a:prstGeom prst="rect">
            <a:avLst/>
          </a:prstGeom>
        </p:spPr>
        <p:txBody>
          <a:bodyPr vert="horz" wrap="square" lIns="0" tIns="22650" rIns="0" bIns="0" rtlCol="0">
            <a:spAutoFit/>
          </a:bodyPr>
          <a:lstStyle/>
          <a:p>
            <a:pPr marL="25168">
              <a:spcBef>
                <a:spcPts val="178"/>
              </a:spcBef>
            </a:pPr>
            <a:r>
              <a:rPr sz="2180" spc="-50" dirty="0">
                <a:latin typeface="Tahoma"/>
                <a:cs typeface="Tahoma"/>
              </a:rPr>
              <a:t>Solution</a:t>
            </a:r>
            <a:r>
              <a:rPr sz="2180" spc="20" dirty="0">
                <a:latin typeface="Tahoma"/>
                <a:cs typeface="Tahoma"/>
              </a:rPr>
              <a:t> </a:t>
            </a:r>
            <a:r>
              <a:rPr sz="2180" spc="-79" dirty="0">
                <a:latin typeface="Tahoma"/>
                <a:cs typeface="Tahoma"/>
              </a:rPr>
              <a:t>(and</a:t>
            </a:r>
            <a:r>
              <a:rPr sz="2180" spc="40" dirty="0">
                <a:latin typeface="Tahoma"/>
                <a:cs typeface="Tahoma"/>
              </a:rPr>
              <a:t> </a:t>
            </a:r>
            <a:r>
              <a:rPr sz="2180" dirty="0">
                <a:latin typeface="Tahoma"/>
                <a:cs typeface="Tahoma"/>
              </a:rPr>
              <a:t>it’s</a:t>
            </a:r>
            <a:r>
              <a:rPr sz="2180" spc="30" dirty="0">
                <a:latin typeface="Tahoma"/>
                <a:cs typeface="Tahoma"/>
              </a:rPr>
              <a:t> </a:t>
            </a:r>
            <a:r>
              <a:rPr sz="2180" spc="-59" dirty="0">
                <a:latin typeface="Tahoma"/>
                <a:cs typeface="Tahoma"/>
              </a:rPr>
              <a:t>optimal):</a:t>
            </a:r>
            <a:r>
              <a:rPr sz="2180" spc="277" dirty="0">
                <a:latin typeface="Tahoma"/>
                <a:cs typeface="Tahoma"/>
              </a:rPr>
              <a:t> </a:t>
            </a:r>
            <a:r>
              <a:rPr sz="2180" spc="-109" dirty="0">
                <a:latin typeface="Tahoma"/>
                <a:cs typeface="Tahoma"/>
              </a:rPr>
              <a:t>2</a:t>
            </a:r>
            <a:r>
              <a:rPr sz="2180" spc="-198" dirty="0">
                <a:latin typeface="Tahoma"/>
                <a:cs typeface="Tahoma"/>
              </a:rPr>
              <a:t> </a:t>
            </a:r>
            <a:r>
              <a:rPr sz="2180" spc="-59" dirty="0">
                <a:latin typeface="Lucida Sans Unicode"/>
                <a:cs typeface="Lucida Sans Unicode"/>
              </a:rPr>
              <a:t>×</a:t>
            </a:r>
            <a:r>
              <a:rPr sz="2180" spc="-218" dirty="0">
                <a:latin typeface="Lucida Sans Unicode"/>
                <a:cs typeface="Lucida Sans Unicode"/>
              </a:rPr>
              <a:t> </a:t>
            </a:r>
            <a:r>
              <a:rPr sz="2180" spc="-109" dirty="0">
                <a:latin typeface="Tahoma"/>
                <a:cs typeface="Tahoma"/>
              </a:rPr>
              <a:t>25</a:t>
            </a:r>
            <a:r>
              <a:rPr sz="2180" spc="-208" dirty="0">
                <a:latin typeface="Tahoma"/>
                <a:cs typeface="Tahoma"/>
              </a:rPr>
              <a:t> </a:t>
            </a:r>
            <a:r>
              <a:rPr sz="2180" spc="89" dirty="0">
                <a:latin typeface="Tahoma"/>
                <a:cs typeface="Tahoma"/>
              </a:rPr>
              <a:t>+</a:t>
            </a:r>
            <a:r>
              <a:rPr sz="2180" spc="-218" dirty="0">
                <a:latin typeface="Tahoma"/>
                <a:cs typeface="Tahoma"/>
              </a:rPr>
              <a:t> </a:t>
            </a:r>
            <a:r>
              <a:rPr sz="2180" spc="-109" dirty="0">
                <a:latin typeface="Tahoma"/>
                <a:cs typeface="Tahoma"/>
              </a:rPr>
              <a:t>2</a:t>
            </a:r>
            <a:r>
              <a:rPr sz="2180" spc="-208" dirty="0">
                <a:latin typeface="Tahoma"/>
                <a:cs typeface="Tahoma"/>
              </a:rPr>
              <a:t> </a:t>
            </a:r>
            <a:r>
              <a:rPr sz="2180" spc="-59" dirty="0">
                <a:latin typeface="Lucida Sans Unicode"/>
                <a:cs typeface="Lucida Sans Unicode"/>
              </a:rPr>
              <a:t>×</a:t>
            </a:r>
            <a:r>
              <a:rPr sz="2180" spc="-218" dirty="0">
                <a:latin typeface="Lucida Sans Unicode"/>
                <a:cs typeface="Lucida Sans Unicode"/>
              </a:rPr>
              <a:t> </a:t>
            </a:r>
            <a:r>
              <a:rPr sz="2180" spc="-109" dirty="0">
                <a:latin typeface="Tahoma"/>
                <a:cs typeface="Tahoma"/>
              </a:rPr>
              <a:t>10</a:t>
            </a:r>
            <a:r>
              <a:rPr sz="2180" spc="-208" dirty="0">
                <a:latin typeface="Tahoma"/>
                <a:cs typeface="Tahoma"/>
              </a:rPr>
              <a:t> </a:t>
            </a:r>
            <a:r>
              <a:rPr sz="2180" spc="89" dirty="0">
                <a:latin typeface="Tahoma"/>
                <a:cs typeface="Tahoma"/>
              </a:rPr>
              <a:t>+</a:t>
            </a:r>
            <a:r>
              <a:rPr sz="2180" spc="-208" dirty="0">
                <a:latin typeface="Tahoma"/>
                <a:cs typeface="Tahoma"/>
              </a:rPr>
              <a:t> </a:t>
            </a:r>
            <a:r>
              <a:rPr sz="2180" spc="-109" dirty="0">
                <a:latin typeface="Tahoma"/>
                <a:cs typeface="Tahoma"/>
              </a:rPr>
              <a:t>3</a:t>
            </a:r>
            <a:r>
              <a:rPr sz="2180" spc="-208" dirty="0">
                <a:latin typeface="Tahoma"/>
                <a:cs typeface="Tahoma"/>
              </a:rPr>
              <a:t> </a:t>
            </a:r>
            <a:r>
              <a:rPr sz="2180" spc="-59" dirty="0">
                <a:latin typeface="Lucida Sans Unicode"/>
                <a:cs typeface="Lucida Sans Unicode"/>
              </a:rPr>
              <a:t>×</a:t>
            </a:r>
            <a:r>
              <a:rPr sz="2180" spc="-218" dirty="0">
                <a:latin typeface="Lucida Sans Unicode"/>
                <a:cs typeface="Lucida Sans Unicode"/>
              </a:rPr>
              <a:t> </a:t>
            </a:r>
            <a:r>
              <a:rPr sz="2180" spc="-109" dirty="0">
                <a:latin typeface="Tahoma"/>
                <a:cs typeface="Tahoma"/>
              </a:rPr>
              <a:t>1</a:t>
            </a:r>
            <a:r>
              <a:rPr sz="2180" spc="-89" dirty="0">
                <a:latin typeface="Tahoma"/>
                <a:cs typeface="Tahoma"/>
              </a:rPr>
              <a:t> </a:t>
            </a:r>
            <a:r>
              <a:rPr sz="2180" spc="89" dirty="0">
                <a:latin typeface="Tahoma"/>
                <a:cs typeface="Tahoma"/>
              </a:rPr>
              <a:t>=</a:t>
            </a:r>
            <a:r>
              <a:rPr sz="2180" spc="-79" dirty="0">
                <a:latin typeface="Tahoma"/>
                <a:cs typeface="Tahoma"/>
              </a:rPr>
              <a:t> </a:t>
            </a:r>
            <a:r>
              <a:rPr sz="2180" spc="-109" dirty="0">
                <a:latin typeface="Tahoma"/>
                <a:cs typeface="Tahoma"/>
              </a:rPr>
              <a:t>7</a:t>
            </a:r>
            <a:r>
              <a:rPr sz="2180" spc="30" dirty="0">
                <a:latin typeface="Tahoma"/>
                <a:cs typeface="Tahoma"/>
              </a:rPr>
              <a:t> </a:t>
            </a:r>
            <a:r>
              <a:rPr sz="2180" spc="-79" dirty="0">
                <a:latin typeface="Tahoma"/>
                <a:cs typeface="Tahoma"/>
              </a:rPr>
              <a:t>coins</a:t>
            </a:r>
            <a:endParaRPr lang="en-US" sz="2180" dirty="0">
              <a:latin typeface="Tahoma"/>
              <a:cs typeface="Tahoma"/>
            </a:endParaRPr>
          </a:p>
        </p:txBody>
      </p:sp>
      <p:sp>
        <p:nvSpPr>
          <p:cNvPr id="18" name="TextBox 17">
            <a:extLst>
              <a:ext uri="{FF2B5EF4-FFF2-40B4-BE49-F238E27FC236}">
                <a16:creationId xmlns:a16="http://schemas.microsoft.com/office/drawing/2014/main" xmlns="" id="{69A4B472-9814-4E02-B653-1960A578421E}"/>
              </a:ext>
            </a:extLst>
          </p:cNvPr>
          <p:cNvSpPr txBox="1"/>
          <p:nvPr/>
        </p:nvSpPr>
        <p:spPr>
          <a:xfrm>
            <a:off x="1030031" y="5908431"/>
            <a:ext cx="7420173" cy="738664"/>
          </a:xfrm>
          <a:prstGeom prst="rect">
            <a:avLst/>
          </a:prstGeom>
          <a:noFill/>
        </p:spPr>
        <p:txBody>
          <a:bodyPr wrap="none" rtlCol="0">
            <a:spAutoFit/>
          </a:bodyPr>
          <a:lstStyle/>
          <a:p>
            <a:r>
              <a:rPr lang="en-US" b="1" dirty="0">
                <a:solidFill>
                  <a:srgbClr val="FF0000"/>
                </a:solidFill>
              </a:rPr>
              <a:t>Key Question</a:t>
            </a:r>
          </a:p>
          <a:p>
            <a:r>
              <a:rPr lang="en-US" sz="2400" b="1" i="1" spc="-79" dirty="0">
                <a:cs typeface="Tahoma"/>
              </a:rPr>
              <a:t>Does </a:t>
            </a:r>
            <a:r>
              <a:rPr lang="en-US" sz="2400" b="1" i="1" spc="-109" dirty="0">
                <a:cs typeface="Tahoma"/>
              </a:rPr>
              <a:t>a </a:t>
            </a:r>
            <a:r>
              <a:rPr lang="en-US" sz="2400" b="1" i="1" spc="-129" dirty="0">
                <a:cs typeface="Tahoma"/>
              </a:rPr>
              <a:t>greedy </a:t>
            </a:r>
            <a:r>
              <a:rPr lang="en-US" sz="2400" b="1" i="1" spc="-109" dirty="0">
                <a:cs typeface="Tahoma"/>
              </a:rPr>
              <a:t>approach </a:t>
            </a:r>
            <a:r>
              <a:rPr lang="en-US" sz="2400" b="1" i="1" spc="-129" dirty="0">
                <a:cs typeface="Tahoma"/>
              </a:rPr>
              <a:t>always </a:t>
            </a:r>
            <a:r>
              <a:rPr lang="en-US" sz="2400" b="1" i="1" spc="-109" dirty="0">
                <a:cs typeface="Tahoma"/>
              </a:rPr>
              <a:t>produce </a:t>
            </a:r>
            <a:r>
              <a:rPr lang="en-US" sz="2400" b="1" i="1" spc="-79" dirty="0">
                <a:cs typeface="Tahoma"/>
              </a:rPr>
              <a:t>the </a:t>
            </a:r>
            <a:r>
              <a:rPr lang="en-US" sz="2400" b="1" i="1" spc="-50" dirty="0">
                <a:cs typeface="Tahoma"/>
              </a:rPr>
              <a:t>optimal</a:t>
            </a:r>
            <a:r>
              <a:rPr lang="en-US" sz="2400" b="1" i="1" spc="30" dirty="0">
                <a:cs typeface="Tahoma"/>
              </a:rPr>
              <a:t> </a:t>
            </a:r>
            <a:r>
              <a:rPr lang="en-US" sz="2400" b="1" i="1" spc="-59" dirty="0">
                <a:cs typeface="Tahoma"/>
              </a:rPr>
              <a:t>solution?</a:t>
            </a:r>
            <a:endParaRPr lang="en-US" sz="2400" b="1" i="1" dirty="0">
              <a:cs typeface="Tahoma"/>
            </a:endParaRPr>
          </a:p>
        </p:txBody>
      </p:sp>
    </p:spTree>
    <p:extLst>
      <p:ext uri="{BB962C8B-B14F-4D97-AF65-F5344CB8AC3E}">
        <p14:creationId xmlns:p14="http://schemas.microsoft.com/office/powerpoint/2010/main" val="299487900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94281" y="675907"/>
            <a:ext cx="9131836" cy="982772"/>
          </a:xfrm>
          <a:prstGeom prst="rect">
            <a:avLst/>
          </a:prstGeom>
        </p:spPr>
        <p:txBody>
          <a:bodyPr vert="horz" wrap="square" lIns="0" tIns="33975" rIns="0" bIns="0" rtlCol="0">
            <a:spAutoFit/>
          </a:bodyPr>
          <a:lstStyle/>
          <a:p>
            <a:pPr marL="330954">
              <a:spcBef>
                <a:spcPts val="268"/>
              </a:spcBef>
            </a:pPr>
            <a:r>
              <a:rPr sz="2400" b="1" u="sng" spc="40" dirty="0">
                <a:latin typeface="Calibri"/>
                <a:cs typeface="Calibri"/>
              </a:rPr>
              <a:t>Coin </a:t>
            </a:r>
            <a:r>
              <a:rPr sz="2400" b="1" u="sng" spc="10" dirty="0">
                <a:latin typeface="Calibri"/>
                <a:cs typeface="Calibri"/>
              </a:rPr>
              <a:t>changing </a:t>
            </a:r>
            <a:r>
              <a:rPr sz="2400" b="1" u="sng" spc="-69" dirty="0">
                <a:latin typeface="Calibri"/>
                <a:cs typeface="Calibri"/>
              </a:rPr>
              <a:t>problem</a:t>
            </a:r>
            <a:r>
              <a:rPr sz="2400" b="1" u="sng" spc="208" dirty="0">
                <a:latin typeface="Calibri"/>
                <a:cs typeface="Calibri"/>
              </a:rPr>
              <a:t> </a:t>
            </a:r>
            <a:r>
              <a:rPr sz="2400" b="1" u="sng" spc="10" dirty="0">
                <a:latin typeface="Calibri"/>
                <a:cs typeface="Calibri"/>
              </a:rPr>
              <a:t>(continued)</a:t>
            </a:r>
            <a:endParaRPr sz="2400" b="1" u="sng" dirty="0">
              <a:latin typeface="Calibri"/>
              <a:cs typeface="Calibri"/>
            </a:endParaRPr>
          </a:p>
          <a:p>
            <a:pPr marL="712243">
              <a:spcBef>
                <a:spcPts val="1912"/>
              </a:spcBef>
              <a:tabLst>
                <a:tab pos="5288969" algn="l"/>
              </a:tabLst>
            </a:pPr>
            <a:r>
              <a:rPr sz="2180" spc="-40" dirty="0">
                <a:latin typeface="Tahoma"/>
                <a:cs typeface="Tahoma"/>
              </a:rPr>
              <a:t>Coin </a:t>
            </a:r>
            <a:r>
              <a:rPr sz="2180" spc="-89" dirty="0">
                <a:latin typeface="Tahoma"/>
                <a:cs typeface="Tahoma"/>
              </a:rPr>
              <a:t>denominations, </a:t>
            </a:r>
            <a:r>
              <a:rPr sz="2180" i="1" spc="69" dirty="0">
                <a:latin typeface="Trebuchet MS"/>
                <a:cs typeface="Trebuchet MS"/>
              </a:rPr>
              <a:t>C </a:t>
            </a:r>
            <a:r>
              <a:rPr sz="2180" spc="89" dirty="0">
                <a:latin typeface="Tahoma"/>
                <a:cs typeface="Tahoma"/>
              </a:rPr>
              <a:t>= </a:t>
            </a:r>
            <a:r>
              <a:rPr sz="2180" spc="-20" dirty="0">
                <a:latin typeface="Lucida Sans Unicode"/>
                <a:cs typeface="Lucida Sans Unicode"/>
              </a:rPr>
              <a:t>{</a:t>
            </a:r>
            <a:r>
              <a:rPr sz="2180" spc="-20" dirty="0">
                <a:latin typeface="Tahoma"/>
                <a:cs typeface="Tahoma"/>
              </a:rPr>
              <a:t>12</a:t>
            </a:r>
            <a:r>
              <a:rPr sz="2180" i="1" spc="-20" dirty="0">
                <a:latin typeface="Verdana"/>
                <a:cs typeface="Verdana"/>
              </a:rPr>
              <a:t>,</a:t>
            </a:r>
            <a:r>
              <a:rPr sz="2180" i="1" spc="-238" dirty="0">
                <a:latin typeface="Verdana"/>
                <a:cs typeface="Verdana"/>
              </a:rPr>
              <a:t> </a:t>
            </a:r>
            <a:r>
              <a:rPr sz="2180" spc="-159" dirty="0">
                <a:latin typeface="Tahoma"/>
                <a:cs typeface="Tahoma"/>
              </a:rPr>
              <a:t>5</a:t>
            </a:r>
            <a:r>
              <a:rPr sz="2180" i="1" spc="-159" dirty="0">
                <a:latin typeface="Verdana"/>
                <a:cs typeface="Verdana"/>
              </a:rPr>
              <a:t>,</a:t>
            </a:r>
            <a:r>
              <a:rPr sz="2180" i="1" spc="-404" dirty="0">
                <a:latin typeface="Verdana"/>
                <a:cs typeface="Verdana"/>
              </a:rPr>
              <a:t> </a:t>
            </a:r>
            <a:r>
              <a:rPr sz="2180" spc="119" dirty="0">
                <a:latin typeface="Tahoma"/>
                <a:cs typeface="Tahoma"/>
              </a:rPr>
              <a:t>1</a:t>
            </a:r>
            <a:r>
              <a:rPr sz="2180" spc="119" dirty="0">
                <a:latin typeface="Lucida Sans Unicode"/>
                <a:cs typeface="Lucida Sans Unicode"/>
              </a:rPr>
              <a:t>}	</a:t>
            </a:r>
            <a:r>
              <a:rPr sz="2180" spc="-50" dirty="0">
                <a:latin typeface="Tahoma"/>
                <a:cs typeface="Tahoma"/>
              </a:rPr>
              <a:t>Amount </a:t>
            </a:r>
            <a:r>
              <a:rPr sz="2180" spc="-30" dirty="0">
                <a:latin typeface="Tahoma"/>
                <a:cs typeface="Tahoma"/>
              </a:rPr>
              <a:t>to </a:t>
            </a:r>
            <a:r>
              <a:rPr sz="2180" spc="-109" dirty="0">
                <a:latin typeface="Tahoma"/>
                <a:cs typeface="Tahoma"/>
              </a:rPr>
              <a:t>change, </a:t>
            </a:r>
            <a:r>
              <a:rPr sz="2180" i="1" spc="109" dirty="0">
                <a:latin typeface="Trebuchet MS"/>
                <a:cs typeface="Trebuchet MS"/>
              </a:rPr>
              <a:t>A </a:t>
            </a:r>
            <a:r>
              <a:rPr sz="2180" spc="89" dirty="0">
                <a:latin typeface="Tahoma"/>
                <a:cs typeface="Tahoma"/>
              </a:rPr>
              <a:t>=</a:t>
            </a:r>
            <a:r>
              <a:rPr sz="2180" spc="-10" dirty="0">
                <a:latin typeface="Tahoma"/>
                <a:cs typeface="Tahoma"/>
              </a:rPr>
              <a:t> </a:t>
            </a:r>
            <a:r>
              <a:rPr sz="2180" spc="-109" dirty="0">
                <a:latin typeface="Tahoma"/>
                <a:cs typeface="Tahoma"/>
              </a:rPr>
              <a:t>15</a:t>
            </a:r>
            <a:endParaRPr sz="2180" dirty="0">
              <a:latin typeface="Tahoma"/>
              <a:cs typeface="Tahoma"/>
            </a:endParaRPr>
          </a:p>
        </p:txBody>
      </p:sp>
      <p:sp>
        <p:nvSpPr>
          <p:cNvPr id="10" name="object 10"/>
          <p:cNvSpPr txBox="1">
            <a:spLocks noGrp="1"/>
          </p:cNvSpPr>
          <p:nvPr>
            <p:ph type="ftr" sz="quarter" idx="5"/>
          </p:nvPr>
        </p:nvSpPr>
        <p:spPr>
          <a:xfrm>
            <a:off x="1462595" y="3318070"/>
            <a:ext cx="543560"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40"/>
              <a:t>Licensed</a:t>
            </a:r>
            <a:r>
              <a:rPr lang="en-US" spc="5"/>
              <a:t> </a:t>
            </a:r>
            <a:r>
              <a:rPr lang="en-US" spc="-30"/>
              <a:t>under</a:t>
            </a:r>
            <a:endParaRPr spc="-59" dirty="0"/>
          </a:p>
        </p:txBody>
      </p:sp>
      <p:sp>
        <p:nvSpPr>
          <p:cNvPr id="11" name="object 11"/>
          <p:cNvSpPr txBox="1">
            <a:spLocks noGrp="1"/>
          </p:cNvSpPr>
          <p:nvPr>
            <p:ph type="dt" sz="half" idx="6"/>
          </p:nvPr>
        </p:nvSpPr>
        <p:spPr>
          <a:xfrm>
            <a:off x="2399296" y="3318070"/>
            <a:ext cx="762635" cy="134620"/>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347"/>
              </a:spcBef>
            </a:pPr>
            <a:r>
              <a:rPr lang="en-US" spc="-25"/>
              <a:t>CSE </a:t>
            </a:r>
            <a:r>
              <a:rPr lang="en-US" spc="-10"/>
              <a:t>221:</a:t>
            </a:r>
            <a:r>
              <a:rPr lang="en-US" spc="5"/>
              <a:t> </a:t>
            </a:r>
            <a:r>
              <a:rPr lang="en-US" spc="-25"/>
              <a:t>Algorithms</a:t>
            </a:r>
            <a:endParaRPr spc="-50" dirty="0"/>
          </a:p>
        </p:txBody>
      </p:sp>
      <p:sp>
        <p:nvSpPr>
          <p:cNvPr id="12" name="object 12"/>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35</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38</a:t>
            </a:r>
            <a:endParaRPr sz="1189">
              <a:latin typeface="Arial"/>
              <a:cs typeface="Arial"/>
            </a:endParaRPr>
          </a:p>
        </p:txBody>
      </p:sp>
      <p:sp>
        <p:nvSpPr>
          <p:cNvPr id="2" name="TextBox 1">
            <a:extLst>
              <a:ext uri="{FF2B5EF4-FFF2-40B4-BE49-F238E27FC236}">
                <a16:creationId xmlns:a16="http://schemas.microsoft.com/office/drawing/2014/main" xmlns="" id="{A73D0FF9-C299-47AA-B3B6-DDBD8DC2A57C}"/>
              </a:ext>
            </a:extLst>
          </p:cNvPr>
          <p:cNvSpPr txBox="1"/>
          <p:nvPr/>
        </p:nvSpPr>
        <p:spPr>
          <a:xfrm>
            <a:off x="703385" y="2053883"/>
            <a:ext cx="3417154" cy="677108"/>
          </a:xfrm>
          <a:prstGeom prst="rect">
            <a:avLst/>
          </a:prstGeom>
          <a:noFill/>
        </p:spPr>
        <p:txBody>
          <a:bodyPr wrap="none" rtlCol="0">
            <a:spAutoFit/>
          </a:bodyPr>
          <a:lstStyle/>
          <a:p>
            <a:r>
              <a:rPr lang="en-US" sz="2000" b="1" u="sng" spc="-40" dirty="0">
                <a:cs typeface="Tahoma"/>
              </a:rPr>
              <a:t>Example </a:t>
            </a:r>
            <a:r>
              <a:rPr lang="en-US" sz="2000" b="1" u="sng" spc="-45" dirty="0">
                <a:cs typeface="Tahoma"/>
              </a:rPr>
              <a:t>(using </a:t>
            </a:r>
            <a:r>
              <a:rPr lang="en-US" sz="2000" b="1" u="sng" spc="-65" dirty="0">
                <a:cs typeface="Tahoma"/>
              </a:rPr>
              <a:t>greedy</a:t>
            </a:r>
            <a:r>
              <a:rPr lang="en-US" sz="2000" b="1" u="sng" spc="135" dirty="0">
                <a:cs typeface="Tahoma"/>
              </a:rPr>
              <a:t> </a:t>
            </a:r>
            <a:r>
              <a:rPr lang="en-US" sz="2000" b="1" u="sng" spc="-35" dirty="0">
                <a:cs typeface="Tahoma"/>
              </a:rPr>
              <a:t>strategy)</a:t>
            </a:r>
            <a:endParaRPr lang="en-US" sz="2000" b="1" u="sng" dirty="0">
              <a:cs typeface="Tahoma"/>
            </a:endParaRPr>
          </a:p>
          <a:p>
            <a:endParaRPr lang="en-US" dirty="0"/>
          </a:p>
        </p:txBody>
      </p:sp>
      <p:sp>
        <p:nvSpPr>
          <p:cNvPr id="9" name="object 19">
            <a:extLst>
              <a:ext uri="{FF2B5EF4-FFF2-40B4-BE49-F238E27FC236}">
                <a16:creationId xmlns:a16="http://schemas.microsoft.com/office/drawing/2014/main" xmlns="" id="{E39A159A-D9AD-4529-9EEE-AD680418DCAA}"/>
              </a:ext>
            </a:extLst>
          </p:cNvPr>
          <p:cNvSpPr txBox="1"/>
          <p:nvPr/>
        </p:nvSpPr>
        <p:spPr>
          <a:xfrm>
            <a:off x="1004222" y="2549477"/>
            <a:ext cx="5959286" cy="380873"/>
          </a:xfrm>
          <a:prstGeom prst="rect">
            <a:avLst/>
          </a:prstGeom>
        </p:spPr>
        <p:txBody>
          <a:bodyPr vert="horz" wrap="square" lIns="0" tIns="11430" rIns="0" bIns="0" rtlCol="0">
            <a:spAutoFit/>
          </a:bodyPr>
          <a:lstStyle/>
          <a:p>
            <a:pPr marL="12700">
              <a:lnSpc>
                <a:spcPct val="100000"/>
              </a:lnSpc>
              <a:spcBef>
                <a:spcPts val="90"/>
              </a:spcBef>
            </a:pPr>
            <a:r>
              <a:rPr sz="2400" spc="-45" dirty="0">
                <a:cs typeface="Tahoma"/>
              </a:rPr>
              <a:t>Choose </a:t>
            </a:r>
            <a:r>
              <a:rPr sz="2400" spc="-55" dirty="0">
                <a:cs typeface="Tahoma"/>
              </a:rPr>
              <a:t>1 12 </a:t>
            </a:r>
            <a:r>
              <a:rPr sz="2400" spc="-40" dirty="0">
                <a:cs typeface="Tahoma"/>
              </a:rPr>
              <a:t>coins, </a:t>
            </a:r>
            <a:r>
              <a:rPr sz="2400" spc="-65" dirty="0">
                <a:cs typeface="Tahoma"/>
              </a:rPr>
              <a:t>so </a:t>
            </a:r>
            <a:r>
              <a:rPr sz="2400" spc="-50" dirty="0">
                <a:cs typeface="Tahoma"/>
              </a:rPr>
              <a:t>remaining </a:t>
            </a:r>
            <a:r>
              <a:rPr sz="2400" spc="-35" dirty="0">
                <a:cs typeface="Tahoma"/>
              </a:rPr>
              <a:t>is </a:t>
            </a:r>
            <a:r>
              <a:rPr sz="2400" spc="-55" dirty="0">
                <a:cs typeface="Tahoma"/>
              </a:rPr>
              <a:t>15 </a:t>
            </a:r>
            <a:r>
              <a:rPr sz="2400" spc="-30" dirty="0">
                <a:cs typeface="Lucida Sans Unicode"/>
              </a:rPr>
              <a:t>− </a:t>
            </a:r>
            <a:r>
              <a:rPr sz="2400" spc="-55" dirty="0">
                <a:cs typeface="Tahoma"/>
              </a:rPr>
              <a:t>1 </a:t>
            </a:r>
            <a:r>
              <a:rPr sz="2400" spc="-330" dirty="0">
                <a:cs typeface="Lucida Sans Unicode"/>
              </a:rPr>
              <a:t>∗</a:t>
            </a:r>
            <a:r>
              <a:rPr sz="2400" spc="-55" dirty="0">
                <a:cs typeface="Tahoma"/>
              </a:rPr>
              <a:t>12 </a:t>
            </a:r>
            <a:r>
              <a:rPr sz="2400" spc="45" dirty="0">
                <a:cs typeface="Tahoma"/>
              </a:rPr>
              <a:t>=</a:t>
            </a:r>
            <a:r>
              <a:rPr sz="2400" spc="240" dirty="0">
                <a:cs typeface="Tahoma"/>
              </a:rPr>
              <a:t> </a:t>
            </a:r>
            <a:r>
              <a:rPr sz="2400" spc="-55" dirty="0">
                <a:cs typeface="Tahoma"/>
              </a:rPr>
              <a:t>3</a:t>
            </a:r>
            <a:endParaRPr sz="2400" dirty="0">
              <a:cs typeface="Tahoma"/>
            </a:endParaRPr>
          </a:p>
        </p:txBody>
      </p:sp>
      <p:sp>
        <p:nvSpPr>
          <p:cNvPr id="13" name="object 22">
            <a:extLst>
              <a:ext uri="{FF2B5EF4-FFF2-40B4-BE49-F238E27FC236}">
                <a16:creationId xmlns:a16="http://schemas.microsoft.com/office/drawing/2014/main" xmlns="" id="{0E6E2D64-F827-4235-A251-7FA28B0AE0E6}"/>
              </a:ext>
            </a:extLst>
          </p:cNvPr>
          <p:cNvSpPr txBox="1"/>
          <p:nvPr/>
        </p:nvSpPr>
        <p:spPr>
          <a:xfrm>
            <a:off x="1004223" y="2900189"/>
            <a:ext cx="5649795" cy="380873"/>
          </a:xfrm>
          <a:prstGeom prst="rect">
            <a:avLst/>
          </a:prstGeom>
        </p:spPr>
        <p:txBody>
          <a:bodyPr vert="horz" wrap="square" lIns="0" tIns="11430" rIns="0" bIns="0" rtlCol="0">
            <a:spAutoFit/>
          </a:bodyPr>
          <a:lstStyle/>
          <a:p>
            <a:pPr marL="12700">
              <a:lnSpc>
                <a:spcPct val="100000"/>
              </a:lnSpc>
              <a:spcBef>
                <a:spcPts val="90"/>
              </a:spcBef>
            </a:pPr>
            <a:r>
              <a:rPr sz="2400" spc="-45" dirty="0">
                <a:cs typeface="Tahoma"/>
              </a:rPr>
              <a:t>Choose </a:t>
            </a:r>
            <a:r>
              <a:rPr sz="2400" spc="-55" dirty="0">
                <a:cs typeface="Tahoma"/>
              </a:rPr>
              <a:t>3 1 </a:t>
            </a:r>
            <a:r>
              <a:rPr sz="2400" spc="-40" dirty="0">
                <a:cs typeface="Tahoma"/>
              </a:rPr>
              <a:t>coins, </a:t>
            </a:r>
            <a:r>
              <a:rPr sz="2400" spc="-65" dirty="0">
                <a:cs typeface="Tahoma"/>
              </a:rPr>
              <a:t>so </a:t>
            </a:r>
            <a:r>
              <a:rPr sz="2400" spc="-50" dirty="0">
                <a:cs typeface="Tahoma"/>
              </a:rPr>
              <a:t>remaining </a:t>
            </a:r>
            <a:r>
              <a:rPr sz="2400" spc="-35" dirty="0">
                <a:cs typeface="Tahoma"/>
              </a:rPr>
              <a:t>is </a:t>
            </a:r>
            <a:r>
              <a:rPr sz="2400" spc="-55" dirty="0">
                <a:cs typeface="Tahoma"/>
              </a:rPr>
              <a:t>3 </a:t>
            </a:r>
            <a:r>
              <a:rPr sz="2400" spc="-30" dirty="0">
                <a:cs typeface="Lucida Sans Unicode"/>
              </a:rPr>
              <a:t>− </a:t>
            </a:r>
            <a:r>
              <a:rPr sz="2400" spc="-55" dirty="0">
                <a:cs typeface="Tahoma"/>
              </a:rPr>
              <a:t>1 </a:t>
            </a:r>
            <a:r>
              <a:rPr sz="2400" spc="-330" dirty="0">
                <a:cs typeface="Lucida Sans Unicode"/>
              </a:rPr>
              <a:t>∗ </a:t>
            </a:r>
            <a:r>
              <a:rPr sz="2400" spc="-55" dirty="0">
                <a:cs typeface="Tahoma"/>
              </a:rPr>
              <a:t>3 </a:t>
            </a:r>
            <a:r>
              <a:rPr sz="2400" spc="45" dirty="0">
                <a:cs typeface="Tahoma"/>
              </a:rPr>
              <a:t>=</a:t>
            </a:r>
            <a:r>
              <a:rPr sz="2400" spc="240" dirty="0">
                <a:cs typeface="Tahoma"/>
              </a:rPr>
              <a:t> </a:t>
            </a:r>
            <a:r>
              <a:rPr sz="2400" spc="-55" dirty="0">
                <a:cs typeface="Tahoma"/>
              </a:rPr>
              <a:t>0</a:t>
            </a:r>
            <a:endParaRPr sz="2400" dirty="0">
              <a:cs typeface="Tahoma"/>
            </a:endParaRPr>
          </a:p>
        </p:txBody>
      </p:sp>
      <p:sp>
        <p:nvSpPr>
          <p:cNvPr id="14" name="object 24">
            <a:extLst>
              <a:ext uri="{FF2B5EF4-FFF2-40B4-BE49-F238E27FC236}">
                <a16:creationId xmlns:a16="http://schemas.microsoft.com/office/drawing/2014/main" xmlns="" id="{F29BED1A-7599-4522-9F6E-73729DDB4168}"/>
              </a:ext>
            </a:extLst>
          </p:cNvPr>
          <p:cNvSpPr txBox="1"/>
          <p:nvPr/>
        </p:nvSpPr>
        <p:spPr>
          <a:xfrm>
            <a:off x="1036608" y="3331060"/>
            <a:ext cx="4323180" cy="442429"/>
          </a:xfrm>
          <a:prstGeom prst="rect">
            <a:avLst/>
          </a:prstGeom>
        </p:spPr>
        <p:txBody>
          <a:bodyPr vert="horz" wrap="square" lIns="0" tIns="11430" rIns="0" bIns="0" rtlCol="0">
            <a:spAutoFit/>
          </a:bodyPr>
          <a:lstStyle/>
          <a:p>
            <a:pPr marL="12700">
              <a:lnSpc>
                <a:spcPct val="100000"/>
              </a:lnSpc>
              <a:spcBef>
                <a:spcPts val="90"/>
              </a:spcBef>
            </a:pPr>
            <a:r>
              <a:rPr sz="2800" spc="-35" dirty="0">
                <a:cs typeface="Tahoma"/>
              </a:rPr>
              <a:t>Solution: </a:t>
            </a:r>
            <a:r>
              <a:rPr sz="2800" spc="-55" dirty="0">
                <a:cs typeface="Tahoma"/>
              </a:rPr>
              <a:t>4</a:t>
            </a:r>
            <a:r>
              <a:rPr sz="2800" spc="-120" dirty="0">
                <a:cs typeface="Tahoma"/>
              </a:rPr>
              <a:t> </a:t>
            </a:r>
            <a:r>
              <a:rPr sz="2800" spc="-40" dirty="0">
                <a:cs typeface="Tahoma"/>
              </a:rPr>
              <a:t>coins.</a:t>
            </a:r>
            <a:endParaRPr sz="2800" dirty="0">
              <a:cs typeface="Tahoma"/>
            </a:endParaRPr>
          </a:p>
        </p:txBody>
      </p:sp>
      <p:sp>
        <p:nvSpPr>
          <p:cNvPr id="3" name="TextBox 2">
            <a:extLst>
              <a:ext uri="{FF2B5EF4-FFF2-40B4-BE49-F238E27FC236}">
                <a16:creationId xmlns:a16="http://schemas.microsoft.com/office/drawing/2014/main" xmlns="" id="{23AF3FD0-3806-4159-9950-C16C9EEC9A72}"/>
              </a:ext>
            </a:extLst>
          </p:cNvPr>
          <p:cNvSpPr txBox="1"/>
          <p:nvPr/>
        </p:nvSpPr>
        <p:spPr>
          <a:xfrm>
            <a:off x="703385" y="4164037"/>
            <a:ext cx="3536033" cy="677108"/>
          </a:xfrm>
          <a:prstGeom prst="rect">
            <a:avLst/>
          </a:prstGeom>
          <a:noFill/>
        </p:spPr>
        <p:txBody>
          <a:bodyPr wrap="none" rtlCol="0">
            <a:spAutoFit/>
          </a:bodyPr>
          <a:lstStyle/>
          <a:p>
            <a:r>
              <a:rPr lang="en-US" sz="2000" b="1" u="sng" spc="-40" dirty="0">
                <a:cs typeface="Tahoma"/>
              </a:rPr>
              <a:t>Example </a:t>
            </a:r>
            <a:r>
              <a:rPr lang="en-US" sz="2000" b="1" u="sng" spc="-45" dirty="0">
                <a:cs typeface="Tahoma"/>
              </a:rPr>
              <a:t>(using </a:t>
            </a:r>
            <a:r>
              <a:rPr lang="en-US" sz="2000" b="1" u="sng" spc="-25" dirty="0">
                <a:cs typeface="Tahoma"/>
              </a:rPr>
              <a:t>optimal</a:t>
            </a:r>
            <a:r>
              <a:rPr lang="en-US" sz="2000" b="1" u="sng" spc="120" dirty="0">
                <a:cs typeface="Tahoma"/>
              </a:rPr>
              <a:t> </a:t>
            </a:r>
            <a:r>
              <a:rPr lang="en-US" sz="2000" b="1" u="sng" spc="-35" dirty="0">
                <a:cs typeface="Tahoma"/>
              </a:rPr>
              <a:t>strategy)</a:t>
            </a:r>
            <a:endParaRPr lang="en-US" sz="2000" b="1" u="sng" dirty="0">
              <a:cs typeface="Tahoma"/>
            </a:endParaRPr>
          </a:p>
          <a:p>
            <a:endParaRPr lang="en-US" dirty="0"/>
          </a:p>
        </p:txBody>
      </p:sp>
      <p:sp>
        <p:nvSpPr>
          <p:cNvPr id="15" name="object 36">
            <a:extLst>
              <a:ext uri="{FF2B5EF4-FFF2-40B4-BE49-F238E27FC236}">
                <a16:creationId xmlns:a16="http://schemas.microsoft.com/office/drawing/2014/main" xmlns="" id="{EDBA4AB7-583E-47F4-92D2-23DF9AA62551}"/>
              </a:ext>
            </a:extLst>
          </p:cNvPr>
          <p:cNvSpPr txBox="1"/>
          <p:nvPr/>
        </p:nvSpPr>
        <p:spPr>
          <a:xfrm>
            <a:off x="1116763" y="4678057"/>
            <a:ext cx="5101156" cy="380873"/>
          </a:xfrm>
          <a:prstGeom prst="rect">
            <a:avLst/>
          </a:prstGeom>
        </p:spPr>
        <p:txBody>
          <a:bodyPr vert="horz" wrap="square" lIns="0" tIns="11430" rIns="0" bIns="0" rtlCol="0">
            <a:spAutoFit/>
          </a:bodyPr>
          <a:lstStyle/>
          <a:p>
            <a:pPr marL="12700">
              <a:lnSpc>
                <a:spcPct val="100000"/>
              </a:lnSpc>
              <a:spcBef>
                <a:spcPts val="90"/>
              </a:spcBef>
            </a:pPr>
            <a:r>
              <a:rPr sz="2400" spc="-45" dirty="0">
                <a:cs typeface="Tahoma"/>
              </a:rPr>
              <a:t>Choose</a:t>
            </a:r>
            <a:r>
              <a:rPr sz="2400" spc="10" dirty="0">
                <a:cs typeface="Tahoma"/>
              </a:rPr>
              <a:t> </a:t>
            </a:r>
            <a:r>
              <a:rPr sz="2400" spc="-55" dirty="0">
                <a:cs typeface="Tahoma"/>
              </a:rPr>
              <a:t>0</a:t>
            </a:r>
            <a:r>
              <a:rPr sz="2400" spc="10" dirty="0">
                <a:cs typeface="Tahoma"/>
              </a:rPr>
              <a:t> </a:t>
            </a:r>
            <a:r>
              <a:rPr sz="2400" spc="-55" dirty="0">
                <a:cs typeface="Tahoma"/>
              </a:rPr>
              <a:t>12</a:t>
            </a:r>
            <a:r>
              <a:rPr sz="2400" spc="15" dirty="0">
                <a:cs typeface="Tahoma"/>
              </a:rPr>
              <a:t> </a:t>
            </a:r>
            <a:r>
              <a:rPr sz="2400" spc="-40" dirty="0">
                <a:cs typeface="Tahoma"/>
              </a:rPr>
              <a:t>coins,</a:t>
            </a:r>
            <a:r>
              <a:rPr sz="2400" spc="20" dirty="0">
                <a:cs typeface="Tahoma"/>
              </a:rPr>
              <a:t> </a:t>
            </a:r>
            <a:r>
              <a:rPr sz="2400" spc="-65" dirty="0">
                <a:cs typeface="Tahoma"/>
              </a:rPr>
              <a:t>so</a:t>
            </a:r>
            <a:r>
              <a:rPr sz="2400" spc="10" dirty="0">
                <a:cs typeface="Tahoma"/>
              </a:rPr>
              <a:t> </a:t>
            </a:r>
            <a:r>
              <a:rPr sz="2400" spc="-50" dirty="0">
                <a:cs typeface="Tahoma"/>
              </a:rPr>
              <a:t>remaining</a:t>
            </a:r>
            <a:r>
              <a:rPr sz="2400" spc="15" dirty="0">
                <a:cs typeface="Tahoma"/>
              </a:rPr>
              <a:t> </a:t>
            </a:r>
            <a:r>
              <a:rPr sz="2400" spc="-35" dirty="0">
                <a:cs typeface="Tahoma"/>
              </a:rPr>
              <a:t>is</a:t>
            </a:r>
            <a:r>
              <a:rPr sz="2400" spc="10" dirty="0">
                <a:cs typeface="Tahoma"/>
              </a:rPr>
              <a:t> </a:t>
            </a:r>
            <a:r>
              <a:rPr sz="2400" spc="-55" dirty="0">
                <a:cs typeface="Tahoma"/>
              </a:rPr>
              <a:t>15</a:t>
            </a:r>
            <a:endParaRPr sz="2400" dirty="0">
              <a:cs typeface="Tahoma"/>
            </a:endParaRPr>
          </a:p>
        </p:txBody>
      </p:sp>
      <p:sp>
        <p:nvSpPr>
          <p:cNvPr id="16" name="object 39">
            <a:extLst>
              <a:ext uri="{FF2B5EF4-FFF2-40B4-BE49-F238E27FC236}">
                <a16:creationId xmlns:a16="http://schemas.microsoft.com/office/drawing/2014/main" xmlns="" id="{22413825-AFA9-48EA-BCB5-590653F21308}"/>
              </a:ext>
            </a:extLst>
          </p:cNvPr>
          <p:cNvSpPr txBox="1"/>
          <p:nvPr/>
        </p:nvSpPr>
        <p:spPr>
          <a:xfrm>
            <a:off x="1102696" y="5085037"/>
            <a:ext cx="6128099" cy="380873"/>
          </a:xfrm>
          <a:prstGeom prst="rect">
            <a:avLst/>
          </a:prstGeom>
        </p:spPr>
        <p:txBody>
          <a:bodyPr vert="horz" wrap="square" lIns="0" tIns="11430" rIns="0" bIns="0" rtlCol="0">
            <a:spAutoFit/>
          </a:bodyPr>
          <a:lstStyle/>
          <a:p>
            <a:pPr marL="12700">
              <a:lnSpc>
                <a:spcPct val="100000"/>
              </a:lnSpc>
              <a:spcBef>
                <a:spcPts val="90"/>
              </a:spcBef>
            </a:pPr>
            <a:r>
              <a:rPr sz="2400" spc="-45" dirty="0">
                <a:cs typeface="Tahoma"/>
              </a:rPr>
              <a:t>Choose </a:t>
            </a:r>
            <a:r>
              <a:rPr sz="2400" spc="-55" dirty="0">
                <a:cs typeface="Tahoma"/>
              </a:rPr>
              <a:t>3 5 </a:t>
            </a:r>
            <a:r>
              <a:rPr sz="2400" spc="-40" dirty="0">
                <a:cs typeface="Tahoma"/>
              </a:rPr>
              <a:t>coins, </a:t>
            </a:r>
            <a:r>
              <a:rPr sz="2400" spc="-65" dirty="0">
                <a:cs typeface="Tahoma"/>
              </a:rPr>
              <a:t>so </a:t>
            </a:r>
            <a:r>
              <a:rPr sz="2400" spc="-50" dirty="0">
                <a:cs typeface="Tahoma"/>
              </a:rPr>
              <a:t>remaining </a:t>
            </a:r>
            <a:r>
              <a:rPr sz="2400" spc="-35" dirty="0">
                <a:cs typeface="Tahoma"/>
              </a:rPr>
              <a:t>is </a:t>
            </a:r>
            <a:r>
              <a:rPr sz="2400" spc="-55" dirty="0">
                <a:cs typeface="Tahoma"/>
              </a:rPr>
              <a:t>15 </a:t>
            </a:r>
            <a:r>
              <a:rPr sz="2400" spc="-30" dirty="0">
                <a:cs typeface="Lucida Sans Unicode"/>
              </a:rPr>
              <a:t>− </a:t>
            </a:r>
            <a:r>
              <a:rPr sz="2400" spc="-55" dirty="0">
                <a:cs typeface="Tahoma"/>
              </a:rPr>
              <a:t>3 </a:t>
            </a:r>
            <a:r>
              <a:rPr sz="2400" spc="-330" dirty="0">
                <a:cs typeface="Lucida Sans Unicode"/>
              </a:rPr>
              <a:t>∗</a:t>
            </a:r>
            <a:r>
              <a:rPr lang="en-US" sz="2400" spc="-330" dirty="0">
                <a:cs typeface="Lucida Sans Unicode"/>
              </a:rPr>
              <a:t> </a:t>
            </a:r>
            <a:r>
              <a:rPr sz="2400" spc="-55" dirty="0">
                <a:cs typeface="Tahoma"/>
              </a:rPr>
              <a:t>5 </a:t>
            </a:r>
            <a:r>
              <a:rPr sz="2400" spc="45" dirty="0">
                <a:cs typeface="Tahoma"/>
              </a:rPr>
              <a:t>=</a:t>
            </a:r>
            <a:r>
              <a:rPr sz="2400" spc="240" dirty="0">
                <a:cs typeface="Tahoma"/>
              </a:rPr>
              <a:t> </a:t>
            </a:r>
            <a:r>
              <a:rPr sz="2400" spc="-55" dirty="0">
                <a:cs typeface="Tahoma"/>
              </a:rPr>
              <a:t>0</a:t>
            </a:r>
            <a:endParaRPr sz="2400" dirty="0">
              <a:cs typeface="Tahoma"/>
            </a:endParaRPr>
          </a:p>
        </p:txBody>
      </p:sp>
      <p:sp>
        <p:nvSpPr>
          <p:cNvPr id="17" name="object 40">
            <a:extLst>
              <a:ext uri="{FF2B5EF4-FFF2-40B4-BE49-F238E27FC236}">
                <a16:creationId xmlns:a16="http://schemas.microsoft.com/office/drawing/2014/main" xmlns="" id="{D108B47D-F533-4EC1-B3A0-4FD3EF34C31D}"/>
              </a:ext>
            </a:extLst>
          </p:cNvPr>
          <p:cNvSpPr txBox="1"/>
          <p:nvPr/>
        </p:nvSpPr>
        <p:spPr>
          <a:xfrm>
            <a:off x="1121016" y="5656586"/>
            <a:ext cx="3225899" cy="442429"/>
          </a:xfrm>
          <a:prstGeom prst="rect">
            <a:avLst/>
          </a:prstGeom>
        </p:spPr>
        <p:txBody>
          <a:bodyPr vert="horz" wrap="square" lIns="0" tIns="11430" rIns="0" bIns="0" rtlCol="0">
            <a:spAutoFit/>
          </a:bodyPr>
          <a:lstStyle/>
          <a:p>
            <a:pPr marL="12700">
              <a:lnSpc>
                <a:spcPct val="100000"/>
              </a:lnSpc>
              <a:spcBef>
                <a:spcPts val="90"/>
              </a:spcBef>
            </a:pPr>
            <a:r>
              <a:rPr sz="2800" spc="-35" dirty="0">
                <a:cs typeface="Tahoma"/>
              </a:rPr>
              <a:t>Solution: </a:t>
            </a:r>
            <a:r>
              <a:rPr sz="2800" spc="-55" dirty="0">
                <a:cs typeface="Tahoma"/>
              </a:rPr>
              <a:t>3</a:t>
            </a:r>
            <a:r>
              <a:rPr sz="2800" spc="-160" dirty="0">
                <a:cs typeface="Tahoma"/>
              </a:rPr>
              <a:t> </a:t>
            </a:r>
            <a:r>
              <a:rPr sz="2800" spc="-40" dirty="0">
                <a:cs typeface="Tahoma"/>
              </a:rPr>
              <a:t>coins.</a:t>
            </a:r>
            <a:endParaRPr sz="2800" dirty="0">
              <a:cs typeface="Tahoma"/>
            </a:endParaRPr>
          </a:p>
        </p:txBody>
      </p:sp>
      <p:sp>
        <p:nvSpPr>
          <p:cNvPr id="7" name="TextBox 6">
            <a:extLst>
              <a:ext uri="{FF2B5EF4-FFF2-40B4-BE49-F238E27FC236}">
                <a16:creationId xmlns:a16="http://schemas.microsoft.com/office/drawing/2014/main" xmlns="" id="{FDD9D995-3EDB-4348-82EC-CFEA06AFE960}"/>
              </a:ext>
            </a:extLst>
          </p:cNvPr>
          <p:cNvSpPr txBox="1"/>
          <p:nvPr/>
        </p:nvSpPr>
        <p:spPr>
          <a:xfrm>
            <a:off x="675249" y="6147576"/>
            <a:ext cx="8084264" cy="923330"/>
          </a:xfrm>
          <a:prstGeom prst="rect">
            <a:avLst/>
          </a:prstGeom>
          <a:noFill/>
        </p:spPr>
        <p:txBody>
          <a:bodyPr wrap="none" rtlCol="0">
            <a:spAutoFit/>
          </a:bodyPr>
          <a:lstStyle/>
          <a:p>
            <a:r>
              <a:rPr lang="en-US" b="1" spc="-50" dirty="0">
                <a:solidFill>
                  <a:srgbClr val="C00000"/>
                </a:solidFill>
                <a:latin typeface="Tahoma"/>
                <a:cs typeface="Tahoma"/>
              </a:rPr>
              <a:t>Correctness </a:t>
            </a:r>
            <a:r>
              <a:rPr lang="en-US" b="1" spc="-65" dirty="0">
                <a:solidFill>
                  <a:srgbClr val="C00000"/>
                </a:solidFill>
                <a:latin typeface="Tahoma"/>
                <a:cs typeface="Tahoma"/>
              </a:rPr>
              <a:t>depends </a:t>
            </a:r>
            <a:r>
              <a:rPr lang="en-US" b="1" spc="-55" dirty="0">
                <a:solidFill>
                  <a:srgbClr val="C00000"/>
                </a:solidFill>
                <a:latin typeface="Tahoma"/>
                <a:cs typeface="Tahoma"/>
              </a:rPr>
              <a:t>on </a:t>
            </a:r>
            <a:r>
              <a:rPr lang="en-US" b="1" spc="-40" dirty="0">
                <a:solidFill>
                  <a:srgbClr val="C00000"/>
                </a:solidFill>
                <a:latin typeface="Tahoma"/>
                <a:cs typeface="Tahoma"/>
              </a:rPr>
              <a:t>the choice </a:t>
            </a:r>
            <a:r>
              <a:rPr lang="en-US" b="1" spc="-35" dirty="0">
                <a:solidFill>
                  <a:srgbClr val="C00000"/>
                </a:solidFill>
                <a:latin typeface="Tahoma"/>
                <a:cs typeface="Tahoma"/>
              </a:rPr>
              <a:t>of </a:t>
            </a:r>
            <a:r>
              <a:rPr lang="en-US" b="1" spc="-40" dirty="0">
                <a:solidFill>
                  <a:srgbClr val="C00000"/>
                </a:solidFill>
                <a:latin typeface="Tahoma"/>
                <a:cs typeface="Tahoma"/>
              </a:rPr>
              <a:t>coins, </a:t>
            </a:r>
          </a:p>
          <a:p>
            <a:r>
              <a:rPr lang="en-US" b="1" spc="-65" dirty="0">
                <a:solidFill>
                  <a:srgbClr val="C00000"/>
                </a:solidFill>
                <a:latin typeface="Tahoma"/>
                <a:cs typeface="Tahoma"/>
              </a:rPr>
              <a:t>so greedy </a:t>
            </a:r>
            <a:r>
              <a:rPr lang="en-US" b="1" spc="-40" dirty="0">
                <a:solidFill>
                  <a:srgbClr val="C00000"/>
                </a:solidFill>
                <a:latin typeface="Tahoma"/>
                <a:cs typeface="Tahoma"/>
              </a:rPr>
              <a:t>strategy  </a:t>
            </a:r>
            <a:r>
              <a:rPr lang="en-US" b="1" spc="-60" dirty="0">
                <a:solidFill>
                  <a:srgbClr val="C00000"/>
                </a:solidFill>
                <a:latin typeface="Tahoma"/>
                <a:cs typeface="Tahoma"/>
              </a:rPr>
              <a:t>does</a:t>
            </a:r>
            <a:r>
              <a:rPr lang="en-US" b="1" spc="85" dirty="0">
                <a:solidFill>
                  <a:srgbClr val="C00000"/>
                </a:solidFill>
                <a:latin typeface="Tahoma"/>
                <a:cs typeface="Tahoma"/>
              </a:rPr>
              <a:t> </a:t>
            </a:r>
            <a:r>
              <a:rPr lang="en-US" b="1" spc="-30" dirty="0">
                <a:solidFill>
                  <a:srgbClr val="C00000"/>
                </a:solidFill>
                <a:latin typeface="Tahoma"/>
                <a:cs typeface="Tahoma"/>
              </a:rPr>
              <a:t>not </a:t>
            </a:r>
            <a:r>
              <a:rPr lang="en-US" b="1" spc="-50" dirty="0">
                <a:solidFill>
                  <a:srgbClr val="C00000"/>
                </a:solidFill>
                <a:latin typeface="Tahoma"/>
                <a:cs typeface="Tahoma"/>
              </a:rPr>
              <a:t>provide </a:t>
            </a:r>
            <a:r>
              <a:rPr lang="en-US" b="1" spc="-55" dirty="0">
                <a:solidFill>
                  <a:srgbClr val="C00000"/>
                </a:solidFill>
                <a:latin typeface="Tahoma"/>
                <a:cs typeface="Tahoma"/>
              </a:rPr>
              <a:t>a general </a:t>
            </a:r>
            <a:r>
              <a:rPr lang="en-US" b="1" spc="-30" dirty="0">
                <a:solidFill>
                  <a:srgbClr val="C00000"/>
                </a:solidFill>
                <a:latin typeface="Tahoma"/>
                <a:cs typeface="Tahoma"/>
              </a:rPr>
              <a:t>solution </a:t>
            </a:r>
            <a:r>
              <a:rPr lang="en-US" b="1" spc="-15" dirty="0">
                <a:solidFill>
                  <a:srgbClr val="C00000"/>
                </a:solidFill>
                <a:latin typeface="Tahoma"/>
                <a:cs typeface="Tahoma"/>
              </a:rPr>
              <a:t>to </a:t>
            </a:r>
            <a:r>
              <a:rPr lang="en-US" b="1" spc="-25" dirty="0">
                <a:solidFill>
                  <a:srgbClr val="C00000"/>
                </a:solidFill>
                <a:latin typeface="Tahoma"/>
                <a:cs typeface="Tahoma"/>
              </a:rPr>
              <a:t>this </a:t>
            </a:r>
            <a:r>
              <a:rPr lang="en-US" b="1" spc="-45" dirty="0">
                <a:solidFill>
                  <a:srgbClr val="C00000"/>
                </a:solidFill>
                <a:latin typeface="Tahoma"/>
                <a:cs typeface="Tahoma"/>
              </a:rPr>
              <a:t>problem!</a:t>
            </a:r>
            <a:endParaRPr lang="en-US" b="1" dirty="0">
              <a:solidFill>
                <a:srgbClr val="C00000"/>
              </a:solidFill>
              <a:latin typeface="Tahoma"/>
              <a:cs typeface="Tahoma"/>
            </a:endParaRPr>
          </a:p>
          <a:p>
            <a:endParaRPr lang="en-US" b="1" dirty="0">
              <a:solidFill>
                <a:srgbClr val="C00000"/>
              </a:solidFill>
            </a:endParaRPr>
          </a:p>
        </p:txBody>
      </p:sp>
    </p:spTree>
    <p:extLst>
      <p:ext uri="{BB962C8B-B14F-4D97-AF65-F5344CB8AC3E}">
        <p14:creationId xmlns:p14="http://schemas.microsoft.com/office/powerpoint/2010/main" val="174049995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 grpId="0"/>
      <p:bldP spid="9" grpId="0"/>
      <p:bldP spid="13" grpId="0"/>
      <p:bldP spid="14" grpId="0"/>
      <p:bldP spid="3" grpId="0"/>
      <p:bldP spid="15" grpId="0"/>
      <p:bldP spid="16" grpId="0"/>
      <p:bldP spid="17"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81487D1-D126-423F-8D71-2CFF10D820B1}"/>
              </a:ext>
            </a:extLst>
          </p:cNvPr>
          <p:cNvSpPr/>
          <p:nvPr/>
        </p:nvSpPr>
        <p:spPr>
          <a:xfrm>
            <a:off x="61703" y="613673"/>
            <a:ext cx="3395994" cy="400110"/>
          </a:xfrm>
          <a:prstGeom prst="rect">
            <a:avLst/>
          </a:prstGeom>
        </p:spPr>
        <p:txBody>
          <a:bodyPr wrap="none">
            <a:spAutoFit/>
          </a:bodyPr>
          <a:lstStyle/>
          <a:p>
            <a:pPr marL="167005">
              <a:lnSpc>
                <a:spcPct val="100000"/>
              </a:lnSpc>
              <a:spcBef>
                <a:spcPts val="135"/>
              </a:spcBef>
            </a:pPr>
            <a:r>
              <a:rPr lang="en-US" sz="2000" b="1" u="sng" spc="10" dirty="0">
                <a:cs typeface="Calibri"/>
              </a:rPr>
              <a:t>Fractional knapsack</a:t>
            </a:r>
            <a:r>
              <a:rPr lang="en-US" sz="2000" b="1" u="sng" spc="-40" dirty="0">
                <a:cs typeface="Calibri"/>
              </a:rPr>
              <a:t> </a:t>
            </a:r>
            <a:r>
              <a:rPr lang="en-US" sz="2000" b="1" u="sng" spc="-35" dirty="0">
                <a:cs typeface="Calibri"/>
              </a:rPr>
              <a:t>problem</a:t>
            </a:r>
            <a:endParaRPr lang="en-US" sz="2000" b="1" u="sng" dirty="0">
              <a:cs typeface="Calibri"/>
            </a:endParaRPr>
          </a:p>
        </p:txBody>
      </p:sp>
      <p:pic>
        <p:nvPicPr>
          <p:cNvPr id="5" name="Picture 4">
            <a:extLst>
              <a:ext uri="{FF2B5EF4-FFF2-40B4-BE49-F238E27FC236}">
                <a16:creationId xmlns:a16="http://schemas.microsoft.com/office/drawing/2014/main" xmlns="" id="{A4DAEE96-FF67-4B47-B5EC-5CAF1E55850B}"/>
              </a:ext>
            </a:extLst>
          </p:cNvPr>
          <p:cNvPicPr>
            <a:picLocks noChangeAspect="1"/>
          </p:cNvPicPr>
          <p:nvPr/>
        </p:nvPicPr>
        <p:blipFill>
          <a:blip r:embed="rId2"/>
          <a:stretch>
            <a:fillRect/>
          </a:stretch>
        </p:blipFill>
        <p:spPr>
          <a:xfrm>
            <a:off x="84589" y="1264368"/>
            <a:ext cx="8693651" cy="2801197"/>
          </a:xfrm>
          <a:prstGeom prst="rect">
            <a:avLst/>
          </a:prstGeom>
        </p:spPr>
      </p:pic>
      <p:sp>
        <p:nvSpPr>
          <p:cNvPr id="6" name="Rectangle 5">
            <a:extLst>
              <a:ext uri="{FF2B5EF4-FFF2-40B4-BE49-F238E27FC236}">
                <a16:creationId xmlns:a16="http://schemas.microsoft.com/office/drawing/2014/main" xmlns="" id="{C094EA2C-DD7A-4E20-914B-D652E375C4CA}"/>
              </a:ext>
            </a:extLst>
          </p:cNvPr>
          <p:cNvSpPr/>
          <p:nvPr/>
        </p:nvSpPr>
        <p:spPr>
          <a:xfrm>
            <a:off x="393895" y="2644726"/>
            <a:ext cx="6428936" cy="520505"/>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2B2AB452-1101-47EF-9EA6-72594D4A351E}"/>
              </a:ext>
            </a:extLst>
          </p:cNvPr>
          <p:cNvSpPr/>
          <p:nvPr/>
        </p:nvSpPr>
        <p:spPr>
          <a:xfrm>
            <a:off x="365760" y="3165231"/>
            <a:ext cx="7990449" cy="520505"/>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EA683B38-8E68-4BB3-8A59-A14330690F49}"/>
              </a:ext>
            </a:extLst>
          </p:cNvPr>
          <p:cNvSpPr/>
          <p:nvPr/>
        </p:nvSpPr>
        <p:spPr>
          <a:xfrm>
            <a:off x="365760" y="3692770"/>
            <a:ext cx="7990449" cy="372795"/>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bject 25">
            <a:extLst>
              <a:ext uri="{FF2B5EF4-FFF2-40B4-BE49-F238E27FC236}">
                <a16:creationId xmlns:a16="http://schemas.microsoft.com/office/drawing/2014/main" xmlns="" id="{E91CF198-248B-462B-B3E3-AD6C0CAEABD0}"/>
              </a:ext>
            </a:extLst>
          </p:cNvPr>
          <p:cNvSpPr txBox="1"/>
          <p:nvPr/>
        </p:nvSpPr>
        <p:spPr>
          <a:xfrm>
            <a:off x="4250937" y="6806859"/>
            <a:ext cx="262255" cy="134620"/>
          </a:xfrm>
          <a:prstGeom prst="rect">
            <a:avLst/>
          </a:prstGeom>
        </p:spPr>
        <p:txBody>
          <a:bodyPr vert="horz" wrap="square" lIns="0" tIns="22225" rIns="0" bIns="0" rtlCol="0">
            <a:spAutoFit/>
          </a:bodyPr>
          <a:lstStyle/>
          <a:p>
            <a:pPr marL="12700">
              <a:lnSpc>
                <a:spcPct val="100000"/>
              </a:lnSpc>
              <a:spcBef>
                <a:spcPts val="175"/>
              </a:spcBef>
            </a:pPr>
            <a:r>
              <a:rPr sz="600" b="1" spc="-5" dirty="0">
                <a:solidFill>
                  <a:srgbClr val="FFFFFF"/>
                </a:solidFill>
                <a:latin typeface="Arial"/>
                <a:cs typeface="Arial"/>
              </a:rPr>
              <a:t>24</a:t>
            </a:r>
            <a:r>
              <a:rPr sz="600" b="1" spc="-95" dirty="0">
                <a:solidFill>
                  <a:srgbClr val="FFFFFF"/>
                </a:solidFill>
                <a:latin typeface="Arial"/>
                <a:cs typeface="Arial"/>
              </a:rPr>
              <a:t> </a:t>
            </a:r>
            <a:r>
              <a:rPr sz="600" b="1" spc="160" dirty="0">
                <a:solidFill>
                  <a:srgbClr val="FFFFFF"/>
                </a:solidFill>
                <a:latin typeface="Arial"/>
                <a:cs typeface="Arial"/>
              </a:rPr>
              <a:t>/</a:t>
            </a:r>
            <a:r>
              <a:rPr sz="600" b="1" spc="-90" dirty="0">
                <a:solidFill>
                  <a:srgbClr val="FFFFFF"/>
                </a:solidFill>
                <a:latin typeface="Arial"/>
                <a:cs typeface="Arial"/>
              </a:rPr>
              <a:t> </a:t>
            </a:r>
            <a:r>
              <a:rPr sz="600" b="1" spc="-5" dirty="0">
                <a:solidFill>
                  <a:srgbClr val="FFFFFF"/>
                </a:solidFill>
                <a:latin typeface="Arial"/>
                <a:cs typeface="Arial"/>
              </a:rPr>
              <a:t>38</a:t>
            </a:r>
            <a:endParaRPr sz="600">
              <a:latin typeface="Arial"/>
              <a:cs typeface="Arial"/>
            </a:endParaRPr>
          </a:p>
        </p:txBody>
      </p:sp>
      <p:pic>
        <p:nvPicPr>
          <p:cNvPr id="14" name="Picture 13">
            <a:extLst>
              <a:ext uri="{FF2B5EF4-FFF2-40B4-BE49-F238E27FC236}">
                <a16:creationId xmlns:a16="http://schemas.microsoft.com/office/drawing/2014/main" xmlns="" id="{0BDEB5C6-F451-4CA5-AEED-5FA2144C09F1}"/>
              </a:ext>
            </a:extLst>
          </p:cNvPr>
          <p:cNvPicPr>
            <a:picLocks noChangeAspect="1"/>
          </p:cNvPicPr>
          <p:nvPr/>
        </p:nvPicPr>
        <p:blipFill>
          <a:blip r:embed="rId3"/>
          <a:stretch>
            <a:fillRect/>
          </a:stretch>
        </p:blipFill>
        <p:spPr>
          <a:xfrm>
            <a:off x="85328" y="4228564"/>
            <a:ext cx="8102070" cy="2033764"/>
          </a:xfrm>
          <a:prstGeom prst="rect">
            <a:avLst/>
          </a:prstGeom>
        </p:spPr>
      </p:pic>
      <p:sp>
        <p:nvSpPr>
          <p:cNvPr id="15" name="Rectangle 14">
            <a:extLst>
              <a:ext uri="{FF2B5EF4-FFF2-40B4-BE49-F238E27FC236}">
                <a16:creationId xmlns:a16="http://schemas.microsoft.com/office/drawing/2014/main" xmlns="" id="{8826D971-B95F-46F9-9503-03CCC604A602}"/>
              </a:ext>
            </a:extLst>
          </p:cNvPr>
          <p:cNvSpPr/>
          <p:nvPr/>
        </p:nvSpPr>
        <p:spPr>
          <a:xfrm>
            <a:off x="320845" y="4868308"/>
            <a:ext cx="7585197" cy="427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6A029C03-4AD7-4A1C-94FA-51713C639C3B}"/>
              </a:ext>
            </a:extLst>
          </p:cNvPr>
          <p:cNvSpPr/>
          <p:nvPr/>
        </p:nvSpPr>
        <p:spPr>
          <a:xfrm>
            <a:off x="320846" y="5295363"/>
            <a:ext cx="5911142" cy="616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FB8313DF-2BA9-4981-AB84-94DB99F98B12}"/>
              </a:ext>
            </a:extLst>
          </p:cNvPr>
          <p:cNvSpPr/>
          <p:nvPr/>
        </p:nvSpPr>
        <p:spPr>
          <a:xfrm>
            <a:off x="188717" y="6074903"/>
            <a:ext cx="5157005" cy="427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22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5" grpId="0" animBg="1"/>
      <p:bldP spid="16" grpId="0" animBg="1"/>
      <p:bldP spid="17"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8BB3E2F9841A40A8A4E66ACF86437D" ma:contentTypeVersion="0" ma:contentTypeDescription="Create a new document." ma:contentTypeScope="" ma:versionID="af4a9a41cd403df4be6959adfbe43d1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B5A380-3D5C-4FC6-B6C6-D5E97FA4EA0B}">
  <ds:schemaRefs>
    <ds:schemaRef ds:uri="http://schemas.microsoft.com/sharepoint/v3/contenttype/forms"/>
  </ds:schemaRefs>
</ds:datastoreItem>
</file>

<file path=customXml/itemProps2.xml><?xml version="1.0" encoding="utf-8"?>
<ds:datastoreItem xmlns:ds="http://schemas.openxmlformats.org/officeDocument/2006/customXml" ds:itemID="{357225D9-C659-408B-BD9A-C68E2B189C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712A976-0E26-44CC-A66C-70765014B88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570</TotalTime>
  <Words>1434</Words>
  <Application>Microsoft Office PowerPoint</Application>
  <PresentationFormat>On-screen Show (4:3)</PresentationFormat>
  <Paragraphs>458</Paragraphs>
  <Slides>26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Corbel</vt:lpstr>
      <vt:lpstr>Courier New</vt:lpstr>
      <vt:lpstr>Lucida Sans Unicode</vt:lpstr>
      <vt:lpstr>Tahoma</vt:lpstr>
      <vt:lpstr>Times New Roman</vt:lpstr>
      <vt:lpstr>Trebuchet MS</vt:lpstr>
      <vt:lpstr>Verdana</vt:lpstr>
      <vt:lpstr>Wingdings</vt:lpstr>
      <vt:lpstr>Spectrum</vt:lpstr>
      <vt:lpstr>Greedy Algorithm</vt:lpstr>
      <vt:lpstr>Lecture Outline</vt:lpstr>
      <vt:lpstr>Optimization Problems</vt:lpstr>
      <vt:lpstr>  Greedy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Huffman encoding</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47</cp:revision>
  <dcterms:created xsi:type="dcterms:W3CDTF">2018-12-10T17:20:29Z</dcterms:created>
  <dcterms:modified xsi:type="dcterms:W3CDTF">2021-02-22T09:56:28Z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0x010100558BB3E2F9841A40A8A4E66ACF86437D</vt:lpwstr>
  </property>
</Properties>
</file>