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76" r:id="rId7"/>
    <p:sldId id="458" r:id="rId8"/>
    <p:sldId id="459" r:id="rId9"/>
    <p:sldId id="461" r:id="rId10"/>
    <p:sldId id="402" r:id="rId11"/>
    <p:sldId id="410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5" d="100"/>
          <a:sy n="85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actional-knapsack-problem/" TargetMode="External"/><Relationship Id="rId2" Type="http://schemas.openxmlformats.org/officeDocument/2006/relationships/hyperlink" Target="https://www.tutorialspoint.com/Huffman-Coding-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spoint.com/data_structures_algorithms/greedy_algorithms.htm" TargetMode="External"/><Relationship Id="rId5" Type="http://schemas.openxmlformats.org/officeDocument/2006/relationships/hyperlink" Target="https://www.geeksforgeeks.org/huffman-coding-greedy-algo-3/" TargetMode="External"/><Relationship Id="rId4" Type="http://schemas.openxmlformats.org/officeDocument/2006/relationships/hyperlink" Target="https://www.geeksforgeeks.org/activity-selection-problem-greedy-algo-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9667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20-21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Mushfiqur Rahman; mushfiqur@aiub.edu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69703" y="3251822"/>
            <a:ext cx="643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https://www.tutorialspoint.com/Huffman-Coding-Algorithm</a:t>
            </a:r>
            <a:endParaRPr 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https://www.geeksforgeeks.org/fractional-knapsack-problem/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36A42CE-BD5A-4E14-95EC-0B5A3BB7BC2A}"/>
              </a:ext>
            </a:extLst>
          </p:cNvPr>
          <p:cNvSpPr txBox="1"/>
          <p:nvPr/>
        </p:nvSpPr>
        <p:spPr>
          <a:xfrm>
            <a:off x="703377" y="2883875"/>
            <a:ext cx="791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https://www.geeksforgeeks.org/activity-selection-problem-greedy-algo-1/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4D4232-6AFA-4586-B667-6A7F06D519A7}"/>
              </a:ext>
            </a:extLst>
          </p:cNvPr>
          <p:cNvSpPr txBox="1"/>
          <p:nvPr/>
        </p:nvSpPr>
        <p:spPr>
          <a:xfrm>
            <a:off x="858122" y="3784206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5"/>
              </a:rPr>
              <a:t>https://www.geeksforgeeks.org/huffman-coding-greedy-algo-3/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6"/>
              </a:rPr>
              <a:t>https://www.tutorialspoint.com/data_structures_algorithms/greedy_algorithms.htm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Coin Changing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Huffman Encoding.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Activity Selection Problem.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r>
              <a:rPr lang="en-US" altLang="zh-CN" dirty="0" smtClean="0">
                <a:ea typeface="宋体" pitchFamily="2" charset="-122"/>
              </a:rPr>
              <a:t>Welcome </a:t>
            </a:r>
            <a:r>
              <a:rPr lang="en-US" altLang="zh-CN" dirty="0">
                <a:ea typeface="宋体" pitchFamily="2" charset="-122"/>
              </a:rPr>
              <a:t>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=""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</a:t>
            </a:r>
            <a:r>
              <a:rPr lang="en-US" sz="2400" b="1" u="sng" spc="-20" dirty="0" smtClean="0">
                <a:cs typeface="Arial"/>
              </a:rPr>
              <a:t>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finish-first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=""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2439642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lang="en-US" sz="2400" spc="60" dirty="0">
                <a:cs typeface="Arial"/>
              </a:rPr>
              <a:t>finishing time, breaking ties </a:t>
            </a:r>
            <a:r>
              <a:rPr lang="en-US" sz="2400" spc="60" dirty="0" smtClean="0">
                <a:cs typeface="Arial"/>
              </a:rPr>
              <a:t>arbitrarily</a:t>
            </a:r>
            <a:r>
              <a:rPr sz="2400" spc="35" dirty="0" smtClean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 smtClean="0">
                <a:cs typeface="Arial"/>
              </a:rPr>
              <a:t>one</a:t>
            </a:r>
            <a:r>
              <a:rPr lang="en-GB" sz="2400" spc="-45" dirty="0" smtClean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lang="en-GB" sz="2400" spc="-40" dirty="0" smtClean="0">
                <a:cs typeface="Arial"/>
              </a:rPr>
              <a:t>Do the following for remaining activities</a:t>
            </a:r>
            <a:r>
              <a:rPr lang="en-GB" sz="2400" spc="-35" dirty="0" smtClean="0">
                <a:cs typeface="Arial"/>
              </a:rPr>
              <a:t>:</a:t>
            </a:r>
            <a:endParaRPr lang="en-GB" sz="2400" dirty="0">
              <a:cs typeface="Arial"/>
            </a:endParaRPr>
          </a:p>
          <a:p>
            <a:pPr marL="812800" lvl="1" indent="-342900">
              <a:spcBef>
                <a:spcPts val="415"/>
              </a:spcBef>
              <a:buFont typeface="Arial" panose="020B0604020202020204" pitchFamily="34" charset="0"/>
              <a:buChar char="•"/>
            </a:pPr>
            <a:r>
              <a:rPr lang="en-GB" sz="2400" spc="-35" dirty="0" smtClean="0">
                <a:cs typeface="Arial"/>
              </a:rPr>
              <a:t>If the start time of the current activity is greater or equal to the finish time of the previously selected activity, we select the current activity.</a:t>
            </a:r>
          </a:p>
        </p:txBody>
      </p:sp>
      <p:sp>
        <p:nvSpPr>
          <p:cNvPr id="4" name="object 34">
            <a:extLst>
              <a:ext uri="{FF2B5EF4-FFF2-40B4-BE49-F238E27FC236}">
                <a16:creationId xmlns=""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3353809" y="3542361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=""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4350896" y="4902186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=""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3358198" y="3519633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=""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4350955" y="4904081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5" dirty="0">
                <a:cs typeface="Arial"/>
              </a:rPr>
              <a:t>4.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=""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2785809" y="5875679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 dirty="0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67473"/>
              </p:ext>
            </p:extLst>
          </p:nvPr>
        </p:nvGraphicFramePr>
        <p:xfrm>
          <a:off x="664740" y="1372790"/>
          <a:ext cx="5989200" cy="10424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Activities</a:t>
                      </a:r>
                      <a:endParaRPr lang="en-US" sz="12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A1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A2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A3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A4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A5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A6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A7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A8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A9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A10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A11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14672"/>
              </p:ext>
            </p:extLst>
          </p:nvPr>
        </p:nvGraphicFramePr>
        <p:xfrm>
          <a:off x="635790" y="3034409"/>
          <a:ext cx="5989200" cy="11100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Activities</a:t>
                      </a:r>
                      <a:endParaRPr lang="en-US" sz="12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A1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A4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A3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A2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A7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A6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A5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A11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A9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A10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A8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367816" y="4648456"/>
            <a:ext cx="966421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(A1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, A2, A11, 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A8) (</a:t>
            </a:r>
            <a:r>
              <a:rPr lang="en-US" sz="2400" i="1" u="sng" dirty="0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Solution is not unique, consider 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(A4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, A1, A9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A8) 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(another optimal solution</a:t>
            </a: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) </a:t>
            </a:r>
            <a:r>
              <a:rPr lang="en-US" sz="2400" b="1" dirty="0" smtClean="0">
                <a:solidFill>
                  <a:prstClr val="black"/>
                </a:solidFill>
                <a:cs typeface="Arial" charset="0"/>
              </a:rPr>
              <a:t>[But this doesn’t follow our method]</a:t>
            </a:r>
            <a:endParaRPr lang="en-US" sz="2400" b="1" dirty="0">
              <a:solidFill>
                <a:prstClr val="black"/>
              </a:solidFill>
              <a:cs typeface="Arial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Input: A list of different activities with starting and ending times. </a:t>
            </a:r>
          </a:p>
          <a:p>
            <a:r>
              <a:rPr lang="en-US" sz="4000" dirty="0"/>
              <a:t>{(5,9), (1,2), (3,4), (0,6), (5,7), (8,9)}</a:t>
            </a:r>
          </a:p>
          <a:p>
            <a:endParaRPr lang="en-US" sz="4000" dirty="0"/>
          </a:p>
          <a:p>
            <a:r>
              <a:rPr lang="en-US" sz="4000" dirty="0"/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66145" y="647771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dirty="0">
                <a:latin typeface="Calibri"/>
                <a:cs typeface="Calibri"/>
              </a:rPr>
              <a:t>Problem </a:t>
            </a:r>
            <a:r>
              <a:rPr sz="2400" b="1" u="sng" spc="-30" dirty="0">
                <a:latin typeface="Calibri"/>
                <a:cs typeface="Calibri"/>
              </a:rPr>
              <a:t>types </a:t>
            </a:r>
            <a:r>
              <a:rPr sz="2400" b="1" u="sng" spc="-40" dirty="0">
                <a:latin typeface="Calibri"/>
                <a:cs typeface="Calibri"/>
              </a:rPr>
              <a:t>solved </a:t>
            </a:r>
            <a:r>
              <a:rPr sz="2400" b="1" u="sng" spc="-50" dirty="0">
                <a:latin typeface="Calibri"/>
                <a:cs typeface="Calibri"/>
              </a:rPr>
              <a:t>by greedy</a:t>
            </a:r>
            <a:r>
              <a:rPr sz="2400" b="1" u="sng" spc="-168" dirty="0">
                <a:latin typeface="Calibri"/>
                <a:cs typeface="Calibri"/>
              </a:rPr>
              <a:t> </a:t>
            </a:r>
            <a:r>
              <a:rPr sz="2400" b="1" u="sng" spc="-20" dirty="0">
                <a:latin typeface="Calibri"/>
                <a:cs typeface="Calibri"/>
              </a:rPr>
              <a:t>algorithms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" y="1163972"/>
            <a:ext cx="8748640" cy="4681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948" y="2220985"/>
            <a:ext cx="8315839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561753" y="3081589"/>
            <a:ext cx="8315839" cy="11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494952" y="4275664"/>
            <a:ext cx="8315839" cy="155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1094936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4294967295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7225D9-C659-408B-BD9A-C68E2B189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12A976-0E26-44CC-A66C-70765014B883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CB5A380-3D5C-4FC6-B6C6-D5E97FA4EA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462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Corbel</vt:lpstr>
      <vt:lpstr>Lucida Sans Unicode</vt:lpstr>
      <vt:lpstr>Trebuchet MS</vt:lpstr>
      <vt:lpstr>Wingdings</vt:lpstr>
      <vt:lpstr>Spectrum</vt:lpstr>
      <vt:lpstr>Greedy Algorithm</vt:lpstr>
      <vt:lpstr>Lecture Outline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57</cp:revision>
  <dcterms:created xsi:type="dcterms:W3CDTF">2018-12-10T17:20:29Z</dcterms:created>
  <dcterms:modified xsi:type="dcterms:W3CDTF">2021-02-24T09:55:05Z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