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9" r:id="rId6"/>
    <p:sldId id="262" r:id="rId7"/>
    <p:sldId id="270" r:id="rId8"/>
    <p:sldId id="267" r:id="rId9"/>
    <p:sldId id="268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8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1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84" y="912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wmf"/><Relationship Id="rId4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e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e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3.w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image" Target="../media/image7.pn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0.bin"/><Relationship Id="rId3" Type="http://schemas.openxmlformats.org/officeDocument/2006/relationships/image" Target="../media/image11.png"/><Relationship Id="rId7" Type="http://schemas.openxmlformats.org/officeDocument/2006/relationships/image" Target="../media/image13.wmf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10" Type="http://schemas.openxmlformats.org/officeDocument/2006/relationships/image" Target="../media/image9.emf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19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15" Type="http://schemas.openxmlformats.org/officeDocument/2006/relationships/image" Target="../media/image20.emf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15.wmf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0.e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Lecture-10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Fourier Transform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Outcome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After this lecture students </a:t>
            </a:r>
          </a:p>
          <a:p>
            <a:r>
              <a:rPr lang="en-US" dirty="0" smtClean="0"/>
              <a:t>Will </a:t>
            </a:r>
            <a:r>
              <a:rPr lang="en-US" dirty="0"/>
              <a:t>be able to </a:t>
            </a:r>
            <a:r>
              <a:rPr lang="en-US" dirty="0" smtClean="0"/>
              <a:t>calculate the finite Fourier sine and cosine transform.</a:t>
            </a:r>
          </a:p>
          <a:p>
            <a:r>
              <a:rPr lang="en-US" dirty="0"/>
              <a:t>Will be able to </a:t>
            </a:r>
            <a:r>
              <a:rPr lang="en-US" dirty="0" smtClean="0"/>
              <a:t>calculate </a:t>
            </a:r>
            <a:r>
              <a:rPr lang="en-US" dirty="0"/>
              <a:t>the </a:t>
            </a:r>
            <a:r>
              <a:rPr lang="en-US" dirty="0" smtClean="0"/>
              <a:t>infinite </a:t>
            </a:r>
            <a:r>
              <a:rPr lang="en-US" dirty="0"/>
              <a:t>Fourier sine and cosine transform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4206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Next class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Discussion about application of Fourier transform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0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0000"/>
                </a:solidFill>
              </a:rPr>
              <a:t>Objective: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Discuss how Fourier transform is a generalization of Fourier series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Discuss the conversion of </a:t>
            </a:r>
            <a:r>
              <a:rPr lang="en-US" sz="2400" dirty="0" smtClean="0"/>
              <a:t>time </a:t>
            </a:r>
            <a:r>
              <a:rPr lang="en-US" sz="2400" dirty="0"/>
              <a:t>domain data </a:t>
            </a:r>
            <a:r>
              <a:rPr lang="en-US" sz="2400" dirty="0" smtClean="0"/>
              <a:t>into frequency </a:t>
            </a:r>
            <a:r>
              <a:rPr lang="en-US" sz="2400" dirty="0"/>
              <a:t>domain </a:t>
            </a:r>
            <a:r>
              <a:rPr lang="en-US" sz="2400" dirty="0" smtClean="0"/>
              <a:t>using mathematical formulae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find Fourier transform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a function</a:t>
            </a: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814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0000"/>
                </a:solidFill>
              </a:rPr>
              <a:t>Fourier Transform (Formulae)</a:t>
            </a: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Finite </a:t>
                </a:r>
                <a:r>
                  <a:rPr lang="en-US" sz="2000" b="1" dirty="0"/>
                  <a:t>Fourier sine transforms</a:t>
                </a:r>
                <a:r>
                  <a:rPr lang="en-US" sz="2000" b="1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              is called inverse finite Fourier sine transform 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Finite </a:t>
                </a:r>
                <a:r>
                  <a:rPr lang="en-US" sz="2000" b="1" dirty="0"/>
                  <a:t>Fourier </a:t>
                </a:r>
                <a:r>
                  <a:rPr lang="en-US" sz="2000" b="1" dirty="0" smtClean="0"/>
                  <a:t>co</a:t>
                </a:r>
                <a:r>
                  <a:rPr lang="en-US" sz="2000" b="1" dirty="0" smtClean="0"/>
                  <a:t>sine </a:t>
                </a:r>
                <a:r>
                  <a:rPr lang="en-US" sz="2000" b="1" dirty="0"/>
                  <a:t>transforms: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                              is </a:t>
                </a:r>
                <a:r>
                  <a:rPr lang="en-US" sz="1800" dirty="0"/>
                  <a:t>called inverse finite Fourier </a:t>
                </a:r>
                <a:r>
                  <a:rPr lang="en-US" sz="1800" dirty="0" smtClean="0"/>
                  <a:t>cosine </a:t>
                </a:r>
                <a:r>
                  <a:rPr lang="en-US" sz="1800" dirty="0"/>
                  <a:t>transform  of 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.</a:t>
                </a:r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Inf</a:t>
                </a:r>
                <a:r>
                  <a:rPr lang="en-US" sz="2000" b="1" dirty="0" smtClean="0"/>
                  <a:t>inite </a:t>
                </a:r>
                <a:r>
                  <a:rPr lang="en-US" sz="2000" b="1" dirty="0"/>
                  <a:t>Fourier sine transforms: 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smtClean="0"/>
                  <a:t>Inf</a:t>
                </a:r>
                <a:r>
                  <a:rPr lang="en-US" sz="2000" b="1" smtClean="0"/>
                  <a:t>inite </a:t>
                </a:r>
                <a:r>
                  <a:rPr lang="en-US" sz="2000" b="1" dirty="0"/>
                  <a:t>Fourier </a:t>
                </a:r>
                <a:r>
                  <a:rPr lang="en-US" sz="2000" b="1" dirty="0" smtClean="0"/>
                  <a:t>cosine </a:t>
                </a:r>
                <a:r>
                  <a:rPr lang="en-US" sz="2000" b="1" dirty="0"/>
                  <a:t>transforms: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3"/>
                <a:stretch>
                  <a:fillRect l="-741" t="-621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185916"/>
              </p:ext>
            </p:extLst>
          </p:nvPr>
        </p:nvGraphicFramePr>
        <p:xfrm>
          <a:off x="3886200" y="2438400"/>
          <a:ext cx="2209800" cy="649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8" name="Equation" r:id="rId4" imgW="1688367" imgH="482391" progId="Equation.3">
                  <p:embed/>
                </p:oleObj>
              </mc:Choice>
              <mc:Fallback>
                <p:oleObj name="Equation" r:id="rId4" imgW="1688367" imgH="4823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438400"/>
                        <a:ext cx="2209800" cy="6492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987578"/>
              </p:ext>
            </p:extLst>
          </p:nvPr>
        </p:nvGraphicFramePr>
        <p:xfrm>
          <a:off x="3962400" y="1066800"/>
          <a:ext cx="26241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" name="Equation" r:id="rId6" imgW="1879600" imgH="482600" progId="Equation.3">
                  <p:embed/>
                </p:oleObj>
              </mc:Choice>
              <mc:Fallback>
                <p:oleObj name="Equation" r:id="rId6" imgW="18796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066800"/>
                        <a:ext cx="26241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113984"/>
              </p:ext>
            </p:extLst>
          </p:nvPr>
        </p:nvGraphicFramePr>
        <p:xfrm>
          <a:off x="533400" y="1752600"/>
          <a:ext cx="2438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" name="Equation" r:id="rId8" imgW="1955800" imgH="431800" progId="Equation.3">
                  <p:embed/>
                </p:oleObj>
              </mc:Choice>
              <mc:Fallback>
                <p:oleObj name="Equation" r:id="rId8" imgW="19558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52600"/>
                        <a:ext cx="24384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922725"/>
              </p:ext>
            </p:extLst>
          </p:nvPr>
        </p:nvGraphicFramePr>
        <p:xfrm>
          <a:off x="609599" y="3124200"/>
          <a:ext cx="3222171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Equation" r:id="rId10" imgW="2374900" imgH="431800" progId="Equation.3">
                  <p:embed/>
                </p:oleObj>
              </mc:Choice>
              <mc:Fallback>
                <p:oleObj name="Equation" r:id="rId10" imgW="23749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99" y="3124200"/>
                        <a:ext cx="3222171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161493"/>
              </p:ext>
            </p:extLst>
          </p:nvPr>
        </p:nvGraphicFramePr>
        <p:xfrm>
          <a:off x="3962400" y="4114800"/>
          <a:ext cx="25908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" name="Equation" r:id="rId12" imgW="1854200" imgH="482600" progId="Equation.3">
                  <p:embed/>
                </p:oleObj>
              </mc:Choice>
              <mc:Fallback>
                <p:oleObj name="Equation" r:id="rId12" imgW="1854200" imgH="482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114800"/>
                        <a:ext cx="2590800" cy="701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216752"/>
              </p:ext>
            </p:extLst>
          </p:nvPr>
        </p:nvGraphicFramePr>
        <p:xfrm>
          <a:off x="4267200" y="4876800"/>
          <a:ext cx="2624504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" name="Equation" r:id="rId14" imgW="1866900" imgH="482600" progId="Equation.3">
                  <p:embed/>
                </p:oleObj>
              </mc:Choice>
              <mc:Fallback>
                <p:oleObj name="Equation" r:id="rId14" imgW="1866900" imgH="482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876800"/>
                        <a:ext cx="2624504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62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0000"/>
                </a:solidFill>
              </a:rPr>
              <a:t>Solved Problems</a:t>
            </a: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943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Example: </a:t>
                </a:r>
                <a:r>
                  <a:rPr lang="en-US" sz="1800" dirty="0"/>
                  <a:t>Find the Fourier sine transform </a:t>
                </a:r>
                <a:r>
                  <a:rPr lang="en-US" sz="1800" dirty="0" smtClean="0"/>
                  <a:t>of </a:t>
                </a:r>
                <a:endParaRPr lang="en-US" sz="26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𝐿</m:t>
                    </m:r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We know the finite Fourier sine transforms </a:t>
                </a:r>
                <a:r>
                  <a:rPr lang="en-US" sz="1800" dirty="0" smtClean="0"/>
                  <a:t>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𝑓</m:t>
                    </m:r>
                    <m:r>
                      <a:rPr lang="en-US" sz="1800" b="0" i="1" smtClean="0"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 </a:t>
                </a:r>
                <a:r>
                  <a:rPr lang="en-US" sz="1800" dirty="0"/>
                  <a:t>is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943600"/>
              </a:xfrm>
              <a:blipFill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230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712361"/>
              </p:ext>
            </p:extLst>
          </p:nvPr>
        </p:nvGraphicFramePr>
        <p:xfrm>
          <a:off x="4800600" y="1050485"/>
          <a:ext cx="2597863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name="Equation" r:id="rId4" imgW="2171700" imgH="838200" progId="Equation.3">
                  <p:embed/>
                </p:oleObj>
              </mc:Choice>
              <mc:Fallback>
                <p:oleObj name="Equation" r:id="rId4" imgW="2171700" imgH="838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050485"/>
                        <a:ext cx="2597863" cy="1162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4008" y="2949464"/>
            <a:ext cx="3351287" cy="975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51509" y="2929529"/>
            <a:ext cx="1508760" cy="975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26483" y="2780474"/>
            <a:ext cx="2994103" cy="127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468209"/>
              </p:ext>
            </p:extLst>
          </p:nvPr>
        </p:nvGraphicFramePr>
        <p:xfrm>
          <a:off x="1778000" y="3925231"/>
          <a:ext cx="5620463" cy="923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Equation" r:id="rId9" imgW="3378818" imgH="628405" progId="Equation.DSMT4">
                  <p:embed/>
                </p:oleObj>
              </mc:Choice>
              <mc:Fallback>
                <p:oleObj name="Equation" r:id="rId9" imgW="3378818" imgH="62840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78000" y="3925231"/>
                        <a:ext cx="5620463" cy="923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848777"/>
              </p:ext>
            </p:extLst>
          </p:nvPr>
        </p:nvGraphicFramePr>
        <p:xfrm>
          <a:off x="1713592" y="4993728"/>
          <a:ext cx="6058808" cy="69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Equation" r:id="rId11" imgW="3731996" imgH="418937" progId="Equation.DSMT4">
                  <p:embed/>
                </p:oleObj>
              </mc:Choice>
              <mc:Fallback>
                <p:oleObj name="Equation" r:id="rId11" imgW="3731996" imgH="41893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13592" y="4993728"/>
                        <a:ext cx="6058808" cy="69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365474"/>
              </p:ext>
            </p:extLst>
          </p:nvPr>
        </p:nvGraphicFramePr>
        <p:xfrm>
          <a:off x="1713592" y="5977931"/>
          <a:ext cx="2586628" cy="630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Equation" r:id="rId13" imgW="1823249" imgH="418937" progId="Equation.DSMT4">
                  <p:embed/>
                </p:oleObj>
              </mc:Choice>
              <mc:Fallback>
                <p:oleObj name="Equation" r:id="rId13" imgW="1823249" imgH="41893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13592" y="5977931"/>
                        <a:ext cx="2586628" cy="630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210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0000"/>
                </a:solidFill>
              </a:rPr>
              <a:t>Solved Problems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65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                        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Example</a:t>
            </a:r>
            <a:r>
              <a:rPr lang="en-US" sz="1800" b="1" dirty="0">
                <a:solidFill>
                  <a:srgbClr val="7030A0"/>
                </a:solidFill>
              </a:rPr>
              <a:t>: </a:t>
            </a:r>
            <a:r>
              <a:rPr lang="en-US" sz="1800" dirty="0"/>
              <a:t>Find the Fourier </a:t>
            </a:r>
            <a:r>
              <a:rPr lang="en-US" sz="1800" dirty="0" smtClean="0"/>
              <a:t>cosine </a:t>
            </a:r>
            <a:r>
              <a:rPr lang="en-US" sz="1800" dirty="0"/>
              <a:t>transform of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</a:t>
            </a:r>
            <a:endParaRPr lang="en-US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230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026153"/>
              </p:ext>
            </p:extLst>
          </p:nvPr>
        </p:nvGraphicFramePr>
        <p:xfrm>
          <a:off x="609600" y="983709"/>
          <a:ext cx="1447800" cy="677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name="Equation" r:id="rId3" imgW="901309" imgH="431613" progId="Equation.3">
                  <p:embed/>
                </p:oleObj>
              </mc:Choice>
              <mc:Fallback>
                <p:oleObj name="Equation" r:id="rId3" imgW="901309" imgH="431613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83709"/>
                        <a:ext cx="1447800" cy="6776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43026"/>
              </p:ext>
            </p:extLst>
          </p:nvPr>
        </p:nvGraphicFramePr>
        <p:xfrm>
          <a:off x="4858488" y="2406593"/>
          <a:ext cx="2893110" cy="1221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Equation" r:id="rId5" imgW="1905000" imgH="838200" progId="Equation.3">
                  <p:embed/>
                </p:oleObj>
              </mc:Choice>
              <mc:Fallback>
                <p:oleObj name="Equation" r:id="rId5" imgW="1905000" imgH="8382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8488" y="2406593"/>
                        <a:ext cx="2893110" cy="12216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750957"/>
              </p:ext>
            </p:extLst>
          </p:nvPr>
        </p:nvGraphicFramePr>
        <p:xfrm>
          <a:off x="3124200" y="3767198"/>
          <a:ext cx="4627398" cy="1029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Equation" r:id="rId7" imgW="3085920" imgH="685800" progId="Equation.3">
                  <p:embed/>
                </p:oleObj>
              </mc:Choice>
              <mc:Fallback>
                <p:oleObj name="Equation" r:id="rId7" imgW="3085920" imgH="6858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67198"/>
                        <a:ext cx="4627398" cy="10296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/>
          <p:cNvPicPr/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74469" y="3790960"/>
            <a:ext cx="2667000" cy="814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911886"/>
              </p:ext>
            </p:extLst>
          </p:nvPr>
        </p:nvGraphicFramePr>
        <p:xfrm>
          <a:off x="1457346" y="5870939"/>
          <a:ext cx="2581253" cy="80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Equation" r:id="rId10" imgW="1218671" imgH="431613" progId="Equation.3">
                  <p:embed/>
                </p:oleObj>
              </mc:Choice>
              <mc:Fallback>
                <p:oleObj name="Equation" r:id="rId10" imgW="1218671" imgH="431613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46" y="5870939"/>
                        <a:ext cx="2581253" cy="8086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976155"/>
              </p:ext>
            </p:extLst>
          </p:nvPr>
        </p:nvGraphicFramePr>
        <p:xfrm>
          <a:off x="990600" y="1880928"/>
          <a:ext cx="2743200" cy="694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Equation" r:id="rId12" imgW="1622670" imgH="418937" progId="Equation.DSMT4">
                  <p:embed/>
                </p:oleObj>
              </mc:Choice>
              <mc:Fallback>
                <p:oleObj name="Equation" r:id="rId12" imgW="1622670" imgH="41893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90600" y="1880928"/>
                        <a:ext cx="2743200" cy="694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487789"/>
              </p:ext>
            </p:extLst>
          </p:nvPr>
        </p:nvGraphicFramePr>
        <p:xfrm>
          <a:off x="419100" y="4649961"/>
          <a:ext cx="4953000" cy="943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name="Equation" r:id="rId14" imgW="3168860" imgH="628405" progId="Equation.DSMT4">
                  <p:embed/>
                </p:oleObj>
              </mc:Choice>
              <mc:Fallback>
                <p:oleObj name="Equation" r:id="rId14" imgW="3168860" imgH="62840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19100" y="4649961"/>
                        <a:ext cx="4953000" cy="943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758152"/>
              </p:ext>
            </p:extLst>
          </p:nvPr>
        </p:nvGraphicFramePr>
        <p:xfrm>
          <a:off x="5664542" y="4832833"/>
          <a:ext cx="1193458" cy="573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" name="Equation" r:id="rId16" imgW="811335" imgH="418937" progId="Equation.DSMT4">
                  <p:embed/>
                </p:oleObj>
              </mc:Choice>
              <mc:Fallback>
                <p:oleObj name="Equation" r:id="rId16" imgW="811335" imgH="41893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664542" y="4832833"/>
                        <a:ext cx="1193458" cy="573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897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0000"/>
                </a:solidFill>
              </a:rPr>
              <a:t>Solved Problems (Continued)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Example: </a:t>
            </a:r>
          </a:p>
          <a:p>
            <a:pPr marL="0" indent="0">
              <a:buNone/>
            </a:pPr>
            <a:r>
              <a:rPr lang="en-US" sz="1600" dirty="0" smtClean="0"/>
              <a:t>Find </a:t>
            </a:r>
            <a:r>
              <a:rPr lang="en-US" sz="1600" dirty="0"/>
              <a:t>the Fourier </a:t>
            </a:r>
            <a:r>
              <a:rPr lang="en-US" sz="1600" dirty="0" smtClean="0"/>
              <a:t>sine </a:t>
            </a:r>
            <a:r>
              <a:rPr lang="en-US" sz="1600" dirty="0"/>
              <a:t>transform of </a:t>
            </a:r>
            <a:r>
              <a:rPr lang="en-US" sz="1600" dirty="0" smtClean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Infinite Fourier sine transform</a:t>
            </a:r>
            <a:endParaRPr lang="en-US" sz="1800" dirty="0"/>
          </a:p>
          <a:p>
            <a:pPr marL="0" indent="0">
              <a:buNone/>
            </a:pP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              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127858"/>
              </p:ext>
            </p:extLst>
          </p:nvPr>
        </p:nvGraphicFramePr>
        <p:xfrm>
          <a:off x="3519016" y="1439864"/>
          <a:ext cx="2460850" cy="1104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5" name="Equation" r:id="rId3" imgW="1841500" imgH="711200" progId="Equation.3">
                  <p:embed/>
                </p:oleObj>
              </mc:Choice>
              <mc:Fallback>
                <p:oleObj name="Equation" r:id="rId3" imgW="1841500" imgH="71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016" y="1439864"/>
                        <a:ext cx="2460850" cy="11048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333250"/>
              </p:ext>
            </p:extLst>
          </p:nvPr>
        </p:nvGraphicFramePr>
        <p:xfrm>
          <a:off x="1143000" y="2978944"/>
          <a:ext cx="3033346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" name="Equation" r:id="rId5" imgW="1981200" imgH="482600" progId="Equation.3">
                  <p:embed/>
                </p:oleObj>
              </mc:Choice>
              <mc:Fallback>
                <p:oleObj name="Equation" r:id="rId5" imgW="19812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978944"/>
                        <a:ext cx="3033346" cy="76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915648"/>
              </p:ext>
            </p:extLst>
          </p:nvPr>
        </p:nvGraphicFramePr>
        <p:xfrm>
          <a:off x="4239130" y="2971800"/>
          <a:ext cx="4648200" cy="769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" name="Equation" r:id="rId7" imgW="3149600" imgH="508000" progId="Equation.3">
                  <p:embed/>
                </p:oleObj>
              </mc:Choice>
              <mc:Fallback>
                <p:oleObj name="Equation" r:id="rId7" imgW="31496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9130" y="2971800"/>
                        <a:ext cx="4648200" cy="769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58037"/>
              </p:ext>
            </p:extLst>
          </p:nvPr>
        </p:nvGraphicFramePr>
        <p:xfrm>
          <a:off x="2209800" y="5197905"/>
          <a:ext cx="5079283" cy="716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8" name="Equation" r:id="rId9" imgW="3492500" imgH="457200" progId="Equation.3">
                  <p:embed/>
                </p:oleObj>
              </mc:Choice>
              <mc:Fallback>
                <p:oleObj name="Equation" r:id="rId9" imgW="34925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197905"/>
                        <a:ext cx="5079283" cy="7164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588168"/>
              </p:ext>
            </p:extLst>
          </p:nvPr>
        </p:nvGraphicFramePr>
        <p:xfrm>
          <a:off x="2819400" y="4114800"/>
          <a:ext cx="4209889" cy="777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9" name="Equation" r:id="rId11" imgW="3102120" imgH="561822" progId="Equation.DSMT4">
                  <p:embed/>
                </p:oleObj>
              </mc:Choice>
              <mc:Fallback>
                <p:oleObj name="Equation" r:id="rId11" imgW="3102120" imgH="56182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19400" y="4114800"/>
                        <a:ext cx="4209889" cy="777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142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0000"/>
                </a:solidFill>
              </a:rPr>
              <a:t>Solved Problems (Continued)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Example: </a:t>
            </a:r>
          </a:p>
          <a:p>
            <a:pPr marL="0" indent="0">
              <a:buNone/>
            </a:pPr>
            <a:r>
              <a:rPr lang="en-US" sz="1600" dirty="0" smtClean="0"/>
              <a:t>Find </a:t>
            </a:r>
            <a:r>
              <a:rPr lang="en-US" sz="1600" dirty="0"/>
              <a:t>the </a:t>
            </a:r>
            <a:r>
              <a:rPr lang="en-US" sz="1600" dirty="0" smtClean="0"/>
              <a:t>Fourier </a:t>
            </a:r>
            <a:r>
              <a:rPr lang="en-US" sz="1600" dirty="0"/>
              <a:t>cosine transform of </a:t>
            </a:r>
            <a:r>
              <a:rPr lang="en-US" sz="1600" dirty="0" smtClean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Infinite Fourier cosine transform</a:t>
            </a:r>
            <a:endParaRPr lang="en-US" sz="1800" dirty="0"/>
          </a:p>
          <a:p>
            <a:pPr marL="0" indent="0">
              <a:buNone/>
            </a:pP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              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</a:t>
            </a:r>
            <a:endParaRPr lang="en-US" sz="18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884025"/>
              </p:ext>
            </p:extLst>
          </p:nvPr>
        </p:nvGraphicFramePr>
        <p:xfrm>
          <a:off x="3642418" y="1457105"/>
          <a:ext cx="2563851" cy="1030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3" imgW="1841500" imgH="711200" progId="Equation.3">
                  <p:embed/>
                </p:oleObj>
              </mc:Choice>
              <mc:Fallback>
                <p:oleObj name="Equation" r:id="rId3" imgW="1841500" imgH="7112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2418" y="1457105"/>
                        <a:ext cx="2563851" cy="10302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085966"/>
              </p:ext>
            </p:extLst>
          </p:nvPr>
        </p:nvGraphicFramePr>
        <p:xfrm>
          <a:off x="3733800" y="2617310"/>
          <a:ext cx="4343400" cy="907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5" imgW="2032000" imgH="482600" progId="Equation.3">
                  <p:embed/>
                </p:oleObj>
              </mc:Choice>
              <mc:Fallback>
                <p:oleObj name="Equation" r:id="rId5" imgW="2032000" imgH="4826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617310"/>
                        <a:ext cx="4343400" cy="9071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528423"/>
              </p:ext>
            </p:extLst>
          </p:nvPr>
        </p:nvGraphicFramePr>
        <p:xfrm>
          <a:off x="1679492" y="5525961"/>
          <a:ext cx="5064369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7" imgW="3657600" imgH="457200" progId="Equation.3">
                  <p:embed/>
                </p:oleObj>
              </mc:Choice>
              <mc:Fallback>
                <p:oleObj name="Equation" r:id="rId7" imgW="3657600" imgH="45720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492" y="5525961"/>
                        <a:ext cx="5064369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199177"/>
              </p:ext>
            </p:extLst>
          </p:nvPr>
        </p:nvGraphicFramePr>
        <p:xfrm>
          <a:off x="1679492" y="3458910"/>
          <a:ext cx="5635707" cy="808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9" imgW="3245340" imgH="495238" progId="Equation.DSMT4">
                  <p:embed/>
                </p:oleObj>
              </mc:Choice>
              <mc:Fallback>
                <p:oleObj name="Equation" r:id="rId9" imgW="3245340" imgH="49523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9492" y="3458910"/>
                        <a:ext cx="5635707" cy="808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335462"/>
              </p:ext>
            </p:extLst>
          </p:nvPr>
        </p:nvGraphicFramePr>
        <p:xfrm>
          <a:off x="1709972" y="4511675"/>
          <a:ext cx="498892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11" imgW="2958901" imgH="561822" progId="Equation.DSMT4">
                  <p:embed/>
                </p:oleObj>
              </mc:Choice>
              <mc:Fallback>
                <p:oleObj name="Equation" r:id="rId11" imgW="2958901" imgH="56182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09972" y="4511675"/>
                        <a:ext cx="4988920" cy="928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138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Sample Question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Sketch the graph and then find the (a) finite Fourier sine transform, and (b) finite Fourier cosine transform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=2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 </a:t>
                </a:r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&lt;4.</m:t>
                    </m:r>
                  </m:oMath>
                </a14:m>
                <a:r>
                  <a:rPr lang="en-US" sz="2400" dirty="0"/>
                  <a:t>   </a:t>
                </a:r>
                <a:endParaRPr lang="en-US" sz="2400" dirty="0" smtClean="0"/>
              </a:p>
              <a:p>
                <a:r>
                  <a:rPr lang="en-US" sz="2400" dirty="0"/>
                  <a:t>Sketch the graph and then find the (a) infinite Fourier sine transform, and (b) infinite Fourier cosine transform </a:t>
                </a:r>
                <a:r>
                  <a:rPr lang="en-US" sz="2400" dirty="0" smtClean="0"/>
                  <a:t>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           0&lt;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&lt;1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0                   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&gt;1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Sketch the graph and then find the (a) infinite Fourier sine transform, and (b) infinite Fourier cosine transform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          0&lt;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&lt;1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2−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       1&lt;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&lt;2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0           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&gt;2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/>
                  <a:t>       </a:t>
                </a:r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963" t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98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Sample MCQ</a:t>
            </a:r>
            <a:endParaRPr lang="en-US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r>
                  <a:rPr lang="en-US" sz="2000" dirty="0" smtClean="0"/>
                  <a:t>Which Fourier transform formula needs to solve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=2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/>
                  <a:t> 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0&lt;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&lt;4?</m:t>
                    </m:r>
                  </m:oMath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a)  Finite formula   b) infinite formula c) both  d) none</a:t>
                </a:r>
              </a:p>
              <a:p>
                <a:r>
                  <a:rPr lang="en-US" sz="2000" dirty="0"/>
                  <a:t>Which Fourier transform </a:t>
                </a:r>
                <a:r>
                  <a:rPr lang="en-US" sz="2000" dirty="0" smtClean="0"/>
                  <a:t> formula </a:t>
                </a:r>
                <a:r>
                  <a:rPr lang="en-US" sz="2000" dirty="0"/>
                  <a:t>needs to </a:t>
                </a:r>
                <a:r>
                  <a:rPr lang="en-US" sz="2000" dirty="0" smtClean="0"/>
                  <a:t>solve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      0&lt;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&lt;1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0              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&gt;1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a)  Finite formula   b) infinite formula c) both  d) none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57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4" ma:contentTypeDescription="Create a new document." ma:contentTypeScope="" ma:versionID="9581587646d939fd7b65b9829486e3d5">
  <xsd:schema xmlns:xsd="http://www.w3.org/2001/XMLSchema" xmlns:xs="http://www.w3.org/2001/XMLSchema" xmlns:p="http://schemas.microsoft.com/office/2006/metadata/properties" xmlns:ns2="0e313d05-41d7-4c14-bfea-73edb09cef36" targetNamespace="http://schemas.microsoft.com/office/2006/metadata/properties" ma:root="true" ma:fieldsID="bea1a7218c9a3662defec2537d03757a" ns2:_="">
    <xsd:import namespace="0e313d05-41d7-4c14-bfea-73edb09cef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13d05-41d7-4c14-bfea-73edb09ce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EFB340-5E61-4098-8A3D-34BC0703B500}"/>
</file>

<file path=customXml/itemProps2.xml><?xml version="1.0" encoding="utf-8"?>
<ds:datastoreItem xmlns:ds="http://schemas.openxmlformats.org/officeDocument/2006/customXml" ds:itemID="{531CD14B-546A-48E0-99A9-582487C2C6E0}"/>
</file>

<file path=customXml/itemProps3.xml><?xml version="1.0" encoding="utf-8"?>
<ds:datastoreItem xmlns:ds="http://schemas.openxmlformats.org/officeDocument/2006/customXml" ds:itemID="{4856D4A2-E5FF-41D5-B468-735D81B32E93}"/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254</Words>
  <Application>Microsoft Office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Lecture-10</vt:lpstr>
      <vt:lpstr>Objective:</vt:lpstr>
      <vt:lpstr>Fourier Transform (Formulae)</vt:lpstr>
      <vt:lpstr>Solved Problems</vt:lpstr>
      <vt:lpstr>Solved Problems</vt:lpstr>
      <vt:lpstr>Solved Problems (Continued)</vt:lpstr>
      <vt:lpstr>Solved Problems (Continued)</vt:lpstr>
      <vt:lpstr>Sample Question</vt:lpstr>
      <vt:lpstr>Sample MCQ</vt:lpstr>
      <vt:lpstr>Outcome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</dc:title>
  <dc:creator>Teacher</dc:creator>
  <cp:lastModifiedBy>Teacher</cp:lastModifiedBy>
  <cp:revision>65</cp:revision>
  <dcterms:created xsi:type="dcterms:W3CDTF">2006-08-16T00:00:00Z</dcterms:created>
  <dcterms:modified xsi:type="dcterms:W3CDTF">2020-11-10T09:13:08Z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