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61" r:id="rId5"/>
    <p:sldId id="259" r:id="rId6"/>
    <p:sldId id="262" r:id="rId7"/>
    <p:sldId id="263" r:id="rId8"/>
    <p:sldId id="264" r:id="rId9"/>
    <p:sldId id="270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>
      <p:cViewPr varScale="1">
        <p:scale>
          <a:sx n="73" d="100"/>
          <a:sy n="73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6722-CF2A-4C96-9D3C-F70F8B8796E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A52-ED23-4A52-A80E-50179AC0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1865-3B46-4CEE-8C35-01DD7DBA3EAB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EEF1-185B-4067-A5AD-DAD79EB2997B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64A6-D96C-4310-BAED-817125187986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398-8580-4DE7-B5D2-324FB275B4D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CC4E-D181-416F-A4A3-C24022EFAAA7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E27-CAEB-4261-A7E4-8D751B0D3250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38E3-416D-4757-A843-8ADF1D0DF14C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5C5-65C1-4AB8-8366-5070DDB5BD7E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0B94-76A7-40F2-A025-40D179F343EE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8E8E-D0FE-48F9-9555-192178AD5538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2546-B913-425B-A8EE-3CF1FF3570BD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0F19-6942-4F1D-BCC0-3810862A0B20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Matrices, Vectors &amp; Fourier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629400" cy="4267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Fall</a:t>
            </a:r>
            <a:r>
              <a:rPr lang="en-US" sz="4400" b="1" dirty="0" smtClean="0">
                <a:solidFill>
                  <a:srgbClr val="FF0000"/>
                </a:solidFill>
              </a:rPr>
              <a:t> 20-21</a:t>
            </a:r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59B67-82B8-4A7A-B1A8-4898027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Sample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sz="33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then find the matrices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7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, 3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3300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−3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0" lvl="0" indent="0">
                  <a:buNone/>
                </a:pPr>
                <a:endParaRPr lang="en-US" sz="33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33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𝐵𝐴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0"/>
                <a:endParaRPr lang="en-US" sz="33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33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𝐴𝐵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𝑎𝑛𝑑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𝐵𝐴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300" b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𝑖𝑓</m:t>
                    </m:r>
                    <m:r>
                      <a:rPr lang="en-US" sz="3300" b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𝑝𝑜𝑠𝑠𝑖𝑏𝑙𝑒</m:t>
                    </m:r>
                    <m:r>
                      <a:rPr lang="en-US" sz="3300" b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/>
                <a:r>
                  <a:rPr lang="en-US" sz="3300" dirty="0" smtClean="0">
                    <a:solidFill>
                      <a:schemeClr val="tx1"/>
                    </a:solidFill>
                  </a:rPr>
                  <a:t>Find </a:t>
                </a:r>
                <a:r>
                  <a:rPr lang="en-US" sz="3300" dirty="0">
                    <a:solidFill>
                      <a:schemeClr val="tx1"/>
                    </a:solidFill>
                  </a:rPr>
                  <a:t>the value of the determinant A=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endParaRPr lang="en-US" sz="3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 </a:t>
                </a:r>
              </a:p>
              <a:p>
                <a:pPr lvl="0"/>
                <a:r>
                  <a:rPr lang="en-US" sz="3300" dirty="0">
                    <a:solidFill>
                      <a:schemeClr val="tx1"/>
                    </a:solidFill>
                  </a:rPr>
                  <a:t>For the matrix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33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determine the value(s) of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for which </a:t>
                </a:r>
                <a14:m>
                  <m:oMath xmlns:m="http://schemas.openxmlformats.org/officeDocument/2006/math">
                    <m:r>
                      <a:rPr lang="en-US" sz="3300" b="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3300" dirty="0">
                    <a:solidFill>
                      <a:schemeClr val="tx1"/>
                    </a:solidFill>
                  </a:rPr>
                  <a:t> will be singular.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3DFFC-8AFF-4A2D-8CFD-FCA95B66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For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B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en-US" sz="1800" dirty="0"/>
                  <a:t>What is the value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</a:rPr>
                      <m:t>?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2) What is the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𝐴𝐵</m:t>
                    </m:r>
                    <m:r>
                      <a:rPr lang="en-US" sz="1800" i="1">
                        <a:latin typeface="Cambria Math"/>
                      </a:rPr>
                      <m:t>?</m:t>
                    </m:r>
                  </m:oMath>
                </a14:m>
                <a:endParaRPr lang="en-US" sz="1800" dirty="0"/>
              </a:p>
              <a:p>
                <a:pPr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3) Which of the following is the value of the determinant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/>
                      </a:rPr>
                      <m:t>?</m:t>
                    </m:r>
                  </m:oMath>
                </a14:m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dirty="0"/>
                  <a:t>a)     6     b)       -6      c)        2         d)       -3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43988-E6F2-4A17-B5E7-A22C7993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this lecture students </a:t>
            </a:r>
          </a:p>
          <a:p>
            <a:r>
              <a:rPr lang="en-US" dirty="0"/>
              <a:t>Will know what is a matrix and types of matrices.</a:t>
            </a:r>
          </a:p>
          <a:p>
            <a:r>
              <a:rPr lang="en-US" dirty="0"/>
              <a:t>Will be able to add, subtract and multiply matrices.</a:t>
            </a:r>
          </a:p>
          <a:p>
            <a:r>
              <a:rPr lang="en-US" dirty="0"/>
              <a:t>Will be able to find the determinant of a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16BE-4A54-49FA-ABD5-229AF2A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Matrix inverse</a:t>
            </a:r>
          </a:p>
          <a:p>
            <a:r>
              <a:rPr lang="en-US" dirty="0"/>
              <a:t>Row Echelon Form (REF)</a:t>
            </a:r>
          </a:p>
          <a:p>
            <a:r>
              <a:rPr lang="en-US" dirty="0"/>
              <a:t>Reduced Row Echelon Form (RREF)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D5345-ED04-4756-AA97-EC7EC3F1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Matrix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73AD-CC9D-4F16-8B00-6002DA88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Discussion about different types of matrix </a:t>
            </a:r>
          </a:p>
          <a:p>
            <a:r>
              <a:rPr lang="en-US" sz="2400" dirty="0"/>
              <a:t>How to calculate Matrix addition and subtraction</a:t>
            </a:r>
          </a:p>
          <a:p>
            <a:r>
              <a:rPr lang="en-US" sz="2400" dirty="0"/>
              <a:t>How to calculate Matrix multiplication</a:t>
            </a:r>
          </a:p>
          <a:p>
            <a:r>
              <a:rPr lang="en-US" sz="2400" dirty="0"/>
              <a:t>How to find the determinant of a matrix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777-7BD9-4183-8DF4-A6AFDC4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What is a matrix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</p:spPr>
            <p:txBody>
              <a:bodyPr/>
              <a:lstStyle/>
              <a:p>
                <a:r>
                  <a:rPr lang="en-US" sz="2400" dirty="0"/>
                  <a:t>A matrix is 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rectangular array </a:t>
                </a:r>
                <a:r>
                  <a:rPr lang="en-US" sz="2400" dirty="0"/>
                  <a:t>of numbers of the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 smtClean="0">
                                              <a:latin typeface="Cambria Math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/>
                                                      </a:rPr>
                                                      <m:t>𝑚𝑛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sz="2400" dirty="0"/>
                  <a:t>  are called the elements or entries of the matrix.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size of a matrix is described in terms of the number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rows</a:t>
                </a:r>
                <a:r>
                  <a:rPr lang="en-US" sz="2400" dirty="0"/>
                  <a:t> (horizontal lines) and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columns</a:t>
                </a:r>
                <a:r>
                  <a:rPr lang="en-US" sz="2400" dirty="0"/>
                  <a:t> (vertical lines).</a:t>
                </a:r>
              </a:p>
              <a:p>
                <a:pPr marL="0" indent="0">
                  <a:buNone/>
                </a:pPr>
                <a:r>
                  <a:rPr lang="en-US" sz="2400" dirty="0"/>
                  <a:t>F</a:t>
                </a:r>
                <a:r>
                  <a:rPr lang="en-US" sz="2400" dirty="0" smtClean="0"/>
                  <a:t>or example,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  <a:blipFill>
                <a:blip r:embed="rId2"/>
                <a:stretch>
                  <a:fillRect l="-1111" t="-84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E2FCA-4621-44B2-9DDA-009CF8A5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Classification of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308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Rectangular matrix: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row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column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Square matrix: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row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column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Singular matrix: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Non-Singular matrix: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Row matrix: having a single </a:t>
                </a:r>
                <a:r>
                  <a:rPr lang="en-US" sz="2400" dirty="0" smtClean="0"/>
                  <a:t>row,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mr>
                    </m:m>
                  </m:oMath>
                </a14:m>
                <a:endParaRPr lang="en-US" sz="2400" dirty="0"/>
              </a:p>
              <a:p>
                <a:r>
                  <a:rPr lang="en-US" sz="2400" dirty="0"/>
                  <a:t>Column matrix : having a single </a:t>
                </a:r>
                <a:r>
                  <a:rPr lang="en-US" sz="2400" dirty="0" smtClean="0"/>
                  <a:t>column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30875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1295400"/>
            <a:ext cx="3505200" cy="1432082"/>
            <a:chOff x="3060" y="1260"/>
            <a:chExt cx="5040" cy="2420"/>
          </a:xfrm>
        </p:grpSpPr>
        <p:sp>
          <p:nvSpPr>
            <p:cNvPr id="5" name="Text Box 362"/>
            <p:cNvSpPr txBox="1">
              <a:spLocks noChangeArrowheads="1"/>
            </p:cNvSpPr>
            <p:nvPr/>
          </p:nvSpPr>
          <p:spPr bwMode="auto">
            <a:xfrm>
              <a:off x="3060" y="1260"/>
              <a:ext cx="50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Matrix</a:t>
              </a:r>
            </a:p>
          </p:txBody>
        </p:sp>
        <p:sp>
          <p:nvSpPr>
            <p:cNvPr id="6" name="Text Box 363"/>
            <p:cNvSpPr txBox="1">
              <a:spLocks noChangeArrowheads="1"/>
            </p:cNvSpPr>
            <p:nvPr/>
          </p:nvSpPr>
          <p:spPr bwMode="auto">
            <a:xfrm>
              <a:off x="3060" y="2208"/>
              <a:ext cx="16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Rectangular</a:t>
              </a:r>
            </a:p>
          </p:txBody>
        </p:sp>
        <p:sp>
          <p:nvSpPr>
            <p:cNvPr id="7" name="Text Box 364"/>
            <p:cNvSpPr txBox="1">
              <a:spLocks noChangeArrowheads="1"/>
            </p:cNvSpPr>
            <p:nvPr/>
          </p:nvSpPr>
          <p:spPr bwMode="auto">
            <a:xfrm>
              <a:off x="4860" y="2200"/>
              <a:ext cx="32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Square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" name="Text Box 365"/>
            <p:cNvSpPr txBox="1">
              <a:spLocks noChangeArrowheads="1"/>
            </p:cNvSpPr>
            <p:nvPr/>
          </p:nvSpPr>
          <p:spPr bwMode="auto">
            <a:xfrm>
              <a:off x="5580" y="3140"/>
              <a:ext cx="25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Nonsingular</a:t>
              </a:r>
            </a:p>
          </p:txBody>
        </p:sp>
        <p:sp>
          <p:nvSpPr>
            <p:cNvPr id="9" name="Text Box 366"/>
            <p:cNvSpPr txBox="1">
              <a:spLocks noChangeArrowheads="1"/>
            </p:cNvSpPr>
            <p:nvPr/>
          </p:nvSpPr>
          <p:spPr bwMode="auto">
            <a:xfrm>
              <a:off x="3060" y="3140"/>
              <a:ext cx="23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Singular</a:t>
              </a:r>
            </a:p>
          </p:txBody>
        </p:sp>
        <p:cxnSp>
          <p:nvCxnSpPr>
            <p:cNvPr id="10" name="Line 367"/>
            <p:cNvCxnSpPr>
              <a:cxnSpLocks noChangeShapeType="1"/>
            </p:cNvCxnSpPr>
            <p:nvPr/>
          </p:nvCxnSpPr>
          <p:spPr bwMode="auto">
            <a:xfrm>
              <a:off x="5400" y="180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368"/>
            <p:cNvCxnSpPr>
              <a:cxnSpLocks noChangeShapeType="1"/>
            </p:cNvCxnSpPr>
            <p:nvPr/>
          </p:nvCxnSpPr>
          <p:spPr bwMode="auto">
            <a:xfrm>
              <a:off x="3960" y="198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369"/>
            <p:cNvCxnSpPr>
              <a:cxnSpLocks noChangeShapeType="1"/>
            </p:cNvCxnSpPr>
            <p:nvPr/>
          </p:nvCxnSpPr>
          <p:spPr bwMode="auto">
            <a:xfrm>
              <a:off x="6840" y="198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370"/>
            <p:cNvCxnSpPr>
              <a:cxnSpLocks noChangeShapeType="1"/>
            </p:cNvCxnSpPr>
            <p:nvPr/>
          </p:nvCxnSpPr>
          <p:spPr bwMode="auto">
            <a:xfrm>
              <a:off x="3960" y="198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371"/>
            <p:cNvCxnSpPr>
              <a:cxnSpLocks noChangeShapeType="1"/>
            </p:cNvCxnSpPr>
            <p:nvPr/>
          </p:nvCxnSpPr>
          <p:spPr bwMode="auto">
            <a:xfrm>
              <a:off x="5940" y="2732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372"/>
            <p:cNvCxnSpPr>
              <a:cxnSpLocks noChangeShapeType="1"/>
            </p:cNvCxnSpPr>
            <p:nvPr/>
          </p:nvCxnSpPr>
          <p:spPr bwMode="auto">
            <a:xfrm>
              <a:off x="4500" y="291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373"/>
            <p:cNvCxnSpPr>
              <a:cxnSpLocks noChangeShapeType="1"/>
            </p:cNvCxnSpPr>
            <p:nvPr/>
          </p:nvCxnSpPr>
          <p:spPr bwMode="auto">
            <a:xfrm>
              <a:off x="7380" y="2912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374"/>
            <p:cNvCxnSpPr>
              <a:cxnSpLocks noChangeShapeType="1"/>
            </p:cNvCxnSpPr>
            <p:nvPr/>
          </p:nvCxnSpPr>
          <p:spPr bwMode="auto">
            <a:xfrm>
              <a:off x="4500" y="2912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7A20C5A-C75A-4ECF-AABD-E42AB2B7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Classification of matrix (continued)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403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Equal matrix :  two matrices having the same size</a:t>
                </a:r>
              </a:p>
              <a:p>
                <a:r>
                  <a:rPr lang="en-US" sz="2400" dirty="0"/>
                  <a:t>Unit matrix or identity matrix:  A </a:t>
                </a:r>
                <a:r>
                  <a:rPr lang="en-US" sz="2400" b="1" dirty="0"/>
                  <a:t>square matrix</a:t>
                </a:r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 in the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diagonal</a:t>
                </a:r>
                <a:r>
                  <a:rPr lang="en-US" sz="2400" dirty="0"/>
                  <a:t> positions and  zero everywhere.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and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Transpose of a matrix: obtained by interchanging rows and columns  and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Symmetric matrix: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Skew-symmetric matrix: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</a:rPr>
                          <m:t>=−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40362"/>
              </a:xfrm>
              <a:blipFill>
                <a:blip r:embed="rId2"/>
                <a:stretch>
                  <a:fillRect l="-1111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C1738-5743-4198-9E8E-0055A2CB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Matrix Algebra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991600" cy="573087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Matrix addition and subtraction:  </a:t>
                </a:r>
                <a:r>
                  <a:rPr lang="en-US" sz="2400" dirty="0"/>
                  <a:t>same size matrices</a:t>
                </a:r>
              </a:p>
              <a:p>
                <a:r>
                  <a:rPr lang="en-US" sz="2400" b="1" dirty="0"/>
                  <a:t>Scalar multiplication : </a:t>
                </a:r>
                <a:r>
                  <a:rPr lang="en-US" sz="2200" dirty="0"/>
                  <a:t>multiplying a matrix by a scalar (constant)</a:t>
                </a:r>
              </a:p>
              <a:p>
                <a:r>
                  <a:rPr lang="en-US" sz="2400" b="1" dirty="0"/>
                  <a:t>Matrix multiplication: </a:t>
                </a:r>
                <a:r>
                  <a:rPr lang="en-US" sz="2400" dirty="0"/>
                  <a:t>possible if number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columns</a:t>
                </a:r>
                <a:r>
                  <a:rPr lang="en-US" sz="2400" dirty="0"/>
                  <a:t> in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 matrix is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equal</a:t>
                </a:r>
                <a:r>
                  <a:rPr lang="en-US" sz="2400" dirty="0"/>
                  <a:t> to the number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rows</a:t>
                </a:r>
                <a:r>
                  <a:rPr lang="en-US" sz="2400" dirty="0"/>
                  <a:t> in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 matrix i.e. c=r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𝐴𝐵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∗−2+3∗3+(−4)∗5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2∗0+3∗7+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+3∗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(−4)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∗−2+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∗3+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∗−2+3∗3+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49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991600" cy="5730875"/>
              </a:xfrm>
              <a:blipFill>
                <a:blip r:embed="rId2"/>
                <a:stretch>
                  <a:fillRect l="-1017" t="-851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5ABEE-CC62-45CB-A5DC-840CDC58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9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Determinant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Determinant is a value associated with a square matrix. </a:t>
                </a:r>
              </a:p>
              <a:p>
                <a:r>
                  <a:rPr lang="en-US" sz="2400" dirty="0"/>
                  <a:t>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det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det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.  </a:t>
                </a:r>
              </a:p>
              <a:p>
                <a:r>
                  <a:rPr lang="en-US" sz="2400" dirty="0"/>
                  <a:t>can be evaluated by using either any one of the rows or any one of the columns  of a matrix</a:t>
                </a:r>
              </a:p>
              <a:p>
                <a:r>
                  <a:rPr lang="en-US" sz="2400" b="1" dirty="0"/>
                  <a:t>Example: </a:t>
                </a:r>
                <a:r>
                  <a:rPr lang="en-US" sz="2400" dirty="0"/>
                  <a:t>Find the determinant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/>
                  <a:t>.</a:t>
                </a:r>
              </a:p>
              <a:p>
                <a:r>
                  <a:rPr lang="en-US" sz="2200" b="1" dirty="0"/>
                  <a:t>Solution: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b="0" dirty="0"/>
                  <a:t>1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i="1" dirty="0" smtClean="0">
                    <a:latin typeface="Cambria Math"/>
                  </a:rPr>
                  <a:t>                                                  =</a:t>
                </a:r>
                <a:r>
                  <a:rPr lang="en-US" sz="2200" dirty="0">
                    <a:latin typeface="Cambria Math"/>
                  </a:rPr>
                  <a:t>1(-4-0)-1(2-0)-4(4-0) </a:t>
                </a:r>
                <a:endParaRPr lang="en-US" sz="22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−22</m:t>
                    </m:r>
                  </m:oMath>
                </a14:m>
                <a:r>
                  <a:rPr lang="en-US" sz="2400" dirty="0"/>
                  <a:t> (using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row).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Using any row or column we will get the same result.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non-singular, because det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  <a:blipFill>
                <a:blip r:embed="rId2"/>
                <a:stretch>
                  <a:fillRect l="-1111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59FE8-1454-426F-95B3-74575060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Determinant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400" b="1" dirty="0"/>
                  <a:t>Example:</a:t>
                </a:r>
                <a:r>
                  <a:rPr lang="en-US" sz="2400" dirty="0"/>
                  <a:t>For the matrix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 </m:t>
                    </m:r>
                  </m:oMath>
                </a14:m>
                <a:r>
                  <a:rPr lang="en-US" sz="2400" dirty="0"/>
                  <a:t>determine the value(s) of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will be singular. </a:t>
                </a:r>
              </a:p>
              <a:p>
                <a:r>
                  <a:rPr lang="en-US" sz="2200" b="1" dirty="0"/>
                  <a:t>Solution: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</a:rPr>
                      <m:t>4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4−0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−2−0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=40−8−4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=−4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We know, for singular det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=2,−4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791200"/>
              </a:xfrm>
              <a:blipFill>
                <a:blip r:embed="rId2"/>
                <a:stretch>
                  <a:fillRect l="-96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59FE8-1454-426F-95B3-74575060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B85D23-8794-42C7-821F-61E0BD11C1B5}"/>
</file>

<file path=customXml/itemProps2.xml><?xml version="1.0" encoding="utf-8"?>
<ds:datastoreItem xmlns:ds="http://schemas.openxmlformats.org/officeDocument/2006/customXml" ds:itemID="{6A24DB15-E792-4D51-8CD2-1433ECF4E631}"/>
</file>

<file path=customXml/itemProps3.xml><?xml version="1.0" encoding="utf-8"?>
<ds:datastoreItem xmlns:ds="http://schemas.openxmlformats.org/officeDocument/2006/customXml" ds:itemID="{C80AD1AC-2CAA-4BA3-AB9E-7183CCB28303}"/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249</Words>
  <Application>Microsoft Office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Matrices, Vectors &amp; Fourier Analysis</vt:lpstr>
      <vt:lpstr>Lecture-1</vt:lpstr>
      <vt:lpstr>Objective:</vt:lpstr>
      <vt:lpstr>What is a matrix ?</vt:lpstr>
      <vt:lpstr>Classification of matrix</vt:lpstr>
      <vt:lpstr>Classification of matrix (continued)</vt:lpstr>
      <vt:lpstr>Matrix Algebra</vt:lpstr>
      <vt:lpstr>Determinant</vt:lpstr>
      <vt:lpstr>Determinant</vt:lpstr>
      <vt:lpstr>Sample Question</vt:lpstr>
      <vt:lpstr>Sample MCQ</vt:lpstr>
      <vt:lpstr>Outcome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Jannat-E-Mahbuba</cp:lastModifiedBy>
  <cp:revision>45</cp:revision>
  <dcterms:created xsi:type="dcterms:W3CDTF">2006-08-16T00:00:00Z</dcterms:created>
  <dcterms:modified xsi:type="dcterms:W3CDTF">2020-10-07T13:31:38Z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