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  <p:sldId id="267" r:id="rId9"/>
    <p:sldId id="268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38" autoAdjust="0"/>
    <p:restoredTop sz="94660" autoAdjust="0"/>
  </p:normalViewPr>
  <p:slideViewPr>
    <p:cSldViewPr>
      <p:cViewPr varScale="1">
        <p:scale>
          <a:sx n="73" d="100"/>
          <a:sy n="73" d="100"/>
        </p:scale>
        <p:origin x="114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84" y="912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Lecture-2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2954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Matrix Inverse</a:t>
            </a:r>
          </a:p>
        </p:txBody>
      </p:sp>
    </p:spTree>
    <p:extLst>
      <p:ext uri="{BB962C8B-B14F-4D97-AF65-F5344CB8AC3E}">
        <p14:creationId xmlns:p14="http://schemas.microsoft.com/office/powerpoint/2010/main" val="2530346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C00000"/>
                </a:solidFill>
              </a:rPr>
              <a:t>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After this lecture students </a:t>
            </a:r>
          </a:p>
          <a:p>
            <a:r>
              <a:rPr lang="en-US" dirty="0"/>
              <a:t>Will know how to find the inverse of a matrix</a:t>
            </a:r>
          </a:p>
          <a:p>
            <a:r>
              <a:rPr lang="en-US" dirty="0"/>
              <a:t>Will be able to convert a matrix to REF</a:t>
            </a:r>
          </a:p>
          <a:p>
            <a:r>
              <a:rPr lang="en-US" dirty="0"/>
              <a:t>Will be able to convert a matrix to RREF</a:t>
            </a:r>
          </a:p>
        </p:txBody>
      </p:sp>
    </p:spTree>
    <p:extLst>
      <p:ext uri="{BB962C8B-B14F-4D97-AF65-F5344CB8AC3E}">
        <p14:creationId xmlns:p14="http://schemas.microsoft.com/office/powerpoint/2010/main" val="2144206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Next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/>
              <a:t>Finding inverse using elementary row operation</a:t>
            </a:r>
          </a:p>
          <a:p>
            <a:r>
              <a:rPr lang="en-US" smtClean="0"/>
              <a:t>Introduction </a:t>
            </a:r>
            <a:r>
              <a:rPr lang="en-US" dirty="0"/>
              <a:t>to system of linear equation</a:t>
            </a:r>
          </a:p>
          <a:p>
            <a:r>
              <a:rPr lang="en-US" dirty="0"/>
              <a:t>Solving linear equation using Gaussian elimination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0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Objective: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2440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 to find the inverse of a matrix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 to convert a matrix to Row Echelon Form (REF) &amp; Reduced Row  Echelon Form (RREF)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 to calculate rank of a matrix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Methodology: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are two ways to find the inverse of a matrix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Using cofactor method and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Using elementary row operations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814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Inverse of a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44036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Cofactor: 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The cofactor of an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can be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 and   determined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=(−1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𝑗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 ×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minor</m:t>
                      </m:r>
                      <m:r>
                        <a:rPr lang="en-US" sz="2000" i="1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of</m:t>
                      </m:r>
                      <m:r>
                        <a:rPr lang="en-US" sz="200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in</m:t>
                      </m:r>
                      <m:r>
                        <a:rPr lang="en-US" sz="2000" i="1"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latin typeface="Cambria Math"/>
                        </a:rPr>
                        <m:t>𝐴</m:t>
                      </m:r>
                      <m:r>
                        <a:rPr lang="en-US" sz="2000" i="1">
                          <a:latin typeface="Cambria Math"/>
                        </a:rPr>
                        <m:t>=(−1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𝑗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 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𝑎𝑑𝑗</m:t>
                          </m:r>
                          <m:r>
                            <a:rPr lang="en-US" sz="2000" i="1"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latin typeface="Cambria Math"/>
                            </a:rPr>
                            <m:t>𝐴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Example: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Find the inverse of the matrix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and verify your result.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First step: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Second step:  Finding cofactor of each element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                        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                   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similarly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=14,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=1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8,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3,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33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2</m:t>
                    </m:r>
                  </m:oMath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440362"/>
              </a:xfrm>
              <a:blipFill>
                <a:blip r:embed="rId3"/>
                <a:stretch>
                  <a:fillRect l="-667" t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687915"/>
              </p:ext>
            </p:extLst>
          </p:nvPr>
        </p:nvGraphicFramePr>
        <p:xfrm>
          <a:off x="533400" y="5000223"/>
          <a:ext cx="1752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4" imgW="1422400" imgH="457200" progId="Equation.DSMT4">
                  <p:embed/>
                </p:oleObj>
              </mc:Choice>
              <mc:Fallback>
                <p:oleObj name="Equation" r:id="rId4" imgW="14224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000223"/>
                        <a:ext cx="1752600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949007"/>
              </p:ext>
            </p:extLst>
          </p:nvPr>
        </p:nvGraphicFramePr>
        <p:xfrm>
          <a:off x="2598033" y="4984661"/>
          <a:ext cx="172554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Equation" r:id="rId6" imgW="1409400" imgH="457200" progId="Equation.3">
                  <p:embed/>
                </p:oleObj>
              </mc:Choice>
              <mc:Fallback>
                <p:oleObj name="Equation" r:id="rId6" imgW="14094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033" y="4984661"/>
                        <a:ext cx="1725545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836432"/>
              </p:ext>
            </p:extLst>
          </p:nvPr>
        </p:nvGraphicFramePr>
        <p:xfrm>
          <a:off x="4572000" y="4984661"/>
          <a:ext cx="1895341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Equation" r:id="rId8" imgW="1612800" imgH="457200" progId="Equation.3">
                  <p:embed/>
                </p:oleObj>
              </mc:Choice>
              <mc:Fallback>
                <p:oleObj name="Equation" r:id="rId8" imgW="16128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984661"/>
                        <a:ext cx="1895341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955886"/>
              </p:ext>
            </p:extLst>
          </p:nvPr>
        </p:nvGraphicFramePr>
        <p:xfrm>
          <a:off x="6586537" y="4965879"/>
          <a:ext cx="20240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Equation" r:id="rId10" imgW="1549080" imgH="457200" progId="Equation.3">
                  <p:embed/>
                </p:oleObj>
              </mc:Choice>
              <mc:Fallback>
                <p:oleObj name="Equation" r:id="rId10" imgW="154908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6537" y="4965879"/>
                        <a:ext cx="2024063" cy="555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622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6858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Inverse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sz="4200" b="1" dirty="0">
                    <a:solidFill>
                      <a:srgbClr val="7030A0"/>
                    </a:solidFill>
                  </a:rPr>
                  <a:t>Third step: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           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𝑐𝑜𝑓𝑡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   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/>
                              </a:rPr>
                              <m:t>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9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19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−4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14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19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2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42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4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4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200" b="0" i="1" smtClean="0">
                            <a:latin typeface="Cambria Math"/>
                          </a:rPr>
                          <m:t>𝑎𝑑𝑗</m:t>
                        </m:r>
                        <m:r>
                          <a:rPr lang="en-US" sz="4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4200" b="0" i="1" smtClean="0">
                            <a:latin typeface="Cambria Math"/>
                          </a:rPr>
                          <m:t>𝐴</m:t>
                        </m:r>
                      </m:num>
                      <m:den>
                        <m:r>
                          <a:rPr lang="en-US" sz="4200" b="0" i="1" smtClean="0">
                            <a:latin typeface="Cambria Math"/>
                          </a:rPr>
                          <m:t>|</m:t>
                        </m:r>
                        <m:r>
                          <a:rPr lang="en-US" sz="42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4200" b="0" i="1" smtClean="0">
                            <a:latin typeface="Cambria Math"/>
                          </a:rPr>
                          <m:t>|</m:t>
                        </m:r>
                      </m:den>
                    </m:f>
                    <m:r>
                      <a:rPr lang="en-US" sz="4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4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2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4200" i="1">
                            <a:latin typeface="Cambria Math"/>
                          </a:rPr>
                          <m:t>25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4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4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4200" i="1">
                                  <a:latin typeface="Cambria Math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4200" i="1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4200" i="1"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4200" i="1">
                                  <a:latin typeface="Cambria Math"/>
                                </a:rPr>
                                <m:t>19</m:t>
                              </m:r>
                            </m:e>
                            <m:e>
                              <m:r>
                                <a:rPr lang="en-US" sz="4200" i="1">
                                  <a:latin typeface="Cambria Math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sz="42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4200" i="1">
                                  <a:latin typeface="Cambria Math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42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42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4200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sz="4200" b="1" dirty="0">
                    <a:solidFill>
                      <a:srgbClr val="7030A0"/>
                    </a:solidFill>
                  </a:rPr>
                  <a:t>Verification: </a:t>
                </a:r>
                <a14:m>
                  <m:oMath xmlns:m="http://schemas.openxmlformats.org/officeDocument/2006/math">
                    <m:r>
                      <a:rPr lang="en-US" sz="3600" b="1" i="0" smtClean="0">
                        <a:latin typeface="Cambria Math"/>
                      </a:rPr>
                      <m:t>  </m:t>
                    </m:r>
                    <m:r>
                      <a:rPr lang="en-US" sz="3600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36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3600" i="1">
                        <a:latin typeface="Cambria Math"/>
                      </a:rPr>
                      <m:t>=</m:t>
                    </m:r>
                    <m:r>
                      <a:rPr lang="en-US" sz="3600" i="1">
                        <a:latin typeface="Cambria Math"/>
                      </a:rPr>
                      <m:t>𝐼</m:t>
                    </m:r>
                    <m:r>
                      <a:rPr lang="en-US" sz="36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36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3600" i="1">
                        <a:latin typeface="Cambria Math"/>
                      </a:rPr>
                      <m:t>𝐴</m:t>
                    </m:r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sz="36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3600" i="1">
                          <a:latin typeface="Cambria Math"/>
                        </a:rPr>
                        <m:t>𝐴</m:t>
                      </m:r>
                      <m:r>
                        <a:rPr lang="en-US" sz="3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/>
                            </a:rPr>
                            <m:t>25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600" i="1">
                                    <a:latin typeface="Cambria Math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6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/>
                            </a:rPr>
                            <m:t>25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600" i="1">
                                    <a:latin typeface="Cambria Math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/>
                                  </a:rPr>
                                  <m:t>25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/>
                        </a:rPr>
                        <m:t>            </m:t>
                      </m:r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>
                <a:blip r:embed="rId3"/>
                <a:stretch>
                  <a:fillRect l="-741" t="-1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2305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258677"/>
              </p:ext>
            </p:extLst>
          </p:nvPr>
        </p:nvGraphicFramePr>
        <p:xfrm>
          <a:off x="762000" y="1600200"/>
          <a:ext cx="3352800" cy="1093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4" imgW="2819400" imgH="736600" progId="Equation.3">
                  <p:embed/>
                </p:oleObj>
              </mc:Choice>
              <mc:Fallback>
                <p:oleObj name="Equation" r:id="rId4" imgW="2819400" imgH="736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3352800" cy="10930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210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Reduced Row Echelon Form (RREF)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Row Echelon Form (REF)</a:t>
            </a:r>
            <a:endParaRPr lang="en-US" sz="2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 matrix is in row echelon form when it satisfies the following conditions.</a:t>
            </a:r>
          </a:p>
          <a:p>
            <a:pPr lvl="0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Nonzero rows (rows with at least one nonzero element) are above any rows of all zeros.</a:t>
            </a:r>
          </a:p>
          <a:p>
            <a:pPr lvl="0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leading coefficient (the first nonzero number from the left, also called the pivot) of a nonzero row is always strictly to the right of the leading coefficient of the row above it.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Reduced Row Echelon Form (RREF)</a:t>
            </a:r>
            <a:endParaRPr lang="en-US" sz="2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matrix is in reduced row echelon form (also called row canonical form) if it satisfies the additional condition</a:t>
            </a:r>
          </a:p>
          <a:p>
            <a:pPr lvl="0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first non-zero element in each row, called the leading entry, is 1, that is, very leading co-efficient is 1 and is the only nonzero entry in this column.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following matrix is in row echelon form, but not in reduced row echelon form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142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</a:rPr>
              <a:t>Example</a:t>
            </a:r>
            <a:endParaRPr 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i="1" dirty="0">
                    <a:latin typeface="Cambria Math"/>
                  </a:rPr>
                  <a:t> </a:t>
                </a:r>
                <a:r>
                  <a:rPr lang="en-US" sz="2000" dirty="0">
                    <a:latin typeface="Cambria Math"/>
                  </a:rPr>
                  <a:t>is not in row echelon form</a:t>
                </a:r>
              </a:p>
              <a:p>
                <a:pPr marL="0" indent="0">
                  <a:buNone/>
                </a:pPr>
                <a:endParaRPr lang="en-US" sz="2000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sz="2000" i="1">
                            <a:latin typeface="Cambria Math"/>
                          </a:rPr>
                          <m:t> 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is in row echelon form, but not in reduced row echelon form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r>
                              <a:rPr lang="en-US" sz="2000" i="1">
                                <a:latin typeface="Cambria Math"/>
                              </a:rPr>
                              <m:t> 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     </m:t>
                                  </m:r>
                                </m:e>
                              </m:mr>
                            </m:m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reduced row-echelon form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495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rgbClr val="C00000"/>
                </a:solidFill>
              </a:rPr>
              <a:t>REF &amp; RREF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 fontAlgn="t">
              <a:buNone/>
            </a:pPr>
            <a:endParaRPr lang="en-US" sz="2400" b="1" dirty="0"/>
          </a:p>
          <a:p>
            <a:pPr marL="0" indent="0" fontAlgn="t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000" dirty="0"/>
              <a:t>                         </a:t>
            </a:r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09B313E-56A7-4E6B-9998-72425A9B2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3" y="1076324"/>
            <a:ext cx="82296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0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rgbClr val="C00000"/>
                </a:solidFill>
              </a:rPr>
              <a:t>Sample 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Find the inverse of the following matrices (If possible) using co-factor method and also justify your answers.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smtClean="0">
                        <a:solidFill>
                          <a:schemeClr val="tx1"/>
                        </a:solidFill>
                        <a:latin typeface="Cambria Math"/>
                      </a:rPr>
                      <m:t>  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/>
                      </a:rPr>
                      <m:t>.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For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𝐴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and</m:t>
                    </m:r>
                    <m:r>
                      <a:rPr lang="en-US" sz="2000" i="1">
                        <a:latin typeface="Cambria Math"/>
                      </a:rPr>
                      <m:t>   </m:t>
                    </m:r>
                    <m:r>
                      <a:rPr lang="en-US" sz="2000" b="0" i="1" smtClean="0">
                        <a:latin typeface="Cambria Math"/>
                      </a:rPr>
                      <m:t>𝐵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find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𝐴𝐵</m:t>
                    </m:r>
                    <m:r>
                      <a:rPr lang="en-US" sz="2000" i="1">
                        <a:latin typeface="Cambria Math"/>
                      </a:rPr>
                      <m:t>,  </m:t>
                    </m:r>
                    <m:r>
                      <a:rPr lang="en-US" sz="2000" i="1">
                        <a:latin typeface="Cambria Math"/>
                      </a:rPr>
                      <m:t>𝐵𝐴</m:t>
                    </m:r>
                    <m:r>
                      <a:rPr lang="en-US" sz="2000" i="1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𝐵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i="1" dirty="0"/>
                  <a:t/>
                </a:r>
                <a:br>
                  <a:rPr lang="en-US" sz="2000" i="1" dirty="0"/>
                </a:br>
                <a:endParaRPr lang="en-US" sz="20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 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𝐴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.</m:t>
                    </m:r>
                  </m:oMath>
                </a14:m>
                <a:endParaRPr lang="en-US" sz="2000" dirty="0"/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Find the REF and RREF of the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>
                <a:blip r:embed="rId2"/>
                <a:stretch>
                  <a:fillRect l="-667" t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413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</a:rPr>
              <a:t>Sample MCQ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1.   Which of the following is the correct?</a:t>
                </a:r>
              </a:p>
              <a:p>
                <a:pPr marL="0" indent="0">
                  <a:buNone/>
                </a:pPr>
                <a:r>
                  <a:rPr lang="en-US" sz="2000" dirty="0"/>
                  <a:t>a)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sz="2000" dirty="0"/>
                  <a:t>        b)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𝐼</m:t>
                    </m:r>
                  </m:oMath>
                </a14:m>
                <a:r>
                  <a:rPr lang="en-US" sz="2000" dirty="0"/>
                  <a:t>        c)none       d) both</a:t>
                </a:r>
              </a:p>
              <a:p>
                <a:pPr marL="0" indent="0">
                  <a:buNone/>
                </a:pPr>
                <a:r>
                  <a:rPr lang="en-US" sz="2000" dirty="0"/>
                  <a:t>2. Which of the following matrix is in REF ?</a:t>
                </a:r>
              </a:p>
              <a:p>
                <a:pPr marL="0" indent="0">
                  <a:buNone/>
                </a:pPr>
                <a:r>
                  <a:rPr lang="en-US" sz="2000" dirty="0"/>
                  <a:t>a)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b)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c)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d)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3. Which of the following matrix is in RREF ?</a:t>
                </a:r>
              </a:p>
              <a:p>
                <a:pPr marL="0" indent="0">
                  <a:buNone/>
                </a:pPr>
                <a:r>
                  <a:rPr lang="en-US" sz="2000" dirty="0"/>
                  <a:t>a)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b)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c)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d)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>
                <a:blip r:embed="rId2"/>
                <a:stretch>
                  <a:fillRect l="-741" t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399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2403DA6E5EF4ABBA51A62BC88F8FF" ma:contentTypeVersion="0" ma:contentTypeDescription="Create a new document." ma:contentTypeScope="" ma:versionID="03c70d60c42724a4412fd04bc544c1f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4E8048-5CA9-49CD-BA38-9C35A63780E2}"/>
</file>

<file path=customXml/itemProps2.xml><?xml version="1.0" encoding="utf-8"?>
<ds:datastoreItem xmlns:ds="http://schemas.openxmlformats.org/officeDocument/2006/customXml" ds:itemID="{F30A53E3-248E-4D96-B987-8F5922E98AB0}"/>
</file>

<file path=customXml/itemProps3.xml><?xml version="1.0" encoding="utf-8"?>
<ds:datastoreItem xmlns:ds="http://schemas.openxmlformats.org/officeDocument/2006/customXml" ds:itemID="{B61636DF-876B-4B76-BAF7-044A4740AAC6}"/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198</Words>
  <Application>Microsoft Office PowerPoint</Application>
  <PresentationFormat>On-screen Show (4:3)</PresentationFormat>
  <Paragraphs>85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Times New Roman</vt:lpstr>
      <vt:lpstr>Office Theme</vt:lpstr>
      <vt:lpstr>Equation</vt:lpstr>
      <vt:lpstr>Lecture-2</vt:lpstr>
      <vt:lpstr>Objective:</vt:lpstr>
      <vt:lpstr>Inverse of a Matrix</vt:lpstr>
      <vt:lpstr>Inverse (Continued)</vt:lpstr>
      <vt:lpstr>Reduced Row Echelon Form (RREF)</vt:lpstr>
      <vt:lpstr>Example</vt:lpstr>
      <vt:lpstr>REF &amp; RREF</vt:lpstr>
      <vt:lpstr>Sample Question</vt:lpstr>
      <vt:lpstr>Sample MCQ</vt:lpstr>
      <vt:lpstr>Outcome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Lecture-1</dc:title>
  <dc:creator>Teacher</dc:creator>
  <cp:lastModifiedBy>Jannat-E-Mahbuba</cp:lastModifiedBy>
  <cp:revision>47</cp:revision>
  <dcterms:created xsi:type="dcterms:W3CDTF">2006-08-16T00:00:00Z</dcterms:created>
  <dcterms:modified xsi:type="dcterms:W3CDTF">2020-10-07T13:34:14Z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0x010100C892403DA6E5EF4ABBA51A62BC88F8FF</vt:lpwstr>
  </property>
</Properties>
</file>