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72" r:id="rId9"/>
    <p:sldId id="267" r:id="rId10"/>
    <p:sldId id="268" r:id="rId11"/>
    <p:sldId id="269" r:id="rId12"/>
    <p:sldId id="270" r:id="rId13"/>
    <p:sldId id="271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 autoAdjust="0"/>
  </p:normalViewPr>
  <p:slideViewPr>
    <p:cSldViewPr>
      <p:cViewPr varScale="1">
        <p:scale>
          <a:sx n="73" d="100"/>
          <a:sy n="73" d="100"/>
        </p:scale>
        <p:origin x="11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4" y="9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Matrix Inverse using elementary row operation &amp; System of Linear Equation</a:t>
            </a: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More than one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 numCol="1"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                         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400" b="1" i="0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latin typeface="Cambria Math"/>
                      </a:rPr>
                      <m:t>3</m:t>
                    </m:r>
                    <m:r>
                      <a:rPr lang="en-US" sz="2400" i="1" smtClean="0">
                        <a:latin typeface="Cambria Math"/>
                      </a:rPr>
                      <m:t>𝑥</m:t>
                    </m:r>
                    <m:r>
                      <a:rPr lang="en-US" sz="2400" i="1" smtClean="0">
                        <a:latin typeface="Cambria Math"/>
                      </a:rPr>
                      <m:t>+</m:t>
                    </m:r>
                    <m:r>
                      <a:rPr lang="en-US" sz="2400" i="1" smtClean="0">
                        <a:latin typeface="Cambria Math"/>
                      </a:rPr>
                      <m:t>𝑦</m:t>
                    </m:r>
                    <m:r>
                      <a:rPr lang="en-US" sz="2400" i="1" smtClean="0">
                        <a:latin typeface="Cambria Math"/>
                      </a:rPr>
                      <m:t>−6</m:t>
                    </m:r>
                    <m:r>
                      <a:rPr lang="en-US" sz="2400" i="1" smtClean="0">
                        <a:latin typeface="Cambria Math"/>
                      </a:rPr>
                      <m:t>𝑧</m:t>
                    </m:r>
                    <m:r>
                      <a:rPr lang="en-US" sz="2400" i="1" smtClean="0">
                        <a:latin typeface="Cambria Math"/>
                      </a:rPr>
                      <m:t>=−10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       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2</m:t>
                      </m:r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+</m:t>
                      </m:r>
                      <m:r>
                        <a:rPr lang="en-US" sz="240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−5</m:t>
                      </m:r>
                      <m:r>
                        <a:rPr lang="en-US" sz="2400" i="1" smtClean="0">
                          <a:latin typeface="Cambria Math"/>
                        </a:rPr>
                        <m:t>𝑧</m:t>
                      </m:r>
                      <m:r>
                        <a:rPr lang="en-US" sz="2400" i="1" smtClean="0">
                          <a:latin typeface="Cambria Math"/>
                        </a:rPr>
                        <m:t>=−8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6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−3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+3</m:t>
                    </m:r>
                    <m:r>
                      <a:rPr lang="en-US" sz="2400" i="1">
                        <a:latin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endParaRPr lang="en-US" sz="2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Augmented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→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Cambria Math"/>
                  </a:rPr>
                  <a:t/>
                </a:r>
                <a:br>
                  <a:rPr lang="en-US" sz="2400" i="1" dirty="0">
                    <a:latin typeface="Cambria Math"/>
                  </a:rPr>
                </a:b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3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−6</m:t>
                      </m:r>
                      <m:r>
                        <a:rPr lang="en-US" sz="2400" i="1">
                          <a:latin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</a:rPr>
                        <m:t>=−1 0 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      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−3</m:t>
                      </m:r>
                      <m:r>
                        <a:rPr lang="en-US" sz="2400" i="1">
                          <a:latin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</a:rPr>
                        <m:t>=−4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                                                              </m:t>
                    </m:r>
                    <m:r>
                      <a:rPr lang="en-US" sz="2400" i="1">
                        <a:latin typeface="Cambria Math"/>
                      </a:rPr>
                      <m:t>0=0</m:t>
                    </m:r>
                  </m:oMath>
                </a14:m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 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So we have two equations and three unknowns. So there is a free variable.</a:t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a free variable.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any real number.</a:t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Then the solution becomes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=3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−4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x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−2</m:t>
                    </m:r>
                  </m:oMath>
                </a14:m>
                <a:endParaRPr lang="en-US" sz="2400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−2, 3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−4,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>
                <a:blip r:embed="rId2"/>
                <a:stretch>
                  <a:fillRect l="-741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57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FF0000"/>
                </a:solidFill>
              </a:rPr>
              <a:t>No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Solve: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        +</m:t>
                    </m:r>
                    <m:r>
                      <a:rPr lang="en-US" sz="2000" i="1">
                        <a:latin typeface="Cambria Math"/>
                      </a:rPr>
                      <m:t>𝑧</m:t>
                    </m:r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𝑦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𝑧</m:t>
                      </m:r>
                      <m:r>
                        <a:rPr lang="en-US" sz="2000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𝑦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𝑧</m:t>
                      </m:r>
                      <m:r>
                        <a:rPr lang="en-US" sz="20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/>
                  </a:rPr>
                  <a:t/>
                </a:r>
                <a:br>
                  <a:rPr lang="en-US" sz="2400" dirty="0">
                    <a:latin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                  </m:t>
                        </m:r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    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Here rank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and Rank of augmented matrix 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𝐴</m:t>
                    </m:r>
                    <m:r>
                      <a:rPr lang="en-US" sz="2200" i="1">
                        <a:latin typeface="Cambria Math"/>
                      </a:rPr>
                      <m:t>|</m:t>
                    </m:r>
                    <m:r>
                      <a:rPr lang="en-US" sz="2200" i="1">
                        <a:latin typeface="Cambria Math"/>
                      </a:rPr>
                      <m:t>𝐵</m:t>
                    </m:r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3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So the system is inconsistent and has no solution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963" t="-621" b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64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Sample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Find the inverse of the following matrices (If possible) using elementary row operations  and also justify your answers.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pPr lvl="0"/>
                <a:r>
                  <a:rPr lang="en-US" sz="2000" dirty="0"/>
                  <a:t>Find the rank of the following matrix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M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  N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Solve the following system of equations  </a:t>
                </a:r>
              </a:p>
              <a:p>
                <a:pPr marL="0" indent="0">
                  <a:buNone/>
                </a:pPr>
                <a:r>
                  <a:rPr lang="en-US" sz="2000" dirty="0"/>
                  <a:t>a)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=14</m:t>
                          </m:r>
                        </m:e>
                      </m:mr>
                      <m:m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      2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=22</m:t>
                          </m:r>
                        </m:e>
                      </m:mr>
                      <m:m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   2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mr>
                    </m:m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/>
                      </a:rPr>
                      <m:t>     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+5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=−1</m:t>
                          </m:r>
                        </m:e>
                      </m:mr>
                      <m:mr>
                        <m:e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2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+4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z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consistent or inconsistent? If consistent then find the values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41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6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r>
                  <a:rPr lang="en-US" sz="2000" dirty="0"/>
                  <a:t>What is the rank of 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?</a:t>
                </a:r>
              </a:p>
              <a:p>
                <a:pPr marL="514350" indent="-514350">
                  <a:buAutoNum type="alphaLcParenR"/>
                </a:pPr>
                <a:r>
                  <a:rPr lang="en-US" sz="2000" dirty="0"/>
                  <a:t>1     b)   2      c)   0      d)     3</a:t>
                </a:r>
              </a:p>
              <a:p>
                <a:r>
                  <a:rPr lang="en-US" sz="2000" dirty="0"/>
                  <a:t>Is the system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−2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b="0" dirty="0"/>
                  <a:t>   consistent?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+4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=−2</m:t>
                    </m:r>
                  </m:oMath>
                </a14:m>
                <a:endParaRPr lang="en-US" sz="2000" dirty="0"/>
              </a:p>
              <a:p>
                <a:pPr marL="514350" indent="-514350">
                  <a:buAutoNum type="alphaLcParenR"/>
                </a:pPr>
                <a:r>
                  <a:rPr lang="en-US" sz="2000" dirty="0"/>
                  <a:t>no     b) yes     c)   both     d)    None</a:t>
                </a:r>
              </a:p>
              <a:p>
                <a:r>
                  <a:rPr lang="en-US" sz="2000" dirty="0"/>
                  <a:t>Which of the following is the solution of the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 +2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 +</m:t>
                      </m:r>
                      <m:r>
                        <a:rPr lang="en-US" sz="2000" b="0" i="1" smtClean="0">
                          <a:latin typeface="Cambria Math"/>
                        </a:rPr>
                        <m:t>𝑧</m:t>
                      </m:r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3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+4</m:t>
                      </m:r>
                      <m:r>
                        <a:rPr lang="en-US" sz="2000" i="1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−2</m:t>
                      </m:r>
                      <m:r>
                        <a:rPr lang="en-US" sz="2000" i="1">
                          <a:latin typeface="Cambria Math"/>
                        </a:rPr>
                        <m:t>𝑧</m:t>
                      </m:r>
                      <m:r>
                        <a:rPr lang="en-US" sz="2000" i="1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 −</m:t>
                      </m:r>
                      <m:r>
                        <a:rPr lang="en-US" sz="2000" i="1">
                          <a:latin typeface="Cambria Math"/>
                        </a:rPr>
                        <m:t>𝑦</m:t>
                      </m:r>
                      <m:r>
                        <a:rPr lang="en-US" sz="2000" i="1">
                          <a:latin typeface="Cambria Math"/>
                        </a:rPr>
                        <m:t>+ 3</m:t>
                      </m:r>
                      <m:r>
                        <a:rPr lang="en-US" sz="2000" i="1">
                          <a:latin typeface="Cambria Math"/>
                        </a:rPr>
                        <m:t>𝑧</m:t>
                      </m:r>
                      <m:r>
                        <a:rPr lang="en-US" sz="20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a)     (1, -2, 1)      b)    (-1, 0, 1)      c) (1, 1, 1)      d)  None of the above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70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</a:rP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this lecture students </a:t>
            </a:r>
          </a:p>
          <a:p>
            <a:r>
              <a:rPr lang="en-US" dirty="0"/>
              <a:t>Will be able to find the inverse of a matrix using elementary row operation.</a:t>
            </a:r>
          </a:p>
          <a:p>
            <a:r>
              <a:rPr lang="en-US" dirty="0"/>
              <a:t>Will be able to calculate the rank of a matrix</a:t>
            </a:r>
          </a:p>
          <a:p>
            <a:r>
              <a:rPr lang="en-US" dirty="0"/>
              <a:t> Will know how to solve a system of equation.</a:t>
            </a:r>
          </a:p>
        </p:txBody>
      </p:sp>
    </p:spTree>
    <p:extLst>
      <p:ext uri="{BB962C8B-B14F-4D97-AF65-F5344CB8AC3E}">
        <p14:creationId xmlns:p14="http://schemas.microsoft.com/office/powerpoint/2010/main" val="214420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Solution of system of linear equation using Cremer’s rule and matrix inverse method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to find the inverse of a matrix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Discuss basic idea about System of linear equation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to solve a system of linear equation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Methodology: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 inverse using elementary row operation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Solve a system of linear equation using Gaussian elimination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14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Inverse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Inverse of a matrix using elementary row operations (also called the Gauss-Jordan method).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But we can only do these </a:t>
                </a:r>
                <a:r>
                  <a:rPr lang="en-US" sz="2400" b="1" dirty="0"/>
                  <a:t>"elementary row operations"</a:t>
                </a:r>
                <a:r>
                  <a:rPr lang="en-US" sz="2400" dirty="0"/>
                  <a:t>:</a:t>
                </a:r>
              </a:p>
              <a:p>
                <a:pPr lvl="0"/>
                <a:r>
                  <a:rPr lang="en-US" sz="2400" b="1" dirty="0">
                    <a:solidFill>
                      <a:srgbClr val="FF0000"/>
                    </a:solidFill>
                  </a:rPr>
                  <a:t>swap</a:t>
                </a:r>
                <a:r>
                  <a:rPr lang="en-US" sz="2400" dirty="0">
                    <a:solidFill>
                      <a:srgbClr val="FF0000"/>
                    </a:solidFill>
                  </a:rPr>
                  <a:t> rows</a:t>
                </a:r>
              </a:p>
              <a:p>
                <a:pPr lvl="0"/>
                <a:r>
                  <a:rPr lang="en-US" sz="2400" b="1" dirty="0">
                    <a:solidFill>
                      <a:srgbClr val="7030A0"/>
                    </a:solidFill>
                  </a:rPr>
                  <a:t>multiply</a:t>
                </a:r>
                <a:r>
                  <a:rPr lang="en-US" sz="2400" dirty="0">
                    <a:solidFill>
                      <a:srgbClr val="7030A0"/>
                    </a:solidFill>
                  </a:rPr>
                  <a:t> or divide each element in a row 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       by a constant</a:t>
                </a:r>
              </a:p>
              <a:p>
                <a:pPr lvl="0"/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replace a row by </a:t>
                </a: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adding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 or subtracting 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     a multiple of another row to it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Example: Find the inverse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𝐴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using </a:t>
                </a:r>
                <a:r>
                  <a:rPr lang="en-US" sz="2400" dirty="0"/>
                  <a:t>elementary row operations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We start with the matrix 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200" dirty="0"/>
                  <a:t>, and write it down with an identity matrix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𝐼</m:t>
                    </m:r>
                  </m:oMath>
                </a14:m>
                <a:r>
                  <a:rPr lang="en-US" sz="2200" dirty="0"/>
                  <a:t> next to 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 descr="C:\Users\Administrator\Desktop\adad.t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611469"/>
            <a:ext cx="182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22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Inverse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mr>
                            </m:m>
                            <m:r>
                              <a:rPr lang="en-US" i="1">
                                <a:latin typeface="Cambria Math"/>
                              </a:rPr>
                              <m:t>  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0  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~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box>
                      </m:e>
                    </m:box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3 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1 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0  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600">
                                      <a:latin typeface="Cambria Math"/>
                                    </a:rPr>
                                    <m:t>~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 sz="36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>
                                      <a:latin typeface="Cambria Math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 sz="36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 sz="360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box>
                      </m:e>
                    </m:box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3600" i="1">
                                <a:latin typeface="Cambria Math"/>
                              </a:rPr>
                              <m:t>  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0  </m:t>
                              </m:r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600">
                                      <a:latin typeface="Cambria Math"/>
                                    </a:rPr>
                                    <m:t>~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 sz="36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>
                                      <a:latin typeface="Cambria Math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 sz="360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US" sz="360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box>
                      </m:e>
                    </m:box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3600" i="1">
                                <a:latin typeface="Cambria Math"/>
                              </a:rPr>
                              <m:t>  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0  </m:t>
                              </m:r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0  </m:t>
                              </m:r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4200" b="1" dirty="0"/>
                  <a:t>Rank of a matrix: </a:t>
                </a:r>
                <a:r>
                  <a:rPr lang="en-US" sz="4200" dirty="0"/>
                  <a:t> The rank of a matrix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4200" dirty="0"/>
                  <a:t> is the maximum number of linearly independent rows (or columns) in the matrix.</a:t>
                </a:r>
              </a:p>
              <a:p>
                <a:pPr marL="0" indent="0">
                  <a:buNone/>
                </a:pPr>
                <a:r>
                  <a:rPr lang="en-US" sz="4200" b="1" dirty="0"/>
                  <a:t>Procedure:</a:t>
                </a:r>
                <a:r>
                  <a:rPr lang="en-US" sz="4200" dirty="0"/>
                  <a:t> </a:t>
                </a:r>
              </a:p>
              <a:p>
                <a:r>
                  <a:rPr lang="en-US" sz="4200" dirty="0"/>
                  <a:t>Reduction the matrix to row echelon form </a:t>
                </a:r>
              </a:p>
              <a:p>
                <a:r>
                  <a:rPr lang="en-US" sz="4200" dirty="0"/>
                  <a:t>The number of nonzero rows the rank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Rank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Example: </a:t>
                </a:r>
                <a:r>
                  <a:rPr lang="en-US" sz="2000" dirty="0"/>
                  <a:t>Find the rank of the matrix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/>
                            </a:rPr>
                            <m:t>~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/>
                            </a:rPr>
                            <m:t>~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/>
                            </a:rPr>
                            <m:t>~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−4</m:t>
                              </m:r>
                            </m:den>
                          </m:f>
                        </m:e>
                      </m:mr>
                    </m:m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/>
                            </a:rPr>
                            <m:t>~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So, the rank of the matrix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System of linear equation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Linear equation: </a:t>
                </a:r>
                <a:r>
                  <a:rPr lang="en-US" sz="2000" dirty="0"/>
                  <a:t>An equation in two or more variables (unknowns) is linear if it contains no products of unknowns or exponent of each unknowns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Example: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System of linear equations: </a:t>
                </a:r>
                <a:r>
                  <a:rPr lang="en-US" sz="2000" dirty="0"/>
                  <a:t>A group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linear equations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variables are of the form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3"/>
                <a:stretch>
                  <a:fillRect l="-741" t="-594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520939"/>
              </p:ext>
            </p:extLst>
          </p:nvPr>
        </p:nvGraphicFramePr>
        <p:xfrm>
          <a:off x="1904999" y="1981200"/>
          <a:ext cx="283028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4" imgW="1879600" imgH="685800" progId="Equation.3">
                  <p:embed/>
                </p:oleObj>
              </mc:Choice>
              <mc:Fallback>
                <p:oleObj name="Equation" r:id="rId4" imgW="18796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999" y="1981200"/>
                        <a:ext cx="2830285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19149"/>
              </p:ext>
            </p:extLst>
          </p:nvPr>
        </p:nvGraphicFramePr>
        <p:xfrm>
          <a:off x="2133600" y="3581400"/>
          <a:ext cx="3568014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r:id="rId6" imgW="3124200" imgH="1397000" progId="Equation.DSMT4">
                  <p:embed/>
                </p:oleObj>
              </mc:Choice>
              <mc:Fallback>
                <p:oleObj r:id="rId6" imgW="3124200" imgH="1397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568014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49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System of linear equation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Consistent and inconsistent equations: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 system of linear equations is called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consistent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if it has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at least one set of solution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A system of linear equations is called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inconsistent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if it has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no solution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Consistency theorem: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The system of linear equations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equations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unknowns) is consistent (i.e. there is at least one solution of the system) if the coefficient matrix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and the augmented matrix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have the same rank.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Determinate and Indeterminate: 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 consistent system is called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determinate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if it has a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unique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solution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indeterminate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if it has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more than one solution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 indeterminate system of linear equation always has an infinite number of solutions.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Then 3 cases arise: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► SLE is inconsistent  straight lines do not intersect (i.e., parallel);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► SLE has a unique solution  all straight lines pass through a single point;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► SLE is redundant  actually one straight line, with which others coincide, exists.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667" t="-1687" r="-1185" b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Methods of solving system of linear equation: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are three commonly used methods to solve system of linear equations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elementary row operations (Gaussian elimination and Gauss-Jordan elimination),</a:t>
            </a:r>
          </a:p>
          <a:p>
            <a:pPr lvl="0" algn="just"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inverse matrix,</a:t>
            </a:r>
          </a:p>
          <a:p>
            <a:pPr lvl="0" algn="just"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Cramer’s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rule.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6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Unique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Example: </a:t>
                </a:r>
                <a:r>
                  <a:rPr lang="en-US" sz="2000" dirty="0"/>
                  <a:t>Solve the following system of linear equation (Gaussian elimination)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2</m:t>
                      </m:r>
                      <m:r>
                        <a:rPr lang="en-US" sz="2000" i="1" smtClean="0">
                          <a:latin typeface="Cambria Math"/>
                        </a:rPr>
                        <m:t>𝑥</m:t>
                      </m:r>
                      <m:r>
                        <a:rPr lang="en-US" sz="2000" i="1" smtClean="0">
                          <a:latin typeface="Cambria Math"/>
                        </a:rPr>
                        <m:t>+</m:t>
                      </m:r>
                      <m:r>
                        <a:rPr lang="en-US" sz="2000" i="1" smtClean="0">
                          <a:latin typeface="Cambria Math"/>
                        </a:rPr>
                        <m:t>𝑦</m:t>
                      </m:r>
                      <m:r>
                        <a:rPr lang="en-US" sz="2000" i="1" smtClean="0">
                          <a:latin typeface="Cambria Math"/>
                        </a:rPr>
                        <m:t>−</m:t>
                      </m:r>
                      <m:r>
                        <a:rPr lang="en-US" sz="2000" i="1" smtClean="0"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           </m:t>
                      </m:r>
                      <m:r>
                        <a:rPr lang="en-US" sz="2000" i="1">
                          <a:latin typeface="Cambria Math"/>
                        </a:rPr>
                        <m:t>−3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𝑦</m:t>
                      </m:r>
                      <m:r>
                        <a:rPr lang="en-US" sz="2000" i="1">
                          <a:latin typeface="Cambria Math"/>
                        </a:rPr>
                        <m:t>+2</m:t>
                      </m:r>
                      <m:r>
                        <a:rPr lang="en-US" sz="2000" i="1">
                          <a:latin typeface="Cambria Math"/>
                        </a:rPr>
                        <m:t>𝑧</m:t>
                      </m:r>
                      <m:r>
                        <a:rPr lang="en-US" sz="2000" i="1">
                          <a:latin typeface="Cambria Math"/>
                        </a:rPr>
                        <m:t>=−11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−2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𝑦</m:t>
                      </m:r>
                      <m:r>
                        <a:rPr lang="en-US" sz="2000" i="1">
                          <a:latin typeface="Cambria Math"/>
                        </a:rPr>
                        <m:t>+2</m:t>
                      </m:r>
                      <m:r>
                        <a:rPr lang="en-US" sz="2000" i="1">
                          <a:latin typeface="Cambria Math"/>
                        </a:rPr>
                        <m:t>𝑧</m:t>
                      </m:r>
                      <m:r>
                        <a:rPr lang="en-US" sz="2000" i="1">
                          <a:latin typeface="Cambria Math"/>
                        </a:rPr>
                        <m:t>=−3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Augmented matrix: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+3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.  So the system is consistent</a:t>
                </a:r>
              </a:p>
              <a:p>
                <a:pPr marL="0" indent="0">
                  <a:buNone/>
                </a:pPr>
                <a:r>
                  <a:rPr lang="en-US" sz="2000" dirty="0"/>
                  <a:t>It can be written as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       =7</m:t>
                    </m:r>
                  </m:oMath>
                </a14:m>
                <a:r>
                  <a:rPr lang="en-US" sz="2000" dirty="0"/>
                  <a:t>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  </m:t>
                      </m:r>
                      <m:r>
                        <a:rPr lang="en-US" sz="2000" i="1">
                          <a:latin typeface="Cambria Math"/>
                        </a:rPr>
                        <m:t>𝑦</m:t>
                      </m:r>
                      <m:r>
                        <a:rPr lang="en-US" sz="2000" i="1">
                          <a:latin typeface="Cambria Math"/>
                        </a:rPr>
                        <m:t>        =3</m:t>
                      </m:r>
                    </m:oMath>
                  </m:oMathPara>
                </a14:m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/>
                        </a:rPr>
                        <m:t> =1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After back substitution we get 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𝑧</m:t>
                    </m:r>
                    <m:r>
                      <a:rPr lang="en-US" sz="2000" i="1">
                        <a:latin typeface="Cambria Math"/>
                      </a:rPr>
                      <m:t>=−1</m:t>
                    </m:r>
                  </m:oMath>
                </a14:m>
                <a:r>
                  <a:rPr lang="en-US" sz="2000" dirty="0"/>
                  <a:t>,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=3</m:t>
                    </m:r>
                  </m:oMath>
                </a14:m>
                <a:r>
                  <a:rPr lang="en-US" sz="2000" dirty="0"/>
                  <a:t>, and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 = 2</m:t>
                    </m:r>
                  </m:oMath>
                </a14:m>
                <a:r>
                  <a:rPr lang="en-US" sz="2000" dirty="0"/>
                  <a:t>. This is a unique solution to the original system of equations.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>
                <a:blip r:embed="rId2"/>
                <a:stretch>
                  <a:fillRect l="-741" t="-69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6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0" ma:contentTypeDescription="Create a new document." ma:contentTypeScope="" ma:versionID="03c70d60c42724a4412fd04bc544c1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9B953F-B09C-4AAC-BDB9-F87CB452575A}"/>
</file>

<file path=customXml/itemProps2.xml><?xml version="1.0" encoding="utf-8"?>
<ds:datastoreItem xmlns:ds="http://schemas.openxmlformats.org/officeDocument/2006/customXml" ds:itemID="{AE0123A5-5FD8-43F2-AC46-CC7A01C4444F}"/>
</file>

<file path=customXml/itemProps3.xml><?xml version="1.0" encoding="utf-8"?>
<ds:datastoreItem xmlns:ds="http://schemas.openxmlformats.org/officeDocument/2006/customXml" ds:itemID="{7A0BEACF-8291-4101-A746-67B999CA48EF}"/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460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Office Theme</vt:lpstr>
      <vt:lpstr>Equation</vt:lpstr>
      <vt:lpstr>MathType 7.0 Equation</vt:lpstr>
      <vt:lpstr>Lecture-3</vt:lpstr>
      <vt:lpstr>Objective:</vt:lpstr>
      <vt:lpstr>Inverse of a Matrix</vt:lpstr>
      <vt:lpstr>Inverse (Continued)</vt:lpstr>
      <vt:lpstr>Rank</vt:lpstr>
      <vt:lpstr>System of linear equation</vt:lpstr>
      <vt:lpstr>System of linear equation</vt:lpstr>
      <vt:lpstr>Methods of solving system of linear equation:</vt:lpstr>
      <vt:lpstr>Unique Solution</vt:lpstr>
      <vt:lpstr>More than one Solution</vt:lpstr>
      <vt:lpstr>No Solution</vt:lpstr>
      <vt:lpstr>Sample Question</vt:lpstr>
      <vt:lpstr>Sample MCQ</vt:lpstr>
      <vt:lpstr>Outcome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Jannat-E-Mahbuba</cp:lastModifiedBy>
  <cp:revision>59</cp:revision>
  <dcterms:created xsi:type="dcterms:W3CDTF">2006-08-16T00:00:00Z</dcterms:created>
  <dcterms:modified xsi:type="dcterms:W3CDTF">2020-10-07T14:13:51Z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