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76F18-5621-4E89-A721-DBE24D1EF78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65BBB-AA3F-4BB3-A535-0A673DC3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65BBB-AA3F-4BB3-A535-0A673DC34B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7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CA47-2E62-4702-A1F8-77578BED4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CC106-8B91-4EBD-9B55-960A688EA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AFFE4-F738-4902-8CAA-1B247EC4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A721E-076B-4EDF-8B6B-9FC442B1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D06A8-6A5F-407F-8FBB-B4638E3CC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2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4AE0-39D8-42B8-BE5F-6CCD8BC2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84FF2-9833-4DDF-87A1-403B6FE72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01381-800A-4475-8BAB-54B8A78A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03C1-7DA5-47B5-9A52-764DB78C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40B36-ADDD-4D94-95CE-408FE96A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0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62535A-1DD6-4D4B-AD25-9CBC4C411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9FB85-5C88-4757-B76A-58E04F087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A9813-E2CE-4000-A63B-ECFB1599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8782F-7C80-498B-84F3-8F39D702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CE102-E3F5-4EA2-93DC-7C41CA2F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63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C0D2-A288-4EFE-9E96-6460E906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76D59-0A38-4D70-9B75-CF751E747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FD6EE-827F-4EB1-8728-8C4BC794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A1967-FA2D-46DD-AC7D-AFB0646C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7A7CD-5783-4E7A-A0C8-66D3EB34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2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4E0C-2046-4AA1-A0A0-DF47E8DEC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A0A6A-5C4B-4D5B-9765-CA92DA1D6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E996C-C147-40B9-85B0-9433967B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57B81-B3D9-41D1-B304-EFFADF01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90507-CB0C-433C-91EC-ECCC039E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2F5E-5041-428E-8713-19BFA70E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37F64-4148-4C8A-A9A5-56341A744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D0224-02B3-4D0F-A72B-01E533770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ECCF3-EB3A-4423-804B-8E909E7A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C020A-04B8-4541-88AD-20FE5EA8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76DEA-F3AC-41F4-8F44-DF2F0DDB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6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087D-05FA-4AB0-8448-3ABADA5F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07644-719B-43F3-955F-E5D82E9D7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21964-6362-4109-9E2D-09C4EF15F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92AA9-DA1E-43A8-A12B-5D1ED0F21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F51009-BF14-4F18-934D-96508B2D6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F51EC8-E471-484F-A841-7D0A418E0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9B82E-E5B3-4C25-A00C-8D829A25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0ABD6-4355-4EFB-9B31-1C3F2B5D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1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8162-3E28-4929-B812-6FEB359F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41413-A04E-4033-A7DF-838F8C5C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87755-BC25-45EB-943B-17EFB731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A3B04-F40E-45FF-8AA1-1D47B818B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4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267DA-C191-4F78-8518-A15024F3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8147E-7C17-4BF8-8C4D-4B4DC749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7AB57-98E2-4EE8-AD27-B4DF582B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9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B97A-05EA-4472-9FBF-2D72E222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19DC4-75A6-48FA-84C5-49C38263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B2EFB-BE04-4AA6-A6E3-8CCC7D6C1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A7AE6-96BA-40FB-B8A1-31B66E20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4C84D-5541-4B7B-B260-C896D4F3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80867-CC74-4E6E-BFC2-76CEEEE2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9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FA35-FE53-4B00-B421-6D048CC4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8292A-1C27-44C1-BF7D-6C832F0E6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10C5F-979A-47D9-8A96-165709F63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83E88-3780-4FFA-B6EA-EDC4B63A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D67C6-64CB-4EF9-AE2A-C6446D79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0E443-D305-4185-AC09-5662DBFE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5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AA78C-444A-427D-AB51-5B36BAA53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59B6A-A865-49B6-9BE7-09691DA03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877E-2214-4D53-BCAE-59D440929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F8C3A-763E-410E-A38A-AA9897C2C30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A80EB-D671-4124-BB15-F42B5017B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636E5-6634-4A44-8385-89C7898C3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0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A77E-592B-4A5F-806A-F765639C8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Lecture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B3BC4-8AA6-4BB5-AF43-CE2F73A7D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System of Linear Equations </a:t>
            </a:r>
          </a:p>
        </p:txBody>
      </p:sp>
    </p:spTree>
    <p:extLst>
      <p:ext uri="{BB962C8B-B14F-4D97-AF65-F5344CB8AC3E}">
        <p14:creationId xmlns:p14="http://schemas.microsoft.com/office/powerpoint/2010/main" val="370972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B5AF2-3A4B-4F2C-AC2F-1FB28D187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6036"/>
            <a:ext cx="10515600" cy="54809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Objective:</a:t>
            </a:r>
          </a:p>
          <a:p>
            <a:pPr marL="0" indent="0">
              <a:buNone/>
            </a:pPr>
            <a:r>
              <a:rPr lang="en-US" sz="2400" b="1" dirty="0"/>
              <a:t>Solve the system of linear equations to find the solution of the system.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Methodologies: </a:t>
            </a:r>
          </a:p>
          <a:p>
            <a:pPr marL="0" indent="0">
              <a:buNone/>
            </a:pPr>
            <a:r>
              <a:rPr lang="en-US" sz="2400" b="1" dirty="0"/>
              <a:t>There are three commonly used methods to solve system of linear equations: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Using elementary row operations (Gaussian elimination and Gauss-Jordan elimination),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b="1" dirty="0"/>
              <a:t>Using inverse matrix,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b="1" dirty="0"/>
              <a:t>Cramer’s rule. </a:t>
            </a:r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9629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D14D31-2279-4900-AB12-0F65861549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64024"/>
                <a:ext cx="10515600" cy="571293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Example: </a:t>
                </a:r>
                <a:r>
                  <a:rPr lang="en-US" sz="2400" b="1" dirty="0"/>
                  <a:t>Using matrix inversion solve the system of linear equations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mr>
                        <m:m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𝟏𝟕</m:t>
                            </m:r>
                          </m:e>
                        </m:mr>
                      </m:m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Step 1: </a:t>
                </a:r>
                <a:r>
                  <a:rPr lang="en-US" sz="2400" b="1" dirty="0"/>
                  <a:t>Write the system of equation in the matrix form as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𝑨𝑿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  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            where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b="1" dirty="0"/>
                  <a:t>,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b="1" dirty="0"/>
                  <a:t>  and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𝟏𝟕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b="1" dirty="0"/>
                  <a:t> 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Step 2: </a:t>
                </a:r>
                <a:r>
                  <a:rPr lang="en-US" sz="2400" b="1" dirty="0"/>
                  <a:t>Write the augmented matrix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</m:mr>
                          </m: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D14D31-2279-4900-AB12-0F65861549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64024"/>
                <a:ext cx="10515600" cy="5712939"/>
              </a:xfrm>
              <a:blipFill>
                <a:blip r:embed="rId2"/>
                <a:stretch>
                  <a:fillRect l="-928" t="-2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412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E857C-9D91-43BB-B5CE-A775DCD957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05481"/>
                <a:ext cx="10515600" cy="55714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Step 3: </a:t>
                </a:r>
                <a:r>
                  <a:rPr lang="en-US" sz="2400" b="1" dirty="0"/>
                  <a:t>Continue the elementary row operations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</m:e>
                        </m:mr>
                        <m:m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</m:mr>
                          </m: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i="1" dirty="0"/>
              </a:p>
              <a:p>
                <a:pPr marL="0" indent="0">
                  <a:buNone/>
                </a:pPr>
                <a:endParaRPr lang="en-US" sz="2400" b="1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</m:m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</m:e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E857C-9D91-43BB-B5CE-A775DCD95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05481"/>
                <a:ext cx="10515600" cy="5571482"/>
              </a:xfrm>
              <a:blipFill>
                <a:blip r:embed="rId3"/>
                <a:stretch>
                  <a:fillRect l="-928" t="-1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40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526967-02AC-4F44-AB90-E8F0089018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27797"/>
                <a:ext cx="10515600" cy="57320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~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𝟗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mr>
                      </m:m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⋮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𝟒𝟎</m:t>
                                </m:r>
                              </m:e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𝟏𝟔</m:t>
                                </m:r>
                              </m:e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~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       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⋮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𝟒𝟎</m:t>
                                </m:r>
                              </m:e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𝟏𝟔</m:t>
                                </m:r>
                              </m:e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𝟏𝟑</m:t>
                                </m:r>
                              </m:e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/>
              </a:p>
              <a:p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∴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𝟒𝟎</m:t>
                                </m:r>
                              </m:e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𝟏𝟔</m:t>
                                </m:r>
                              </m:e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𝟏𝟑</m:t>
                                </m:r>
                              </m:e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Step 4: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𝟒𝟎</m:t>
                              </m:r>
                            </m:e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𝟏𝟔</m:t>
                              </m:r>
                            </m:e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𝟏𝟑</m:t>
                              </m:r>
                            </m:e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𝟏𝟕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b="1" dirty="0"/>
                  <a:t> 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b="1" dirty="0"/>
                  <a:t>.</a:t>
                </a:r>
              </a:p>
              <a:p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526967-02AC-4F44-AB90-E8F0089018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27797"/>
                <a:ext cx="10515600" cy="5732060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699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E8EC28-32F8-40B9-8B46-DAB2FD7323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16624" y="661241"/>
                <a:ext cx="8087436" cy="553551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Some related exercise:</a:t>
                </a: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𝟐𝐲</m:t>
                          </m:r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𝟒𝐳</m:t>
                          </m:r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  =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𝟏𝟑</m:t>
                          </m:r>
                        </m:e>
                      </m:mr>
                      <m:m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𝐳</m:t>
                          </m:r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  <m:m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𝟑𝐲</m:t>
                          </m:r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        =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mr>
                    </m:m>
                  </m:oMath>
                </a14:m>
                <a:r>
                  <a:rPr lang="en-US" sz="2400" b="1" dirty="0"/>
                  <a:t>   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 </a:t>
                </a:r>
              </a:p>
              <a:p>
                <a:r>
                  <a:rPr lang="en-US" sz="2400" b="1" dirty="0"/>
                  <a:t>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𝟑𝐱</m:t>
                          </m:r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𝟐𝐳</m:t>
                          </m:r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𝟏𝟒</m:t>
                          </m:r>
                        </m:e>
                      </m:mr>
                      <m:mr>
                        <m:e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𝟐𝐲</m:t>
                          </m:r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𝟓𝐳</m:t>
                          </m:r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e>
                      </m:mr>
                      <m:mr>
                        <m:e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𝟐𝐱</m:t>
                          </m:r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𝟓𝐲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𝐳</m:t>
                          </m:r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e>
                      </m:mr>
                    </m:m>
                    <m:r>
                      <a:rPr lang="en-US" sz="2400" b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𝟑𝐱</m:t>
                          </m:r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𝟐𝐲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𝟑𝐳</m:t>
                          </m:r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e>
                      </m:mr>
                      <m:mr>
                        <m:e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𝟐𝐱</m:t>
                          </m:r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  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𝐳</m:t>
                          </m:r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 =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  <m:mr>
                        <m:e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𝟐𝐲</m:t>
                          </m:r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𝟒𝐳</m:t>
                          </m:r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mr>
                    </m:m>
                  </m:oMath>
                </a14:m>
                <a:endParaRPr lang="en-US" sz="2400" b="1" dirty="0"/>
              </a:p>
              <a:p>
                <a:endParaRPr lang="en-US" sz="2400" b="1" dirty="0"/>
              </a:p>
              <a:p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E8EC28-32F8-40B9-8B46-DAB2FD7323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16624" y="661241"/>
                <a:ext cx="8087436" cy="5535518"/>
              </a:xfrm>
              <a:blipFill>
                <a:blip r:embed="rId2"/>
                <a:stretch>
                  <a:fillRect l="-1207" t="-1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75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74904-5CF1-4BDA-B8EF-AF002AB33B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9558" y="341194"/>
                <a:ext cx="10794241" cy="63189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Sample MCQ: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b="1" dirty="0"/>
                  <a:t>Which one is true for a system of linear equation?</a:t>
                </a:r>
              </a:p>
              <a:p>
                <a:pPr marL="914400" lvl="1" indent="-457200">
                  <a:buAutoNum type="alphaLcParenR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b="1" dirty="0"/>
              </a:p>
              <a:p>
                <a:pPr marL="914400" lvl="1" indent="-457200">
                  <a:buFont typeface="Arial" panose="020B0604020202020204" pitchFamily="34" charset="0"/>
                  <a:buAutoNum type="alphaLcParenR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b="1" dirty="0"/>
              </a:p>
              <a:p>
                <a:pPr marL="914400" lvl="1" indent="-457200">
                  <a:buFont typeface="Arial" panose="020B0604020202020204" pitchFamily="34" charset="0"/>
                  <a:buAutoNum type="alphaLcParenR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b="1" dirty="0"/>
              </a:p>
              <a:p>
                <a:pPr marL="914400" lvl="1" indent="-457200">
                  <a:buFont typeface="Arial" panose="020B0604020202020204" pitchFamily="34" charset="0"/>
                  <a:buAutoNum type="alphaLcParenR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sz="2400" b="1" dirty="0"/>
                  <a:t>2. Which one is the inverse matrix for the given system?</a:t>
                </a:r>
              </a:p>
              <a:p>
                <a:pPr marL="2743200" lvl="6" indent="0">
                  <a:buNone/>
                </a:pP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/>
              </a:p>
              <a:p>
                <a:pPr marL="2743200" lvl="6" indent="0">
                  <a:buNone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2400" b="1" dirty="0"/>
                  <a:t>.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1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b="1" dirty="0"/>
                  <a:t>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/>
                  <a:t>      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b="1" dirty="0"/>
                  <a:t>c)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/>
                  <a:t>           d)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pPr marL="914400" lvl="1" indent="-457200">
                  <a:buAutoNum type="alphaLcParenR"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74904-5CF1-4BDA-B8EF-AF002AB33B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558" y="341194"/>
                <a:ext cx="10794241" cy="6318913"/>
              </a:xfrm>
              <a:blipFill>
                <a:blip r:embed="rId2"/>
                <a:stretch>
                  <a:fillRect l="-904" t="-1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05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4904-5CF1-4BDA-B8EF-AF002AB33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650" y="832513"/>
            <a:ext cx="10139149" cy="534445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Outcome: </a:t>
            </a:r>
          </a:p>
          <a:p>
            <a:pPr marL="0" indent="0">
              <a:buNone/>
            </a:pPr>
            <a:r>
              <a:rPr lang="en-US" b="1" dirty="0"/>
              <a:t>By applying </a:t>
            </a:r>
            <a:r>
              <a:rPr lang="en-US" b="1" dirty="0">
                <a:solidFill>
                  <a:srgbClr val="FF0000"/>
                </a:solidFill>
              </a:rPr>
              <a:t>Inverse-matrix method</a:t>
            </a:r>
            <a:r>
              <a:rPr lang="en-US" b="1" dirty="0"/>
              <a:t>, system of linear equations can be solved to find the solution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2107544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92403DA6E5EF4ABBA51A62BC88F8FF" ma:contentTypeVersion="0" ma:contentTypeDescription="Create a new document." ma:contentTypeScope="" ma:versionID="03c70d60c42724a4412fd04bc544c1f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E04230-F05A-4600-ADA6-42FAF0B2DEF2}"/>
</file>

<file path=customXml/itemProps2.xml><?xml version="1.0" encoding="utf-8"?>
<ds:datastoreItem xmlns:ds="http://schemas.openxmlformats.org/officeDocument/2006/customXml" ds:itemID="{994D0D02-11A2-4E2C-8259-C57325EE15DE}"/>
</file>

<file path=customXml/itemProps3.xml><?xml version="1.0" encoding="utf-8"?>
<ds:datastoreItem xmlns:ds="http://schemas.openxmlformats.org/officeDocument/2006/customXml" ds:itemID="{9CA909BA-8654-4C01-B0EF-3C62781DDCF6}"/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118</Words>
  <Application>Microsoft Office PowerPoint</Application>
  <PresentationFormat>Widescreen</PresentationFormat>
  <Paragraphs>56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Lecture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Jannat-E-Mahbuba</cp:lastModifiedBy>
  <cp:revision>19</cp:revision>
  <dcterms:created xsi:type="dcterms:W3CDTF">2020-04-30T11:02:43Z</dcterms:created>
  <dcterms:modified xsi:type="dcterms:W3CDTF">2020-10-07T14:18:08Z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0x010100C892403DA6E5EF4ABBA51A62BC88F8FF</vt:lpwstr>
  </property>
</Properties>
</file>