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60" r:id="rId6"/>
    <p:sldId id="268" r:id="rId7"/>
    <p:sldId id="264" r:id="rId8"/>
    <p:sldId id="265" r:id="rId9"/>
    <p:sldId id="262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76F18-5621-4E89-A721-DBE24D1EF7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65BBB-AA3F-4BB3-A535-0A673DC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65BBB-AA3F-4BB3-A535-0A673DC34B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7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65BBB-AA3F-4BB3-A535-0A673DC34B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CA47-2E62-4702-A1F8-77578BED4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C106-8B91-4EBD-9B55-960A688EA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FFE4-F738-4902-8CAA-1B247EC4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721E-076B-4EDF-8B6B-9FC442B1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06A8-6A5F-407F-8FBB-B4638E3C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4AE0-39D8-42B8-BE5F-6CCD8BC2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84FF2-9833-4DDF-87A1-403B6FE7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1381-800A-4475-8BAB-54B8A78A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03C1-7DA5-47B5-9A52-764DB78C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0B36-ADDD-4D94-95CE-408FE96A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2535A-1DD6-4D4B-AD25-9CBC4C411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9FB85-5C88-4757-B76A-58E04F087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9813-E2CE-4000-A63B-ECFB159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782F-7C80-498B-84F3-8F39D702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E102-E3F5-4EA2-93DC-7C41CA2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0D2-A288-4EFE-9E96-6460E906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6D59-0A38-4D70-9B75-CF751E74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D6EE-827F-4EB1-8728-8C4BC794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A1967-FA2D-46DD-AC7D-AFB0646C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A7CD-5783-4E7A-A0C8-66D3EB34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4E0C-2046-4AA1-A0A0-DF47E8DE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0A6A-5C4B-4D5B-9765-CA92DA1D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996C-C147-40B9-85B0-9433967B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7B81-B3D9-41D1-B304-EFFADF01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0507-CB0C-433C-91EC-ECCC039E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F5E-5041-428E-8713-19BFA70E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7F64-4148-4C8A-A9A5-56341A744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0224-02B3-4D0F-A72B-01E533770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CCF3-EB3A-4423-804B-8E909E7A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C020A-04B8-4541-88AD-20FE5EA8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6DEA-F3AC-41F4-8F44-DF2F0DDB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087D-05FA-4AB0-8448-3ABADA5F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7644-719B-43F3-955F-E5D82E9D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21964-6362-4109-9E2D-09C4EF15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92AA9-DA1E-43A8-A12B-5D1ED0F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51009-BF14-4F18-934D-96508B2D6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51EC8-E471-484F-A841-7D0A418E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9B82E-E5B3-4C25-A00C-8D829A25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0ABD6-4355-4EFB-9B31-1C3F2B5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1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8162-3E28-4929-B812-6FEB359F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41413-A04E-4033-A7DF-838F8C5C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87755-BC25-45EB-943B-17EFB731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A3B04-F40E-45FF-8AA1-1D47B818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67DA-C191-4F78-8518-A15024F3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8147E-7C17-4BF8-8C4D-4B4DC749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7AB57-98E2-4EE8-AD27-B4DF582B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97A-05EA-4472-9FBF-2D72E22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9DC4-75A6-48FA-84C5-49C38263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2EFB-BE04-4AA6-A6E3-8CCC7D6C1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7AE6-96BA-40FB-B8A1-31B66E20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C84D-5541-4B7B-B260-C896D4F3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80867-CC74-4E6E-BFC2-76CEEEE2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FA35-FE53-4B00-B421-6D048CC4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8292A-1C27-44C1-BF7D-6C832F0E6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C5F-979A-47D9-8A96-165709F63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83E88-3780-4FFA-B6EA-EDC4B63A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D67C6-64CB-4EF9-AE2A-C6446D79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E443-D305-4185-AC09-5662DBFE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AA78C-444A-427D-AB51-5B36BAA5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9B6A-A865-49B6-9BE7-09691DA03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877E-2214-4D53-BCAE-59D440929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80EB-D671-4124-BB15-F42B5017B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36E5-6634-4A44-8385-89C7898C3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A77E-592B-4A5F-806A-F765639C8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3BC4-8AA6-4BB5-AF43-CE2F73A7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System of Linear Equations </a:t>
            </a:r>
          </a:p>
        </p:txBody>
      </p:sp>
    </p:spTree>
    <p:extLst>
      <p:ext uri="{BB962C8B-B14F-4D97-AF65-F5344CB8AC3E}">
        <p14:creationId xmlns:p14="http://schemas.microsoft.com/office/powerpoint/2010/main" val="370972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446" y="436728"/>
                <a:ext cx="10712354" cy="60596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3.  For the given system                              which one is the condition for more than one solution?</a:t>
                </a:r>
              </a:p>
              <a:p>
                <a:pPr marL="1428750" lvl="2" indent="-51435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2400" b="1" dirty="0"/>
              </a:p>
              <a:p>
                <a:pPr marL="1428750" lvl="2" indent="-51435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2400" b="1" dirty="0"/>
              </a:p>
              <a:p>
                <a:pPr marL="1428750" lvl="2" indent="-51435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/>
                  <a:t> and arbitrary values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endParaRPr lang="en-US" sz="2400" b="1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4. For the given system                               which one is the condition for a unique solution?</a:t>
                </a:r>
              </a:p>
              <a:p>
                <a:pPr marL="1428750" lvl="2" indent="-51435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2400" b="1" dirty="0"/>
              </a:p>
              <a:p>
                <a:pPr marL="1428750" lvl="2" indent="-51435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2400" b="1" dirty="0"/>
              </a:p>
              <a:p>
                <a:pPr marL="1428750" lvl="2" indent="-51435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/>
                  <a:t> and arbitrary values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446" y="436728"/>
                <a:ext cx="10712354" cy="6059606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D7E3FEA-55A5-489D-9B04-65B21497849C}"/>
                  </a:ext>
                </a:extLst>
              </p:cNvPr>
              <p:cNvSpPr/>
              <p:nvPr/>
            </p:nvSpPr>
            <p:spPr>
              <a:xfrm>
                <a:off x="3361874" y="3824785"/>
                <a:ext cx="2040366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D7E3FEA-55A5-489D-9B04-65B214978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874" y="3824785"/>
                <a:ext cx="2040366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6D0126-5E41-49EA-866C-49784BEE63F0}"/>
                  </a:ext>
                </a:extLst>
              </p:cNvPr>
              <p:cNvSpPr/>
              <p:nvPr/>
            </p:nvSpPr>
            <p:spPr>
              <a:xfrm>
                <a:off x="3361874" y="716508"/>
                <a:ext cx="2040366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6D0126-5E41-49EA-866C-49784BEE6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874" y="716508"/>
                <a:ext cx="2040366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49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4650" y="832513"/>
                <a:ext cx="10139149" cy="53444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Outcome: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dirty="0"/>
                  <a:t> By applying Cramer’s rule, system of linear equations can be solved to find the solution of the system.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dirty="0"/>
                  <a:t>By applying some conditions, values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/>
                  <a:t> can be determined for no solution, more than one solution and a unique solution in a system of linear equation.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650" y="832513"/>
                <a:ext cx="10139149" cy="5344450"/>
              </a:xfrm>
              <a:blipFill>
                <a:blip r:embed="rId2"/>
                <a:stretch>
                  <a:fillRect l="-1203" t="-19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82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5AF2-3A4B-4F2C-AC2F-1FB28D18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4809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Objective:</a:t>
            </a:r>
          </a:p>
          <a:p>
            <a:pPr marL="0" indent="0">
              <a:buNone/>
            </a:pPr>
            <a:r>
              <a:rPr lang="en-US" sz="2400" b="1" dirty="0"/>
              <a:t>Solve the system of linear equations to find the solution of the system and determine the conditions of no solution, more than one solution and unique solution.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Methodology: 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There are three commonly used methods to solve system of linear equations: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Using elementary row operations (Gaussian elimination and Gauss-Jordan elimination),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/>
              <a:t>Using inverse matrix,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/>
              <a:t>Cramer’s rule. 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629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14D31-2279-4900-AB12-0F6586154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4024"/>
                <a:ext cx="10515600" cy="612784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US" sz="2400" b="1" dirty="0"/>
                  <a:t> Using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Cramer’s rule </a:t>
                </a:r>
                <a:r>
                  <a:rPr lang="en-US" sz="2400" b="1" dirty="0"/>
                  <a:t>solve the system of linear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Step 1: </a:t>
                </a:r>
                <a:r>
                  <a:rPr lang="en-US" sz="2400" b="1" dirty="0"/>
                  <a:t>Check the consistency of the given system evaluating the determinant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i="1" dirty="0"/>
                  <a:t>D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and, therefore, this SLE has a unique solution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Step 2: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   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14D31-2279-4900-AB12-0F6586154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4024"/>
                <a:ext cx="10515600" cy="6127845"/>
              </a:xfrm>
              <a:blipFill>
                <a:blip r:embed="rId2"/>
                <a:stretch>
                  <a:fillRect l="-928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41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E857C-9D91-43BB-B5CE-A775DCD957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5481"/>
                <a:ext cx="10515600" cy="55714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Step 3: </a:t>
                </a:r>
                <a:r>
                  <a:rPr lang="en-US" sz="2400" b="1" dirty="0"/>
                  <a:t>Now, according to Cramer's rule:  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sz="2400" b="1" i="1" dirty="0"/>
              </a:p>
              <a:p>
                <a:pPr marL="0" indent="0">
                  <a:buNone/>
                </a:pPr>
                <a:endParaRPr lang="en-US" sz="2400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b="1" i="1" dirty="0"/>
              </a:p>
              <a:p>
                <a:pPr marL="0" indent="0">
                  <a:buNone/>
                </a:pPr>
                <a:endParaRPr lang="en-US" sz="2400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r>
                  <a:rPr lang="en-US" sz="2400" b="1" dirty="0"/>
                  <a:t/>
                </a:r>
                <a:br>
                  <a:rPr lang="en-US" sz="2400" b="1" dirty="0"/>
                </a:b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E857C-9D91-43BB-B5CE-A775DCD95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5481"/>
                <a:ext cx="10515600" cy="5571482"/>
              </a:xfrm>
              <a:blipFill>
                <a:blip r:embed="rId3"/>
                <a:stretch>
                  <a:fillRect l="-928" t="-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40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EC28-32F8-40B9-8B46-DAB2FD732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624" y="661241"/>
                <a:ext cx="8087436" cy="55355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Some related exercise: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e>
                      </m:mr>
                      <m:m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      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mr>
                    </m:m>
                  </m:oMath>
                </a14:m>
                <a:r>
                  <a:rPr lang="en-US" sz="2400" b="1" dirty="0"/>
                  <a:t>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</a:p>
              <a:p>
                <a:r>
                  <a:rPr lang="en-US" sz="2400" b="1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mr>
                      <m:mr>
                        <m:e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e>
                      </m:mr>
                      <m:mr>
                        <m:e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𝟓𝐲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e>
                      </m:mr>
                    </m:m>
                    <m:r>
                      <a:rPr lang="en-US" sz="2400" b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𝟐𝐲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  <m:mr>
                        <m:e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𝟐𝐲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𝟒𝐳</m:t>
                          </m:r>
                          <m:r>
                            <a:rPr lang="en-US" sz="2400" b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EC28-32F8-40B9-8B46-DAB2FD732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624" y="661241"/>
                <a:ext cx="8087436" cy="5535518"/>
              </a:xfrm>
              <a:blipFill>
                <a:blip r:embed="rId2"/>
                <a:stretch>
                  <a:fillRect l="-1207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5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1E5FE-E17F-46EA-AEB8-2F6AA2965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534" y="504966"/>
                <a:ext cx="12096466" cy="6032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US" sz="2400" b="1" dirty="0"/>
                  <a:t> Determine the values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b="1" dirty="0"/>
                  <a:t> such that the following system of linear equation has </a:t>
                </a:r>
              </a:p>
              <a:p>
                <a:pPr marL="571500" indent="-571500">
                  <a:buAutoNum type="romanLcParenBoth"/>
                </a:pPr>
                <a:r>
                  <a:rPr lang="en-US" sz="2400" b="1" dirty="0"/>
                  <a:t>no solution,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i="1" dirty="0"/>
              </a:p>
              <a:p>
                <a:pPr marL="571500" indent="-571500">
                  <a:buAutoNum type="romanLcParenBoth"/>
                </a:pPr>
                <a:r>
                  <a:rPr lang="en-US" sz="2400" b="1" dirty="0"/>
                  <a:t>more than one solution, and</a:t>
                </a:r>
              </a:p>
              <a:p>
                <a:pPr marL="571500" indent="-571500">
                  <a:buAutoNum type="romanLcParenBoth"/>
                </a:pPr>
                <a:r>
                  <a:rPr lang="en-US" sz="2400" b="1" dirty="0"/>
                  <a:t>a unique solution.</a:t>
                </a:r>
              </a:p>
              <a:p>
                <a:pPr marL="571500" indent="-571500">
                  <a:buAutoNum type="romanLcParenBoth"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Step 1: </a:t>
                </a:r>
                <a:r>
                  <a:rPr lang="en-US" sz="2400" b="1" dirty="0"/>
                  <a:t>Reduce the system to echelon form by means of elementary operations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−16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1E5FE-E17F-46EA-AEB8-2F6AA2965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34" y="504966"/>
                <a:ext cx="12096466" cy="6032311"/>
              </a:xfrm>
              <a:blipFill>
                <a:blip r:embed="rId3"/>
                <a:stretch>
                  <a:fillRect l="-806"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F4BD0A-EE12-4526-8222-91C1E52FB9DB}"/>
                  </a:ext>
                </a:extLst>
              </p:cNvPr>
              <p:cNvSpPr/>
              <p:nvPr/>
            </p:nvSpPr>
            <p:spPr>
              <a:xfrm>
                <a:off x="5151888" y="1133979"/>
                <a:ext cx="2654188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F4BD0A-EE12-4526-8222-91C1E52FB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88" y="1133979"/>
                <a:ext cx="2654188" cy="127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1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27037-DCA2-421F-88C6-1D62D854B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1037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Step 2: </a:t>
                </a:r>
                <a:r>
                  <a:rPr lang="en-US" sz="2400" b="1" dirty="0"/>
                  <a:t>Now we can consider the following three cases: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For no solution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/>
                  <a:t>and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For more than one solution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/>
                  <a:t>and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For a unique solution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27037-DCA2-421F-88C6-1D62D854B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1037"/>
                <a:ext cx="10515600" cy="5495926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38982E-008F-472A-A6E0-5F34DA879940}"/>
                  </a:ext>
                </a:extLst>
              </p:cNvPr>
              <p:cNvSpPr/>
              <p:nvPr/>
            </p:nvSpPr>
            <p:spPr>
              <a:xfrm>
                <a:off x="5681991" y="857107"/>
                <a:ext cx="5882957" cy="182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24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 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    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 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=−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r>
                                          <a:rPr lang="en-US" sz="2400" b="1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1" i="0"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  <m:r>
                                          <a:rPr lang="en-US" sz="2400" b="1" i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  <m:r>
                                          <a:rPr lang="en-US" sz="2400" b="1" i="0">
                                            <a:latin typeface="Cambria Math" panose="02040503050406030204" pitchFamily="18" charset="0"/>
                                          </a:rPr>
                                          <m:t>=(</m:t>
                                        </m:r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  <m:r>
                                          <a:rPr lang="en-US" sz="2400" b="1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1" i="0"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  <m:r>
                                <m:rPr>
                                  <m:nor/>
                                </m:rP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  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38982E-008F-472A-A6E0-5F34DA879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991" y="857107"/>
                <a:ext cx="5882957" cy="1829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9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0B09D-FB0B-4FF9-9508-E38F03CDE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6036"/>
                <a:ext cx="8182970" cy="54809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Some related exercise: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1.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2.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=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  <m:m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mr>
                      <m:m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mr>
                    </m:m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3.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0B09D-FB0B-4FF9-9508-E38F03CDE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6036"/>
                <a:ext cx="8182970" cy="5480927"/>
              </a:xfrm>
              <a:blipFill>
                <a:blip r:embed="rId2"/>
                <a:stretch>
                  <a:fillRect l="-1565" t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06D8EA-70D3-4351-AB89-556E33A964EA}"/>
                  </a:ext>
                </a:extLst>
              </p:cNvPr>
              <p:cNvSpPr/>
              <p:nvPr/>
            </p:nvSpPr>
            <p:spPr>
              <a:xfrm>
                <a:off x="1358042" y="1464280"/>
                <a:ext cx="2975943" cy="1459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  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  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06D8EA-70D3-4351-AB89-556E33A96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42" y="1464280"/>
                <a:ext cx="2975943" cy="1459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DCCAC2-EF92-4769-AF4C-10B27D4B9FA9}"/>
                  </a:ext>
                </a:extLst>
              </p:cNvPr>
              <p:cNvSpPr/>
              <p:nvPr/>
            </p:nvSpPr>
            <p:spPr>
              <a:xfrm>
                <a:off x="1358042" y="4644210"/>
                <a:ext cx="2599173" cy="1459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p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DCCAC2-EF92-4769-AF4C-10B27D4B9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42" y="4644210"/>
                <a:ext cx="2599173" cy="1459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8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446" y="436728"/>
                <a:ext cx="10712354" cy="60596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Sample MCQ: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sz="2400" b="1" dirty="0"/>
                  <a:t>Let a system of linear equations is given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/>
                  <a:t>. When the system is said to be inconsistent?</a:t>
                </a:r>
              </a:p>
              <a:p>
                <a:pPr marL="914400" lvl="1" indent="-457200">
                  <a:buAutoNum type="alphaLcParenR"/>
                </a:pPr>
                <a:r>
                  <a:rPr lang="en-US" b="1" dirty="0"/>
                  <a:t>if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but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marL="914400" lvl="1" indent="-457200">
                  <a:buAutoNum type="alphaLcParenR"/>
                </a:pPr>
                <a:r>
                  <a:rPr lang="en-US" b="1" dirty="0"/>
                  <a:t>if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but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marL="914400" lvl="1" indent="-457200">
                  <a:buAutoNum type="alphaLcParenR"/>
                </a:pPr>
                <a:r>
                  <a:rPr lang="en-US" b="1" dirty="0"/>
                  <a:t>if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but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marL="914400" lvl="1" indent="-457200">
                  <a:buAutoNum type="alphaLcParenR"/>
                </a:pPr>
                <a:r>
                  <a:rPr lang="en-US" b="1" dirty="0"/>
                  <a:t>if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but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2. For the given system                            which one is the condition for no solution?</a:t>
                </a:r>
              </a:p>
              <a:p>
                <a:pPr marL="1428750" lvl="2" indent="-51435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2400" b="1" dirty="0"/>
              </a:p>
              <a:p>
                <a:pPr marL="1428750" lvl="2" indent="-51435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2400" b="1" dirty="0"/>
              </a:p>
              <a:p>
                <a:pPr marL="1428750" lvl="2" indent="-51435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/>
                  <a:t> and arbitrary values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446" y="436728"/>
                <a:ext cx="10712354" cy="6059606"/>
              </a:xfrm>
              <a:blipFill>
                <a:blip r:embed="rId2"/>
                <a:stretch>
                  <a:fillRect l="-1138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D7E3FEA-55A5-489D-9B04-65B21497849C}"/>
                  </a:ext>
                </a:extLst>
              </p:cNvPr>
              <p:cNvSpPr/>
              <p:nvPr/>
            </p:nvSpPr>
            <p:spPr>
              <a:xfrm>
                <a:off x="3537019" y="3606421"/>
                <a:ext cx="2040366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D7E3FEA-55A5-489D-9B04-65B214978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9" y="3606421"/>
                <a:ext cx="2040366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05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4" ma:contentTypeDescription="Create a new document." ma:contentTypeScope="" ma:versionID="9581587646d939fd7b65b9829486e3d5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bea1a7218c9a3662defec2537d03757a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6CAA64-0536-40BF-ABE3-8ED3DA3C14DB}"/>
</file>

<file path=customXml/itemProps2.xml><?xml version="1.0" encoding="utf-8"?>
<ds:datastoreItem xmlns:ds="http://schemas.openxmlformats.org/officeDocument/2006/customXml" ds:itemID="{977183F8-B4F2-4548-BCE4-22082F508AF2}"/>
</file>

<file path=customXml/itemProps3.xml><?xml version="1.0" encoding="utf-8"?>
<ds:datastoreItem xmlns:ds="http://schemas.openxmlformats.org/officeDocument/2006/customXml" ds:itemID="{23528488-1B04-4358-9A79-A0569B4800EC}"/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337</Words>
  <Application>Microsoft Office PowerPoint</Application>
  <PresentationFormat>Widescreen</PresentationFormat>
  <Paragraphs>101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Lecture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Jannat-E-Mahbuba</cp:lastModifiedBy>
  <cp:revision>37</cp:revision>
  <dcterms:created xsi:type="dcterms:W3CDTF">2020-04-30T11:02:43Z</dcterms:created>
  <dcterms:modified xsi:type="dcterms:W3CDTF">2020-10-07T14:18:54Z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