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63" r:id="rId4"/>
    <p:sldId id="264" r:id="rId5"/>
    <p:sldId id="265" r:id="rId6"/>
    <p:sldId id="266" r:id="rId7"/>
    <p:sldId id="270" r:id="rId8"/>
    <p:sldId id="275" r:id="rId9"/>
    <p:sldId id="276" r:id="rId10"/>
    <p:sldId id="277" r:id="rId11"/>
    <p:sldId id="278" r:id="rId12"/>
    <p:sldId id="279" r:id="rId13"/>
    <p:sldId id="281" r:id="rId14"/>
    <p:sldId id="26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76F18-5621-4E89-A721-DBE24D1EF78D}" type="datetimeFigureOut">
              <a:rPr lang="en-US" smtClean="0"/>
              <a:t>10/10/2020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65BBB-AA3F-4BB3-A535-0A673DC34B88}" type="slidenum">
              <a:rPr lang="en-US" smtClean="0"/>
              <a:t>‹#›</a:t>
            </a:fld>
            <a:endParaRPr lang="en-US"/>
          </a:p>
        </p:txBody>
      </p:sp>
    </p:spTree>
    <p:extLst>
      <p:ext uri="{BB962C8B-B14F-4D97-AF65-F5344CB8AC3E}">
        <p14:creationId xmlns:p14="http://schemas.microsoft.com/office/powerpoint/2010/main" val="8614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CA47-2E62-4702-A1F8-77578BED4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5CC106-8B91-4EBD-9B55-960A688EA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AFFE4-F738-4902-8CAA-1B247EC4AEFE}"/>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5" name="Footer Placeholder 4">
            <a:extLst>
              <a:ext uri="{FF2B5EF4-FFF2-40B4-BE49-F238E27FC236}">
                <a16:creationId xmlns:a16="http://schemas.microsoft.com/office/drawing/2014/main" id="{94AA721E-076B-4EDF-8B6B-9FC442B1F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D06A8-6A5F-407F-8FBB-B4638E3CC09D}"/>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382792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4AE0-39D8-42B8-BE5F-6CCD8BC2AA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F84FF2-9833-4DDF-87A1-403B6FE72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01381-800A-4475-8BAB-54B8A78A1ADF}"/>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5" name="Footer Placeholder 4">
            <a:extLst>
              <a:ext uri="{FF2B5EF4-FFF2-40B4-BE49-F238E27FC236}">
                <a16:creationId xmlns:a16="http://schemas.microsoft.com/office/drawing/2014/main" id="{25E303C1-7DA5-47B5-9A52-764DB78CC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40B36-ADDD-4D94-95CE-408FE96A31E5}"/>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356420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62535A-1DD6-4D4B-AD25-9CBC4C411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19FB85-5C88-4757-B76A-58E04F087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A9813-E2CE-4000-A63B-ECFB1599638D}"/>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5" name="Footer Placeholder 4">
            <a:extLst>
              <a:ext uri="{FF2B5EF4-FFF2-40B4-BE49-F238E27FC236}">
                <a16:creationId xmlns:a16="http://schemas.microsoft.com/office/drawing/2014/main" id="{0EC8782F-7C80-498B-84F3-8F39D7024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CE102-E3F5-4EA2-93DC-7C41CA2F8FD5}"/>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383916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C0D2-A288-4EFE-9E96-6460E9065C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76D59-0A38-4D70-9B75-CF751E747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FD6EE-827F-4EB1-8728-8C4BC7944D96}"/>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5" name="Footer Placeholder 4">
            <a:extLst>
              <a:ext uri="{FF2B5EF4-FFF2-40B4-BE49-F238E27FC236}">
                <a16:creationId xmlns:a16="http://schemas.microsoft.com/office/drawing/2014/main" id="{4DFA1967-FA2D-46DD-AC7D-AFB0646C8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7A7CD-5783-4E7A-A0C8-66D3EB346C74}"/>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138302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4E0C-2046-4AA1-A0A0-DF47E8DEC9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A0A6A-5C4B-4D5B-9765-CA92DA1D6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E996C-C147-40B9-85B0-9433967B1F06}"/>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5" name="Footer Placeholder 4">
            <a:extLst>
              <a:ext uri="{FF2B5EF4-FFF2-40B4-BE49-F238E27FC236}">
                <a16:creationId xmlns:a16="http://schemas.microsoft.com/office/drawing/2014/main" id="{1F857B81-B3D9-41D1-B304-EFFADF01C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90507-CB0C-433C-91EC-ECCC039E5432}"/>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137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2F5E-5041-428E-8713-19BFA70EC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37F64-4148-4C8A-A9A5-56341A7448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D0224-02B3-4D0F-A72B-01E533770E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1ECCF3-EB3A-4423-804B-8E909E7A160C}"/>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6" name="Footer Placeholder 5">
            <a:extLst>
              <a:ext uri="{FF2B5EF4-FFF2-40B4-BE49-F238E27FC236}">
                <a16:creationId xmlns:a16="http://schemas.microsoft.com/office/drawing/2014/main" id="{EFAC020A-04B8-4541-88AD-20FE5EA8C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76DEA-F3AC-41F4-8F44-DF2F0DDB74DA}"/>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173166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087D-05FA-4AB0-8448-3ABADA5F8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207644-719B-43F3-955F-E5D82E9D7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21964-6362-4109-9E2D-09C4EF15F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292AA9-DA1E-43A8-A12B-5D1ED0F21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F51009-BF14-4F18-934D-96508B2D62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F51EC8-E471-484F-A841-7D0A418E0394}"/>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8" name="Footer Placeholder 7">
            <a:extLst>
              <a:ext uri="{FF2B5EF4-FFF2-40B4-BE49-F238E27FC236}">
                <a16:creationId xmlns:a16="http://schemas.microsoft.com/office/drawing/2014/main" id="{0BC9B82E-E5B3-4C25-A00C-8D829A2536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C0ABD6-4355-4EFB-9B31-1C3F2B5DAEA5}"/>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227811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8162-3E28-4929-B812-6FEB359F3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441413-A04E-4033-A7DF-838F8C5CABC3}"/>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4" name="Footer Placeholder 3">
            <a:extLst>
              <a:ext uri="{FF2B5EF4-FFF2-40B4-BE49-F238E27FC236}">
                <a16:creationId xmlns:a16="http://schemas.microsoft.com/office/drawing/2014/main" id="{A3287755-BC25-45EB-943B-17EFB7312B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A3B04-F40E-45FF-8AA1-1D47B818B421}"/>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354554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67DA-C191-4F78-8518-A15024F366D2}"/>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3" name="Footer Placeholder 2">
            <a:extLst>
              <a:ext uri="{FF2B5EF4-FFF2-40B4-BE49-F238E27FC236}">
                <a16:creationId xmlns:a16="http://schemas.microsoft.com/office/drawing/2014/main" id="{B1E8147E-7C17-4BF8-8C4D-4B4DC7491F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E7AB57-98E2-4EE8-AD27-B4DF582B866E}"/>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162759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B97A-05EA-4472-9FBF-2D72E222A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D19DC4-75A6-48FA-84C5-49C3826321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6B2EFB-BE04-4AA6-A6E3-8CCC7D6C1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A7AE6-96BA-40FB-B8A1-31B66E20B11E}"/>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6" name="Footer Placeholder 5">
            <a:extLst>
              <a:ext uri="{FF2B5EF4-FFF2-40B4-BE49-F238E27FC236}">
                <a16:creationId xmlns:a16="http://schemas.microsoft.com/office/drawing/2014/main" id="{6B34C84D-5541-4B7B-B260-C896D4F35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80867-CC74-4E6E-BFC2-76CEEEE256CC}"/>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139709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FA35-FE53-4B00-B421-6D048CC44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B8292A-1C27-44C1-BF7D-6C832F0E6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D10C5F-979A-47D9-8A96-165709F63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83E88-3780-4FFA-B6EA-EDC4B63AFCF5}"/>
              </a:ext>
            </a:extLst>
          </p:cNvPr>
          <p:cNvSpPr>
            <a:spLocks noGrp="1"/>
          </p:cNvSpPr>
          <p:nvPr>
            <p:ph type="dt" sz="half" idx="10"/>
          </p:nvPr>
        </p:nvSpPr>
        <p:spPr/>
        <p:txBody>
          <a:bodyPr/>
          <a:lstStyle/>
          <a:p>
            <a:fld id="{A93F8C3A-763E-410E-A38A-AA9897C2C305}" type="datetimeFigureOut">
              <a:rPr lang="en-US" smtClean="0"/>
              <a:t>10/10/2020</a:t>
            </a:fld>
            <a:endParaRPr lang="en-US"/>
          </a:p>
        </p:txBody>
      </p:sp>
      <p:sp>
        <p:nvSpPr>
          <p:cNvPr id="6" name="Footer Placeholder 5">
            <a:extLst>
              <a:ext uri="{FF2B5EF4-FFF2-40B4-BE49-F238E27FC236}">
                <a16:creationId xmlns:a16="http://schemas.microsoft.com/office/drawing/2014/main" id="{7D9D67C6-64CB-4EF9-AE2A-C6446D797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0E443-D305-4185-AC09-5662DBFE7373}"/>
              </a:ext>
            </a:extLst>
          </p:cNvPr>
          <p:cNvSpPr>
            <a:spLocks noGrp="1"/>
          </p:cNvSpPr>
          <p:nvPr>
            <p:ph type="sldNum" sz="quarter" idx="12"/>
          </p:nvPr>
        </p:nvSpPr>
        <p:spPr/>
        <p:txBody>
          <a:bodyPr/>
          <a:lstStyle/>
          <a:p>
            <a:fld id="{53A8D88A-4017-414F-BC6F-9BE652283013}" type="slidenum">
              <a:rPr lang="en-US" smtClean="0"/>
              <a:t>‹#›</a:t>
            </a:fld>
            <a:endParaRPr lang="en-US"/>
          </a:p>
        </p:txBody>
      </p:sp>
    </p:spTree>
    <p:extLst>
      <p:ext uri="{BB962C8B-B14F-4D97-AF65-F5344CB8AC3E}">
        <p14:creationId xmlns:p14="http://schemas.microsoft.com/office/powerpoint/2010/main" val="3524256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DAA78C-444A-427D-AB51-5B36BAA53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59B6A-A865-49B6-9BE7-09691DA03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77E-2214-4D53-BCAE-59D440929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F8C3A-763E-410E-A38A-AA9897C2C305}" type="datetimeFigureOut">
              <a:rPr lang="en-US" smtClean="0"/>
              <a:t>10/10/2020</a:t>
            </a:fld>
            <a:endParaRPr lang="en-US"/>
          </a:p>
        </p:txBody>
      </p:sp>
      <p:sp>
        <p:nvSpPr>
          <p:cNvPr id="5" name="Footer Placeholder 4">
            <a:extLst>
              <a:ext uri="{FF2B5EF4-FFF2-40B4-BE49-F238E27FC236}">
                <a16:creationId xmlns:a16="http://schemas.microsoft.com/office/drawing/2014/main" id="{C84A80EB-D671-4124-BB15-F42B5017B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A636E5-6634-4A44-8385-89C7898C3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8D88A-4017-414F-BC6F-9BE652283013}" type="slidenum">
              <a:rPr lang="en-US" smtClean="0"/>
              <a:t>‹#›</a:t>
            </a:fld>
            <a:endParaRPr lang="en-US"/>
          </a:p>
        </p:txBody>
      </p:sp>
    </p:spTree>
    <p:extLst>
      <p:ext uri="{BB962C8B-B14F-4D97-AF65-F5344CB8AC3E}">
        <p14:creationId xmlns:p14="http://schemas.microsoft.com/office/powerpoint/2010/main" val="343270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A77E-592B-4A5F-806A-F765639C8634}"/>
              </a:ext>
            </a:extLst>
          </p:cNvPr>
          <p:cNvSpPr>
            <a:spLocks noGrp="1"/>
          </p:cNvSpPr>
          <p:nvPr>
            <p:ph type="ctrTitle"/>
          </p:nvPr>
        </p:nvSpPr>
        <p:spPr>
          <a:xfrm>
            <a:off x="1524000" y="1122363"/>
            <a:ext cx="9144000" cy="1655762"/>
          </a:xfrm>
        </p:spPr>
        <p:txBody>
          <a:bodyPr/>
          <a:lstStyle/>
          <a:p>
            <a:r>
              <a:rPr lang="en-US" b="1" dirty="0">
                <a:solidFill>
                  <a:srgbClr val="7030A0"/>
                </a:solidFill>
              </a:rPr>
              <a:t>Lecture 6</a:t>
            </a:r>
          </a:p>
        </p:txBody>
      </p:sp>
      <p:sp>
        <p:nvSpPr>
          <p:cNvPr id="3" name="Subtitle 2">
            <a:extLst>
              <a:ext uri="{FF2B5EF4-FFF2-40B4-BE49-F238E27FC236}">
                <a16:creationId xmlns:a16="http://schemas.microsoft.com/office/drawing/2014/main" id="{C2AB3BC4-8AA6-4BB5-AF43-CE2F73A7DF5A}"/>
              </a:ext>
            </a:extLst>
          </p:cNvPr>
          <p:cNvSpPr>
            <a:spLocks noGrp="1"/>
          </p:cNvSpPr>
          <p:nvPr>
            <p:ph type="subTitle" idx="1"/>
          </p:nvPr>
        </p:nvSpPr>
        <p:spPr/>
        <p:txBody>
          <a:bodyPr>
            <a:normAutofit/>
          </a:bodyPr>
          <a:lstStyle/>
          <a:p>
            <a:r>
              <a:rPr lang="en-US" sz="3200" b="1" dirty="0"/>
              <a:t>System of Linear Equations </a:t>
            </a:r>
          </a:p>
        </p:txBody>
      </p:sp>
    </p:spTree>
    <p:extLst>
      <p:ext uri="{BB962C8B-B14F-4D97-AF65-F5344CB8AC3E}">
        <p14:creationId xmlns:p14="http://schemas.microsoft.com/office/powerpoint/2010/main" val="370972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1059"/>
          </a:xfrm>
        </p:spPr>
        <p:txBody>
          <a:bodyPr>
            <a:normAutofit/>
          </a:bodyPr>
          <a:lstStyle/>
          <a:p>
            <a:r>
              <a:rPr lang="en-US" sz="3200" b="1" dirty="0">
                <a:solidFill>
                  <a:srgbClr val="C00000"/>
                </a:solidFill>
              </a:rPr>
              <a:t>Linear Programming Problem</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12108"/>
                <a:ext cx="10515600" cy="5064855"/>
              </a:xfrm>
            </p:spPr>
            <p:txBody>
              <a:bodyPr/>
              <a:lstStyle/>
              <a:p>
                <a:pPr marL="0" indent="0">
                  <a:buNone/>
                </a:pPr>
                <a:r>
                  <a:rPr lang="en-US" sz="2400" dirty="0"/>
                  <a:t>Solve the </a:t>
                </a:r>
                <a:r>
                  <a:rPr lang="en-US" sz="2400" dirty="0" err="1"/>
                  <a:t>inequation</a:t>
                </a:r>
                <a:r>
                  <a:rPr lang="en-US" sz="2400" dirty="0"/>
                  <a:t> graphically: </a:t>
                </a:r>
                <a14:m>
                  <m:oMath xmlns:m="http://schemas.openxmlformats.org/officeDocument/2006/math">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3</m:t>
                        </m:r>
                      </m:den>
                    </m:f>
                    <m:r>
                      <a:rPr lang="en-US" sz="2400" i="1">
                        <a:latin typeface="Cambria Math"/>
                      </a:rPr>
                      <m:t> </m:t>
                    </m:r>
                    <m:r>
                      <a:rPr lang="en-US" sz="2400" i="1">
                        <a:latin typeface="Cambria Math"/>
                      </a:rPr>
                      <m:t>𝑥</m:t>
                    </m:r>
                    <m:r>
                      <a:rPr lang="en-US" sz="2400" i="1">
                        <a:latin typeface="Cambria Math"/>
                      </a:rPr>
                      <m:t> + </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 </m:t>
                    </m:r>
                    <m:r>
                      <a:rPr lang="en-US" sz="2400" i="1">
                        <a:latin typeface="Cambria Math"/>
                      </a:rPr>
                      <m:t>𝑦</m:t>
                    </m:r>
                    <m:r>
                      <a:rPr lang="en-US" sz="2400" i="1">
                        <a:latin typeface="Cambria Math"/>
                      </a:rPr>
                      <m:t> ≤ 100</m:t>
                    </m:r>
                  </m:oMath>
                </a14:m>
                <a:r>
                  <a:rPr lang="en-US" sz="2400" dirty="0"/>
                  <a:t>; and take a point on the plane, for example (0,0).</a:t>
                </a:r>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3</m:t>
                          </m:r>
                        </m:den>
                      </m:f>
                      <m:r>
                        <a:rPr lang="en-US" sz="2400" i="1">
                          <a:latin typeface="Cambria Math"/>
                        </a:rPr>
                        <m:t>· 0 + </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 · 0 ≤ 100</m:t>
                      </m:r>
                    </m:oMath>
                  </m:oMathPara>
                </a14:m>
                <a:endParaRPr lang="en-US" sz="2400" dirty="0"/>
              </a:p>
              <a:p>
                <a:pPr marL="0" indent="0">
                  <a:buNone/>
                </a:pPr>
                <a:endParaRPr lang="en-US" sz="2400" i="1" dirty="0"/>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3</m:t>
                          </m:r>
                        </m:den>
                      </m:f>
                      <m:r>
                        <a:rPr lang="en-US" sz="2400" i="1">
                          <a:latin typeface="Cambria Math" panose="02040503050406030204" pitchFamily="18" charset="0"/>
                        </a:rPr>
                        <m:t> · 0 +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6</m:t>
                          </m:r>
                        </m:den>
                      </m:f>
                      <m:r>
                        <a:rPr lang="en-US" sz="2400" i="1">
                          <a:latin typeface="Cambria Math" panose="02040503050406030204" pitchFamily="18" charset="0"/>
                        </a:rPr>
                        <m:t>· 0 ≤ 80</m:t>
                      </m:r>
                    </m:oMath>
                  </m:oMathPara>
                </a14:m>
                <a:endParaRPr lang="en-US" sz="2400" dirty="0"/>
              </a:p>
              <a:p>
                <a:pPr marL="0" indent="0">
                  <a:buNone/>
                </a:pPr>
                <a:r>
                  <a:rPr lang="en-US" sz="2400" dirty="0"/>
                  <a:t>The area of intersection of the solutions of the</a:t>
                </a:r>
                <a:br>
                  <a:rPr lang="en-US" sz="2400" dirty="0"/>
                </a:br>
                <a:r>
                  <a:rPr lang="en-US" sz="2400" dirty="0"/>
                  <a:t>inequalities would be the solution to the system </a:t>
                </a:r>
                <a:br>
                  <a:rPr lang="en-US" sz="2400" dirty="0"/>
                </a:br>
                <a:r>
                  <a:rPr lang="en-US" sz="2400" dirty="0"/>
                  <a:t>of inequalities, which is the set of feasible solutions.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12108"/>
                <a:ext cx="10515600" cy="5064855"/>
              </a:xfrm>
              <a:blipFill>
                <a:blip r:embed="rId2"/>
                <a:stretch>
                  <a:fillRect l="-928" t="-241" r="-1333"/>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045161" y="2068147"/>
            <a:ext cx="3648075" cy="3152775"/>
          </a:xfrm>
          <a:prstGeom prst="rect">
            <a:avLst/>
          </a:prstGeom>
        </p:spPr>
      </p:pic>
    </p:spTree>
    <p:extLst>
      <p:ext uri="{BB962C8B-B14F-4D97-AF65-F5344CB8AC3E}">
        <p14:creationId xmlns:p14="http://schemas.microsoft.com/office/powerpoint/2010/main" val="204834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3988"/>
          </a:xfrm>
        </p:spPr>
        <p:txBody>
          <a:bodyPr>
            <a:normAutofit/>
          </a:bodyPr>
          <a:lstStyle/>
          <a:p>
            <a:r>
              <a:rPr lang="en-US" sz="3200" b="1" dirty="0">
                <a:solidFill>
                  <a:srgbClr val="C00000"/>
                </a:solidFill>
              </a:rPr>
              <a:t>Linear Programming Problem</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5481" y="951470"/>
                <a:ext cx="10748319" cy="5412259"/>
              </a:xfrm>
            </p:spPr>
            <p:txBody>
              <a:bodyPr>
                <a:normAutofit fontScale="92500" lnSpcReduction="10000"/>
              </a:bodyPr>
              <a:lstStyle/>
              <a:p>
                <a:pPr marL="0" indent="0">
                  <a:buNone/>
                </a:pPr>
                <a:r>
                  <a:rPr lang="en-US" dirty="0"/>
                  <a:t>The optimal solution, if unique, is a vertex. These are the solutions to systems: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𝑥</m:t>
                      </m:r>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𝑦</m:t>
                      </m:r>
                      <m:r>
                        <a:rPr lang="en-US" i="1">
                          <a:latin typeface="Cambria Math" panose="02040503050406030204" pitchFamily="18" charset="0"/>
                        </a:rPr>
                        <m:t> = 100; </m:t>
                      </m:r>
                      <m:r>
                        <a:rPr lang="en-US" i="1">
                          <a:latin typeface="Cambria Math" panose="02040503050406030204" pitchFamily="18" charset="0"/>
                        </a:rPr>
                        <m:t>𝑥</m:t>
                      </m:r>
                      <m:r>
                        <a:rPr lang="en-US" i="1">
                          <a:latin typeface="Cambria Math" panose="02040503050406030204" pitchFamily="18" charset="0"/>
                        </a:rPr>
                        <m:t> = 0 (0, 200) </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𝑥</m:t>
                      </m:r>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𝑦</m:t>
                      </m:r>
                      <m:r>
                        <a:rPr lang="en-US" i="1">
                          <a:latin typeface="Cambria Math" panose="02040503050406030204" pitchFamily="18" charset="0"/>
                        </a:rPr>
                        <m:t> = 80; </m:t>
                      </m:r>
                      <m:r>
                        <a:rPr lang="en-US" i="1">
                          <a:latin typeface="Cambria Math" panose="02040503050406030204" pitchFamily="18" charset="0"/>
                        </a:rPr>
                        <m:t>𝑦</m:t>
                      </m:r>
                      <m:r>
                        <a:rPr lang="en-US" i="1">
                          <a:latin typeface="Cambria Math" panose="02040503050406030204" pitchFamily="18" charset="0"/>
                        </a:rPr>
                        <m:t> = 0(240, 0)  </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𝑥</m:t>
                      </m:r>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𝑦</m:t>
                      </m:r>
                      <m:r>
                        <a:rPr lang="en-US" i="1">
                          <a:latin typeface="Cambria Math" panose="02040503050406030204" pitchFamily="18" charset="0"/>
                        </a:rPr>
                        <m:t> = 100;</m:t>
                      </m:r>
                    </m:oMath>
                  </m:oMathPara>
                </a14:m>
                <a:endParaRPr lang="en-US"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𝑥</m:t>
                      </m:r>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𝑦</m:t>
                      </m:r>
                      <m:r>
                        <a:rPr lang="en-US" i="1">
                          <a:latin typeface="Cambria Math" panose="02040503050406030204" pitchFamily="18" charset="0"/>
                        </a:rPr>
                        <m:t> = 80(210, 60)  </m:t>
                      </m:r>
                    </m:oMath>
                  </m:oMathPara>
                </a14:m>
                <a:endParaRPr lang="en-US" dirty="0"/>
              </a:p>
              <a:p>
                <a:pPr marL="0" indent="0">
                  <a:buNone/>
                </a:pPr>
                <a:r>
                  <a:rPr lang="en-US" dirty="0"/>
                  <a:t>To determine which of them has the maximum or minimum values.</a:t>
                </a:r>
              </a:p>
              <a:p>
                <a:pPr marL="0" indent="0">
                  <a:buNone/>
                </a:pPr>
                <a:r>
                  <a:rPr lang="en-US" dirty="0"/>
                  <a:t>In the objective function, place each of the vertices that were determined in the previous step</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5481" y="951470"/>
                <a:ext cx="10748319" cy="5412259"/>
              </a:xfrm>
              <a:blipFill>
                <a:blip r:embed="rId2"/>
                <a:stretch>
                  <a:fillRect l="-1020" t="-2252"/>
                </a:stretch>
              </a:blipFill>
            </p:spPr>
            <p:txBody>
              <a:bodyPr/>
              <a:lstStyle/>
              <a:p>
                <a:r>
                  <a:rPr lang="en-US">
                    <a:noFill/>
                  </a:rPr>
                  <a:t> </a:t>
                </a:r>
              </a:p>
            </p:txBody>
          </p:sp>
        </mc:Fallback>
      </mc:AlternateContent>
    </p:spTree>
    <p:extLst>
      <p:ext uri="{BB962C8B-B14F-4D97-AF65-F5344CB8AC3E}">
        <p14:creationId xmlns:p14="http://schemas.microsoft.com/office/powerpoint/2010/main" val="103367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3988"/>
          </a:xfrm>
        </p:spPr>
        <p:txBody>
          <a:bodyPr>
            <a:normAutofit/>
          </a:bodyPr>
          <a:lstStyle/>
          <a:p>
            <a:r>
              <a:rPr lang="en-US" sz="3200" b="1" dirty="0">
                <a:solidFill>
                  <a:srgbClr val="C00000"/>
                </a:solidFill>
              </a:rPr>
              <a:t>Linear Programming Problem</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5481" y="951470"/>
                <a:ext cx="10748319" cy="5906530"/>
              </a:xfrm>
            </p:spPr>
            <p:txBody>
              <a:bodyPr>
                <a:normAutofit/>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 15</m:t>
                      </m:r>
                      <m:r>
                        <a:rPr lang="en-US" i="1">
                          <a:latin typeface="Cambria Math" panose="02040503050406030204" pitchFamily="18" charset="0"/>
                        </a:rPr>
                        <m:t>𝑥</m:t>
                      </m:r>
                      <m:r>
                        <a:rPr lang="en-US" i="1">
                          <a:latin typeface="Cambria Math" panose="02040503050406030204" pitchFamily="18" charset="0"/>
                        </a:rPr>
                        <m:t> + 10</m:t>
                      </m:r>
                      <m:r>
                        <a:rPr lang="en-US" i="1">
                          <a:latin typeface="Cambria Math" panose="02040503050406030204" pitchFamily="18" charset="0"/>
                        </a:rPr>
                        <m:t>𝑦</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0, 200</m:t>
                          </m:r>
                        </m:e>
                      </m:d>
                      <m:r>
                        <a:rPr lang="en-US" i="1">
                          <a:latin typeface="Cambria Math" panose="02040503050406030204" pitchFamily="18" charset="0"/>
                        </a:rPr>
                        <m:t>= 15·0 + 10·200 = 2000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240,0</m:t>
                          </m:r>
                        </m:e>
                      </m:d>
                      <m:r>
                        <a:rPr lang="en-US" i="1">
                          <a:latin typeface="Cambria Math" panose="02040503050406030204" pitchFamily="18" charset="0"/>
                        </a:rPr>
                        <m:t>=15240+100=3,600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(210, 60) = 15·210 + 10·60 = 3750</m:t>
                      </m:r>
                    </m:oMath>
                  </m:oMathPara>
                </a14:m>
                <a:endParaRPr lang="en-US" dirty="0"/>
              </a:p>
              <a:p>
                <a:pPr marL="0" indent="0">
                  <a:buNone/>
                </a:pPr>
                <a:r>
                  <a:rPr lang="en-US" dirty="0"/>
                  <a:t>So, (210,60) is our required answer.</a:t>
                </a:r>
              </a:p>
              <a:p>
                <a:pPr marL="0" indent="0">
                  <a:buNone/>
                </a:pPr>
                <a:r>
                  <a:rPr lang="en-US" dirty="0" smtClean="0"/>
                  <a:t>For more example you can see the following books:</a:t>
                </a:r>
              </a:p>
              <a:p>
                <a:r>
                  <a:rPr lang="en-US" dirty="0" smtClean="0"/>
                  <a:t>George B. </a:t>
                </a:r>
                <a:r>
                  <a:rPr lang="en-US" dirty="0" err="1" smtClean="0"/>
                  <a:t>Dantzig</a:t>
                </a:r>
                <a:r>
                  <a:rPr lang="en-US" dirty="0" smtClean="0"/>
                  <a:t>, </a:t>
                </a:r>
                <a:r>
                  <a:rPr lang="en-US" dirty="0" err="1" smtClean="0"/>
                  <a:t>Mukund</a:t>
                </a:r>
                <a:r>
                  <a:rPr lang="en-US" dirty="0" smtClean="0"/>
                  <a:t> N. </a:t>
                </a:r>
                <a:r>
                  <a:rPr lang="en-US" dirty="0" err="1" smtClean="0"/>
                  <a:t>Thapa</a:t>
                </a:r>
                <a:r>
                  <a:rPr lang="en-US" dirty="0" smtClean="0"/>
                  <a:t>, Linear Programming</a:t>
                </a:r>
              </a:p>
              <a:p>
                <a:r>
                  <a:rPr lang="en-US" dirty="0" err="1" smtClean="0"/>
                  <a:t>Ravindran</a:t>
                </a:r>
                <a:r>
                  <a:rPr lang="en-US" dirty="0" smtClean="0"/>
                  <a:t>, Phillips &amp; Solberg, Operations Research.</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5481" y="951470"/>
                <a:ext cx="10748319" cy="5906530"/>
              </a:xfrm>
              <a:blipFill>
                <a:blip r:embed="rId2"/>
                <a:stretch>
                  <a:fillRect l="-1134"/>
                </a:stretch>
              </a:blipFill>
            </p:spPr>
            <p:txBody>
              <a:bodyPr/>
              <a:lstStyle/>
              <a:p>
                <a:r>
                  <a:rPr lang="en-US">
                    <a:noFill/>
                  </a:rPr>
                  <a:t> </a:t>
                </a:r>
              </a:p>
            </p:txBody>
          </p:sp>
        </mc:Fallback>
      </mc:AlternateContent>
    </p:spTree>
    <p:extLst>
      <p:ext uri="{BB962C8B-B14F-4D97-AF65-F5344CB8AC3E}">
        <p14:creationId xmlns:p14="http://schemas.microsoft.com/office/powerpoint/2010/main" val="418156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lstStyle/>
          <a:p>
            <a:r>
              <a:rPr lang="en-US" sz="3200" b="1" dirty="0" smtClean="0">
                <a:solidFill>
                  <a:srgbClr val="FF0000"/>
                </a:solidFill>
              </a:rPr>
              <a:t>Some related exercise:</a:t>
            </a:r>
            <a:endParaRPr lang="en-US" sz="3200" b="1" dirty="0">
              <a:solidFill>
                <a:srgbClr val="FF0000"/>
              </a:solidFill>
            </a:endParaRPr>
          </a:p>
        </p:txBody>
      </p:sp>
      <p:sp>
        <p:nvSpPr>
          <p:cNvPr id="3" name="Content Placeholder 2"/>
          <p:cNvSpPr>
            <a:spLocks noGrp="1"/>
          </p:cNvSpPr>
          <p:nvPr>
            <p:ph idx="1"/>
          </p:nvPr>
        </p:nvSpPr>
        <p:spPr>
          <a:xfrm>
            <a:off x="838200" y="1025236"/>
            <a:ext cx="10515600" cy="5151727"/>
          </a:xfrm>
        </p:spPr>
        <p:txBody>
          <a:bodyPr>
            <a:normAutofit fontScale="77500" lnSpcReduction="20000"/>
          </a:bodyPr>
          <a:lstStyle/>
          <a:p>
            <a:r>
              <a:rPr lang="en-US" dirty="0"/>
              <a:t>A company makes two products (X and Y) using two machines (A and B). Each unit of X that is produced requires 50 minutes processing time on machine A and 30 minutes processing time on machine B. Each unit of Y that is produced requires 24 minutes processing time on machine A and 33 minutes processing time on machine B.</a:t>
            </a:r>
          </a:p>
          <a:p>
            <a:pPr marL="0" indent="0">
              <a:buNone/>
            </a:pPr>
            <a:r>
              <a:rPr lang="en-US" dirty="0"/>
              <a:t>At the start of the current week there are 30 units of X and 90 units of Y in stock. Available processing time on machine A is forecast to be 40 hours and on machine B is forecast to be 35 hours.</a:t>
            </a:r>
          </a:p>
          <a:p>
            <a:pPr marL="0" indent="0">
              <a:buNone/>
            </a:pPr>
            <a:r>
              <a:rPr lang="en-US" dirty="0"/>
              <a:t>The demand for X in the current week is forecast to be 75 units and for Y is forecast to be 95 units. Company policy is to </a:t>
            </a:r>
            <a:r>
              <a:rPr lang="en-US" dirty="0" err="1"/>
              <a:t>maximise</a:t>
            </a:r>
            <a:r>
              <a:rPr lang="en-US" dirty="0"/>
              <a:t> the combined sum of the units of X and the units of Y in stock at the end of the week.</a:t>
            </a:r>
          </a:p>
          <a:p>
            <a:pPr marL="0" indent="0">
              <a:buNone/>
            </a:pPr>
            <a:endParaRPr lang="en-US" dirty="0"/>
          </a:p>
          <a:p>
            <a:pPr lvl="0" eaLnBrk="0" fontAlgn="base" hangingPunct="0">
              <a:lnSpc>
                <a:spcPct val="100000"/>
              </a:lnSpc>
              <a:spcBef>
                <a:spcPct val="0"/>
              </a:spcBef>
              <a:spcAft>
                <a:spcPct val="0"/>
              </a:spcAft>
            </a:pPr>
            <a:r>
              <a:rPr lang="en-US" altLang="en-US" dirty="0"/>
              <a:t>A store has requested a manufacturer to produce pants and sports jackets.</a:t>
            </a:r>
          </a:p>
          <a:p>
            <a:pPr marL="0" lvl="0" indent="0" eaLnBrk="0" fontAlgn="base" hangingPunct="0">
              <a:lnSpc>
                <a:spcPct val="100000"/>
              </a:lnSpc>
              <a:spcBef>
                <a:spcPct val="0"/>
              </a:spcBef>
              <a:spcAft>
                <a:spcPct val="0"/>
              </a:spcAft>
              <a:buNone/>
            </a:pPr>
            <a:r>
              <a:rPr lang="en-US" altLang="en-US" dirty="0"/>
              <a:t>For materials, the manufacturer has    of cotton textile and    of polyester. Every pair of pants (1 unit) needs    of cotton and    of polyester. Every jacket needs    of cotton and    of polyester. The price of the pants is fixed at $50 and the jacket, $40. What is the number of pants and jackets that the manufacturer must give to the stores so that these items obtain a maximum sale?</a:t>
            </a:r>
          </a:p>
          <a:p>
            <a:pPr marL="0" indent="0">
              <a:buNone/>
            </a:pPr>
            <a:endParaRPr lang="en-US" dirty="0"/>
          </a:p>
        </p:txBody>
      </p:sp>
    </p:spTree>
    <p:extLst>
      <p:ext uri="{BB962C8B-B14F-4D97-AF65-F5344CB8AC3E}">
        <p14:creationId xmlns:p14="http://schemas.microsoft.com/office/powerpoint/2010/main" val="129723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074904-5CF1-4BDA-B8EF-AF002AB33B2C}"/>
                  </a:ext>
                </a:extLst>
              </p:cNvPr>
              <p:cNvSpPr>
                <a:spLocks noGrp="1"/>
              </p:cNvSpPr>
              <p:nvPr>
                <p:ph idx="1"/>
              </p:nvPr>
            </p:nvSpPr>
            <p:spPr>
              <a:xfrm>
                <a:off x="545910" y="341194"/>
                <a:ext cx="11286699" cy="5445457"/>
              </a:xfrm>
            </p:spPr>
            <p:txBody>
              <a:bodyPr>
                <a:normAutofit/>
              </a:bodyPr>
              <a:lstStyle/>
              <a:p>
                <a:pPr marL="0" indent="0">
                  <a:buNone/>
                </a:pPr>
                <a:r>
                  <a:rPr lang="en-US" sz="2400" b="1" dirty="0">
                    <a:solidFill>
                      <a:schemeClr val="accent1"/>
                    </a:solidFill>
                  </a:rPr>
                  <a:t>Sample MCQ:</a:t>
                </a:r>
              </a:p>
              <a:p>
                <a:pPr marL="457200" indent="-457200">
                  <a:buAutoNum type="arabicPeriod"/>
                </a:pPr>
                <a:r>
                  <a:rPr lang="en-US" sz="2400" b="1" dirty="0"/>
                  <a:t>Which one is the correct equation for the point A in the given network?</a:t>
                </a:r>
              </a:p>
              <a:p>
                <a:pPr marL="2286000" lvl="4" indent="-457200">
                  <a:buFont typeface="+mj-lt"/>
                  <a:buAutoNum type="alphaLcParenR"/>
                </a:pP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𝟑</m:t>
                        </m:r>
                      </m:sub>
                    </m:sSub>
                    <m:r>
                      <a:rPr lang="en-US" sz="2400" b="1" i="1" smtClean="0">
                        <a:latin typeface="Cambria Math" panose="02040503050406030204" pitchFamily="18" charset="0"/>
                      </a:rPr>
                      <m:t>=</m:t>
                    </m:r>
                    <m:r>
                      <a:rPr lang="en-US" sz="2400" b="1" i="1" smtClean="0">
                        <a:latin typeface="Cambria Math" panose="02040503050406030204" pitchFamily="18" charset="0"/>
                      </a:rPr>
                      <m:t>𝟓𝟎𝟎</m:t>
                    </m:r>
                    <m:r>
                      <a:rPr lang="en-US" sz="2400" b="1" i="1" smtClean="0">
                        <a:latin typeface="Cambria Math" panose="02040503050406030204" pitchFamily="18" charset="0"/>
                      </a:rPr>
                      <m:t>+</m:t>
                    </m:r>
                    <m:r>
                      <a:rPr lang="en-US" sz="2400" b="1" i="1" smtClean="0">
                        <a:latin typeface="Cambria Math" panose="02040503050406030204" pitchFamily="18" charset="0"/>
                      </a:rPr>
                      <m:t>𝟑𝟎𝟎</m:t>
                    </m:r>
                  </m:oMath>
                </a14:m>
                <a:endParaRPr lang="en-US" sz="2400" b="1" dirty="0"/>
              </a:p>
              <a:p>
                <a:pPr marL="2286000" lvl="4" indent="-457200">
                  <a:buFont typeface="+mj-lt"/>
                  <a:buAutoNum type="alphaLcParenR"/>
                </a:pPr>
                <a14:m>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𝟐</m:t>
                        </m:r>
                      </m:sub>
                    </m:sSub>
                    <m:r>
                      <a:rPr lang="en-US" sz="2400" b="1" i="1">
                        <a:latin typeface="Cambria Math" panose="02040503050406030204" pitchFamily="18" charset="0"/>
                      </a:rPr>
                      <m:t>=</m:t>
                    </m:r>
                    <m:r>
                      <a:rPr lang="en-US" sz="2400" b="1" i="1">
                        <a:latin typeface="Cambria Math" panose="02040503050406030204" pitchFamily="18" charset="0"/>
                      </a:rPr>
                      <m:t>𝟓𝟎𝟎</m:t>
                    </m:r>
                    <m:r>
                      <a:rPr lang="en-US" sz="2400" b="1" i="1">
                        <a:latin typeface="Cambria Math" panose="02040503050406030204" pitchFamily="18" charset="0"/>
                      </a:rPr>
                      <m:t>+</m:t>
                    </m:r>
                    <m:r>
                      <a:rPr lang="en-US" sz="2400" b="1" i="1">
                        <a:latin typeface="Cambria Math" panose="02040503050406030204" pitchFamily="18" charset="0"/>
                      </a:rPr>
                      <m:t>𝟑𝟎𝟎</m:t>
                    </m:r>
                  </m:oMath>
                </a14:m>
                <a:r>
                  <a:rPr lang="en-US" sz="2400" b="1" dirty="0"/>
                  <a:t> </a:t>
                </a:r>
              </a:p>
              <a:p>
                <a:pPr marL="2286000" lvl="4" indent="-457200">
                  <a:buFont typeface="+mj-lt"/>
                  <a:buAutoNum type="alphaLcParenR"/>
                </a:pP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𝟐</m:t>
                        </m:r>
                      </m:sub>
                    </m:sSub>
                    <m:r>
                      <a:rPr lang="en-US" sz="2400" b="1" i="1">
                        <a:latin typeface="Cambria Math" panose="02040503050406030204" pitchFamily="18" charset="0"/>
                      </a:rPr>
                      <m:t>=</m:t>
                    </m:r>
                    <m:r>
                      <a:rPr lang="en-US" sz="2400" b="1" i="1">
                        <a:latin typeface="Cambria Math" panose="02040503050406030204" pitchFamily="18" charset="0"/>
                      </a:rPr>
                      <m:t>𝟓𝟎𝟎</m:t>
                    </m:r>
                    <m:r>
                      <a:rPr lang="en-US" sz="2400" b="1" i="1" smtClean="0">
                        <a:latin typeface="Cambria Math" panose="02040503050406030204" pitchFamily="18" charset="0"/>
                      </a:rPr>
                      <m:t>−</m:t>
                    </m:r>
                    <m:r>
                      <a:rPr lang="en-US" sz="2400" b="1" i="1">
                        <a:latin typeface="Cambria Math" panose="02040503050406030204" pitchFamily="18" charset="0"/>
                      </a:rPr>
                      <m:t>𝟑𝟎𝟎</m:t>
                    </m:r>
                  </m:oMath>
                </a14:m>
                <a:endParaRPr lang="en-US" sz="2400" b="1" dirty="0"/>
              </a:p>
              <a:p>
                <a:pPr marL="0" indent="0">
                  <a:buNone/>
                </a:pPr>
                <a:endParaRPr lang="en-US" sz="2400" b="1" dirty="0"/>
              </a:p>
              <a:p>
                <a:pPr marL="0" indent="0">
                  <a:buNone/>
                </a:pPr>
                <a:endParaRPr lang="en-US" sz="2400" b="1" dirty="0"/>
              </a:p>
              <a:p>
                <a:pPr marL="0" indent="0">
                  <a:buNone/>
                </a:pPr>
                <a:r>
                  <a:rPr lang="en-US" sz="2400" b="1" dirty="0"/>
                  <a:t>2. Which one is correct for the  the given network?</a:t>
                </a:r>
              </a:p>
              <a:p>
                <a:pPr marL="1828800" lvl="3" indent="-457200">
                  <a:buFont typeface="+mj-lt"/>
                  <a:buAutoNum type="alphaLcParenR"/>
                </a:pPr>
                <a:r>
                  <a:rPr lang="en-US" sz="2400" b="1" dirty="0"/>
                  <a:t>The network has no solution</a:t>
                </a:r>
              </a:p>
              <a:p>
                <a:pPr marL="1828800" lvl="3" indent="-457200">
                  <a:buFont typeface="+mj-lt"/>
                  <a:buAutoNum type="alphaLcParenR"/>
                </a:pPr>
                <a:r>
                  <a:rPr lang="en-US" sz="2400" b="1" dirty="0"/>
                  <a:t>The network has a unique solution</a:t>
                </a:r>
              </a:p>
              <a:p>
                <a:pPr marL="1828800" lvl="3" indent="-457200">
                  <a:buFont typeface="+mj-lt"/>
                  <a:buAutoNum type="alphaLcParenR"/>
                </a:pPr>
                <a:r>
                  <a:rPr lang="en-US" sz="2400" b="1" dirty="0"/>
                  <a:t>The network has infinitely many solution</a:t>
                </a:r>
              </a:p>
              <a:p>
                <a:pPr marL="0" indent="0">
                  <a:buNone/>
                </a:pPr>
                <a:endParaRPr lang="en-US" sz="3400" b="1" dirty="0"/>
              </a:p>
            </p:txBody>
          </p:sp>
        </mc:Choice>
        <mc:Fallback xmlns="">
          <p:sp>
            <p:nvSpPr>
              <p:cNvPr id="3" name="Content Placeholder 2">
                <a:extLst>
                  <a:ext uri="{FF2B5EF4-FFF2-40B4-BE49-F238E27FC236}">
                    <a16:creationId xmlns:a16="http://schemas.microsoft.com/office/drawing/2014/main" id="{1C074904-5CF1-4BDA-B8EF-AF002AB33B2C}"/>
                  </a:ext>
                </a:extLst>
              </p:cNvPr>
              <p:cNvSpPr>
                <a:spLocks noGrp="1" noRot="1" noChangeAspect="1" noMove="1" noResize="1" noEditPoints="1" noAdjustHandles="1" noChangeArrowheads="1" noChangeShapeType="1" noTextEdit="1"/>
              </p:cNvSpPr>
              <p:nvPr>
                <p:ph idx="1"/>
              </p:nvPr>
            </p:nvSpPr>
            <p:spPr>
              <a:xfrm>
                <a:off x="545910" y="341194"/>
                <a:ext cx="11286699" cy="5445457"/>
              </a:xfrm>
              <a:blipFill>
                <a:blip r:embed="rId2"/>
                <a:stretch>
                  <a:fillRect l="-864" t="-156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5FC97BE-D032-4850-ABAB-AADAC5A6B661}"/>
              </a:ext>
            </a:extLst>
          </p:cNvPr>
          <p:cNvPicPr/>
          <p:nvPr/>
        </p:nvPicPr>
        <p:blipFill>
          <a:blip r:embed="rId3" cstate="print"/>
          <a:srcRect/>
          <a:stretch>
            <a:fillRect/>
          </a:stretch>
        </p:blipFill>
        <p:spPr bwMode="auto">
          <a:xfrm>
            <a:off x="8629935" y="1392072"/>
            <a:ext cx="3016155" cy="3234519"/>
          </a:xfrm>
          <a:prstGeom prst="rect">
            <a:avLst/>
          </a:prstGeom>
          <a:noFill/>
          <a:ln w="9525">
            <a:noFill/>
            <a:miter lim="800000"/>
            <a:headEnd/>
            <a:tailEnd/>
          </a:ln>
        </p:spPr>
      </p:pic>
    </p:spTree>
    <p:extLst>
      <p:ext uri="{BB962C8B-B14F-4D97-AF65-F5344CB8AC3E}">
        <p14:creationId xmlns:p14="http://schemas.microsoft.com/office/powerpoint/2010/main" val="32190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74904-5CF1-4BDA-B8EF-AF002AB33B2C}"/>
              </a:ext>
            </a:extLst>
          </p:cNvPr>
          <p:cNvSpPr>
            <a:spLocks noGrp="1"/>
          </p:cNvSpPr>
          <p:nvPr>
            <p:ph idx="1"/>
          </p:nvPr>
        </p:nvSpPr>
        <p:spPr>
          <a:xfrm>
            <a:off x="1214650" y="832513"/>
            <a:ext cx="10139149" cy="5344450"/>
          </a:xfrm>
        </p:spPr>
        <p:txBody>
          <a:bodyPr>
            <a:normAutofit/>
          </a:bodyPr>
          <a:lstStyle/>
          <a:p>
            <a:pPr marL="0" indent="0">
              <a:buNone/>
            </a:pPr>
            <a:r>
              <a:rPr lang="en-US" sz="2400" b="1" dirty="0">
                <a:solidFill>
                  <a:srgbClr val="FF0000"/>
                </a:solidFill>
              </a:rPr>
              <a:t>Outcome: </a:t>
            </a:r>
          </a:p>
          <a:p>
            <a:pPr>
              <a:buFont typeface="Wingdings" panose="05000000000000000000" pitchFamily="2" charset="2"/>
              <a:buChar char="Ø"/>
            </a:pPr>
            <a:r>
              <a:rPr lang="en-US" sz="2400" b="1" dirty="0"/>
              <a:t>Some real life applications of system of linear equations are observed and analyzed.</a:t>
            </a:r>
          </a:p>
          <a:p>
            <a:pPr>
              <a:buFont typeface="Wingdings" panose="05000000000000000000" pitchFamily="2" charset="2"/>
              <a:buChar char="Ø"/>
            </a:pPr>
            <a:r>
              <a:rPr lang="en-US" sz="2400" b="1" dirty="0"/>
              <a:t>System of linear equations arising in the problem of network analysis and analysis of an electric circuit can be solved and they have meaningful solution.</a:t>
            </a:r>
          </a:p>
          <a:p>
            <a:pPr>
              <a:buFont typeface="Wingdings" panose="05000000000000000000" pitchFamily="2" charset="2"/>
              <a:buChar char="Ø"/>
            </a:pPr>
            <a:endParaRPr lang="en-US" sz="2400" b="1" dirty="0"/>
          </a:p>
          <a:p>
            <a:pPr marL="0" indent="0">
              <a:buNone/>
            </a:pPr>
            <a:endParaRPr lang="en-US" sz="2400" b="1" dirty="0"/>
          </a:p>
        </p:txBody>
      </p:sp>
    </p:spTree>
    <p:extLst>
      <p:ext uri="{BB962C8B-B14F-4D97-AF65-F5344CB8AC3E}">
        <p14:creationId xmlns:p14="http://schemas.microsoft.com/office/powerpoint/2010/main" val="286025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B5AF2-3A4B-4F2C-AC2F-1FB28D18778B}"/>
              </a:ext>
            </a:extLst>
          </p:cNvPr>
          <p:cNvSpPr>
            <a:spLocks noGrp="1"/>
          </p:cNvSpPr>
          <p:nvPr>
            <p:ph idx="1"/>
          </p:nvPr>
        </p:nvSpPr>
        <p:spPr>
          <a:xfrm>
            <a:off x="838200" y="696036"/>
            <a:ext cx="10515600" cy="5480927"/>
          </a:xfrm>
        </p:spPr>
        <p:txBody>
          <a:bodyPr>
            <a:normAutofit/>
          </a:bodyPr>
          <a:lstStyle/>
          <a:p>
            <a:pPr marL="0" indent="0">
              <a:buNone/>
            </a:pPr>
            <a:endParaRPr lang="en-US" sz="2400" b="1" dirty="0">
              <a:solidFill>
                <a:srgbClr val="FF0000"/>
              </a:solidFill>
            </a:endParaRPr>
          </a:p>
          <a:p>
            <a:pPr marL="0" indent="0">
              <a:buNone/>
            </a:pPr>
            <a:r>
              <a:rPr lang="en-US" sz="2400" b="1" dirty="0">
                <a:solidFill>
                  <a:srgbClr val="FF0000"/>
                </a:solidFill>
              </a:rPr>
              <a:t>Objective:</a:t>
            </a:r>
          </a:p>
          <a:p>
            <a:pPr>
              <a:buFont typeface="Wingdings" panose="05000000000000000000" pitchFamily="2" charset="2"/>
              <a:buChar char="Ø"/>
            </a:pPr>
            <a:r>
              <a:rPr lang="en-US" sz="2400" b="1" dirty="0"/>
              <a:t>Analysis of some real life applications of system of linear equations.</a:t>
            </a:r>
          </a:p>
          <a:p>
            <a:pPr>
              <a:buFont typeface="Wingdings" panose="05000000000000000000" pitchFamily="2" charset="2"/>
              <a:buChar char="Ø"/>
            </a:pPr>
            <a:r>
              <a:rPr lang="en-US" sz="2400" b="1" dirty="0"/>
              <a:t>To Solve the system of linear equations arising in the problem of network analysis and analysis of an electric circuit.</a:t>
            </a:r>
          </a:p>
          <a:p>
            <a:pPr marL="0" indent="0">
              <a:buNone/>
            </a:pPr>
            <a:endParaRPr lang="en-US" sz="2400" b="1" dirty="0"/>
          </a:p>
          <a:p>
            <a:pPr marL="0" indent="0">
              <a:buNone/>
            </a:pPr>
            <a:endParaRPr lang="en-US" sz="2400" b="1" dirty="0"/>
          </a:p>
        </p:txBody>
      </p:sp>
    </p:spTree>
    <p:extLst>
      <p:ext uri="{BB962C8B-B14F-4D97-AF65-F5344CB8AC3E}">
        <p14:creationId xmlns:p14="http://schemas.microsoft.com/office/powerpoint/2010/main" val="249629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8114A5-790D-402B-8075-5F4D35B49C11}"/>
                  </a:ext>
                </a:extLst>
              </p:cNvPr>
              <p:cNvSpPr>
                <a:spLocks noGrp="1"/>
              </p:cNvSpPr>
              <p:nvPr>
                <p:ph idx="1"/>
              </p:nvPr>
            </p:nvSpPr>
            <p:spPr>
              <a:xfrm>
                <a:off x="838200" y="668740"/>
                <a:ext cx="10515600" cy="6189260"/>
              </a:xfrm>
            </p:spPr>
            <p:txBody>
              <a:bodyPr>
                <a:normAutofit/>
              </a:bodyPr>
              <a:lstStyle/>
              <a:p>
                <a:pPr marL="0" indent="0">
                  <a:buNone/>
                </a:pPr>
                <a:r>
                  <a:rPr lang="en-US" sz="2400" b="1" dirty="0">
                    <a:solidFill>
                      <a:srgbClr val="0070C0"/>
                    </a:solidFill>
                  </a:rPr>
                  <a:t>Real life application:</a:t>
                </a:r>
              </a:p>
              <a:p>
                <a:pPr marL="0" indent="0" algn="just">
                  <a:buNone/>
                </a:pPr>
                <a:r>
                  <a:rPr lang="en-US" sz="2400" b="1" dirty="0"/>
                  <a:t>The following figure shows the flow of downtown traffic in a current city during the rush hours on a typical weekday. The arrows indicate the direction of traffic flow on each-way road, and the average number of vehicles per hour entering and leaving each intersection appears beside each road. 5</a:t>
                </a:r>
                <a:r>
                  <a:rPr lang="en-US" sz="2400" b="1" baseline="30000" dirty="0"/>
                  <a:t>th</a:t>
                </a:r>
                <a:r>
                  <a:rPr lang="en-US" sz="2400" b="1" dirty="0"/>
                  <a:t> Avenue and 6</a:t>
                </a:r>
                <a:r>
                  <a:rPr lang="en-US" sz="2400" b="1" baseline="30000" dirty="0"/>
                  <a:t>th</a:t>
                </a:r>
                <a:r>
                  <a:rPr lang="en-US" sz="2400" b="1" dirty="0"/>
                  <a:t> Avenue can each handle up to </a:t>
                </a:r>
                <a14:m>
                  <m:oMath xmlns:m="http://schemas.openxmlformats.org/officeDocument/2006/math">
                    <m:r>
                      <a:rPr lang="en-US" sz="2400" b="1" i="1" smtClean="0">
                        <a:latin typeface="Cambria Math" panose="02040503050406030204" pitchFamily="18" charset="0"/>
                      </a:rPr>
                      <m:t>𝟐𝟎𝟎𝟎</m:t>
                    </m:r>
                  </m:oMath>
                </a14:m>
                <a:r>
                  <a:rPr lang="en-US" sz="2400" b="1" dirty="0"/>
                  <a:t> vehicles per hour without causing congestion, whereas the maximum capacity of both 4</a:t>
                </a:r>
                <a:r>
                  <a:rPr lang="en-US" sz="2400" b="1" baseline="30000" dirty="0"/>
                  <a:t>th</a:t>
                </a:r>
                <a:r>
                  <a:rPr lang="en-US" sz="2400" b="1" dirty="0"/>
                  <a:t> street and 5</a:t>
                </a:r>
                <a:r>
                  <a:rPr lang="en-US" sz="2400" b="1" baseline="30000" dirty="0"/>
                  <a:t>th</a:t>
                </a:r>
                <a:r>
                  <a:rPr lang="en-US" sz="2400" b="1" dirty="0"/>
                  <a:t> street is </a:t>
                </a:r>
                <a14:m>
                  <m:oMath xmlns:m="http://schemas.openxmlformats.org/officeDocument/2006/math">
                    <m:r>
                      <a:rPr lang="en-US" sz="2400" b="1" i="1" smtClean="0">
                        <a:latin typeface="Cambria Math" panose="02040503050406030204" pitchFamily="18" charset="0"/>
                      </a:rPr>
                      <m:t>𝟏𝟎𝟎𝟎</m:t>
                    </m:r>
                  </m:oMath>
                </a14:m>
                <a:r>
                  <a:rPr lang="en-US" sz="2400" b="1" dirty="0"/>
                  <a:t> vehicles per hour. The flow of traffic is controlled by traffic lights installed at each of the four intersections.</a:t>
                </a:r>
              </a:p>
              <a:p>
                <a:pPr marL="0" indent="0" algn="just">
                  <a:buNone/>
                </a:pPr>
                <a:endParaRPr lang="en-US" sz="2400" b="1" dirty="0"/>
              </a:p>
              <a:p>
                <a:pPr marL="0" indent="0">
                  <a:buNone/>
                </a:pPr>
                <a:endParaRPr lang="en-US" sz="2400" b="1" dirty="0"/>
              </a:p>
            </p:txBody>
          </p:sp>
        </mc:Choice>
        <mc:Fallback xmlns="">
          <p:sp>
            <p:nvSpPr>
              <p:cNvPr id="3" name="Content Placeholder 2">
                <a:extLst>
                  <a:ext uri="{FF2B5EF4-FFF2-40B4-BE49-F238E27FC236}">
                    <a16:creationId xmlns:a16="http://schemas.microsoft.com/office/drawing/2014/main" id="{F98114A5-790D-402B-8075-5F4D35B49C11}"/>
                  </a:ext>
                </a:extLst>
              </p:cNvPr>
              <p:cNvSpPr>
                <a:spLocks noGrp="1" noRot="1" noChangeAspect="1" noMove="1" noResize="1" noEditPoints="1" noAdjustHandles="1" noChangeArrowheads="1" noChangeShapeType="1" noTextEdit="1"/>
              </p:cNvSpPr>
              <p:nvPr>
                <p:ph idx="1"/>
              </p:nvPr>
            </p:nvSpPr>
            <p:spPr>
              <a:xfrm>
                <a:off x="838200" y="668740"/>
                <a:ext cx="10515600" cy="6189260"/>
              </a:xfrm>
              <a:blipFill>
                <a:blip r:embed="rId2"/>
                <a:stretch>
                  <a:fillRect l="-928" t="-1379" r="-87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7A3FD9E-BCCA-49D0-9001-4A95FC61122D}"/>
              </a:ext>
            </a:extLst>
          </p:cNvPr>
          <p:cNvPicPr/>
          <p:nvPr/>
        </p:nvPicPr>
        <p:blipFill>
          <a:blip r:embed="rId3" cstate="print"/>
          <a:srcRect/>
          <a:stretch>
            <a:fillRect/>
          </a:stretch>
        </p:blipFill>
        <p:spPr bwMode="auto">
          <a:xfrm>
            <a:off x="3370997" y="3903260"/>
            <a:ext cx="5104263" cy="2954740"/>
          </a:xfrm>
          <a:prstGeom prst="rect">
            <a:avLst/>
          </a:prstGeom>
          <a:noFill/>
          <a:ln w="9525">
            <a:noFill/>
            <a:miter lim="800000"/>
            <a:headEnd/>
            <a:tailEnd/>
          </a:ln>
        </p:spPr>
      </p:pic>
    </p:spTree>
    <p:extLst>
      <p:ext uri="{BB962C8B-B14F-4D97-AF65-F5344CB8AC3E}">
        <p14:creationId xmlns:p14="http://schemas.microsoft.com/office/powerpoint/2010/main" val="36831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0743C-8961-4340-95C6-A4BC21B19299}"/>
              </a:ext>
            </a:extLst>
          </p:cNvPr>
          <p:cNvSpPr>
            <a:spLocks noGrp="1"/>
          </p:cNvSpPr>
          <p:nvPr>
            <p:ph idx="1"/>
          </p:nvPr>
        </p:nvSpPr>
        <p:spPr>
          <a:xfrm>
            <a:off x="838200" y="668740"/>
            <a:ext cx="10515600" cy="6073254"/>
          </a:xfrm>
        </p:spPr>
        <p:txBody>
          <a:bodyPr>
            <a:normAutofit/>
          </a:bodyPr>
          <a:lstStyle/>
          <a:p>
            <a:pPr marL="0" indent="0">
              <a:buNone/>
            </a:pPr>
            <a:r>
              <a:rPr lang="en-US" sz="2400" b="1" dirty="0">
                <a:solidFill>
                  <a:srgbClr val="0070C0"/>
                </a:solidFill>
              </a:rPr>
              <a:t>Step 1: </a:t>
            </a:r>
            <a:r>
              <a:rPr lang="en-US" sz="2400" b="1" dirty="0"/>
              <a:t>Write a general expression involving the rates of flow </a:t>
            </a:r>
          </a:p>
          <a:p>
            <a:pPr marL="0" indent="0">
              <a:lnSpc>
                <a:spcPct val="150000"/>
              </a:lnSpc>
              <a:buNone/>
            </a:pPr>
            <a:r>
              <a:rPr lang="en-US" sz="2400" b="1" dirty="0"/>
              <a:t>To avoid congestion, all traffic entering an intersection must also leave that intersection. Applying this condition, we obtain the following equations:</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solidFill>
                  <a:srgbClr val="0070C0"/>
                </a:solidFill>
              </a:rPr>
              <a:t>Step 2: </a:t>
            </a:r>
            <a:r>
              <a:rPr lang="en-US" sz="2400" b="1" dirty="0"/>
              <a:t>Write the above system of linear equation in the more standard form </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3C35237-AAC9-4C87-AAC2-4CC2E046E8E8}"/>
                  </a:ext>
                </a:extLst>
              </p:cNvPr>
              <p:cNvSpPr/>
              <p:nvPr/>
            </p:nvSpPr>
            <p:spPr>
              <a:xfrm>
                <a:off x="8543283" y="640093"/>
                <a:ext cx="20086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𝟏</m:t>
                          </m:r>
                        </m:sub>
                      </m:sSub>
                      <m:r>
                        <a:rPr lang="en-US" sz="2400" b="1" i="0">
                          <a:latin typeface="Cambria Math" panose="02040503050406030204" pitchFamily="18" charset="0"/>
                        </a:rPr>
                        <m:t>,</m:t>
                      </m:r>
                      <m:r>
                        <m:rPr>
                          <m:nor/>
                        </m:rPr>
                        <a:rPr lang="en-US" sz="2400" b="1" i="1">
                          <a:latin typeface="Cambria Math" panose="02040503050406030204" pitchFamily="18" charset="0"/>
                        </a:rPr>
                        <m:t> </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𝟐</m:t>
                          </m:r>
                        </m:sub>
                      </m:sSub>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𝟑</m:t>
                          </m:r>
                        </m:sub>
                      </m:sSub>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𝟒</m:t>
                          </m:r>
                        </m:sub>
                      </m:sSub>
                      <m:r>
                        <a:rPr lang="en-US" sz="2400" b="1" i="0">
                          <a:latin typeface="Cambria Math" panose="02040503050406030204" pitchFamily="18" charset="0"/>
                        </a:rPr>
                        <m:t>.</m:t>
                      </m:r>
                    </m:oMath>
                  </m:oMathPara>
                </a14:m>
                <a:endParaRPr lang="en-US" sz="2400" b="1" dirty="0"/>
              </a:p>
            </p:txBody>
          </p:sp>
        </mc:Choice>
        <mc:Fallback xmlns="">
          <p:sp>
            <p:nvSpPr>
              <p:cNvPr id="6" name="Rectangle 5">
                <a:extLst>
                  <a:ext uri="{FF2B5EF4-FFF2-40B4-BE49-F238E27FC236}">
                    <a16:creationId xmlns:a16="http://schemas.microsoft.com/office/drawing/2014/main" id="{53C35237-AAC9-4C87-AAC2-4CC2E046E8E8}"/>
                  </a:ext>
                </a:extLst>
              </p:cNvPr>
              <p:cNvSpPr>
                <a:spLocks noRot="1" noChangeAspect="1" noMove="1" noResize="1" noEditPoints="1" noAdjustHandles="1" noChangeArrowheads="1" noChangeShapeType="1" noTextEdit="1"/>
              </p:cNvSpPr>
              <p:nvPr/>
            </p:nvSpPr>
            <p:spPr>
              <a:xfrm>
                <a:off x="8543283" y="640093"/>
                <a:ext cx="2008627" cy="461665"/>
              </a:xfrm>
              <a:prstGeom prst="rect">
                <a:avLst/>
              </a:prstGeom>
              <a:blipFill>
                <a:blip r:embed="rId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0207163-52FA-4C29-A599-D77721B24041}"/>
                  </a:ext>
                </a:extLst>
              </p:cNvPr>
              <p:cNvSpPr/>
              <p:nvPr/>
            </p:nvSpPr>
            <p:spPr>
              <a:xfrm>
                <a:off x="5176377" y="2422619"/>
                <a:ext cx="2407903" cy="1524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2400" b="1" i="1" smtClean="0">
                              <a:latin typeface="Cambria Math" panose="02040503050406030204" pitchFamily="18" charset="0"/>
                            </a:rPr>
                          </m:ctrlPr>
                        </m:mPr>
                        <m:mr>
                          <m:e>
                            <m:r>
                              <a:rPr lang="en-US" sz="2400" b="1" i="1">
                                <a:latin typeface="Cambria Math" panose="02040503050406030204" pitchFamily="18" charset="0"/>
                              </a:rPr>
                              <m:t>𝟏𝟓𝟎𝟎</m:t>
                            </m:r>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𝟏</m:t>
                                </m:r>
                              </m:sub>
                            </m:sSub>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𝟒</m:t>
                                </m:r>
                              </m:sub>
                            </m:sSub>
                          </m:e>
                        </m:mr>
                        <m:mr>
                          <m:e>
                            <m:r>
                              <a:rPr lang="en-US" sz="2400" b="1" i="0">
                                <a:latin typeface="Cambria Math" panose="02040503050406030204" pitchFamily="18" charset="0"/>
                              </a:rPr>
                              <m:t>𝟏𝟑𝟎𝟎</m:t>
                            </m:r>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𝟏</m:t>
                                </m:r>
                              </m:sub>
                            </m:sSub>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𝟐</m:t>
                                </m:r>
                              </m:sub>
                            </m:sSub>
                          </m:e>
                        </m:mr>
                        <m:mr>
                          <m:e>
                            <m:r>
                              <a:rPr lang="en-US" sz="2400" b="1" i="0">
                                <a:latin typeface="Cambria Math" panose="02040503050406030204" pitchFamily="18" charset="0"/>
                              </a:rPr>
                              <m:t>𝟏𝟖𝟎𝟎</m:t>
                            </m:r>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𝟐</m:t>
                                </m:r>
                              </m:sub>
                            </m:sSub>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𝟑</m:t>
                                </m:r>
                              </m:sub>
                            </m:sSub>
                          </m:e>
                        </m:mr>
                        <m:mr>
                          <m:e>
                            <m:r>
                              <a:rPr lang="en-US" sz="2400" b="1" i="0">
                                <a:latin typeface="Cambria Math" panose="02040503050406030204" pitchFamily="18" charset="0"/>
                              </a:rPr>
                              <m:t>𝟐𝟎𝟎𝟎</m:t>
                            </m:r>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𝟑</m:t>
                                </m:r>
                              </m:sub>
                            </m:sSub>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𝟒</m:t>
                                </m:r>
                              </m:sub>
                            </m:sSub>
                          </m:e>
                        </m:mr>
                      </m:m>
                    </m:oMath>
                  </m:oMathPara>
                </a14:m>
                <a:endParaRPr lang="en-US" sz="2400" b="1" dirty="0"/>
              </a:p>
            </p:txBody>
          </p:sp>
        </mc:Choice>
        <mc:Fallback xmlns="">
          <p:sp>
            <p:nvSpPr>
              <p:cNvPr id="15" name="Rectangle 14">
                <a:extLst>
                  <a:ext uri="{FF2B5EF4-FFF2-40B4-BE49-F238E27FC236}">
                    <a16:creationId xmlns:a16="http://schemas.microsoft.com/office/drawing/2014/main" id="{90207163-52FA-4C29-A599-D77721B24041}"/>
                  </a:ext>
                </a:extLst>
              </p:cNvPr>
              <p:cNvSpPr>
                <a:spLocks noRot="1" noChangeAspect="1" noMove="1" noResize="1" noEditPoints="1" noAdjustHandles="1" noChangeArrowheads="1" noChangeShapeType="1" noTextEdit="1"/>
              </p:cNvSpPr>
              <p:nvPr/>
            </p:nvSpPr>
            <p:spPr>
              <a:xfrm>
                <a:off x="5176377" y="2422619"/>
                <a:ext cx="2407903" cy="15242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F9DBD0B-661A-4AC3-AC4A-8ADBAE77B335}"/>
                  </a:ext>
                </a:extLst>
              </p:cNvPr>
              <p:cNvSpPr/>
              <p:nvPr/>
            </p:nvSpPr>
            <p:spPr>
              <a:xfrm>
                <a:off x="4006248" y="4804294"/>
                <a:ext cx="4748159" cy="1524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6"/>
                                <m:mcJc m:val="center"/>
                              </m:mcPr>
                            </m:mc>
                          </m:mcs>
                          <m:ctrlPr>
                            <a:rPr lang="en-US" sz="2400" b="1" i="1">
                              <a:latin typeface="Cambria Math" panose="02040503050406030204" pitchFamily="18" charset="0"/>
                            </a:rPr>
                          </m:ctrlPr>
                        </m:mPr>
                        <m:m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𝟏</m:t>
                                </m:r>
                              </m:sub>
                            </m:sSub>
                          </m:e>
                          <m:e/>
                          <m:e/>
                          <m:e>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𝟒</m:t>
                                </m:r>
                              </m:sub>
                            </m:sSub>
                          </m:e>
                          <m:e>
                            <m:r>
                              <a:rPr lang="en-US" sz="2400" b="1" i="0">
                                <a:latin typeface="Cambria Math" panose="02040503050406030204" pitchFamily="18" charset="0"/>
                              </a:rPr>
                              <m:t>=</m:t>
                            </m:r>
                          </m:e>
                          <m:e>
                            <m:r>
                              <a:rPr lang="en-US" sz="2400" b="1" i="0">
                                <a:latin typeface="Cambria Math" panose="02040503050406030204" pitchFamily="18" charset="0"/>
                              </a:rPr>
                              <m:t>𝟏𝟓𝟎𝟎</m:t>
                            </m:r>
                          </m:e>
                        </m:mr>
                        <m:m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𝟏</m:t>
                                </m:r>
                              </m:sub>
                            </m:sSub>
                          </m:e>
                          <m:e>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𝟐</m:t>
                                </m:r>
                              </m:sub>
                            </m:sSub>
                          </m:e>
                          <m:e/>
                          <m:e/>
                          <m:e>
                            <m:r>
                              <a:rPr lang="en-US" sz="2400" b="1" i="0">
                                <a:latin typeface="Cambria Math" panose="02040503050406030204" pitchFamily="18" charset="0"/>
                              </a:rPr>
                              <m:t>=</m:t>
                            </m:r>
                          </m:e>
                          <m:e>
                            <m:r>
                              <a:rPr lang="en-US" sz="2400" b="1" i="0">
                                <a:latin typeface="Cambria Math" panose="02040503050406030204" pitchFamily="18" charset="0"/>
                              </a:rPr>
                              <m:t>𝟏𝟑𝟎𝟎</m:t>
                            </m:r>
                          </m:e>
                        </m:mr>
                        <m:mr>
                          <m:e/>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𝟐</m:t>
                                </m:r>
                              </m:sub>
                            </m:sSub>
                          </m:e>
                          <m:e>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𝟑</m:t>
                                </m:r>
                              </m:sub>
                            </m:sSub>
                          </m:e>
                          <m:e/>
                          <m:e>
                            <m:r>
                              <a:rPr lang="en-US" sz="2400" b="1" i="0">
                                <a:latin typeface="Cambria Math" panose="02040503050406030204" pitchFamily="18" charset="0"/>
                              </a:rPr>
                              <m:t>=</m:t>
                            </m:r>
                          </m:e>
                          <m:e>
                            <m:r>
                              <a:rPr lang="en-US" sz="2400" b="1" i="0">
                                <a:latin typeface="Cambria Math" panose="02040503050406030204" pitchFamily="18" charset="0"/>
                              </a:rPr>
                              <m:t>𝟏𝟖𝟎𝟎</m:t>
                            </m:r>
                          </m:e>
                        </m:mr>
                        <m:mr>
                          <m:e/>
                          <m:e/>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𝟑</m:t>
                                </m:r>
                              </m:sub>
                            </m:sSub>
                          </m:e>
                          <m:e>
                            <m:r>
                              <a:rPr lang="en-US" sz="2400" b="1" i="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0">
                                    <a:latin typeface="Cambria Math" panose="02040503050406030204" pitchFamily="18" charset="0"/>
                                  </a:rPr>
                                  <m:t>𝟒</m:t>
                                </m:r>
                              </m:sub>
                            </m:sSub>
                          </m:e>
                          <m:e>
                            <m:r>
                              <a:rPr lang="en-US" sz="2400" b="1" i="0">
                                <a:latin typeface="Cambria Math" panose="02040503050406030204" pitchFamily="18" charset="0"/>
                              </a:rPr>
                              <m:t>=</m:t>
                            </m:r>
                          </m:e>
                          <m:e>
                            <m:r>
                              <a:rPr lang="en-US" sz="2400" b="1" i="0">
                                <a:latin typeface="Cambria Math" panose="02040503050406030204" pitchFamily="18" charset="0"/>
                              </a:rPr>
                              <m:t>𝟐𝟎𝟎𝟎</m:t>
                            </m:r>
                          </m:e>
                        </m:mr>
                      </m:m>
                    </m:oMath>
                  </m:oMathPara>
                </a14:m>
                <a:endParaRPr lang="en-US" sz="2400" b="1" dirty="0"/>
              </a:p>
            </p:txBody>
          </p:sp>
        </mc:Choice>
        <mc:Fallback xmlns="">
          <p:sp>
            <p:nvSpPr>
              <p:cNvPr id="16" name="Rectangle 15">
                <a:extLst>
                  <a:ext uri="{FF2B5EF4-FFF2-40B4-BE49-F238E27FC236}">
                    <a16:creationId xmlns:a16="http://schemas.microsoft.com/office/drawing/2014/main" id="{2F9DBD0B-661A-4AC3-AC4A-8ADBAE77B335}"/>
                  </a:ext>
                </a:extLst>
              </p:cNvPr>
              <p:cNvSpPr>
                <a:spLocks noRot="1" noChangeAspect="1" noMove="1" noResize="1" noEditPoints="1" noAdjustHandles="1" noChangeArrowheads="1" noChangeShapeType="1" noTextEdit="1"/>
              </p:cNvSpPr>
              <p:nvPr/>
            </p:nvSpPr>
            <p:spPr>
              <a:xfrm>
                <a:off x="4006248" y="4804294"/>
                <a:ext cx="4748159" cy="152426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9805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ACB89-D579-47A9-ABAF-28FE8F697507}"/>
              </a:ext>
            </a:extLst>
          </p:cNvPr>
          <p:cNvSpPr>
            <a:spLocks noGrp="1"/>
          </p:cNvSpPr>
          <p:nvPr>
            <p:ph idx="1"/>
          </p:nvPr>
        </p:nvSpPr>
        <p:spPr>
          <a:xfrm>
            <a:off x="1624084" y="777922"/>
            <a:ext cx="8816453" cy="5399041"/>
          </a:xfrm>
        </p:spPr>
        <p:txBody>
          <a:bodyPr>
            <a:normAutofit/>
          </a:bodyPr>
          <a:lstStyle/>
          <a:p>
            <a:pPr marL="0" indent="0">
              <a:buNone/>
            </a:pPr>
            <a:r>
              <a:rPr lang="en-US" sz="2400" b="1" dirty="0">
                <a:solidFill>
                  <a:srgbClr val="0070C0"/>
                </a:solidFill>
              </a:rPr>
              <a:t>Step 3: </a:t>
            </a:r>
            <a:r>
              <a:rPr lang="en-US" sz="2400" b="1" dirty="0"/>
              <a:t>Write the augmented matrix</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solidFill>
                  <a:srgbClr val="0070C0"/>
                </a:solidFill>
              </a:rPr>
              <a:t>Step 4: </a:t>
            </a:r>
            <a:r>
              <a:rPr lang="en-US" sz="2400" b="1" dirty="0"/>
              <a:t>Using the Gauss-Jordan elimination method, we obtain</a:t>
            </a:r>
          </a:p>
          <a:p>
            <a:pPr marL="0" indent="0">
              <a:buNone/>
            </a:pPr>
            <a:endParaRPr lang="en-US" sz="2400" b="1"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6B0F121-01EB-4499-A193-BCBB7EC5F143}"/>
                  </a:ext>
                </a:extLst>
              </p:cNvPr>
              <p:cNvSpPr/>
              <p:nvPr/>
            </p:nvSpPr>
            <p:spPr>
              <a:xfrm>
                <a:off x="3670566" y="1494670"/>
                <a:ext cx="3157980" cy="1452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a:latin typeface="Cambria Math" panose="02040503050406030204" pitchFamily="18" charset="0"/>
                            </a:rPr>
                          </m:ctrlPr>
                        </m:dPr>
                        <m:e>
                          <m:m>
                            <m:mPr>
                              <m:plcHide m:val="on"/>
                              <m:mcs>
                                <m:mc>
                                  <m:mcPr>
                                    <m:count m:val="4"/>
                                    <m:mcJc m:val="center"/>
                                  </m:mcPr>
                                </m:mc>
                              </m:mcs>
                              <m:ctrlPr>
                                <a:rPr lang="en-US" sz="2400" b="1" i="1">
                                  <a:latin typeface="Cambria Math" panose="02040503050406030204" pitchFamily="18" charset="0"/>
                                </a:rPr>
                              </m:ctrlPr>
                            </m:mPr>
                            <m:mr>
                              <m:e>
                                <m:r>
                                  <a:rPr lang="en-US" sz="2400" b="1" i="1">
                                    <a:latin typeface="Cambria Math" panose="02040503050406030204" pitchFamily="18" charset="0"/>
                                  </a:rPr>
                                  <m:t>𝟏</m:t>
                                </m:r>
                              </m:e>
                              <m:e>
                                <m:r>
                                  <a:rPr lang="en-US" sz="2400" b="1" i="0">
                                    <a:latin typeface="Cambria Math" panose="02040503050406030204" pitchFamily="18" charset="0"/>
                                  </a:rPr>
                                  <m:t>𝟎</m:t>
                                </m:r>
                              </m:e>
                              <m:e>
                                <m:r>
                                  <a:rPr lang="en-US" sz="2400" b="1" i="0">
                                    <a:latin typeface="Cambria Math" panose="02040503050406030204" pitchFamily="18" charset="0"/>
                                  </a:rPr>
                                  <m:t>𝟎</m:t>
                                </m:r>
                              </m:e>
                              <m:e>
                                <m:r>
                                  <a:rPr lang="en-US" sz="2400" b="1" i="0">
                                    <a:latin typeface="Cambria Math" panose="02040503050406030204" pitchFamily="18" charset="0"/>
                                  </a:rPr>
                                  <m:t>𝟏</m:t>
                                </m:r>
                              </m:e>
                            </m:mr>
                            <m:mr>
                              <m:e>
                                <m:r>
                                  <a:rPr lang="en-US" sz="2400" b="1" i="0">
                                    <a:latin typeface="Cambria Math" panose="02040503050406030204" pitchFamily="18" charset="0"/>
                                  </a:rPr>
                                  <m:t>𝟏</m:t>
                                </m:r>
                              </m:e>
                              <m:e>
                                <m:r>
                                  <a:rPr lang="en-US" sz="2400" b="1" i="0">
                                    <a:latin typeface="Cambria Math" panose="02040503050406030204" pitchFamily="18" charset="0"/>
                                  </a:rPr>
                                  <m:t>𝟏</m:t>
                                </m:r>
                              </m:e>
                              <m:e>
                                <m:r>
                                  <a:rPr lang="en-US" sz="2400" b="1" i="0">
                                    <a:latin typeface="Cambria Math" panose="02040503050406030204" pitchFamily="18" charset="0"/>
                                  </a:rPr>
                                  <m:t>𝟎</m:t>
                                </m:r>
                              </m:e>
                              <m:e>
                                <m:r>
                                  <a:rPr lang="en-US" sz="2400" b="1" i="0">
                                    <a:latin typeface="Cambria Math" panose="02040503050406030204" pitchFamily="18" charset="0"/>
                                  </a:rPr>
                                  <m:t>𝟎</m:t>
                                </m:r>
                              </m:e>
                            </m:mr>
                            <m:mr>
                              <m:e>
                                <m:r>
                                  <a:rPr lang="en-US" sz="2400" b="1" i="0">
                                    <a:latin typeface="Cambria Math" panose="02040503050406030204" pitchFamily="18" charset="0"/>
                                  </a:rPr>
                                  <m:t>𝟎</m:t>
                                </m:r>
                              </m:e>
                              <m:e>
                                <m:r>
                                  <a:rPr lang="en-US" sz="2400" b="1" i="0">
                                    <a:latin typeface="Cambria Math" panose="02040503050406030204" pitchFamily="18" charset="0"/>
                                  </a:rPr>
                                  <m:t>𝟏</m:t>
                                </m:r>
                              </m:e>
                              <m:e>
                                <m:r>
                                  <a:rPr lang="en-US" sz="2400" b="1" i="0">
                                    <a:latin typeface="Cambria Math" panose="02040503050406030204" pitchFamily="18" charset="0"/>
                                  </a:rPr>
                                  <m:t>𝟏</m:t>
                                </m:r>
                              </m:e>
                              <m:e>
                                <m:r>
                                  <a:rPr lang="en-US" sz="2400" b="1" i="0">
                                    <a:latin typeface="Cambria Math" panose="02040503050406030204" pitchFamily="18" charset="0"/>
                                  </a:rPr>
                                  <m:t>𝟎</m:t>
                                </m:r>
                              </m:e>
                            </m:mr>
                            <m:mr>
                              <m:e>
                                <m:r>
                                  <a:rPr lang="en-US" sz="2400" b="1" i="0">
                                    <a:latin typeface="Cambria Math" panose="02040503050406030204" pitchFamily="18" charset="0"/>
                                  </a:rPr>
                                  <m:t>𝟎</m:t>
                                </m:r>
                              </m:e>
                              <m:e>
                                <m:r>
                                  <a:rPr lang="en-US" sz="2400" b="1" i="0">
                                    <a:latin typeface="Cambria Math" panose="02040503050406030204" pitchFamily="18" charset="0"/>
                                  </a:rPr>
                                  <m:t>𝟎</m:t>
                                </m:r>
                              </m:e>
                              <m:e>
                                <m:r>
                                  <a:rPr lang="en-US" sz="2400" b="1" i="0">
                                    <a:latin typeface="Cambria Math" panose="02040503050406030204" pitchFamily="18" charset="0"/>
                                  </a:rPr>
                                  <m:t>𝟏</m:t>
                                </m:r>
                              </m:e>
                              <m:e>
                                <m:r>
                                  <a:rPr lang="en-US" sz="2400" b="1" i="0">
                                    <a:latin typeface="Cambria Math" panose="02040503050406030204" pitchFamily="18" charset="0"/>
                                  </a:rPr>
                                  <m:t>𝟏</m:t>
                                </m:r>
                              </m:e>
                            </m:mr>
                          </m:m>
                          <m:r>
                            <m:rPr>
                              <m:nor/>
                            </m:rPr>
                            <a:rPr lang="en-US" sz="2400" b="1" i="1">
                              <a:latin typeface="Cambria Math" panose="02040503050406030204" pitchFamily="18" charset="0"/>
                            </a:rPr>
                            <m:t>  </m:t>
                          </m:r>
                          <m:r>
                            <a:rPr lang="en-US" sz="2400" b="1" i="0">
                              <a:latin typeface="Cambria Math" panose="02040503050406030204" pitchFamily="18" charset="0"/>
                            </a:rPr>
                            <m:t>|</m:t>
                          </m:r>
                          <m:r>
                            <m:rPr>
                              <m:nor/>
                            </m:rPr>
                            <a:rPr lang="en-US" sz="2400" b="1" i="1">
                              <a:latin typeface="Cambria Math" panose="02040503050406030204" pitchFamily="18" charset="0"/>
                            </a:rPr>
                            <m:t> </m:t>
                          </m:r>
                          <m:m>
                            <m:mPr>
                              <m:plcHide m:val="on"/>
                              <m:mcs>
                                <m:mc>
                                  <m:mcPr>
                                    <m:count m:val="1"/>
                                    <m:mcJc m:val="center"/>
                                  </m:mcPr>
                                </m:mc>
                              </m:mcs>
                              <m:ctrlPr>
                                <a:rPr lang="en-US" sz="2400" b="1" i="1">
                                  <a:latin typeface="Cambria Math" panose="02040503050406030204" pitchFamily="18" charset="0"/>
                                </a:rPr>
                              </m:ctrlPr>
                            </m:mPr>
                            <m:mr>
                              <m:e>
                                <m:r>
                                  <a:rPr lang="en-US" sz="2400" b="1" i="0">
                                    <a:latin typeface="Cambria Math" panose="02040503050406030204" pitchFamily="18" charset="0"/>
                                  </a:rPr>
                                  <m:t>𝟏𝟓𝟎𝟎</m:t>
                                </m:r>
                              </m:e>
                            </m:mr>
                            <m:mr>
                              <m:e>
                                <m:r>
                                  <a:rPr lang="en-US" sz="2400" b="1" i="0">
                                    <a:latin typeface="Cambria Math" panose="02040503050406030204" pitchFamily="18" charset="0"/>
                                  </a:rPr>
                                  <m:t>𝟏𝟑𝟎𝟎</m:t>
                                </m:r>
                              </m:e>
                            </m:mr>
                            <m:mr>
                              <m:e>
                                <m:r>
                                  <a:rPr lang="en-US" sz="2400" b="1" i="0">
                                    <a:latin typeface="Cambria Math" panose="02040503050406030204" pitchFamily="18" charset="0"/>
                                  </a:rPr>
                                  <m:t>𝟏𝟖𝟎𝟎</m:t>
                                </m:r>
                              </m:e>
                            </m:mr>
                            <m:mr>
                              <m:e>
                                <m:r>
                                  <a:rPr lang="en-US" sz="2400" b="1" i="0">
                                    <a:latin typeface="Cambria Math" panose="02040503050406030204" pitchFamily="18" charset="0"/>
                                  </a:rPr>
                                  <m:t>𝟐𝟎𝟎𝟎</m:t>
                                </m:r>
                              </m:e>
                            </m:mr>
                          </m:m>
                        </m:e>
                      </m:d>
                    </m:oMath>
                  </m:oMathPara>
                </a14:m>
                <a:endParaRPr lang="en-US" sz="2400" b="1" dirty="0"/>
              </a:p>
            </p:txBody>
          </p:sp>
        </mc:Choice>
        <mc:Fallback xmlns="">
          <p:sp>
            <p:nvSpPr>
              <p:cNvPr id="4" name="Rectangle 3">
                <a:extLst>
                  <a:ext uri="{FF2B5EF4-FFF2-40B4-BE49-F238E27FC236}">
                    <a16:creationId xmlns:a16="http://schemas.microsoft.com/office/drawing/2014/main" id="{16B0F121-01EB-4499-A193-BCBB7EC5F143}"/>
                  </a:ext>
                </a:extLst>
              </p:cNvPr>
              <p:cNvSpPr>
                <a:spLocks noRot="1" noChangeAspect="1" noMove="1" noResize="1" noEditPoints="1" noAdjustHandles="1" noChangeArrowheads="1" noChangeShapeType="1" noTextEdit="1"/>
              </p:cNvSpPr>
              <p:nvPr/>
            </p:nvSpPr>
            <p:spPr>
              <a:xfrm>
                <a:off x="3670566" y="1494670"/>
                <a:ext cx="3157980" cy="145296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A25503E-0DF8-459F-8B14-3982856E5AB0}"/>
                  </a:ext>
                </a:extLst>
              </p:cNvPr>
              <p:cNvSpPr/>
              <p:nvPr/>
            </p:nvSpPr>
            <p:spPr>
              <a:xfrm>
                <a:off x="3957064" y="4162597"/>
                <a:ext cx="3432093" cy="1452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a:latin typeface="Cambria Math" panose="02040503050406030204" pitchFamily="18" charset="0"/>
                            </a:rPr>
                          </m:ctrlPr>
                        </m:dPr>
                        <m:e>
                          <m:m>
                            <m:mPr>
                              <m:plcHide m:val="on"/>
                              <m:mcs>
                                <m:mc>
                                  <m:mcPr>
                                    <m:count m:val="4"/>
                                    <m:mcJc m:val="center"/>
                                  </m:mcPr>
                                </m:mc>
                              </m:mcs>
                              <m:ctrlPr>
                                <a:rPr lang="en-US" sz="2400" b="1" i="1">
                                  <a:latin typeface="Cambria Math" panose="02040503050406030204" pitchFamily="18" charset="0"/>
                                </a:rPr>
                              </m:ctrlPr>
                            </m:mPr>
                            <m:mr>
                              <m:e>
                                <m:r>
                                  <a:rPr lang="en-US" sz="2400" b="1" i="1">
                                    <a:latin typeface="Cambria Math" panose="02040503050406030204" pitchFamily="18" charset="0"/>
                                  </a:rPr>
                                  <m:t>𝟏</m:t>
                                </m:r>
                              </m:e>
                              <m:e>
                                <m:r>
                                  <a:rPr lang="en-US" sz="2400" b="1" i="0">
                                    <a:latin typeface="Cambria Math" panose="02040503050406030204" pitchFamily="18" charset="0"/>
                                  </a:rPr>
                                  <m:t>𝟎</m:t>
                                </m:r>
                              </m:e>
                              <m:e>
                                <m:r>
                                  <a:rPr lang="en-US" sz="2400" b="1" i="0">
                                    <a:latin typeface="Cambria Math" panose="02040503050406030204" pitchFamily="18" charset="0"/>
                                  </a:rPr>
                                  <m:t>𝟎</m:t>
                                </m:r>
                              </m:e>
                              <m:e>
                                <m:r>
                                  <a:rPr lang="en-US" sz="2400" b="1" i="0">
                                    <a:latin typeface="Cambria Math" panose="02040503050406030204" pitchFamily="18" charset="0"/>
                                  </a:rPr>
                                  <m:t>𝟏</m:t>
                                </m:r>
                              </m:e>
                            </m:mr>
                            <m:mr>
                              <m:e>
                                <m:r>
                                  <a:rPr lang="en-US" sz="2400" b="1" i="0">
                                    <a:latin typeface="Cambria Math" panose="02040503050406030204" pitchFamily="18" charset="0"/>
                                  </a:rPr>
                                  <m:t>𝟎</m:t>
                                </m:r>
                              </m:e>
                              <m:e>
                                <m:r>
                                  <a:rPr lang="en-US" sz="2400" b="1" i="0">
                                    <a:latin typeface="Cambria Math" panose="02040503050406030204" pitchFamily="18" charset="0"/>
                                  </a:rPr>
                                  <m:t>𝟏</m:t>
                                </m:r>
                              </m:e>
                              <m:e>
                                <m:r>
                                  <a:rPr lang="en-US" sz="2400" b="1" i="0">
                                    <a:latin typeface="Cambria Math" panose="02040503050406030204" pitchFamily="18" charset="0"/>
                                  </a:rPr>
                                  <m:t>𝟎</m:t>
                                </m:r>
                              </m:e>
                              <m:e>
                                <m:r>
                                  <a:rPr lang="en-US" sz="2400" b="1" i="0">
                                    <a:latin typeface="Cambria Math" panose="02040503050406030204" pitchFamily="18" charset="0"/>
                                  </a:rPr>
                                  <m:t>−</m:t>
                                </m:r>
                                <m:r>
                                  <a:rPr lang="en-US" sz="2400" b="1" i="0">
                                    <a:latin typeface="Cambria Math" panose="02040503050406030204" pitchFamily="18" charset="0"/>
                                  </a:rPr>
                                  <m:t>𝟏</m:t>
                                </m:r>
                              </m:e>
                            </m:mr>
                            <m:mr>
                              <m:e>
                                <m:r>
                                  <a:rPr lang="en-US" sz="2400" b="1" i="0">
                                    <a:latin typeface="Cambria Math" panose="02040503050406030204" pitchFamily="18" charset="0"/>
                                  </a:rPr>
                                  <m:t>𝟎</m:t>
                                </m:r>
                              </m:e>
                              <m:e>
                                <m:r>
                                  <a:rPr lang="en-US" sz="2400" b="1" i="0">
                                    <a:latin typeface="Cambria Math" panose="02040503050406030204" pitchFamily="18" charset="0"/>
                                  </a:rPr>
                                  <m:t>𝟎</m:t>
                                </m:r>
                              </m:e>
                              <m:e>
                                <m:r>
                                  <a:rPr lang="en-US" sz="2400" b="1" i="0">
                                    <a:latin typeface="Cambria Math" panose="02040503050406030204" pitchFamily="18" charset="0"/>
                                  </a:rPr>
                                  <m:t>𝟏</m:t>
                                </m:r>
                              </m:e>
                              <m:e>
                                <m:r>
                                  <a:rPr lang="en-US" sz="2400" b="1" i="0">
                                    <a:latin typeface="Cambria Math" panose="02040503050406030204" pitchFamily="18" charset="0"/>
                                  </a:rPr>
                                  <m:t>𝟏</m:t>
                                </m:r>
                              </m:e>
                            </m:mr>
                            <m:mr>
                              <m:e>
                                <m:r>
                                  <a:rPr lang="en-US" sz="2400" b="1" i="0">
                                    <a:latin typeface="Cambria Math" panose="02040503050406030204" pitchFamily="18" charset="0"/>
                                  </a:rPr>
                                  <m:t>𝟎</m:t>
                                </m:r>
                              </m:e>
                              <m:e>
                                <m:r>
                                  <a:rPr lang="en-US" sz="2400" b="1" i="0">
                                    <a:latin typeface="Cambria Math" panose="02040503050406030204" pitchFamily="18" charset="0"/>
                                  </a:rPr>
                                  <m:t>𝟎</m:t>
                                </m:r>
                              </m:e>
                              <m:e>
                                <m:r>
                                  <a:rPr lang="en-US" sz="2400" b="1" i="0">
                                    <a:latin typeface="Cambria Math" panose="02040503050406030204" pitchFamily="18" charset="0"/>
                                  </a:rPr>
                                  <m:t>𝟎</m:t>
                                </m:r>
                              </m:e>
                              <m:e>
                                <m:r>
                                  <a:rPr lang="en-US" sz="2400" b="1" i="0">
                                    <a:latin typeface="Cambria Math" panose="02040503050406030204" pitchFamily="18" charset="0"/>
                                  </a:rPr>
                                  <m:t>𝟎</m:t>
                                </m:r>
                              </m:e>
                            </m:mr>
                          </m:m>
                          <m:r>
                            <m:rPr>
                              <m:nor/>
                            </m:rPr>
                            <a:rPr lang="en-US" sz="2400" b="1" i="1">
                              <a:latin typeface="Cambria Math" panose="02040503050406030204" pitchFamily="18" charset="0"/>
                            </a:rPr>
                            <m:t>  </m:t>
                          </m:r>
                          <m:r>
                            <a:rPr lang="en-US" sz="2400" b="1" i="0">
                              <a:latin typeface="Cambria Math" panose="02040503050406030204" pitchFamily="18" charset="0"/>
                            </a:rPr>
                            <m:t>|</m:t>
                          </m:r>
                          <m:r>
                            <m:rPr>
                              <m:nor/>
                            </m:rPr>
                            <a:rPr lang="en-US" sz="2400" b="1" i="1">
                              <a:latin typeface="Cambria Math" panose="02040503050406030204" pitchFamily="18" charset="0"/>
                            </a:rPr>
                            <m:t> </m:t>
                          </m:r>
                          <m:m>
                            <m:mPr>
                              <m:plcHide m:val="on"/>
                              <m:mcs>
                                <m:mc>
                                  <m:mcPr>
                                    <m:count m:val="1"/>
                                    <m:mcJc m:val="center"/>
                                  </m:mcPr>
                                </m:mc>
                              </m:mcs>
                              <m:ctrlPr>
                                <a:rPr lang="en-US" sz="2400" b="1" i="1">
                                  <a:latin typeface="Cambria Math" panose="02040503050406030204" pitchFamily="18" charset="0"/>
                                </a:rPr>
                              </m:ctrlPr>
                            </m:mPr>
                            <m:mr>
                              <m:e>
                                <m:r>
                                  <a:rPr lang="en-US" sz="2400" b="1" i="0">
                                    <a:latin typeface="Cambria Math" panose="02040503050406030204" pitchFamily="18" charset="0"/>
                                  </a:rPr>
                                  <m:t>𝟏𝟓𝟎𝟎</m:t>
                                </m:r>
                              </m:e>
                            </m:mr>
                            <m:mr>
                              <m:e>
                                <m:r>
                                  <a:rPr lang="en-US" sz="2400" b="1" i="0">
                                    <a:latin typeface="Cambria Math" panose="02040503050406030204" pitchFamily="18" charset="0"/>
                                  </a:rPr>
                                  <m:t>−</m:t>
                                </m:r>
                                <m:r>
                                  <a:rPr lang="en-US" sz="2400" b="1" i="0">
                                    <a:latin typeface="Cambria Math" panose="02040503050406030204" pitchFamily="18" charset="0"/>
                                  </a:rPr>
                                  <m:t>𝟐𝟎𝟎</m:t>
                                </m:r>
                              </m:e>
                            </m:mr>
                            <m:mr>
                              <m:e>
                                <m:r>
                                  <a:rPr lang="en-US" sz="2400" b="1" i="0">
                                    <a:latin typeface="Cambria Math" panose="02040503050406030204" pitchFamily="18" charset="0"/>
                                  </a:rPr>
                                  <m:t>𝟐𝟎𝟎𝟎</m:t>
                                </m:r>
                              </m:e>
                            </m:mr>
                            <m:mr>
                              <m:e>
                                <m:r>
                                  <a:rPr lang="en-US" sz="2400" b="1" i="0">
                                    <a:latin typeface="Cambria Math" panose="02040503050406030204" pitchFamily="18" charset="0"/>
                                  </a:rPr>
                                  <m:t>𝟎</m:t>
                                </m:r>
                              </m:e>
                            </m:mr>
                          </m:m>
                        </m:e>
                      </m:d>
                    </m:oMath>
                  </m:oMathPara>
                </a14:m>
                <a:endParaRPr lang="en-US" sz="2400" b="1" dirty="0"/>
              </a:p>
            </p:txBody>
          </p:sp>
        </mc:Choice>
        <mc:Fallback xmlns="">
          <p:sp>
            <p:nvSpPr>
              <p:cNvPr id="5" name="Rectangle 4">
                <a:extLst>
                  <a:ext uri="{FF2B5EF4-FFF2-40B4-BE49-F238E27FC236}">
                    <a16:creationId xmlns:a16="http://schemas.microsoft.com/office/drawing/2014/main" id="{5A25503E-0DF8-459F-8B14-3982856E5AB0}"/>
                  </a:ext>
                </a:extLst>
              </p:cNvPr>
              <p:cNvSpPr>
                <a:spLocks noRot="1" noChangeAspect="1" noMove="1" noResize="1" noEditPoints="1" noAdjustHandles="1" noChangeArrowheads="1" noChangeShapeType="1" noTextEdit="1"/>
              </p:cNvSpPr>
              <p:nvPr/>
            </p:nvSpPr>
            <p:spPr>
              <a:xfrm>
                <a:off x="3957064" y="4162597"/>
                <a:ext cx="3432093" cy="145296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440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7406EC-3375-454A-BF0D-EDAF827D92C6}"/>
                  </a:ext>
                </a:extLst>
              </p:cNvPr>
              <p:cNvSpPr>
                <a:spLocks noGrp="1"/>
              </p:cNvSpPr>
              <p:nvPr>
                <p:ph idx="1"/>
              </p:nvPr>
            </p:nvSpPr>
            <p:spPr>
              <a:xfrm>
                <a:off x="838200" y="491319"/>
                <a:ext cx="10515600" cy="5685644"/>
              </a:xfrm>
            </p:spPr>
            <p:txBody>
              <a:bodyPr>
                <a:noAutofit/>
              </a:bodyPr>
              <a:lstStyle/>
              <a:p>
                <a:pPr marL="0" indent="0">
                  <a:lnSpc>
                    <a:spcPct val="150000"/>
                  </a:lnSpc>
                  <a:buNone/>
                </a:pPr>
                <a:r>
                  <a:rPr lang="en-US" sz="2400" b="1" dirty="0">
                    <a:solidFill>
                      <a:srgbClr val="0070C0"/>
                    </a:solidFill>
                  </a:rPr>
                  <a:t>Step 5: </a:t>
                </a:r>
                <a:r>
                  <a:rPr lang="en-US" sz="2400" b="1" dirty="0"/>
                  <a:t>From the last augmented matrix (step 3), setting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𝟒</m:t>
                        </m:r>
                      </m:sub>
                    </m:sSub>
                    <m:r>
                      <a:rPr lang="en-US" sz="2400" b="1" i="1" smtClean="0">
                        <a:latin typeface="Cambria Math" panose="02040503050406030204" pitchFamily="18" charset="0"/>
                      </a:rPr>
                      <m:t>=</m:t>
                    </m:r>
                    <m:r>
                      <a:rPr lang="en-US" sz="2400" b="1" i="1" smtClean="0">
                        <a:latin typeface="Cambria Math" panose="02040503050406030204" pitchFamily="18" charset="0"/>
                      </a:rPr>
                      <m:t>𝒕</m:t>
                    </m:r>
                    <m:r>
                      <a:rPr lang="en-US" sz="2400" b="1" i="1" smtClean="0">
                        <a:latin typeface="Cambria Math" panose="02040503050406030204" pitchFamily="18" charset="0"/>
                      </a:rPr>
                      <m:t>,</m:t>
                    </m:r>
                  </m:oMath>
                </a14:m>
                <a:r>
                  <a:rPr lang="en-US" sz="2400" b="1" dirty="0"/>
                  <a:t> (</a:t>
                </a:r>
                <a14:m>
                  <m:oMath xmlns:m="http://schemas.openxmlformats.org/officeDocument/2006/math">
                    <m:r>
                      <a:rPr lang="en-US" sz="2400" b="1" i="1" dirty="0" smtClean="0">
                        <a:latin typeface="Cambria Math" panose="02040503050406030204" pitchFamily="18" charset="0"/>
                      </a:rPr>
                      <m:t>𝒕</m:t>
                    </m:r>
                  </m:oMath>
                </a14:m>
                <a:r>
                  <a:rPr lang="en-US" sz="2400" b="1" dirty="0"/>
                  <a:t> as a parameter) we obtain the infinitely many solutions of the system</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𝟏</m:t>
                          </m:r>
                        </m:sub>
                      </m:sSub>
                      <m:r>
                        <a:rPr lang="en-US" sz="2400" b="1" i="1">
                          <a:latin typeface="Cambria Math" panose="02040503050406030204" pitchFamily="18" charset="0"/>
                        </a:rPr>
                        <m:t>=</m:t>
                      </m:r>
                      <m:r>
                        <a:rPr lang="en-US" sz="2400" b="1" i="1" smtClean="0">
                          <a:latin typeface="Cambria Math" panose="02040503050406030204" pitchFamily="18" charset="0"/>
                        </a:rPr>
                        <m:t>𝟏𝟓𝟎𝟎</m:t>
                      </m:r>
                      <m:r>
                        <a:rPr lang="en-US" sz="2400" b="1" i="1" smtClean="0">
                          <a:latin typeface="Cambria Math" panose="02040503050406030204" pitchFamily="18" charset="0"/>
                        </a:rPr>
                        <m:t>−</m:t>
                      </m:r>
                      <m:r>
                        <a:rPr lang="en-US" sz="2400" b="1" i="1" smtClean="0">
                          <a:latin typeface="Cambria Math" panose="02040503050406030204" pitchFamily="18" charset="0"/>
                        </a:rPr>
                        <m:t>𝒕</m:t>
                      </m:r>
                    </m:oMath>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𝟐</m:t>
                          </m:r>
                        </m:sub>
                      </m:sSub>
                      <m:r>
                        <a:rPr lang="en-US" sz="2400" b="1" i="1">
                          <a:latin typeface="Cambria Math" panose="02040503050406030204" pitchFamily="18" charset="0"/>
                        </a:rPr>
                        <m:t>=</m:t>
                      </m:r>
                      <m:r>
                        <a:rPr lang="en-US" sz="2400" b="1" i="1" smtClean="0">
                          <a:latin typeface="Cambria Math" panose="02040503050406030204" pitchFamily="18" charset="0"/>
                        </a:rPr>
                        <m:t>−</m:t>
                      </m:r>
                      <m:r>
                        <a:rPr lang="en-US" sz="2400" b="1" i="1" smtClean="0">
                          <a:latin typeface="Cambria Math" panose="02040503050406030204" pitchFamily="18" charset="0"/>
                        </a:rPr>
                        <m:t>𝟐𝟎𝟎</m:t>
                      </m:r>
                      <m:r>
                        <a:rPr lang="en-US" sz="2400" b="1" i="1" smtClean="0">
                          <a:latin typeface="Cambria Math" panose="02040503050406030204" pitchFamily="18" charset="0"/>
                        </a:rPr>
                        <m:t>+</m:t>
                      </m:r>
                      <m:r>
                        <a:rPr lang="en-US" sz="2400" b="1" i="1">
                          <a:latin typeface="Cambria Math" panose="02040503050406030204" pitchFamily="18" charset="0"/>
                        </a:rPr>
                        <m:t>𝒕</m:t>
                      </m:r>
                    </m:oMath>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𝟑</m:t>
                          </m:r>
                        </m:sub>
                      </m:sSub>
                      <m:r>
                        <a:rPr lang="en-US" sz="2400" b="1" i="1">
                          <a:latin typeface="Cambria Math" panose="02040503050406030204" pitchFamily="18" charset="0"/>
                        </a:rPr>
                        <m:t>=</m:t>
                      </m:r>
                      <m:r>
                        <a:rPr lang="en-US" sz="2400" b="1" i="1" smtClean="0">
                          <a:latin typeface="Cambria Math" panose="02040503050406030204" pitchFamily="18" charset="0"/>
                        </a:rPr>
                        <m:t>𝟐𝟎</m:t>
                      </m:r>
                      <m:r>
                        <a:rPr lang="en-US" sz="2400" b="1" i="1">
                          <a:latin typeface="Cambria Math" panose="02040503050406030204" pitchFamily="18" charset="0"/>
                        </a:rPr>
                        <m:t>𝟎𝟎</m:t>
                      </m:r>
                      <m:r>
                        <a:rPr lang="en-US" sz="2400" b="1" i="1">
                          <a:latin typeface="Cambria Math" panose="02040503050406030204" pitchFamily="18" charset="0"/>
                        </a:rPr>
                        <m:t>−</m:t>
                      </m:r>
                      <m:r>
                        <a:rPr lang="en-US" sz="2400" b="1" i="1">
                          <a:latin typeface="Cambria Math" panose="02040503050406030204" pitchFamily="18" charset="0"/>
                        </a:rPr>
                        <m:t>𝒕</m:t>
                      </m:r>
                    </m:oMath>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𝟒</m:t>
                          </m:r>
                        </m:sub>
                      </m:sSub>
                      <m:r>
                        <a:rPr lang="en-US" sz="2400" b="1" i="1">
                          <a:latin typeface="Cambria Math" panose="02040503050406030204" pitchFamily="18" charset="0"/>
                        </a:rPr>
                        <m:t>=</m:t>
                      </m:r>
                      <m:r>
                        <a:rPr lang="en-US" sz="2400" b="1" i="1">
                          <a:latin typeface="Cambria Math" panose="02040503050406030204" pitchFamily="18" charset="0"/>
                        </a:rPr>
                        <m:t>𝒕</m:t>
                      </m:r>
                    </m:oMath>
                  </m:oMathPara>
                </a14:m>
                <a:endParaRPr lang="en-US" sz="2400" b="1" dirty="0"/>
              </a:p>
              <a:p>
                <a:pPr marL="0" indent="0">
                  <a:lnSpc>
                    <a:spcPct val="150000"/>
                  </a:lnSpc>
                  <a:buNone/>
                </a:pPr>
                <a:r>
                  <a:rPr lang="en-US" sz="2400" b="1" dirty="0">
                    <a:solidFill>
                      <a:srgbClr val="FF0000"/>
                    </a:solidFill>
                  </a:rPr>
                  <a:t>Note: </a:t>
                </a:r>
                <a:r>
                  <a:rPr lang="en-US" sz="2400" b="1" dirty="0"/>
                  <a:t>For a meaningful solution we must have </a:t>
                </a:r>
                <a14:m>
                  <m:oMath xmlns:m="http://schemas.openxmlformats.org/officeDocument/2006/math">
                    <m:r>
                      <a:rPr lang="en-US" sz="2400" b="1" i="1" smtClean="0">
                        <a:latin typeface="Cambria Math" panose="02040503050406030204" pitchFamily="18" charset="0"/>
                      </a:rPr>
                      <m:t>𝟐𝟎𝟎</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𝟏𝟓𝟎𝟎</m:t>
                    </m:r>
                  </m:oMath>
                </a14:m>
                <a:r>
                  <a:rPr lang="en-US" sz="2400" b="1" dirty="0"/>
                  <a:t>, since</a:t>
                </a:r>
              </a:p>
              <a:p>
                <a:pPr marL="0" indent="0">
                  <a:lnSpc>
                    <a:spcPct val="150000"/>
                  </a:lnSpc>
                  <a:buNone/>
                </a:pP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𝟏</m:t>
                        </m:r>
                      </m:sub>
                    </m:sSub>
                  </m:oMath>
                </a14:m>
                <a:r>
                  <a:rPr lang="en-US" sz="2400" b="1" dirty="0"/>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𝟐</m:t>
                        </m:r>
                      </m:sub>
                    </m:sSub>
                    <m:r>
                      <a:rPr lang="en-US" sz="2400" b="1" i="1" smtClean="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𝟑</m:t>
                        </m:r>
                      </m:sub>
                    </m:sSub>
                  </m:oMath>
                </a14:m>
                <a:r>
                  <a:rPr lang="en-US" sz="2400" b="1" dirty="0"/>
                  <a:t> and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𝟒</m:t>
                        </m:r>
                      </m:sub>
                    </m:sSub>
                  </m:oMath>
                </a14:m>
                <a:r>
                  <a:rPr lang="en-US" sz="2400" b="1" dirty="0"/>
                  <a:t> must all be nonnegative and the maximum capacity of a street is </a:t>
                </a:r>
                <a14:m>
                  <m:oMath xmlns:m="http://schemas.openxmlformats.org/officeDocument/2006/math">
                    <m:r>
                      <a:rPr lang="en-US" sz="2400" b="1" i="1">
                        <a:latin typeface="Cambria Math" panose="02040503050406030204" pitchFamily="18" charset="0"/>
                      </a:rPr>
                      <m:t>𝟏</m:t>
                    </m:r>
                    <m:r>
                      <a:rPr lang="en-US" sz="2400" b="1" i="1" smtClean="0">
                        <a:latin typeface="Cambria Math" panose="02040503050406030204" pitchFamily="18" charset="0"/>
                      </a:rPr>
                      <m:t>𝟓</m:t>
                    </m:r>
                    <m:r>
                      <a:rPr lang="en-US" sz="2400" b="1" i="1">
                        <a:latin typeface="Cambria Math" panose="02040503050406030204" pitchFamily="18" charset="0"/>
                      </a:rPr>
                      <m:t>𝟎𝟎</m:t>
                    </m:r>
                  </m:oMath>
                </a14:m>
                <a:r>
                  <a:rPr lang="en-US" sz="2400" b="1" dirty="0"/>
                  <a:t>.</a:t>
                </a:r>
              </a:p>
              <a:p>
                <a:pPr marL="0" indent="0">
                  <a:lnSpc>
                    <a:spcPct val="150000"/>
                  </a:lnSpc>
                  <a:buNone/>
                </a:pPr>
                <a:r>
                  <a:rPr lang="en-US" sz="2400" dirty="0"/>
                  <a:t> </a:t>
                </a:r>
                <a:endParaRPr lang="en-US" sz="2400" b="1" dirty="0"/>
              </a:p>
            </p:txBody>
          </p:sp>
        </mc:Choice>
        <mc:Fallback xmlns="">
          <p:sp>
            <p:nvSpPr>
              <p:cNvPr id="3" name="Content Placeholder 2">
                <a:extLst>
                  <a:ext uri="{FF2B5EF4-FFF2-40B4-BE49-F238E27FC236}">
                    <a16:creationId xmlns:a16="http://schemas.microsoft.com/office/drawing/2014/main" id="{017406EC-3375-454A-BF0D-EDAF827D92C6}"/>
                  </a:ext>
                </a:extLst>
              </p:cNvPr>
              <p:cNvSpPr>
                <a:spLocks noGrp="1" noRot="1" noChangeAspect="1" noMove="1" noResize="1" noEditPoints="1" noAdjustHandles="1" noChangeArrowheads="1" noChangeShapeType="1" noTextEdit="1"/>
              </p:cNvSpPr>
              <p:nvPr>
                <p:ph idx="1"/>
              </p:nvPr>
            </p:nvSpPr>
            <p:spPr>
              <a:xfrm>
                <a:off x="838200" y="491319"/>
                <a:ext cx="10515600" cy="5685644"/>
              </a:xfrm>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1171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89511-0B3F-4BEF-8D89-B4A4FE7CAEBF}"/>
              </a:ext>
            </a:extLst>
          </p:cNvPr>
          <p:cNvSpPr>
            <a:spLocks noGrp="1"/>
          </p:cNvSpPr>
          <p:nvPr>
            <p:ph idx="1"/>
          </p:nvPr>
        </p:nvSpPr>
        <p:spPr>
          <a:xfrm>
            <a:off x="838200" y="627797"/>
            <a:ext cx="10515600" cy="5549166"/>
          </a:xfrm>
        </p:spPr>
        <p:txBody>
          <a:bodyPr>
            <a:normAutofit lnSpcReduction="10000"/>
          </a:bodyPr>
          <a:lstStyle/>
          <a:p>
            <a:pPr marL="0" indent="0">
              <a:buNone/>
            </a:pPr>
            <a:r>
              <a:rPr lang="en-US" sz="2400" b="1" dirty="0">
                <a:solidFill>
                  <a:srgbClr val="0070C0"/>
                </a:solidFill>
              </a:rPr>
              <a:t>Some Related Exercise:</a:t>
            </a:r>
          </a:p>
          <a:p>
            <a:pPr marL="514350" indent="-514350">
              <a:buAutoNum type="arabicPeriod"/>
            </a:pPr>
            <a:r>
              <a:rPr lang="en-US" sz="2400" b="1" dirty="0"/>
              <a:t>                                                                      2.</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endParaRPr lang="en-US" sz="2400" b="1" dirty="0"/>
          </a:p>
          <a:p>
            <a:pPr marL="0" indent="0">
              <a:buNone/>
            </a:pPr>
            <a:r>
              <a:rPr lang="en-US" sz="2400" b="1" dirty="0"/>
              <a:t>Determine the general flow pattern for the network.</a:t>
            </a:r>
          </a:p>
          <a:p>
            <a:pPr marL="0" indent="0">
              <a:buNone/>
            </a:pPr>
            <a:endParaRPr lang="en-US" sz="2400" b="1" dirty="0"/>
          </a:p>
          <a:p>
            <a:pPr marL="0" indent="0">
              <a:buNone/>
            </a:pPr>
            <a:endParaRPr lang="en-US" sz="2400" b="1" dirty="0"/>
          </a:p>
        </p:txBody>
      </p:sp>
      <p:pic>
        <p:nvPicPr>
          <p:cNvPr id="4" name="Picture 3">
            <a:extLst>
              <a:ext uri="{FF2B5EF4-FFF2-40B4-BE49-F238E27FC236}">
                <a16:creationId xmlns:a16="http://schemas.microsoft.com/office/drawing/2014/main" id="{0048CC5A-4E1A-4BE7-85DA-F2164457637D}"/>
              </a:ext>
            </a:extLst>
          </p:cNvPr>
          <p:cNvPicPr/>
          <p:nvPr/>
        </p:nvPicPr>
        <p:blipFill>
          <a:blip r:embed="rId2" cstate="print"/>
          <a:srcRect/>
          <a:stretch>
            <a:fillRect/>
          </a:stretch>
        </p:blipFill>
        <p:spPr bwMode="auto">
          <a:xfrm>
            <a:off x="1724167" y="1532064"/>
            <a:ext cx="3582124" cy="3607972"/>
          </a:xfrm>
          <a:prstGeom prst="rect">
            <a:avLst/>
          </a:prstGeom>
          <a:noFill/>
          <a:ln w="9525">
            <a:noFill/>
            <a:miter lim="800000"/>
            <a:headEnd/>
            <a:tailEnd/>
          </a:ln>
        </p:spPr>
      </p:pic>
      <p:pic>
        <p:nvPicPr>
          <p:cNvPr id="5" name="Picture 4">
            <a:extLst>
              <a:ext uri="{FF2B5EF4-FFF2-40B4-BE49-F238E27FC236}">
                <a16:creationId xmlns:a16="http://schemas.microsoft.com/office/drawing/2014/main" id="{97DB5C2F-275C-4393-A460-295A46D793FA}"/>
              </a:ext>
            </a:extLst>
          </p:cNvPr>
          <p:cNvPicPr/>
          <p:nvPr/>
        </p:nvPicPr>
        <p:blipFill>
          <a:blip r:embed="rId3" cstate="print"/>
          <a:srcRect/>
          <a:stretch>
            <a:fillRect/>
          </a:stretch>
        </p:blipFill>
        <p:spPr bwMode="auto">
          <a:xfrm>
            <a:off x="7612945" y="1296537"/>
            <a:ext cx="2932937" cy="2879678"/>
          </a:xfrm>
          <a:prstGeom prst="rect">
            <a:avLst/>
          </a:prstGeom>
          <a:noFill/>
          <a:ln w="9525">
            <a:noFill/>
            <a:miter lim="800000"/>
            <a:headEnd/>
            <a:tailEnd/>
          </a:ln>
        </p:spPr>
      </p:pic>
    </p:spTree>
    <p:extLst>
      <p:ext uri="{BB962C8B-B14F-4D97-AF65-F5344CB8AC3E}">
        <p14:creationId xmlns:p14="http://schemas.microsoft.com/office/powerpoint/2010/main" val="315398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771"/>
          </a:xfrm>
        </p:spPr>
        <p:txBody>
          <a:bodyPr>
            <a:normAutofit/>
          </a:bodyPr>
          <a:lstStyle/>
          <a:p>
            <a:r>
              <a:rPr lang="en-US" sz="3200" b="1" dirty="0">
                <a:solidFill>
                  <a:srgbClr val="C00000"/>
                </a:solidFill>
              </a:rPr>
              <a:t>Linear Programming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1341" y="1037968"/>
                <a:ext cx="11219935" cy="5263978"/>
              </a:xfrm>
            </p:spPr>
            <p:txBody>
              <a:bodyPr>
                <a:normAutofit fontScale="92500" lnSpcReduction="10000"/>
              </a:bodyPr>
              <a:lstStyle/>
              <a:p>
                <a:r>
                  <a:rPr lang="en-US" b="1" dirty="0"/>
                  <a:t>Problem:</a:t>
                </a:r>
                <a:r>
                  <a:rPr lang="en-US" dirty="0"/>
                  <a:t> A company manufactures and sells two models of lamps, L1 and L2. To manufacture each lamp, the manual work involved in model L1 is 20 minutes and for L2, 30 minutes. The mechanical (machine) work involved for L1 is 20 minutes and for L2, 10 minutes. The manual work available per month is 100 hours and the machine is limited to only 80 hours per month. Knowing that the profit per unit is 15 and 10 for L1 and L2, respectively, determine the quantities of each lamp that should be manufactured to obtain the maximum benefit.</a:t>
                </a:r>
              </a:p>
              <a:p>
                <a:pPr marL="0" indent="0">
                  <a:buNone/>
                </a:pPr>
                <a:r>
                  <a:rPr lang="en-US" dirty="0"/>
                  <a:t>Solution: </a:t>
                </a:r>
              </a:p>
              <a:p>
                <a:pPr marL="0" indent="0">
                  <a:buNone/>
                </a:pPr>
                <a14:m>
                  <m:oMath xmlns:m="http://schemas.openxmlformats.org/officeDocument/2006/math">
                    <m:r>
                      <a:rPr lang="en-US" i="1">
                        <a:latin typeface="Cambria Math" panose="02040503050406030204" pitchFamily="18" charset="0"/>
                      </a:rPr>
                      <m:t>𝑥</m:t>
                    </m:r>
                  </m:oMath>
                </a14:m>
                <a:r>
                  <a:rPr lang="en-US" dirty="0"/>
                  <a:t> = number of lamps L1</a:t>
                </a:r>
              </a:p>
              <a:p>
                <a:pPr marL="0" indent="0">
                  <a:buNone/>
                </a:pPr>
                <a14:m>
                  <m:oMath xmlns:m="http://schemas.openxmlformats.org/officeDocument/2006/math">
                    <m:r>
                      <a:rPr lang="en-US" i="1">
                        <a:latin typeface="Cambria Math" panose="02040503050406030204" pitchFamily="18" charset="0"/>
                      </a:rPr>
                      <m:t>𝑦</m:t>
                    </m:r>
                  </m:oMath>
                </a14:m>
                <a:r>
                  <a:rPr lang="en-US" dirty="0"/>
                  <a:t> = number of lamps L2</a:t>
                </a:r>
              </a:p>
              <a:p>
                <a:pPr marL="0" indent="0">
                  <a:buNone/>
                </a:pPr>
                <a:r>
                  <a:rPr lang="en-US" dirty="0"/>
                  <a:t>Objective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 15 </m:t>
                    </m:r>
                    <m:r>
                      <a:rPr lang="en-US" i="1">
                        <a:latin typeface="Cambria Math" panose="02040503050406030204" pitchFamily="18" charset="0"/>
                      </a:rPr>
                      <m:t>𝑥</m:t>
                    </m:r>
                    <m:r>
                      <a:rPr lang="en-US" i="1">
                        <a:latin typeface="Cambria Math" panose="02040503050406030204" pitchFamily="18" charset="0"/>
                      </a:rPr>
                      <m:t>+10 </m:t>
                    </m:r>
                    <m:r>
                      <a:rPr lang="en-US" i="1">
                        <a:latin typeface="Cambria Math" panose="02040503050406030204" pitchFamily="18" charset="0"/>
                      </a:rPr>
                      <m:t>𝑦</m:t>
                    </m:r>
                  </m:oMath>
                </a14:m>
                <a:endParaRPr lang="en-US" dirty="0"/>
              </a:p>
              <a:p>
                <a:pPr marL="0" indent="0">
                  <a:buNone/>
                </a:pPr>
                <a:r>
                  <a:rPr lang="en-US" dirty="0"/>
                  <a:t>Convert the time from minutes to hours.</a:t>
                </a:r>
              </a:p>
              <a:p>
                <a:pPr marL="0" indent="0">
                  <a:buNone/>
                </a:pPr>
                <a:r>
                  <a:rPr lang="en-US" dirty="0"/>
                  <a:t>20 min = 1/3 h    30 min = 1/2 h   10 min = 1/6 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1341" y="1037968"/>
                <a:ext cx="11219935" cy="5263978"/>
              </a:xfrm>
              <a:blipFill rotWithShape="1">
                <a:blip r:embed="rId2"/>
                <a:stretch>
                  <a:fillRect l="-923" t="-2315" r="-923"/>
                </a:stretch>
              </a:blipFill>
            </p:spPr>
            <p:txBody>
              <a:bodyPr/>
              <a:lstStyle/>
              <a:p>
                <a:r>
                  <a:rPr lang="en-US">
                    <a:noFill/>
                  </a:rPr>
                  <a:t> </a:t>
                </a:r>
              </a:p>
            </p:txBody>
          </p:sp>
        </mc:Fallback>
      </mc:AlternateContent>
    </p:spTree>
    <p:extLst>
      <p:ext uri="{BB962C8B-B14F-4D97-AF65-F5344CB8AC3E}">
        <p14:creationId xmlns:p14="http://schemas.microsoft.com/office/powerpoint/2010/main" val="6206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772"/>
          </a:xfrm>
        </p:spPr>
        <p:txBody>
          <a:bodyPr>
            <a:normAutofit/>
          </a:bodyPr>
          <a:lstStyle/>
          <a:p>
            <a:r>
              <a:rPr lang="en-US" sz="3200" b="1" dirty="0">
                <a:solidFill>
                  <a:srgbClr val="C00000"/>
                </a:solidFill>
              </a:rPr>
              <a:t>Linear Programming Problem</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2133" y="1000898"/>
                <a:ext cx="11442357" cy="6441878"/>
              </a:xfrm>
            </p:spPr>
            <p:txBody>
              <a:bodyPr>
                <a:noAutofit/>
              </a:bodyPr>
              <a:lstStyle/>
              <a:p>
                <a:pPr marL="0" indent="0">
                  <a:lnSpc>
                    <a:spcPct val="100000"/>
                  </a:lnSpc>
                  <a:buNone/>
                </a:pPr>
                <a:endParaRPr lang="en-US" sz="2000" dirty="0"/>
              </a:p>
              <a:p>
                <a:pPr>
                  <a:lnSpc>
                    <a:spcPct val="100000"/>
                  </a:lnSpc>
                </a:pPr>
                <a:endParaRPr lang="en-US" sz="2000" dirty="0"/>
              </a:p>
              <a:p>
                <a:pPr>
                  <a:lnSpc>
                    <a:spcPct val="100000"/>
                  </a:lnSpc>
                </a:pPr>
                <a:endParaRPr lang="en-US" sz="2000" dirty="0"/>
              </a:p>
              <a:p>
                <a:pPr marL="0" indent="0">
                  <a:lnSpc>
                    <a:spcPct val="100000"/>
                  </a:lnSpc>
                  <a:buNone/>
                </a:pPr>
                <a:endParaRPr lang="en-US" sz="2000" dirty="0"/>
              </a:p>
              <a:p>
                <a:pPr marL="0" indent="0">
                  <a:lnSpc>
                    <a:spcPct val="100000"/>
                  </a:lnSpc>
                  <a:buNone/>
                </a:pPr>
                <a:r>
                  <a:rPr lang="en-US" sz="2000" dirty="0"/>
                  <a:t>Writing the constraints as a system of inequalities we get</a:t>
                </a:r>
              </a:p>
              <a:p>
                <a:pPr>
                  <a:lnSpc>
                    <a:spcPct val="100000"/>
                  </a:lnSpc>
                </a:pPr>
                <a:endParaRPr lang="en-US" sz="20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3</m:t>
                          </m:r>
                        </m:den>
                      </m:f>
                      <m:r>
                        <a:rPr lang="en-US" sz="2000" i="1">
                          <a:latin typeface="Cambria Math" panose="02040503050406030204" pitchFamily="18" charset="0"/>
                        </a:rPr>
                        <m:t>𝑥</m:t>
                      </m:r>
                      <m:r>
                        <a:rPr lang="en-US" sz="2000" i="1">
                          <a:latin typeface="Cambria Math" panose="02040503050406030204" pitchFamily="18" charset="0"/>
                        </a:rPr>
                        <m:t> +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𝑦</m:t>
                      </m:r>
                      <m:r>
                        <a:rPr lang="en-US" sz="2000" i="1">
                          <a:latin typeface="Cambria Math" panose="02040503050406030204" pitchFamily="18" charset="0"/>
                        </a:rPr>
                        <m:t> ≤ 100</m:t>
                      </m:r>
                    </m:oMath>
                  </m:oMathPara>
                </a14:m>
                <a:endParaRPr lang="en-US" sz="2000" dirty="0"/>
              </a:p>
              <a:p>
                <a:pPr marL="0" indent="0">
                  <a:lnSpc>
                    <a:spcPct val="100000"/>
                  </a:lnSpc>
                  <a:buNone/>
                </a:pPr>
                <a:endParaRPr lang="en-US" sz="20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3</m:t>
                          </m:r>
                        </m:den>
                      </m:f>
                      <m:r>
                        <a:rPr lang="en-US" sz="2000" i="1">
                          <a:latin typeface="Cambria Math" panose="02040503050406030204" pitchFamily="18" charset="0"/>
                        </a:rPr>
                        <m:t>𝑥</m:t>
                      </m:r>
                      <m:r>
                        <a:rPr lang="en-US" sz="2000" i="1">
                          <a:latin typeface="Cambria Math" panose="02040503050406030204" pitchFamily="18" charset="0"/>
                        </a:rPr>
                        <m:t> +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6</m:t>
                          </m:r>
                        </m:den>
                      </m:f>
                      <m:r>
                        <a:rPr lang="en-US" sz="2000" i="1">
                          <a:latin typeface="Cambria Math" panose="02040503050406030204" pitchFamily="18" charset="0"/>
                        </a:rPr>
                        <m:t>𝑦</m:t>
                      </m:r>
                      <m:r>
                        <a:rPr lang="en-US" sz="2000" i="1">
                          <a:latin typeface="Cambria Math" panose="02040503050406030204" pitchFamily="18" charset="0"/>
                        </a:rPr>
                        <m:t> ≤ 80</m:t>
                      </m:r>
                    </m:oMath>
                  </m:oMathPara>
                </a14:m>
                <a:endParaRPr lang="en-US" sz="2000" dirty="0"/>
              </a:p>
              <a:p>
                <a:pPr marL="0" indent="0">
                  <a:lnSpc>
                    <a:spcPct val="100000"/>
                  </a:lnSpc>
                  <a:buNone/>
                </a:pPr>
                <a:r>
                  <a:rPr lang="en-US" sz="2000" dirty="0"/>
                  <a:t>As the numbers of lamps are natural numbers, we have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 ≥ 0</m:t>
                    </m:r>
                    <m:r>
                      <a:rPr lang="en-US" sz="2000" b="1" i="1">
                        <a:latin typeface="Cambria Math" panose="02040503050406030204" pitchFamily="18" charset="0"/>
                      </a:rPr>
                      <m:t> &amp;  </m:t>
                    </m:r>
                    <m:r>
                      <a:rPr lang="en-US" sz="2000" i="1">
                        <a:latin typeface="Cambria Math" panose="02040503050406030204" pitchFamily="18" charset="0"/>
                      </a:rPr>
                      <m:t>𝑦</m:t>
                    </m:r>
                    <m:r>
                      <a:rPr lang="en-US" sz="2000" i="1">
                        <a:latin typeface="Cambria Math" panose="02040503050406030204" pitchFamily="18" charset="0"/>
                      </a:rPr>
                      <m:t> ≥ 0</m:t>
                    </m:r>
                  </m:oMath>
                </a14:m>
                <a:endParaRPr lang="en-US" sz="2000" dirty="0"/>
              </a:p>
              <a:p>
                <a:pPr marL="0" indent="0">
                  <a:lnSpc>
                    <a:spcPct val="100000"/>
                  </a:lnSpc>
                  <a:buNone/>
                </a:pPr>
                <a:r>
                  <a:rPr lang="en-US" sz="2000" dirty="0"/>
                  <a:t>Represent the constraints graphically.</a:t>
                </a:r>
              </a:p>
              <a:p>
                <a:pPr marL="0" indent="0">
                  <a:lnSpc>
                    <a:spcPct val="100000"/>
                  </a:lnSpc>
                  <a:buNone/>
                </a:pPr>
                <a:r>
                  <a:rPr lang="en-US" sz="2000" dirty="0"/>
                  <a:t>As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 ≥ 0</m:t>
                    </m:r>
                    <m:r>
                      <a:rPr lang="en-US" sz="2000" b="1" i="1">
                        <a:latin typeface="Cambria Math" panose="02040503050406030204" pitchFamily="18" charset="0"/>
                      </a:rPr>
                      <m:t> &amp;  </m:t>
                    </m:r>
                    <m:r>
                      <a:rPr lang="en-US" sz="2000" i="1">
                        <a:latin typeface="Cambria Math" panose="02040503050406030204" pitchFamily="18" charset="0"/>
                      </a:rPr>
                      <m:t>𝑦</m:t>
                    </m:r>
                    <m:r>
                      <a:rPr lang="en-US" sz="2000" i="1">
                        <a:latin typeface="Cambria Math" panose="02040503050406030204" pitchFamily="18" charset="0"/>
                      </a:rPr>
                      <m:t> ≥ 0</m:t>
                    </m:r>
                  </m:oMath>
                </a14:m>
                <a:r>
                  <a:rPr lang="en-US" sz="2000" dirty="0"/>
                  <a:t>, work in the first quadrant. </a:t>
                </a:r>
              </a:p>
              <a:p>
                <a:pPr>
                  <a:lnSpc>
                    <a:spcPct val="100000"/>
                  </a:lnSpc>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2133" y="1000898"/>
                <a:ext cx="11442357" cy="6441878"/>
              </a:xfrm>
              <a:blipFill>
                <a:blip r:embed="rId2"/>
                <a:stretch>
                  <a:fillRect l="-532"/>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890790965"/>
              </p:ext>
            </p:extLst>
          </p:nvPr>
        </p:nvGraphicFramePr>
        <p:xfrm>
          <a:off x="3138615" y="1322174"/>
          <a:ext cx="5910184" cy="1470453"/>
        </p:xfrm>
        <a:graphic>
          <a:graphicData uri="http://schemas.openxmlformats.org/drawingml/2006/table">
            <a:tbl>
              <a:tblPr firstRow="1" firstCol="1" bandRow="1">
                <a:tableStyleId>{5C22544A-7EE6-4342-B048-85BDC9FD1C3A}</a:tableStyleId>
              </a:tblPr>
              <a:tblGrid>
                <a:gridCol w="1477231">
                  <a:extLst>
                    <a:ext uri="{9D8B030D-6E8A-4147-A177-3AD203B41FA5}">
                      <a16:colId xmlns:a16="http://schemas.microsoft.com/office/drawing/2014/main" val="20000"/>
                    </a:ext>
                  </a:extLst>
                </a:gridCol>
                <a:gridCol w="1477231">
                  <a:extLst>
                    <a:ext uri="{9D8B030D-6E8A-4147-A177-3AD203B41FA5}">
                      <a16:colId xmlns:a16="http://schemas.microsoft.com/office/drawing/2014/main" val="20001"/>
                    </a:ext>
                  </a:extLst>
                </a:gridCol>
                <a:gridCol w="1477861">
                  <a:extLst>
                    <a:ext uri="{9D8B030D-6E8A-4147-A177-3AD203B41FA5}">
                      <a16:colId xmlns:a16="http://schemas.microsoft.com/office/drawing/2014/main" val="20002"/>
                    </a:ext>
                  </a:extLst>
                </a:gridCol>
                <a:gridCol w="1477861">
                  <a:extLst>
                    <a:ext uri="{9D8B030D-6E8A-4147-A177-3AD203B41FA5}">
                      <a16:colId xmlns:a16="http://schemas.microsoft.com/office/drawing/2014/main" val="20003"/>
                    </a:ext>
                  </a:extLst>
                </a:gridCol>
              </a:tblGrid>
              <a:tr h="490151">
                <a:tc>
                  <a:txBody>
                    <a:bodyPr/>
                    <a:lstStyle/>
                    <a:p>
                      <a:pPr marL="0" marR="0"/>
                      <a:r>
                        <a:rPr lang="en-US" sz="1200" dirty="0">
                          <a:effectLst/>
                        </a:rPr>
                        <a:t> </a:t>
                      </a:r>
                      <a:endParaRPr lang="en-US" sz="1200" dirty="0">
                        <a:effectLst/>
                        <a:latin typeface="Times New Roman"/>
                        <a:ea typeface="Times New Roman"/>
                      </a:endParaRPr>
                    </a:p>
                  </a:txBody>
                  <a:tcPr marL="68580" marR="68580" marT="0" marB="0"/>
                </a:tc>
                <a:tc>
                  <a:txBody>
                    <a:bodyPr/>
                    <a:lstStyle/>
                    <a:p>
                      <a:pPr marL="0" marR="0" algn="ctr"/>
                      <a:r>
                        <a:rPr lang="en-US" sz="1200">
                          <a:effectLst/>
                        </a:rPr>
                        <a:t>L1</a:t>
                      </a:r>
                      <a:endParaRPr lang="en-US" sz="1200">
                        <a:effectLst/>
                        <a:latin typeface="Times New Roman"/>
                        <a:ea typeface="Times New Roman"/>
                      </a:endParaRPr>
                    </a:p>
                  </a:txBody>
                  <a:tcPr marL="68580" marR="68580" marT="0" marB="0"/>
                </a:tc>
                <a:tc>
                  <a:txBody>
                    <a:bodyPr/>
                    <a:lstStyle/>
                    <a:p>
                      <a:pPr marL="0" marR="0" algn="ctr"/>
                      <a:r>
                        <a:rPr lang="en-US" sz="1200">
                          <a:effectLst/>
                        </a:rPr>
                        <a:t>L2</a:t>
                      </a:r>
                      <a:endParaRPr lang="en-US" sz="1200">
                        <a:effectLst/>
                        <a:latin typeface="Times New Roman"/>
                        <a:ea typeface="Times New Roman"/>
                      </a:endParaRPr>
                    </a:p>
                  </a:txBody>
                  <a:tcPr marL="68580" marR="68580" marT="0" marB="0"/>
                </a:tc>
                <a:tc>
                  <a:txBody>
                    <a:bodyPr/>
                    <a:lstStyle/>
                    <a:p>
                      <a:pPr marL="0" marR="0" algn="ctr"/>
                      <a:r>
                        <a:rPr lang="en-US" sz="1200">
                          <a:effectLst/>
                        </a:rPr>
                        <a:t>Time</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0"/>
                  </a:ext>
                </a:extLst>
              </a:tr>
              <a:tr h="490151">
                <a:tc>
                  <a:txBody>
                    <a:bodyPr/>
                    <a:lstStyle/>
                    <a:p>
                      <a:pPr marL="0" marR="0"/>
                      <a:r>
                        <a:rPr lang="en-US" sz="1200" dirty="0">
                          <a:effectLst/>
                        </a:rPr>
                        <a:t>Manual</a:t>
                      </a:r>
                      <a:endParaRPr lang="en-US" sz="1200" dirty="0">
                        <a:effectLst/>
                        <a:latin typeface="Times New Roman"/>
                        <a:ea typeface="Times New Roman"/>
                      </a:endParaRPr>
                    </a:p>
                  </a:txBody>
                  <a:tcPr marL="68580" marR="68580" marT="0" marB="0"/>
                </a:tc>
                <a:tc>
                  <a:txBody>
                    <a:bodyPr/>
                    <a:lstStyle/>
                    <a:p>
                      <a:pPr marL="0" marR="0" algn="ctr"/>
                      <a:r>
                        <a:rPr lang="en-US" sz="1200">
                          <a:effectLst/>
                        </a:rPr>
                        <a:t>1/3</a:t>
                      </a:r>
                      <a:endParaRPr lang="en-US" sz="1200">
                        <a:effectLst/>
                        <a:latin typeface="Times New Roman"/>
                        <a:ea typeface="Times New Roman"/>
                      </a:endParaRPr>
                    </a:p>
                  </a:txBody>
                  <a:tcPr marL="68580" marR="68580" marT="0" marB="0"/>
                </a:tc>
                <a:tc>
                  <a:txBody>
                    <a:bodyPr/>
                    <a:lstStyle/>
                    <a:p>
                      <a:pPr marL="0" marR="0" algn="ctr"/>
                      <a:r>
                        <a:rPr lang="en-US" sz="1200">
                          <a:effectLst/>
                        </a:rPr>
                        <a:t>1/2</a:t>
                      </a:r>
                      <a:endParaRPr lang="en-US" sz="1200">
                        <a:effectLst/>
                        <a:latin typeface="Times New Roman"/>
                        <a:ea typeface="Times New Roman"/>
                      </a:endParaRPr>
                    </a:p>
                  </a:txBody>
                  <a:tcPr marL="68580" marR="68580" marT="0" marB="0"/>
                </a:tc>
                <a:tc>
                  <a:txBody>
                    <a:bodyPr/>
                    <a:lstStyle/>
                    <a:p>
                      <a:pPr marL="0" marR="0" algn="ctr"/>
                      <a:r>
                        <a:rPr lang="en-US" sz="1200">
                          <a:effectLst/>
                        </a:rPr>
                        <a:t>100</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490151">
                <a:tc>
                  <a:txBody>
                    <a:bodyPr/>
                    <a:lstStyle/>
                    <a:p>
                      <a:pPr marL="0" marR="0"/>
                      <a:r>
                        <a:rPr lang="en-US" sz="1200">
                          <a:effectLst/>
                        </a:rPr>
                        <a:t>Machine</a:t>
                      </a:r>
                      <a:endParaRPr lang="en-US" sz="1200">
                        <a:effectLst/>
                        <a:latin typeface="Times New Roman"/>
                        <a:ea typeface="Times New Roman"/>
                      </a:endParaRPr>
                    </a:p>
                  </a:txBody>
                  <a:tcPr marL="68580" marR="68580" marT="0" marB="0"/>
                </a:tc>
                <a:tc>
                  <a:txBody>
                    <a:bodyPr/>
                    <a:lstStyle/>
                    <a:p>
                      <a:pPr marL="0" marR="0" algn="ctr"/>
                      <a:r>
                        <a:rPr lang="en-US" sz="1200">
                          <a:effectLst/>
                        </a:rPr>
                        <a:t>1/3</a:t>
                      </a:r>
                      <a:endParaRPr lang="en-US" sz="1200">
                        <a:effectLst/>
                        <a:latin typeface="Times New Roman"/>
                        <a:ea typeface="Times New Roman"/>
                      </a:endParaRPr>
                    </a:p>
                  </a:txBody>
                  <a:tcPr marL="68580" marR="68580" marT="0" marB="0"/>
                </a:tc>
                <a:tc>
                  <a:txBody>
                    <a:bodyPr/>
                    <a:lstStyle/>
                    <a:p>
                      <a:pPr marL="0" marR="0" algn="ctr"/>
                      <a:r>
                        <a:rPr lang="en-US" sz="1200">
                          <a:effectLst/>
                        </a:rPr>
                        <a:t>1/6</a:t>
                      </a:r>
                      <a:endParaRPr lang="en-US" sz="1200">
                        <a:effectLst/>
                        <a:latin typeface="Times New Roman"/>
                        <a:ea typeface="Times New Roman"/>
                      </a:endParaRPr>
                    </a:p>
                  </a:txBody>
                  <a:tcPr marL="68580" marR="68580" marT="0" marB="0"/>
                </a:tc>
                <a:tc>
                  <a:txBody>
                    <a:bodyPr/>
                    <a:lstStyle/>
                    <a:p>
                      <a:pPr marL="0" marR="0" algn="ctr"/>
                      <a:r>
                        <a:rPr lang="en-US" sz="1200" dirty="0">
                          <a:effectLst/>
                        </a:rPr>
                        <a:t>80</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5626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92403DA6E5EF4ABBA51A62BC88F8FF" ma:contentTypeVersion="4" ma:contentTypeDescription="Create a new document." ma:contentTypeScope="" ma:versionID="9581587646d939fd7b65b9829486e3d5">
  <xsd:schema xmlns:xsd="http://www.w3.org/2001/XMLSchema" xmlns:xs="http://www.w3.org/2001/XMLSchema" xmlns:p="http://schemas.microsoft.com/office/2006/metadata/properties" xmlns:ns2="0e313d05-41d7-4c14-bfea-73edb09cef36" targetNamespace="http://schemas.microsoft.com/office/2006/metadata/properties" ma:root="true" ma:fieldsID="bea1a7218c9a3662defec2537d03757a" ns2:_="">
    <xsd:import namespace="0e313d05-41d7-4c14-bfea-73edb09cef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13d05-41d7-4c14-bfea-73edb09cef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E631CC-08FD-4683-BCFF-B85EAF6550E9}"/>
</file>

<file path=customXml/itemProps2.xml><?xml version="1.0" encoding="utf-8"?>
<ds:datastoreItem xmlns:ds="http://schemas.openxmlformats.org/officeDocument/2006/customXml" ds:itemID="{3FD33260-5013-4EAA-8672-17A42543D966}"/>
</file>

<file path=customXml/itemProps3.xml><?xml version="1.0" encoding="utf-8"?>
<ds:datastoreItem xmlns:ds="http://schemas.openxmlformats.org/officeDocument/2006/customXml" ds:itemID="{1FA5EB7D-6CBE-49C6-9EF3-3576A3418FBD}"/>
</file>

<file path=docProps/app.xml><?xml version="1.0" encoding="utf-8"?>
<Properties xmlns="http://schemas.openxmlformats.org/officeDocument/2006/extended-properties" xmlns:vt="http://schemas.openxmlformats.org/officeDocument/2006/docPropsVTypes">
  <TotalTime>888</TotalTime>
  <Words>720</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Times New Roman</vt:lpstr>
      <vt:lpstr>Wingdings</vt:lpstr>
      <vt:lpstr>Office Theme</vt:lpstr>
      <vt:lpstr>Lecture 6</vt:lpstr>
      <vt:lpstr>PowerPoint Presentation</vt:lpstr>
      <vt:lpstr>PowerPoint Presentation</vt:lpstr>
      <vt:lpstr>PowerPoint Presentation</vt:lpstr>
      <vt:lpstr>PowerPoint Presentation</vt:lpstr>
      <vt:lpstr>PowerPoint Presentation</vt:lpstr>
      <vt:lpstr>PowerPoint Presentation</vt:lpstr>
      <vt:lpstr>Linear Programming Problem</vt:lpstr>
      <vt:lpstr>Linear Programming Problem</vt:lpstr>
      <vt:lpstr>Linear Programming Problem</vt:lpstr>
      <vt:lpstr>Linear Programming Problem</vt:lpstr>
      <vt:lpstr>Linear Programming Problem</vt:lpstr>
      <vt:lpstr>Some related exercise: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Jannat-E-Mahbuba</cp:lastModifiedBy>
  <cp:revision>53</cp:revision>
  <dcterms:created xsi:type="dcterms:W3CDTF">2020-04-30T11:02:43Z</dcterms:created>
  <dcterms:modified xsi:type="dcterms:W3CDTF">2020-10-10T14:03:21Z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0x010100C892403DA6E5EF4ABBA51A62BC88F8FF</vt:lpwstr>
  </property>
</Properties>
</file>