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56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F3788-7D2A-4DD4-8B8E-9332672E4514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40121-BBD9-43E4-80C5-19E7813A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E940-8DCE-4C2F-A197-C1C625398EC8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300B-6956-4753-850E-7917FEF81C66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A30B-13EE-4EF0-B771-BF01E0B87E67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BD87-37C5-407E-873B-45F3FEED4C86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2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6736-815D-43A3-9A42-655BFFA95071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C11-23F9-410C-968A-EA76085966D6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774-9AA9-4A9C-8998-2D2D9CB9AB7F}" type="datetime1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9FF-30C2-4513-B8B9-2D2A37D0E599}" type="datetime1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C72-3987-497D-B742-090610C86619}" type="datetime1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1C3-4BFC-4F1B-AC4C-38D82CB47A1D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CB0E-E406-4D4D-98A6-6FEA2AAF6824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2ACB-B33C-4105-90D0-244F8EAA6AD8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152400"/>
            <a:ext cx="736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Linear Programming Problem: Simplex Method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028" y="1066800"/>
            <a:ext cx="891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2400" b="1" baseline="30000" dirty="0">
                <a:solidFill>
                  <a:srgbClr val="FF0000"/>
                </a:solidFill>
              </a:rPr>
              <a:t>st</a:t>
            </a:r>
            <a:r>
              <a:rPr lang="en-US" sz="2400" b="1" dirty="0">
                <a:solidFill>
                  <a:srgbClr val="FF0000"/>
                </a:solidFill>
              </a:rPr>
              <a:t> Step: </a:t>
            </a:r>
            <a:r>
              <a:rPr lang="en-US" sz="2400" b="1" dirty="0"/>
              <a:t>Construct </a:t>
            </a:r>
            <a:r>
              <a:rPr lang="en-US" sz="2400" b="1" dirty="0" smtClean="0"/>
              <a:t>the initial table by putting decision variables equal to zero.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2971800"/>
            <a:ext cx="899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3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rd</a:t>
            </a:r>
            <a:r>
              <a:rPr lang="en-US" sz="2400" b="1" dirty="0" smtClean="0">
                <a:solidFill>
                  <a:srgbClr val="FF0000"/>
                </a:solidFill>
              </a:rPr>
              <a:t>  Step: </a:t>
            </a:r>
            <a:r>
              <a:rPr lang="en-US" sz="2400" b="1" dirty="0" smtClean="0"/>
              <a:t>Go to the Z-row and find the</a:t>
            </a:r>
            <a:r>
              <a:rPr lang="en-US" sz="2400" b="1" dirty="0" smtClean="0">
                <a:solidFill>
                  <a:srgbClr val="FF0000"/>
                </a:solidFill>
              </a:rPr>
              <a:t> Entering variable </a:t>
            </a:r>
            <a:r>
              <a:rPr lang="en-US" sz="2400" b="1" dirty="0" smtClean="0"/>
              <a:t>whose coefficient in the Z-row is </a:t>
            </a:r>
            <a:r>
              <a:rPr lang="en-US" sz="2400" b="1" dirty="0" smtClean="0">
                <a:solidFill>
                  <a:srgbClr val="FF0000"/>
                </a:solidFill>
              </a:rPr>
              <a:t>most negative</a:t>
            </a:r>
            <a:r>
              <a:rPr lang="en-US" sz="2400" b="1" dirty="0" smtClean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43" y="1981200"/>
            <a:ext cx="9049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nd</a:t>
            </a:r>
            <a:r>
              <a:rPr lang="en-US" sz="2400" b="1" dirty="0" smtClean="0">
                <a:solidFill>
                  <a:srgbClr val="FF0000"/>
                </a:solidFill>
              </a:rPr>
              <a:t>  Step: </a:t>
            </a:r>
            <a:r>
              <a:rPr lang="en-US" sz="2400" b="1" dirty="0" smtClean="0"/>
              <a:t>If optimal solution arise stop calculation, otherwise proceed to step 3.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" y="3886200"/>
            <a:ext cx="8911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>
                <a:solidFill>
                  <a:srgbClr val="FF0000"/>
                </a:solidFill>
              </a:rPr>
              <a:t> Step: </a:t>
            </a:r>
            <a:r>
              <a:rPr lang="en-US" sz="2400" b="1" dirty="0" smtClean="0"/>
              <a:t>Find the </a:t>
            </a:r>
            <a:r>
              <a:rPr lang="en-US" sz="2400" b="1" dirty="0" smtClean="0">
                <a:solidFill>
                  <a:srgbClr val="FF0000"/>
                </a:solidFill>
              </a:rPr>
              <a:t>Departing variable</a:t>
            </a:r>
            <a:r>
              <a:rPr lang="en-US" sz="2400" b="1" dirty="0" smtClean="0"/>
              <a:t>, i.e., the basic variable in the row where the quotient is as small as possible; </a:t>
            </a:r>
            <a:r>
              <a:rPr lang="en-US" sz="2400" b="1" dirty="0" smtClean="0">
                <a:solidFill>
                  <a:srgbClr val="FF0000"/>
                </a:solidFill>
              </a:rPr>
              <a:t>yet non-negative</a:t>
            </a:r>
            <a:r>
              <a:rPr lang="en-US" sz="2400" b="1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" y="5638800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6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>
                <a:solidFill>
                  <a:srgbClr val="FF0000"/>
                </a:solidFill>
              </a:rPr>
              <a:t> Step: </a:t>
            </a:r>
            <a:r>
              <a:rPr lang="en-US" sz="2400" b="1" dirty="0" smtClean="0"/>
              <a:t>Use pivotal element for elemination (to get zero) and construct new table and return step-2.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199" y="4800600"/>
            <a:ext cx="899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5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b="1" dirty="0" smtClean="0">
                <a:solidFill>
                  <a:srgbClr val="FF0000"/>
                </a:solidFill>
              </a:rPr>
              <a:t> Step: </a:t>
            </a:r>
            <a:r>
              <a:rPr lang="en-US" sz="2400" b="1" dirty="0" smtClean="0"/>
              <a:t>Find the Pivotal entry at the intersection of the entering variable-column and the departing variable-row.</a:t>
            </a:r>
          </a:p>
        </p:txBody>
      </p:sp>
    </p:spTree>
    <p:extLst>
      <p:ext uri="{BB962C8B-B14F-4D97-AF65-F5344CB8AC3E}">
        <p14:creationId xmlns:p14="http://schemas.microsoft.com/office/powerpoint/2010/main" val="40679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381000"/>
            <a:ext cx="419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Simplex Method: Example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9906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# Problem: A company specializes in the production of three products chain, ring, bangles. The three products require metal and </a:t>
            </a:r>
            <a:r>
              <a:rPr lang="en-US" sz="2400" b="1" dirty="0" smtClean="0"/>
              <a:t>labor </a:t>
            </a:r>
            <a:r>
              <a:rPr lang="en-US" sz="2400" b="1" dirty="0" smtClean="0"/>
              <a:t>where supplies are limited. The following table gives the details.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50897"/>
              </p:ext>
            </p:extLst>
          </p:nvPr>
        </p:nvGraphicFramePr>
        <p:xfrm>
          <a:off x="838200" y="3134360"/>
          <a:ext cx="7315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2286000"/>
                <a:gridCol w="25908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of Metal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Unit of </a:t>
                      </a:r>
                      <a:r>
                        <a:rPr lang="en-US" dirty="0" err="1" smtClean="0"/>
                        <a:t>Labour</a:t>
                      </a:r>
                      <a:r>
                        <a:rPr lang="en-US" dirty="0" smtClean="0"/>
                        <a:t>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 (TK.)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Bangles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1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57414" y="660753"/>
            <a:ext cx="6957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Mathematical form of the above problem: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8256" y="1243655"/>
                <a:ext cx="82985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 smtClean="0"/>
                  <a:t>Consider the number of Chain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, the number of 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 smtClean="0"/>
                  <a:t> and the number of Bangles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dirty="0" smtClean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6" y="1243655"/>
                <a:ext cx="8298543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176" t="-5882" r="-110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375229" y="3576935"/>
            <a:ext cx="190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Subject to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7114" y="2895600"/>
                <a:ext cx="7199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 smtClean="0"/>
                  <a:t>Maximum value: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𝒁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latin typeface="Cambria Math"/>
                      </a:rPr>
                      <m:t>𝟑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dirty="0" smtClean="0"/>
                  <a:t>                             (1)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4" y="2895600"/>
                <a:ext cx="719908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355" t="-10526" r="-76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41486" y="3581400"/>
                <a:ext cx="4249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𝟑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en-US" sz="2400" b="1" dirty="0" smtClean="0"/>
                  <a:t>              (2)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486" y="3581400"/>
                <a:ext cx="424905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30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23344" y="4110335"/>
                <a:ext cx="4267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sz="2400" b="1" dirty="0" smtClean="0"/>
                  <a:t>              (3)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44" y="4110335"/>
                <a:ext cx="426720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42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41486" y="4643735"/>
                <a:ext cx="42490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2400" b="1" dirty="0" smtClean="0"/>
                  <a:t>                           (4)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486" y="4643735"/>
                <a:ext cx="4249057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06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6700" y="533400"/>
            <a:ext cx="8039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Simplex Method can be applied to solve the above problem.</a:t>
            </a:r>
            <a:endParaRPr lang="en-US" sz="2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800" y="1752600"/>
                <a:ext cx="76018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 smtClean="0"/>
                  <a:t>Inequalities (2), (3) and (4) are converted into equations by adding non-negative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 smtClean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7601857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203" t="-5882" r="-1203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97114" y="2895600"/>
                <a:ext cx="4836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𝒁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latin typeface="Cambria Math"/>
                      </a:rPr>
                      <m:t>𝟑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latin typeface="Cambria Math"/>
                      </a:rPr>
                      <m:t>𝟎</m:t>
                    </m:r>
                    <m:r>
                      <a:rPr lang="en-US" sz="24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14" y="2895600"/>
                <a:ext cx="4836886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3942" y="3886200"/>
                <a:ext cx="70285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𝟑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en-US" sz="2400" b="1" dirty="0" smtClean="0"/>
                  <a:t>                                         (6)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42" y="3886200"/>
                <a:ext cx="7028544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73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5800" y="4415135"/>
                <a:ext cx="685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sz="2400" b="1" dirty="0" smtClean="0"/>
                  <a:t>                                         (7)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15135"/>
                <a:ext cx="685800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6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55172" y="5410200"/>
                <a:ext cx="40168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 smtClean="0"/>
                  <a:t>where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2400" b="1" dirty="0" smtClean="0"/>
                  <a:t> 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2" y="5410200"/>
                <a:ext cx="401682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276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33400" y="3348335"/>
                <a:ext cx="7199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latin typeface="Cambria Math"/>
                      </a:rPr>
                      <m:t>𝟑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+</m:t>
                    </m:r>
                    <m:r>
                      <a:rPr lang="en-US" sz="2400" b="1" i="1">
                        <a:latin typeface="Cambria Math"/>
                      </a:rPr>
                      <m:t>𝟎</m:t>
                    </m:r>
                    <m:r>
                      <a:rPr lang="en-US" sz="2400" b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+</m:t>
                    </m:r>
                    <m:r>
                      <a:rPr lang="en-US" sz="2400" b="1" i="1">
                        <a:latin typeface="Cambria Math"/>
                      </a:rPr>
                      <m:t>𝟎</m:t>
                    </m:r>
                    <m:r>
                      <m:rPr>
                        <m:nor/>
                      </m:rPr>
                      <a:rPr lang="en-US" sz="2400" b="1" dirty="0"/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latin typeface="Cambria Math"/>
                      </a:rPr>
                      <m:t>𝒁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b="1" dirty="0" smtClean="0"/>
                  <a:t>                  (</a:t>
                </a:r>
                <a:r>
                  <a:rPr lang="en-US" sz="2400" b="1" dirty="0" smtClean="0"/>
                  <a:t>5)</a:t>
                </a:r>
                <a:endParaRPr lang="en-US" sz="2400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48335"/>
                <a:ext cx="7199086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22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4800" y="457200"/>
                <a:ext cx="8534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 smtClean="0"/>
                  <a:t>On putting decision variables Inequalities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dirty="0" smtClean="0"/>
                  <a:t> equal to zero in Eq.(5), (6) and (7), we get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57200"/>
                <a:ext cx="85344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071" t="-5882" r="-10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0800" y="1288197"/>
                <a:ext cx="32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𝒁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𝟎</m:t>
                    </m:r>
                    <m:r>
                      <a:rPr lang="en-US" sz="2400" b="1" i="1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𝟑</m:t>
                    </m:r>
                    <m:r>
                      <m:rPr>
                        <m:nor/>
                      </m:rPr>
                      <a:rPr lang="en-US" sz="2400" b="1" i="0" smtClean="0">
                        <a:latin typeface="Cambria Math"/>
                        <a:ea typeface="Cambria Math"/>
                      </a:rPr>
                      <m:t>;</m:t>
                    </m:r>
                    <m:r>
                      <m:rPr>
                        <m:nor/>
                      </m:rPr>
                      <a:rPr lang="en-US" sz="2400" b="1" dirty="0"/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b="1" dirty="0" smtClean="0"/>
                  <a:t>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288197"/>
                <a:ext cx="320040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76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050159"/>
                  </p:ext>
                </p:extLst>
              </p:nvPr>
            </p:nvGraphicFramePr>
            <p:xfrm>
              <a:off x="533400" y="2631440"/>
              <a:ext cx="8458200" cy="28549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939800"/>
                    <a:gridCol w="939800"/>
                    <a:gridCol w="939800"/>
                    <a:gridCol w="939800"/>
                    <a:gridCol w="939800"/>
                    <a:gridCol w="939800"/>
                    <a:gridCol w="939800"/>
                    <a:gridCol w="939800"/>
                    <a:gridCol w="939800"/>
                  </a:tblGrid>
                  <a:tr h="7137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Ratio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-3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=3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box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050159"/>
                  </p:ext>
                </p:extLst>
              </p:nvPr>
            </p:nvGraphicFramePr>
            <p:xfrm>
              <a:off x="533400" y="2631440"/>
              <a:ext cx="8458200" cy="28549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939800"/>
                    <a:gridCol w="939800"/>
                    <a:gridCol w="939800"/>
                    <a:gridCol w="939800"/>
                    <a:gridCol w="939800"/>
                    <a:gridCol w="939800"/>
                    <a:gridCol w="939800"/>
                    <a:gridCol w="939800"/>
                    <a:gridCol w="939800"/>
                  </a:tblGrid>
                  <a:tr h="7137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649" t="-4274" r="-7006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649" t="-4274" r="-6006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649" t="-4274" r="-5006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98065" t="-4274" r="-39741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1299" t="-4274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01299" t="-4274" r="-2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Ratio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49" t="-104274" r="-8006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-3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49" t="-204274" r="-8006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01299" t="-204274" b="-100000"/>
                          </a:stretch>
                        </a:blipFill>
                      </a:tcPr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649" t="-304274" r="-800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01299" t="-30427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219200" y="1749862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Entering Variable (In Z-row, -3 is most negative)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6172200"/>
                <a:ext cx="7467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 smtClean="0">
                    <a:solidFill>
                      <a:srgbClr val="0070C0"/>
                    </a:solidFill>
                  </a:rPr>
                  <a:t>Departing Variable (The smallest ratio is 1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-row)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72200"/>
                <a:ext cx="746760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224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>
            <a:off x="3733800" y="2211527"/>
            <a:ext cx="152400" cy="455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52400" y="5109867"/>
            <a:ext cx="533400" cy="1062336"/>
            <a:chOff x="152400" y="5029200"/>
            <a:chExt cx="387927" cy="71286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52400" y="5029200"/>
              <a:ext cx="387927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52400" y="5029201"/>
              <a:ext cx="0" cy="71286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34290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60960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0" y="41148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4800"/>
                <a:ext cx="6096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0" y="4719935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19935"/>
                <a:ext cx="6096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524000" y="5699649"/>
                <a:ext cx="76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 smtClean="0">
                    <a:solidFill>
                      <a:srgbClr val="FF0000"/>
                    </a:solidFill>
                  </a:rPr>
                  <a:t>Pivot Entry (at the intersection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-column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-row)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699649"/>
                <a:ext cx="762000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20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3505200" y="5181600"/>
            <a:ext cx="228600" cy="5180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0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57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To make pivot entry 1, we multiply 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row by (1/2) and the table becomes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250752"/>
                  </p:ext>
                </p:extLst>
              </p:nvPr>
            </p:nvGraphicFramePr>
            <p:xfrm>
              <a:off x="863600" y="2021840"/>
              <a:ext cx="7747000" cy="28549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939800"/>
                    <a:gridCol w="939800"/>
                    <a:gridCol w="939800"/>
                    <a:gridCol w="939800"/>
                    <a:gridCol w="939800"/>
                    <a:gridCol w="914400"/>
                    <a:gridCol w="1143000"/>
                    <a:gridCol w="990600"/>
                  </a:tblGrid>
                  <a:tr h="7137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-3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2(1/2)=1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1(1/2)=1/2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2/2=1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0(1/2)=0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1(1/2)=1/2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0(1/2)=0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2(1/2)=1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250752"/>
                  </p:ext>
                </p:extLst>
              </p:nvPr>
            </p:nvGraphicFramePr>
            <p:xfrm>
              <a:off x="863600" y="2021840"/>
              <a:ext cx="7747000" cy="28549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939800"/>
                    <a:gridCol w="939800"/>
                    <a:gridCol w="939800"/>
                    <a:gridCol w="939800"/>
                    <a:gridCol w="939800"/>
                    <a:gridCol w="914400"/>
                    <a:gridCol w="1143000"/>
                    <a:gridCol w="990600"/>
                  </a:tblGrid>
                  <a:tr h="7137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649" t="-4274" r="-625325" b="-3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99355" t="-4274" r="-521290" b="-3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1299" t="-4274" r="-424675" b="-3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1299" t="-4274" r="-324675" b="-3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14667" t="-4274" r="-233333" b="-3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93048" t="-4274" r="-87166" b="-3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49" t="-104274" r="-725325" b="-2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-3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49" t="-204274" r="-725325" b="-10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49" t="-304274" r="-725325" b="-3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2(1/2)=1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1(1/2)=1/2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2/2=1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0(1/2)=0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1(1/2)=1/2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0(1/2)=0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2(1/2)=1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" y="274320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743200"/>
                <a:ext cx="6096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2400" y="3500735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00735"/>
                <a:ext cx="60960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" y="4186535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86535"/>
                <a:ext cx="60960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0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" y="4724400"/>
                <a:ext cx="88392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 smtClean="0"/>
                  <a:t>Since Z-row of the above table has non-negative entries in the column variables, therefore, this is the case of optimal solution. From the last column of the table we have,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dirty="0" smtClean="0"/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𝟎</m:t>
                    </m:r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b="1" dirty="0" smtClean="0"/>
                  <a:t> and the maximum value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𝒁</m:t>
                    </m:r>
                    <m:r>
                      <a:rPr lang="en-US" sz="2400" b="1" i="0" smtClean="0">
                        <a:latin typeface="Cambria Math"/>
                      </a:rPr>
                      <m:t>=</m:t>
                    </m:r>
                    <m:r>
                      <a:rPr lang="en-US" sz="2400" b="1" i="0" smtClean="0">
                        <a:latin typeface="Cambria Math"/>
                      </a:rPr>
                      <m:t>𝟎</m:t>
                    </m:r>
                    <m:r>
                      <a:rPr lang="en-US" sz="2400" b="1" i="0" smtClean="0">
                        <a:latin typeface="Cambria Math"/>
                      </a:rPr>
                      <m:t>+</m:t>
                    </m:r>
                    <m:r>
                      <a:rPr lang="en-US" sz="2400" b="1" i="0" smtClean="0">
                        <a:latin typeface="Cambria Math"/>
                      </a:rPr>
                      <m:t>𝟎</m:t>
                    </m:r>
                    <m:r>
                      <a:rPr lang="en-US" sz="2400" b="1" i="0" smtClean="0">
                        <a:latin typeface="Cambria Math"/>
                      </a:rPr>
                      <m:t>+</m:t>
                    </m:r>
                    <m:r>
                      <a:rPr lang="en-US" sz="2400" b="1" i="0" smtClean="0">
                        <a:latin typeface="Cambria Math"/>
                      </a:rPr>
                      <m:t>𝟑</m:t>
                    </m:r>
                    <m:d>
                      <m:d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400" b="1" i="0" smtClean="0">
                        <a:latin typeface="Cambria Math"/>
                      </a:rPr>
                      <m:t>=</m:t>
                    </m:r>
                    <m:r>
                      <a:rPr lang="en-US" sz="2400" b="1" i="0" smtClean="0">
                        <a:latin typeface="Cambria Math"/>
                      </a:rPr>
                      <m:t>𝟑</m:t>
                    </m:r>
                    <m:r>
                      <a:rPr lang="en-US" sz="2400" b="1" i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724400"/>
                <a:ext cx="8839200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34" t="-3113" r="-1034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8870147"/>
                  </p:ext>
                </p:extLst>
              </p:nvPr>
            </p:nvGraphicFramePr>
            <p:xfrm>
              <a:off x="558800" y="1447800"/>
              <a:ext cx="8432800" cy="28549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08000"/>
                    <a:gridCol w="1143000"/>
                    <a:gridCol w="1524000"/>
                    <a:gridCol w="838200"/>
                    <a:gridCol w="1143000"/>
                    <a:gridCol w="1447800"/>
                    <a:gridCol w="990600"/>
                    <a:gridCol w="838200"/>
                  </a:tblGrid>
                  <a:tr h="7137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-1+3(1)=2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-1+3(1/2)=1/2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-3+3=0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0+3(0)=0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0+3(1/2)=3/2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1+3(0)=1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0+3(1)=3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3-1=2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2-(1/2)=3/2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1-1=0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1-0=1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0-1/2=-1/2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0-0=0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3-1=2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8870147"/>
                  </p:ext>
                </p:extLst>
              </p:nvPr>
            </p:nvGraphicFramePr>
            <p:xfrm>
              <a:off x="558800" y="1447800"/>
              <a:ext cx="8432800" cy="28549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08000"/>
                    <a:gridCol w="1143000"/>
                    <a:gridCol w="1524000"/>
                    <a:gridCol w="838200"/>
                    <a:gridCol w="1143000"/>
                    <a:gridCol w="1447800"/>
                    <a:gridCol w="990600"/>
                    <a:gridCol w="838200"/>
                  </a:tblGrid>
                  <a:tr h="7137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4681" t="-4274" r="-59148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8800" t="-4274" r="-3448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81022" t="-4274" r="-52919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0532" t="-4274" r="-28563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57384" t="-4274" r="-12658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65031" t="-4274" r="-8404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05" t="-104274" r="-156626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-1+3(1)=2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-1+3(1/2)=1/2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-3+3=0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0+3(0)=0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0+3(1/2)=3/2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1+3(0)=1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0+3(1)=3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05" t="-204274" r="-15662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3-1=2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2-(1/2)=3/2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1-1=0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1-0=1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0-1/2=-1/2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0-0=0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3-1=2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7137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205" t="-304274" r="-15662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1/2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216916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69160"/>
                <a:ext cx="60960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2926695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26695"/>
                <a:ext cx="60960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3612495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12495"/>
                <a:ext cx="60960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1370" y="533400"/>
                <a:ext cx="53884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Cambria Math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en-US" sz="2400" b="1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0" y="533400"/>
                <a:ext cx="538843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39"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9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92403DA6E5EF4ABBA51A62BC88F8FF" ma:contentTypeVersion="4" ma:contentTypeDescription="Create a new document." ma:contentTypeScope="" ma:versionID="9581587646d939fd7b65b9829486e3d5">
  <xsd:schema xmlns:xsd="http://www.w3.org/2001/XMLSchema" xmlns:xs="http://www.w3.org/2001/XMLSchema" xmlns:p="http://schemas.microsoft.com/office/2006/metadata/properties" xmlns:ns2="0e313d05-41d7-4c14-bfea-73edb09cef36" targetNamespace="http://schemas.microsoft.com/office/2006/metadata/properties" ma:root="true" ma:fieldsID="bea1a7218c9a3662defec2537d03757a" ns2:_="">
    <xsd:import namespace="0e313d05-41d7-4c14-bfea-73edb09cef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313d05-41d7-4c14-bfea-73edb09cef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3DC318-B546-4B3B-B4B4-935B5C315C0D}"/>
</file>

<file path=customXml/itemProps2.xml><?xml version="1.0" encoding="utf-8"?>
<ds:datastoreItem xmlns:ds="http://schemas.openxmlformats.org/officeDocument/2006/customXml" ds:itemID="{58F82D72-057A-4DDC-8B5A-904831CF7D00}"/>
</file>

<file path=customXml/itemProps3.xml><?xml version="1.0" encoding="utf-8"?>
<ds:datastoreItem xmlns:ds="http://schemas.openxmlformats.org/officeDocument/2006/customXml" ds:itemID="{91EFD2B4-6F7D-4229-95CD-823CC297E04A}"/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1000</Words>
  <Application>Microsoft Office PowerPoint</Application>
  <PresentationFormat>On-screen Show (4:3)</PresentationFormat>
  <Paragraphs>161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Differentiation</dc:title>
  <dc:creator>Teacher</dc:creator>
  <cp:lastModifiedBy>Teacher</cp:lastModifiedBy>
  <cp:revision>366</cp:revision>
  <dcterms:created xsi:type="dcterms:W3CDTF">2006-08-16T00:00:00Z</dcterms:created>
  <dcterms:modified xsi:type="dcterms:W3CDTF">2021-01-23T11:23:47Z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0x010100C892403DA6E5EF4ABBA51A62BC88F8FF</vt:lpwstr>
  </property>
</Properties>
</file>